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307" r:id="rId3"/>
    <p:sldId id="271" r:id="rId4"/>
    <p:sldId id="274" r:id="rId5"/>
    <p:sldId id="288" r:id="rId6"/>
    <p:sldId id="293" r:id="rId7"/>
    <p:sldId id="294" r:id="rId8"/>
    <p:sldId id="295" r:id="rId9"/>
    <p:sldId id="296" r:id="rId10"/>
    <p:sldId id="297" r:id="rId11"/>
    <p:sldId id="298" r:id="rId12"/>
    <p:sldId id="308" r:id="rId13"/>
    <p:sldId id="299" r:id="rId14"/>
    <p:sldId id="300" r:id="rId15"/>
    <p:sldId id="301" r:id="rId16"/>
    <p:sldId id="302" r:id="rId17"/>
    <p:sldId id="303" r:id="rId18"/>
    <p:sldId id="304" r:id="rId19"/>
    <p:sldId id="305" r:id="rId20"/>
    <p:sldId id="306" r:id="rId21"/>
    <p:sldId id="273" r:id="rId22"/>
    <p:sldId id="276" r:id="rId23"/>
    <p:sldId id="266" r:id="rId24"/>
    <p:sldId id="270" r:id="rId25"/>
    <p:sldId id="257" r:id="rId26"/>
    <p:sldId id="277" r:id="rId27"/>
    <p:sldId id="278" r:id="rId28"/>
    <p:sldId id="279" r:id="rId29"/>
    <p:sldId id="280" r:id="rId30"/>
    <p:sldId id="281" r:id="rId31"/>
    <p:sldId id="282" r:id="rId32"/>
    <p:sldId id="283" r:id="rId33"/>
    <p:sldId id="284" r:id="rId34"/>
    <p:sldId id="285" r:id="rId35"/>
    <p:sldId id="287" r:id="rId36"/>
    <p:sldId id="286" r:id="rId37"/>
    <p:sldId id="292" r:id="rId38"/>
    <p:sldId id="291" r:id="rId39"/>
    <p:sldId id="275" r:id="rId40"/>
    <p:sldId id="272"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94" autoAdjust="0"/>
  </p:normalViewPr>
  <p:slideViewPr>
    <p:cSldViewPr snapToGrid="0">
      <p:cViewPr varScale="1">
        <p:scale>
          <a:sx n="102" d="100"/>
          <a:sy n="102" d="100"/>
        </p:scale>
        <p:origin x="756" y="108"/>
      </p:cViewPr>
      <p:guideLst/>
    </p:cSldViewPr>
  </p:slideViewPr>
  <p:notesTextViewPr>
    <p:cViewPr>
      <p:scale>
        <a:sx n="1" d="1"/>
        <a:sy n="1" d="1"/>
      </p:scale>
      <p:origin x="0" y="0"/>
    </p:cViewPr>
  </p:notesTextViewPr>
  <p:sorterViewPr>
    <p:cViewPr>
      <p:scale>
        <a:sx n="100" d="100"/>
        <a:sy n="100" d="100"/>
      </p:scale>
      <p:origin x="0" y="-631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D5BE86-8E0B-4639-9636-A4AC255B27A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D0EB019-4F77-48AD-88EB-238C23154945}">
      <dgm:prSet/>
      <dgm:spPr/>
      <dgm:t>
        <a:bodyPr/>
        <a:lstStyle/>
        <a:p>
          <a:r>
            <a:rPr lang="en-GB" dirty="0"/>
            <a:t>The shift </a:t>
          </a:r>
          <a:r>
            <a:rPr lang="en-GB" dirty="0">
              <a:solidFill>
                <a:schemeClr val="tx1"/>
              </a:solidFill>
            </a:rPr>
            <a:t>to remote working impacts the following concepts and principles in both client interactions and supervisory practices: </a:t>
          </a:r>
          <a:endParaRPr lang="en-US" dirty="0">
            <a:solidFill>
              <a:schemeClr val="tx1"/>
            </a:solidFill>
          </a:endParaRPr>
        </a:p>
      </dgm:t>
    </dgm:pt>
    <dgm:pt modelId="{3F6D8C3F-519C-4639-BAF9-10AC59161F22}" type="parTrans" cxnId="{90F4B629-BF18-4220-A766-05BD1673652A}">
      <dgm:prSet/>
      <dgm:spPr/>
      <dgm:t>
        <a:bodyPr/>
        <a:lstStyle/>
        <a:p>
          <a:endParaRPr lang="en-US"/>
        </a:p>
      </dgm:t>
    </dgm:pt>
    <dgm:pt modelId="{8B0286FC-3D8C-4D80-B137-4E944E828E40}" type="sibTrans" cxnId="{90F4B629-BF18-4220-A766-05BD1673652A}">
      <dgm:prSet/>
      <dgm:spPr/>
      <dgm:t>
        <a:bodyPr/>
        <a:lstStyle/>
        <a:p>
          <a:endParaRPr lang="en-US"/>
        </a:p>
      </dgm:t>
    </dgm:pt>
    <dgm:pt modelId="{45CDFE77-89A8-48C2-BC60-41A8CC479D40}">
      <dgm:prSet/>
      <dgm:spPr/>
      <dgm:t>
        <a:bodyPr/>
        <a:lstStyle/>
        <a:p>
          <a:r>
            <a:rPr lang="en-GB" dirty="0"/>
            <a:t>Therapeutic Relationship</a:t>
          </a:r>
          <a:endParaRPr lang="en-US" dirty="0"/>
        </a:p>
      </dgm:t>
    </dgm:pt>
    <dgm:pt modelId="{703915B9-DA80-4A3F-8B0F-0F3FB7B0133E}" type="parTrans" cxnId="{9A290576-4512-4638-8DA5-3A4A0123F2AC}">
      <dgm:prSet/>
      <dgm:spPr/>
      <dgm:t>
        <a:bodyPr/>
        <a:lstStyle/>
        <a:p>
          <a:endParaRPr lang="en-US"/>
        </a:p>
      </dgm:t>
    </dgm:pt>
    <dgm:pt modelId="{7F35FEFE-5682-457E-B980-3592A0237F13}" type="sibTrans" cxnId="{9A290576-4512-4638-8DA5-3A4A0123F2AC}">
      <dgm:prSet/>
      <dgm:spPr/>
      <dgm:t>
        <a:bodyPr/>
        <a:lstStyle/>
        <a:p>
          <a:endParaRPr lang="en-US"/>
        </a:p>
      </dgm:t>
    </dgm:pt>
    <dgm:pt modelId="{D4692C9A-698B-457F-A732-0F7B4D06C57E}">
      <dgm:prSet/>
      <dgm:spPr/>
      <dgm:t>
        <a:bodyPr/>
        <a:lstStyle/>
        <a:p>
          <a:r>
            <a:rPr lang="en-GB" dirty="0"/>
            <a:t> Core Conditions </a:t>
          </a:r>
          <a:endParaRPr lang="en-US" dirty="0"/>
        </a:p>
      </dgm:t>
    </dgm:pt>
    <dgm:pt modelId="{32ED0E18-7752-4655-9282-0B7BBFA6D5E4}" type="parTrans" cxnId="{7E66128B-D135-45A0-BB11-129A80270590}">
      <dgm:prSet/>
      <dgm:spPr/>
      <dgm:t>
        <a:bodyPr/>
        <a:lstStyle/>
        <a:p>
          <a:endParaRPr lang="en-US"/>
        </a:p>
      </dgm:t>
    </dgm:pt>
    <dgm:pt modelId="{C1A9FE1E-3CF4-4882-917D-23AB2658D601}" type="sibTrans" cxnId="{7E66128B-D135-45A0-BB11-129A80270590}">
      <dgm:prSet/>
      <dgm:spPr/>
      <dgm:t>
        <a:bodyPr/>
        <a:lstStyle/>
        <a:p>
          <a:endParaRPr lang="en-US"/>
        </a:p>
      </dgm:t>
    </dgm:pt>
    <dgm:pt modelId="{591581E1-DA5D-4792-9AA5-3292DE692467}">
      <dgm:prSet/>
      <dgm:spPr/>
      <dgm:t>
        <a:bodyPr/>
        <a:lstStyle/>
        <a:p>
          <a:r>
            <a:rPr lang="en-GB" dirty="0"/>
            <a:t>Practice-Based Skills</a:t>
          </a:r>
          <a:endParaRPr lang="en-US" dirty="0"/>
        </a:p>
      </dgm:t>
    </dgm:pt>
    <dgm:pt modelId="{59150E6C-11F1-42C5-8FD8-192E9BE5A077}" type="parTrans" cxnId="{829690A1-7C49-42D4-9B80-B7EBFB112174}">
      <dgm:prSet/>
      <dgm:spPr/>
      <dgm:t>
        <a:bodyPr/>
        <a:lstStyle/>
        <a:p>
          <a:endParaRPr lang="en-US"/>
        </a:p>
      </dgm:t>
    </dgm:pt>
    <dgm:pt modelId="{7F155F88-69EA-49CD-8E93-1083ADDC76C9}" type="sibTrans" cxnId="{829690A1-7C49-42D4-9B80-B7EBFB112174}">
      <dgm:prSet/>
      <dgm:spPr/>
      <dgm:t>
        <a:bodyPr/>
        <a:lstStyle/>
        <a:p>
          <a:endParaRPr lang="en-US"/>
        </a:p>
      </dgm:t>
    </dgm:pt>
    <dgm:pt modelId="{046DAF50-B13A-439D-9F78-F266BEF2468A}" type="pres">
      <dgm:prSet presAssocID="{72D5BE86-8E0B-4639-9636-A4AC255B27AF}" presName="vert0" presStyleCnt="0">
        <dgm:presLayoutVars>
          <dgm:dir/>
          <dgm:animOne val="branch"/>
          <dgm:animLvl val="lvl"/>
        </dgm:presLayoutVars>
      </dgm:prSet>
      <dgm:spPr/>
    </dgm:pt>
    <dgm:pt modelId="{7A1B9BE6-A8CB-40AD-9DDD-A32F436117A1}" type="pres">
      <dgm:prSet presAssocID="{6D0EB019-4F77-48AD-88EB-238C23154945}" presName="thickLine" presStyleLbl="alignNode1" presStyleIdx="0" presStyleCnt="4"/>
      <dgm:spPr/>
    </dgm:pt>
    <dgm:pt modelId="{3600E0C9-7659-4884-9AC1-C4DE3DC21FC6}" type="pres">
      <dgm:prSet presAssocID="{6D0EB019-4F77-48AD-88EB-238C23154945}" presName="horz1" presStyleCnt="0"/>
      <dgm:spPr/>
    </dgm:pt>
    <dgm:pt modelId="{AE543FB1-A309-4D1D-83C5-A215C0C92AFF}" type="pres">
      <dgm:prSet presAssocID="{6D0EB019-4F77-48AD-88EB-238C23154945}" presName="tx1" presStyleLbl="revTx" presStyleIdx="0" presStyleCnt="4"/>
      <dgm:spPr/>
    </dgm:pt>
    <dgm:pt modelId="{62AD884F-D67B-4FD6-816B-A25AC24BFA47}" type="pres">
      <dgm:prSet presAssocID="{6D0EB019-4F77-48AD-88EB-238C23154945}" presName="vert1" presStyleCnt="0"/>
      <dgm:spPr/>
    </dgm:pt>
    <dgm:pt modelId="{C41C1033-367C-4641-B7BA-766711E6E366}" type="pres">
      <dgm:prSet presAssocID="{45CDFE77-89A8-48C2-BC60-41A8CC479D40}" presName="thickLine" presStyleLbl="alignNode1" presStyleIdx="1" presStyleCnt="4"/>
      <dgm:spPr/>
    </dgm:pt>
    <dgm:pt modelId="{5B8E469D-B58C-4969-B2CD-477E849BF666}" type="pres">
      <dgm:prSet presAssocID="{45CDFE77-89A8-48C2-BC60-41A8CC479D40}" presName="horz1" presStyleCnt="0"/>
      <dgm:spPr/>
    </dgm:pt>
    <dgm:pt modelId="{F38F14E0-5E1C-466C-B028-2EC4C1C703EE}" type="pres">
      <dgm:prSet presAssocID="{45CDFE77-89A8-48C2-BC60-41A8CC479D40}" presName="tx1" presStyleLbl="revTx" presStyleIdx="1" presStyleCnt="4"/>
      <dgm:spPr/>
    </dgm:pt>
    <dgm:pt modelId="{58B0FBE0-E02B-413C-971A-E75257486AE3}" type="pres">
      <dgm:prSet presAssocID="{45CDFE77-89A8-48C2-BC60-41A8CC479D40}" presName="vert1" presStyleCnt="0"/>
      <dgm:spPr/>
    </dgm:pt>
    <dgm:pt modelId="{3A73F3D6-D20C-460E-A590-39E762C008A9}" type="pres">
      <dgm:prSet presAssocID="{D4692C9A-698B-457F-A732-0F7B4D06C57E}" presName="thickLine" presStyleLbl="alignNode1" presStyleIdx="2" presStyleCnt="4"/>
      <dgm:spPr/>
    </dgm:pt>
    <dgm:pt modelId="{987A51BD-8B9D-4F9E-B9DB-DA1201620AF2}" type="pres">
      <dgm:prSet presAssocID="{D4692C9A-698B-457F-A732-0F7B4D06C57E}" presName="horz1" presStyleCnt="0"/>
      <dgm:spPr/>
    </dgm:pt>
    <dgm:pt modelId="{A2A3DF09-A729-4ABA-A8DB-BFDC6EE64A69}" type="pres">
      <dgm:prSet presAssocID="{D4692C9A-698B-457F-A732-0F7B4D06C57E}" presName="tx1" presStyleLbl="revTx" presStyleIdx="2" presStyleCnt="4"/>
      <dgm:spPr/>
    </dgm:pt>
    <dgm:pt modelId="{18729384-FDDF-4638-AE96-11E43EFB54AE}" type="pres">
      <dgm:prSet presAssocID="{D4692C9A-698B-457F-A732-0F7B4D06C57E}" presName="vert1" presStyleCnt="0"/>
      <dgm:spPr/>
    </dgm:pt>
    <dgm:pt modelId="{08915D9A-BCDD-474D-A1DD-32A3D8337518}" type="pres">
      <dgm:prSet presAssocID="{591581E1-DA5D-4792-9AA5-3292DE692467}" presName="thickLine" presStyleLbl="alignNode1" presStyleIdx="3" presStyleCnt="4"/>
      <dgm:spPr/>
    </dgm:pt>
    <dgm:pt modelId="{6905A920-3E41-45B2-A801-D505ED3647BE}" type="pres">
      <dgm:prSet presAssocID="{591581E1-DA5D-4792-9AA5-3292DE692467}" presName="horz1" presStyleCnt="0"/>
      <dgm:spPr/>
    </dgm:pt>
    <dgm:pt modelId="{3436B367-652D-4CA6-A299-8341CD578463}" type="pres">
      <dgm:prSet presAssocID="{591581E1-DA5D-4792-9AA5-3292DE692467}" presName="tx1" presStyleLbl="revTx" presStyleIdx="3" presStyleCnt="4"/>
      <dgm:spPr/>
    </dgm:pt>
    <dgm:pt modelId="{F87D8871-176E-46D4-9F3C-B8717D23A936}" type="pres">
      <dgm:prSet presAssocID="{591581E1-DA5D-4792-9AA5-3292DE692467}" presName="vert1" presStyleCnt="0"/>
      <dgm:spPr/>
    </dgm:pt>
  </dgm:ptLst>
  <dgm:cxnLst>
    <dgm:cxn modelId="{D2ECAE08-CE58-4E9E-AE01-3A00F413CF29}" type="presOf" srcId="{6D0EB019-4F77-48AD-88EB-238C23154945}" destId="{AE543FB1-A309-4D1D-83C5-A215C0C92AFF}" srcOrd="0" destOrd="0" presId="urn:microsoft.com/office/officeart/2008/layout/LinedList"/>
    <dgm:cxn modelId="{37C10711-B620-4010-86E7-E7D9FF0B9304}" type="presOf" srcId="{D4692C9A-698B-457F-A732-0F7B4D06C57E}" destId="{A2A3DF09-A729-4ABA-A8DB-BFDC6EE64A69}" srcOrd="0" destOrd="0" presId="urn:microsoft.com/office/officeart/2008/layout/LinedList"/>
    <dgm:cxn modelId="{90F4B629-BF18-4220-A766-05BD1673652A}" srcId="{72D5BE86-8E0B-4639-9636-A4AC255B27AF}" destId="{6D0EB019-4F77-48AD-88EB-238C23154945}" srcOrd="0" destOrd="0" parTransId="{3F6D8C3F-519C-4639-BAF9-10AC59161F22}" sibTransId="{8B0286FC-3D8C-4D80-B137-4E944E828E40}"/>
    <dgm:cxn modelId="{56D8B968-60CC-41F5-BAA4-022E9D43F53E}" type="presOf" srcId="{591581E1-DA5D-4792-9AA5-3292DE692467}" destId="{3436B367-652D-4CA6-A299-8341CD578463}" srcOrd="0" destOrd="0" presId="urn:microsoft.com/office/officeart/2008/layout/LinedList"/>
    <dgm:cxn modelId="{9A290576-4512-4638-8DA5-3A4A0123F2AC}" srcId="{72D5BE86-8E0B-4639-9636-A4AC255B27AF}" destId="{45CDFE77-89A8-48C2-BC60-41A8CC479D40}" srcOrd="1" destOrd="0" parTransId="{703915B9-DA80-4A3F-8B0F-0F3FB7B0133E}" sibTransId="{7F35FEFE-5682-457E-B980-3592A0237F13}"/>
    <dgm:cxn modelId="{7F52C97B-1AC8-4EAF-9210-5F536305500D}" type="presOf" srcId="{45CDFE77-89A8-48C2-BC60-41A8CC479D40}" destId="{F38F14E0-5E1C-466C-B028-2EC4C1C703EE}" srcOrd="0" destOrd="0" presId="urn:microsoft.com/office/officeart/2008/layout/LinedList"/>
    <dgm:cxn modelId="{7E66128B-D135-45A0-BB11-129A80270590}" srcId="{72D5BE86-8E0B-4639-9636-A4AC255B27AF}" destId="{D4692C9A-698B-457F-A732-0F7B4D06C57E}" srcOrd="2" destOrd="0" parTransId="{32ED0E18-7752-4655-9282-0B7BBFA6D5E4}" sibTransId="{C1A9FE1E-3CF4-4882-917D-23AB2658D601}"/>
    <dgm:cxn modelId="{829690A1-7C49-42D4-9B80-B7EBFB112174}" srcId="{72D5BE86-8E0B-4639-9636-A4AC255B27AF}" destId="{591581E1-DA5D-4792-9AA5-3292DE692467}" srcOrd="3" destOrd="0" parTransId="{59150E6C-11F1-42C5-8FD8-192E9BE5A077}" sibTransId="{7F155F88-69EA-49CD-8E93-1083ADDC76C9}"/>
    <dgm:cxn modelId="{C336B5FC-F02C-48CE-ABCC-9A02925500FC}" type="presOf" srcId="{72D5BE86-8E0B-4639-9636-A4AC255B27AF}" destId="{046DAF50-B13A-439D-9F78-F266BEF2468A}" srcOrd="0" destOrd="0" presId="urn:microsoft.com/office/officeart/2008/layout/LinedList"/>
    <dgm:cxn modelId="{93D9FF3A-5137-4738-88C6-32AC44C17218}" type="presParOf" srcId="{046DAF50-B13A-439D-9F78-F266BEF2468A}" destId="{7A1B9BE6-A8CB-40AD-9DDD-A32F436117A1}" srcOrd="0" destOrd="0" presId="urn:microsoft.com/office/officeart/2008/layout/LinedList"/>
    <dgm:cxn modelId="{32C05702-ACEA-405D-9C54-A320D0FA03AE}" type="presParOf" srcId="{046DAF50-B13A-439D-9F78-F266BEF2468A}" destId="{3600E0C9-7659-4884-9AC1-C4DE3DC21FC6}" srcOrd="1" destOrd="0" presId="urn:microsoft.com/office/officeart/2008/layout/LinedList"/>
    <dgm:cxn modelId="{6E9B6E49-023D-4E65-A487-13390AB7C7FA}" type="presParOf" srcId="{3600E0C9-7659-4884-9AC1-C4DE3DC21FC6}" destId="{AE543FB1-A309-4D1D-83C5-A215C0C92AFF}" srcOrd="0" destOrd="0" presId="urn:microsoft.com/office/officeart/2008/layout/LinedList"/>
    <dgm:cxn modelId="{5E0EB68C-842F-4B9D-B3E3-2FF6C56D6A1A}" type="presParOf" srcId="{3600E0C9-7659-4884-9AC1-C4DE3DC21FC6}" destId="{62AD884F-D67B-4FD6-816B-A25AC24BFA47}" srcOrd="1" destOrd="0" presId="urn:microsoft.com/office/officeart/2008/layout/LinedList"/>
    <dgm:cxn modelId="{39E64B7F-2100-478E-995E-BB4F70616EB5}" type="presParOf" srcId="{046DAF50-B13A-439D-9F78-F266BEF2468A}" destId="{C41C1033-367C-4641-B7BA-766711E6E366}" srcOrd="2" destOrd="0" presId="urn:microsoft.com/office/officeart/2008/layout/LinedList"/>
    <dgm:cxn modelId="{0E7769B2-6A3E-4D95-9981-E39896AD48FF}" type="presParOf" srcId="{046DAF50-B13A-439D-9F78-F266BEF2468A}" destId="{5B8E469D-B58C-4969-B2CD-477E849BF666}" srcOrd="3" destOrd="0" presId="urn:microsoft.com/office/officeart/2008/layout/LinedList"/>
    <dgm:cxn modelId="{77DD668E-F5FA-49C3-A1AB-881FDBF3B079}" type="presParOf" srcId="{5B8E469D-B58C-4969-B2CD-477E849BF666}" destId="{F38F14E0-5E1C-466C-B028-2EC4C1C703EE}" srcOrd="0" destOrd="0" presId="urn:microsoft.com/office/officeart/2008/layout/LinedList"/>
    <dgm:cxn modelId="{2C4A3FBF-EA18-4EEA-9BDA-79F5E69CEB86}" type="presParOf" srcId="{5B8E469D-B58C-4969-B2CD-477E849BF666}" destId="{58B0FBE0-E02B-413C-971A-E75257486AE3}" srcOrd="1" destOrd="0" presId="urn:microsoft.com/office/officeart/2008/layout/LinedList"/>
    <dgm:cxn modelId="{23629B29-874B-47AE-8714-54E2BF4D121E}" type="presParOf" srcId="{046DAF50-B13A-439D-9F78-F266BEF2468A}" destId="{3A73F3D6-D20C-460E-A590-39E762C008A9}" srcOrd="4" destOrd="0" presId="urn:microsoft.com/office/officeart/2008/layout/LinedList"/>
    <dgm:cxn modelId="{FFB697ED-D285-49F9-B501-6912E577F191}" type="presParOf" srcId="{046DAF50-B13A-439D-9F78-F266BEF2468A}" destId="{987A51BD-8B9D-4F9E-B9DB-DA1201620AF2}" srcOrd="5" destOrd="0" presId="urn:microsoft.com/office/officeart/2008/layout/LinedList"/>
    <dgm:cxn modelId="{863D41F5-CEA6-4311-A615-EEBD91DE2909}" type="presParOf" srcId="{987A51BD-8B9D-4F9E-B9DB-DA1201620AF2}" destId="{A2A3DF09-A729-4ABA-A8DB-BFDC6EE64A69}" srcOrd="0" destOrd="0" presId="urn:microsoft.com/office/officeart/2008/layout/LinedList"/>
    <dgm:cxn modelId="{A3004589-E1C2-4AE2-99C6-BC7A74730B75}" type="presParOf" srcId="{987A51BD-8B9D-4F9E-B9DB-DA1201620AF2}" destId="{18729384-FDDF-4638-AE96-11E43EFB54AE}" srcOrd="1" destOrd="0" presId="urn:microsoft.com/office/officeart/2008/layout/LinedList"/>
    <dgm:cxn modelId="{28514675-CB35-49E6-86B0-DB2BED0C4EBF}" type="presParOf" srcId="{046DAF50-B13A-439D-9F78-F266BEF2468A}" destId="{08915D9A-BCDD-474D-A1DD-32A3D8337518}" srcOrd="6" destOrd="0" presId="urn:microsoft.com/office/officeart/2008/layout/LinedList"/>
    <dgm:cxn modelId="{74825B2C-B5E6-42B5-BA6C-99FF65DFE8FD}" type="presParOf" srcId="{046DAF50-B13A-439D-9F78-F266BEF2468A}" destId="{6905A920-3E41-45B2-A801-D505ED3647BE}" srcOrd="7" destOrd="0" presId="urn:microsoft.com/office/officeart/2008/layout/LinedList"/>
    <dgm:cxn modelId="{D96158C8-C03B-4FF0-92A6-FE34C6A19E50}" type="presParOf" srcId="{6905A920-3E41-45B2-A801-D505ED3647BE}" destId="{3436B367-652D-4CA6-A299-8341CD578463}" srcOrd="0" destOrd="0" presId="urn:microsoft.com/office/officeart/2008/layout/LinedList"/>
    <dgm:cxn modelId="{93DE9850-BB31-4AF8-AC64-896FABB6BC5C}" type="presParOf" srcId="{6905A920-3E41-45B2-A801-D505ED3647BE}" destId="{F87D8871-176E-46D4-9F3C-B8717D23A93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A3170B-F0BC-40BE-BA9E-EF0E039D8F8D}" type="doc">
      <dgm:prSet loTypeId="urn:microsoft.com/office/officeart/2017/3/layout/HorizontalLabelsTimeline" loCatId="process" qsTypeId="urn:microsoft.com/office/officeart/2005/8/quickstyle/simple1" qsCatId="simple" csTypeId="urn:microsoft.com/office/officeart/2005/8/colors/colorful5" csCatId="colorful" phldr="1"/>
      <dgm:spPr/>
      <dgm:t>
        <a:bodyPr/>
        <a:lstStyle/>
        <a:p>
          <a:endParaRPr lang="en-US"/>
        </a:p>
      </dgm:t>
    </dgm:pt>
    <dgm:pt modelId="{6302028B-A6A1-418C-A98A-B02FB0AFD3D7}">
      <dgm:prSet custT="1"/>
      <dgm:spPr/>
      <dgm:t>
        <a:bodyPr/>
        <a:lstStyle/>
        <a:p>
          <a:pPr>
            <a:defRPr b="1"/>
          </a:pPr>
          <a:r>
            <a:rPr lang="en-US" sz="2800" dirty="0"/>
            <a:t>Mon. 28 Apr. 2025, 23:59</a:t>
          </a:r>
        </a:p>
      </dgm:t>
    </dgm:pt>
    <dgm:pt modelId="{36B2F8AE-7D2B-4531-BAC2-5D00224D0235}" type="parTrans" cxnId="{3BA8D7A3-52FD-42AC-85E6-045AD3F53D9D}">
      <dgm:prSet/>
      <dgm:spPr/>
      <dgm:t>
        <a:bodyPr/>
        <a:lstStyle/>
        <a:p>
          <a:endParaRPr lang="en-US"/>
        </a:p>
      </dgm:t>
    </dgm:pt>
    <dgm:pt modelId="{B7153DB1-C8DB-4AB5-9217-9406654794B9}" type="sibTrans" cxnId="{3BA8D7A3-52FD-42AC-85E6-045AD3F53D9D}">
      <dgm:prSet/>
      <dgm:spPr/>
      <dgm:t>
        <a:bodyPr/>
        <a:lstStyle/>
        <a:p>
          <a:endParaRPr lang="en-US"/>
        </a:p>
      </dgm:t>
    </dgm:pt>
    <dgm:pt modelId="{DB95E25C-358F-42E2-B22A-1A75E148489F}">
      <dgm:prSet custT="1"/>
      <dgm:spPr/>
      <dgm:t>
        <a:bodyPr/>
        <a:lstStyle/>
        <a:p>
          <a:r>
            <a:rPr lang="en-US" sz="2800" dirty="0"/>
            <a:t>Submission deadline</a:t>
          </a:r>
        </a:p>
      </dgm:t>
    </dgm:pt>
    <dgm:pt modelId="{BE408E3E-0003-4AE7-B52C-EC407799D838}" type="parTrans" cxnId="{1BF00DE7-4212-4A4E-ABAE-BB933D2CEF72}">
      <dgm:prSet/>
      <dgm:spPr/>
      <dgm:t>
        <a:bodyPr/>
        <a:lstStyle/>
        <a:p>
          <a:endParaRPr lang="en-US"/>
        </a:p>
      </dgm:t>
    </dgm:pt>
    <dgm:pt modelId="{F1D02F6D-AD09-49D5-9CCE-31BDA5ACE1F0}" type="sibTrans" cxnId="{1BF00DE7-4212-4A4E-ABAE-BB933D2CEF72}">
      <dgm:prSet/>
      <dgm:spPr/>
      <dgm:t>
        <a:bodyPr/>
        <a:lstStyle/>
        <a:p>
          <a:endParaRPr lang="en-US"/>
        </a:p>
      </dgm:t>
    </dgm:pt>
    <dgm:pt modelId="{0E46BD01-61FA-439F-81A6-CF709316F403}">
      <dgm:prSet custT="1"/>
      <dgm:spPr/>
      <dgm:t>
        <a:bodyPr/>
        <a:lstStyle/>
        <a:p>
          <a:pPr>
            <a:defRPr b="1"/>
          </a:pPr>
          <a:r>
            <a:rPr lang="en-US" sz="2800" dirty="0"/>
            <a:t>26 May 2025</a:t>
          </a:r>
        </a:p>
      </dgm:t>
    </dgm:pt>
    <dgm:pt modelId="{8448AE6D-F999-464B-A72C-9B1133A6DF3B}" type="parTrans" cxnId="{BC7D34F9-8770-46BA-A65D-A53815C0E566}">
      <dgm:prSet/>
      <dgm:spPr/>
      <dgm:t>
        <a:bodyPr/>
        <a:lstStyle/>
        <a:p>
          <a:endParaRPr lang="en-US"/>
        </a:p>
      </dgm:t>
    </dgm:pt>
    <dgm:pt modelId="{537A36C4-F866-4D50-8087-B8C0076DF9EA}" type="sibTrans" cxnId="{BC7D34F9-8770-46BA-A65D-A53815C0E566}">
      <dgm:prSet/>
      <dgm:spPr/>
      <dgm:t>
        <a:bodyPr/>
        <a:lstStyle/>
        <a:p>
          <a:endParaRPr lang="en-US"/>
        </a:p>
      </dgm:t>
    </dgm:pt>
    <dgm:pt modelId="{D1B11B8D-A6A3-42B2-9523-E37E44B96340}">
      <dgm:prSet custT="1"/>
      <dgm:spPr/>
      <dgm:t>
        <a:bodyPr/>
        <a:lstStyle/>
        <a:p>
          <a:r>
            <a:rPr lang="en-US" sz="2800" dirty="0"/>
            <a:t>Return date of provisional marks &amp; written feedback</a:t>
          </a:r>
          <a:endParaRPr lang="en-GB" sz="2800" dirty="0"/>
        </a:p>
      </dgm:t>
    </dgm:pt>
    <dgm:pt modelId="{322A1EB7-9793-438D-90ED-3ABA2354AF2C}" type="parTrans" cxnId="{F8A759AC-BD5B-401A-BDAD-11D3F0402099}">
      <dgm:prSet/>
      <dgm:spPr/>
      <dgm:t>
        <a:bodyPr/>
        <a:lstStyle/>
        <a:p>
          <a:endParaRPr lang="en-GB"/>
        </a:p>
      </dgm:t>
    </dgm:pt>
    <dgm:pt modelId="{2333DC76-3060-4975-B0CC-593F792B388B}" type="sibTrans" cxnId="{F8A759AC-BD5B-401A-BDAD-11D3F0402099}">
      <dgm:prSet/>
      <dgm:spPr/>
      <dgm:t>
        <a:bodyPr/>
        <a:lstStyle/>
        <a:p>
          <a:endParaRPr lang="en-GB"/>
        </a:p>
      </dgm:t>
    </dgm:pt>
    <dgm:pt modelId="{29CDC9D5-62CE-4160-A2D8-92EF4A504B5D}" type="pres">
      <dgm:prSet presAssocID="{F1A3170B-F0BC-40BE-BA9E-EF0E039D8F8D}" presName="root" presStyleCnt="0">
        <dgm:presLayoutVars>
          <dgm:chMax/>
          <dgm:chPref/>
          <dgm:animLvl val="lvl"/>
        </dgm:presLayoutVars>
      </dgm:prSet>
      <dgm:spPr/>
    </dgm:pt>
    <dgm:pt modelId="{4E3BC9B9-0F3F-450E-80EF-4BBB53AF52D8}" type="pres">
      <dgm:prSet presAssocID="{F1A3170B-F0BC-40BE-BA9E-EF0E039D8F8D}" presName="divider" presStyleLbl="fgAcc1" presStyleIdx="0" presStyleCnt="1"/>
      <dgm:spPr/>
    </dgm:pt>
    <dgm:pt modelId="{B6FDA332-9AC6-448C-952C-880D6CDA4605}" type="pres">
      <dgm:prSet presAssocID="{F1A3170B-F0BC-40BE-BA9E-EF0E039D8F8D}" presName="nodes" presStyleCnt="0">
        <dgm:presLayoutVars>
          <dgm:chMax/>
          <dgm:chPref/>
          <dgm:animLvl val="lvl"/>
        </dgm:presLayoutVars>
      </dgm:prSet>
      <dgm:spPr/>
    </dgm:pt>
    <dgm:pt modelId="{15EFAD37-3482-4B21-8605-A6C448612031}" type="pres">
      <dgm:prSet presAssocID="{6302028B-A6A1-418C-A98A-B02FB0AFD3D7}" presName="composite" presStyleCnt="0"/>
      <dgm:spPr/>
    </dgm:pt>
    <dgm:pt modelId="{4B809884-3DAA-4AA8-A515-9CF150B53EBB}" type="pres">
      <dgm:prSet presAssocID="{6302028B-A6A1-418C-A98A-B02FB0AFD3D7}" presName="L1TextContainer" presStyleLbl="alignNode1" presStyleIdx="0" presStyleCnt="2" custScaleX="347579" custLinFactNeighborX="43106" custLinFactNeighborY="35677">
        <dgm:presLayoutVars>
          <dgm:chMax val="1"/>
          <dgm:chPref val="1"/>
          <dgm:bulletEnabled val="1"/>
        </dgm:presLayoutVars>
      </dgm:prSet>
      <dgm:spPr/>
    </dgm:pt>
    <dgm:pt modelId="{41D12DD4-7084-466B-AC0A-8428031308C2}" type="pres">
      <dgm:prSet presAssocID="{6302028B-A6A1-418C-A98A-B02FB0AFD3D7}" presName="L2TextContainerWrapper" presStyleCnt="0">
        <dgm:presLayoutVars>
          <dgm:bulletEnabled val="1"/>
        </dgm:presLayoutVars>
      </dgm:prSet>
      <dgm:spPr/>
    </dgm:pt>
    <dgm:pt modelId="{1C42435C-8726-42B2-B7DC-D49C1C4C93A4}" type="pres">
      <dgm:prSet presAssocID="{6302028B-A6A1-418C-A98A-B02FB0AFD3D7}" presName="L2TextContainer" presStyleLbl="bgAccFollowNode1" presStyleIdx="0" presStyleCnt="2" custScaleX="433270" custLinFactNeighborX="8092" custLinFactNeighborY="2136"/>
      <dgm:spPr/>
    </dgm:pt>
    <dgm:pt modelId="{54EB3A31-8702-4140-978F-501ED964B0A7}" type="pres">
      <dgm:prSet presAssocID="{6302028B-A6A1-418C-A98A-B02FB0AFD3D7}" presName="FlexibleEmptyPlaceHolder" presStyleCnt="0"/>
      <dgm:spPr/>
    </dgm:pt>
    <dgm:pt modelId="{C9172DF2-EB80-4D9F-BC25-57B852523617}" type="pres">
      <dgm:prSet presAssocID="{6302028B-A6A1-418C-A98A-B02FB0AFD3D7}" presName="ConnectLine" presStyleLbl="sibTrans1D1" presStyleIdx="0" presStyleCnt="2"/>
      <dgm:spPr/>
    </dgm:pt>
    <dgm:pt modelId="{3E7276AF-CEAA-488E-A045-66EEE44FF39E}" type="pres">
      <dgm:prSet presAssocID="{6302028B-A6A1-418C-A98A-B02FB0AFD3D7}" presName="ConnectorPoint" presStyleLbl="node1" presStyleIdx="0" presStyleCnt="2"/>
      <dgm:spPr>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EA580B13-E559-47AB-BD65-D7DB7004F1D7}" type="pres">
      <dgm:prSet presAssocID="{6302028B-A6A1-418C-A98A-B02FB0AFD3D7}" presName="EmptyPlaceHolder" presStyleCnt="0"/>
      <dgm:spPr/>
    </dgm:pt>
    <dgm:pt modelId="{6DC2DB66-3C61-4736-A913-0F730D134F79}" type="pres">
      <dgm:prSet presAssocID="{B7153DB1-C8DB-4AB5-9217-9406654794B9}" presName="spaceBetweenRectangles" presStyleCnt="0"/>
      <dgm:spPr/>
    </dgm:pt>
    <dgm:pt modelId="{DC041361-85CD-4167-AED1-35C2662EF4B3}" type="pres">
      <dgm:prSet presAssocID="{0E46BD01-61FA-439F-81A6-CF709316F403}" presName="composite" presStyleCnt="0"/>
      <dgm:spPr/>
    </dgm:pt>
    <dgm:pt modelId="{BAC50C38-5180-4EB0-84E4-C1F2A63BC458}" type="pres">
      <dgm:prSet presAssocID="{0E46BD01-61FA-439F-81A6-CF709316F403}" presName="L1TextContainer" presStyleLbl="alignNode1" presStyleIdx="1" presStyleCnt="2" custScaleX="300070">
        <dgm:presLayoutVars>
          <dgm:chMax val="1"/>
          <dgm:chPref val="1"/>
          <dgm:bulletEnabled val="1"/>
        </dgm:presLayoutVars>
      </dgm:prSet>
      <dgm:spPr/>
    </dgm:pt>
    <dgm:pt modelId="{F0AD5F2B-7FA9-4D81-932D-2492F3E963FC}" type="pres">
      <dgm:prSet presAssocID="{0E46BD01-61FA-439F-81A6-CF709316F403}" presName="L2TextContainerWrapper" presStyleCnt="0">
        <dgm:presLayoutVars>
          <dgm:bulletEnabled val="1"/>
        </dgm:presLayoutVars>
      </dgm:prSet>
      <dgm:spPr/>
    </dgm:pt>
    <dgm:pt modelId="{BD3CC1F3-B2D6-40A4-8D9A-EE0E3E370CF9}" type="pres">
      <dgm:prSet presAssocID="{0E46BD01-61FA-439F-81A6-CF709316F403}" presName="L2TextContainer" presStyleLbl="bgAccFollowNode1" presStyleIdx="1" presStyleCnt="2" custScaleX="399098"/>
      <dgm:spPr/>
    </dgm:pt>
    <dgm:pt modelId="{973034CD-BEAA-4B6D-BC23-5BD531F5EB8B}" type="pres">
      <dgm:prSet presAssocID="{0E46BD01-61FA-439F-81A6-CF709316F403}" presName="FlexibleEmptyPlaceHolder" presStyleCnt="0"/>
      <dgm:spPr/>
    </dgm:pt>
    <dgm:pt modelId="{F77A613A-5309-4601-BA83-6EE3575E3CCA}" type="pres">
      <dgm:prSet presAssocID="{0E46BD01-61FA-439F-81A6-CF709316F403}" presName="ConnectLine" presStyleLbl="sibTrans1D1" presStyleIdx="1" presStyleCnt="2"/>
      <dgm:spPr/>
    </dgm:pt>
    <dgm:pt modelId="{5C397E39-20E5-496F-ADF3-9A19998B6287}" type="pres">
      <dgm:prSet presAssocID="{0E46BD01-61FA-439F-81A6-CF709316F403}" presName="ConnectorPoint" presStyleLbl="node1" presStyleIdx="1" presStyleCnt="2"/>
      <dgm:spPr>
        <a:solidFill>
          <a:schemeClr val="accent5">
            <a:hueOff val="-12152150"/>
            <a:satOff val="-826"/>
            <a:lumOff val="1961"/>
            <a:alphaOff val="0"/>
          </a:schemeClr>
        </a:solidFill>
        <a:ln w="6350" cap="flat" cmpd="sng" algn="ctr">
          <a:solidFill>
            <a:schemeClr val="lt1">
              <a:hueOff val="0"/>
              <a:satOff val="0"/>
              <a:lumOff val="0"/>
              <a:alphaOff val="0"/>
            </a:schemeClr>
          </a:solidFill>
          <a:prstDash val="solid"/>
          <a:miter lim="800000"/>
        </a:ln>
        <a:effectLst/>
      </dgm:spPr>
    </dgm:pt>
    <dgm:pt modelId="{53E69878-895C-409C-9CF5-6D6825C935C5}" type="pres">
      <dgm:prSet presAssocID="{0E46BD01-61FA-439F-81A6-CF709316F403}" presName="EmptyPlaceHolder" presStyleCnt="0"/>
      <dgm:spPr/>
    </dgm:pt>
  </dgm:ptLst>
  <dgm:cxnLst>
    <dgm:cxn modelId="{B8881B39-D4AA-4B26-8127-A19A44119DE9}" type="presOf" srcId="{6302028B-A6A1-418C-A98A-B02FB0AFD3D7}" destId="{4B809884-3DAA-4AA8-A515-9CF150B53EBB}" srcOrd="0" destOrd="0" presId="urn:microsoft.com/office/officeart/2017/3/layout/HorizontalLabelsTimeline"/>
    <dgm:cxn modelId="{22B9D276-FAE2-49CE-ABB0-B022041BEC4E}" type="presOf" srcId="{D1B11B8D-A6A3-42B2-9523-E37E44B96340}" destId="{BD3CC1F3-B2D6-40A4-8D9A-EE0E3E370CF9}" srcOrd="0" destOrd="0" presId="urn:microsoft.com/office/officeart/2017/3/layout/HorizontalLabelsTimeline"/>
    <dgm:cxn modelId="{0320DF58-7CB4-46CA-BF28-64CFA946D852}" type="presOf" srcId="{0E46BD01-61FA-439F-81A6-CF709316F403}" destId="{BAC50C38-5180-4EB0-84E4-C1F2A63BC458}" srcOrd="0" destOrd="0" presId="urn:microsoft.com/office/officeart/2017/3/layout/HorizontalLabelsTimeline"/>
    <dgm:cxn modelId="{B8958E7D-B098-4220-96D9-5D224645CA99}" type="presOf" srcId="{DB95E25C-358F-42E2-B22A-1A75E148489F}" destId="{1C42435C-8726-42B2-B7DC-D49C1C4C93A4}" srcOrd="0" destOrd="0" presId="urn:microsoft.com/office/officeart/2017/3/layout/HorizontalLabelsTimeline"/>
    <dgm:cxn modelId="{EE9FBBA1-E082-4169-97BC-968DC82F187B}" type="presOf" srcId="{F1A3170B-F0BC-40BE-BA9E-EF0E039D8F8D}" destId="{29CDC9D5-62CE-4160-A2D8-92EF4A504B5D}" srcOrd="0" destOrd="0" presId="urn:microsoft.com/office/officeart/2017/3/layout/HorizontalLabelsTimeline"/>
    <dgm:cxn modelId="{3BA8D7A3-52FD-42AC-85E6-045AD3F53D9D}" srcId="{F1A3170B-F0BC-40BE-BA9E-EF0E039D8F8D}" destId="{6302028B-A6A1-418C-A98A-B02FB0AFD3D7}" srcOrd="0" destOrd="0" parTransId="{36B2F8AE-7D2B-4531-BAC2-5D00224D0235}" sibTransId="{B7153DB1-C8DB-4AB5-9217-9406654794B9}"/>
    <dgm:cxn modelId="{F8A759AC-BD5B-401A-BDAD-11D3F0402099}" srcId="{0E46BD01-61FA-439F-81A6-CF709316F403}" destId="{D1B11B8D-A6A3-42B2-9523-E37E44B96340}" srcOrd="0" destOrd="0" parTransId="{322A1EB7-9793-438D-90ED-3ABA2354AF2C}" sibTransId="{2333DC76-3060-4975-B0CC-593F792B388B}"/>
    <dgm:cxn modelId="{1BF00DE7-4212-4A4E-ABAE-BB933D2CEF72}" srcId="{6302028B-A6A1-418C-A98A-B02FB0AFD3D7}" destId="{DB95E25C-358F-42E2-B22A-1A75E148489F}" srcOrd="0" destOrd="0" parTransId="{BE408E3E-0003-4AE7-B52C-EC407799D838}" sibTransId="{F1D02F6D-AD09-49D5-9CCE-31BDA5ACE1F0}"/>
    <dgm:cxn modelId="{BC7D34F9-8770-46BA-A65D-A53815C0E566}" srcId="{F1A3170B-F0BC-40BE-BA9E-EF0E039D8F8D}" destId="{0E46BD01-61FA-439F-81A6-CF709316F403}" srcOrd="1" destOrd="0" parTransId="{8448AE6D-F999-464B-A72C-9B1133A6DF3B}" sibTransId="{537A36C4-F866-4D50-8087-B8C0076DF9EA}"/>
    <dgm:cxn modelId="{72E86300-05ED-496C-B6B2-9F6401C1BDF1}" type="presParOf" srcId="{29CDC9D5-62CE-4160-A2D8-92EF4A504B5D}" destId="{4E3BC9B9-0F3F-450E-80EF-4BBB53AF52D8}" srcOrd="0" destOrd="0" presId="urn:microsoft.com/office/officeart/2017/3/layout/HorizontalLabelsTimeline"/>
    <dgm:cxn modelId="{847DBDC0-C31C-4823-B955-B75D6C3B64E2}" type="presParOf" srcId="{29CDC9D5-62CE-4160-A2D8-92EF4A504B5D}" destId="{B6FDA332-9AC6-448C-952C-880D6CDA4605}" srcOrd="1" destOrd="0" presId="urn:microsoft.com/office/officeart/2017/3/layout/HorizontalLabelsTimeline"/>
    <dgm:cxn modelId="{B02403F8-3F73-4AB2-8446-A078F7B0431F}" type="presParOf" srcId="{B6FDA332-9AC6-448C-952C-880D6CDA4605}" destId="{15EFAD37-3482-4B21-8605-A6C448612031}" srcOrd="0" destOrd="0" presId="urn:microsoft.com/office/officeart/2017/3/layout/HorizontalLabelsTimeline"/>
    <dgm:cxn modelId="{3AD08E62-7D8E-4B90-AFA4-DA54181B7ACA}" type="presParOf" srcId="{15EFAD37-3482-4B21-8605-A6C448612031}" destId="{4B809884-3DAA-4AA8-A515-9CF150B53EBB}" srcOrd="0" destOrd="0" presId="urn:microsoft.com/office/officeart/2017/3/layout/HorizontalLabelsTimeline"/>
    <dgm:cxn modelId="{34F2E33E-B550-4F08-A1B6-D6748AF69B2F}" type="presParOf" srcId="{15EFAD37-3482-4B21-8605-A6C448612031}" destId="{41D12DD4-7084-466B-AC0A-8428031308C2}" srcOrd="1" destOrd="0" presId="urn:microsoft.com/office/officeart/2017/3/layout/HorizontalLabelsTimeline"/>
    <dgm:cxn modelId="{90D6441E-A60C-4295-8B5B-0512AF08EBB8}" type="presParOf" srcId="{41D12DD4-7084-466B-AC0A-8428031308C2}" destId="{1C42435C-8726-42B2-B7DC-D49C1C4C93A4}" srcOrd="0" destOrd="0" presId="urn:microsoft.com/office/officeart/2017/3/layout/HorizontalLabelsTimeline"/>
    <dgm:cxn modelId="{1CB3B454-B892-4CF4-995A-18D83F5117F2}" type="presParOf" srcId="{41D12DD4-7084-466B-AC0A-8428031308C2}" destId="{54EB3A31-8702-4140-978F-501ED964B0A7}" srcOrd="1" destOrd="0" presId="urn:microsoft.com/office/officeart/2017/3/layout/HorizontalLabelsTimeline"/>
    <dgm:cxn modelId="{2EE7AFFE-E720-45BC-8C32-E1C129F1CE93}" type="presParOf" srcId="{15EFAD37-3482-4B21-8605-A6C448612031}" destId="{C9172DF2-EB80-4D9F-BC25-57B852523617}" srcOrd="2" destOrd="0" presId="urn:microsoft.com/office/officeart/2017/3/layout/HorizontalLabelsTimeline"/>
    <dgm:cxn modelId="{64D70EBC-CB90-4D66-A4A7-AB0EA07A85C1}" type="presParOf" srcId="{15EFAD37-3482-4B21-8605-A6C448612031}" destId="{3E7276AF-CEAA-488E-A045-66EEE44FF39E}" srcOrd="3" destOrd="0" presId="urn:microsoft.com/office/officeart/2017/3/layout/HorizontalLabelsTimeline"/>
    <dgm:cxn modelId="{1800F098-326D-467C-B06B-E23B4E5C32F2}" type="presParOf" srcId="{15EFAD37-3482-4B21-8605-A6C448612031}" destId="{EA580B13-E559-47AB-BD65-D7DB7004F1D7}" srcOrd="4" destOrd="0" presId="urn:microsoft.com/office/officeart/2017/3/layout/HorizontalLabelsTimeline"/>
    <dgm:cxn modelId="{8075507F-EA3E-4E43-AFD6-E285A65D7837}" type="presParOf" srcId="{B6FDA332-9AC6-448C-952C-880D6CDA4605}" destId="{6DC2DB66-3C61-4736-A913-0F730D134F79}" srcOrd="1" destOrd="0" presId="urn:microsoft.com/office/officeart/2017/3/layout/HorizontalLabelsTimeline"/>
    <dgm:cxn modelId="{7F5A3CCF-B5F1-45DD-9489-FC2696DB0257}" type="presParOf" srcId="{B6FDA332-9AC6-448C-952C-880D6CDA4605}" destId="{DC041361-85CD-4167-AED1-35C2662EF4B3}" srcOrd="2" destOrd="0" presId="urn:microsoft.com/office/officeart/2017/3/layout/HorizontalLabelsTimeline"/>
    <dgm:cxn modelId="{4103C447-3D0A-4FA6-B84B-827207C53E2C}" type="presParOf" srcId="{DC041361-85CD-4167-AED1-35C2662EF4B3}" destId="{BAC50C38-5180-4EB0-84E4-C1F2A63BC458}" srcOrd="0" destOrd="0" presId="urn:microsoft.com/office/officeart/2017/3/layout/HorizontalLabelsTimeline"/>
    <dgm:cxn modelId="{CC46A093-AE00-4D0C-B5B9-1811D90726CD}" type="presParOf" srcId="{DC041361-85CD-4167-AED1-35C2662EF4B3}" destId="{F0AD5F2B-7FA9-4D81-932D-2492F3E963FC}" srcOrd="1" destOrd="0" presId="urn:microsoft.com/office/officeart/2017/3/layout/HorizontalLabelsTimeline"/>
    <dgm:cxn modelId="{FF55599C-4274-4670-8E47-19AD44FB49FE}" type="presParOf" srcId="{F0AD5F2B-7FA9-4D81-932D-2492F3E963FC}" destId="{BD3CC1F3-B2D6-40A4-8D9A-EE0E3E370CF9}" srcOrd="0" destOrd="0" presId="urn:microsoft.com/office/officeart/2017/3/layout/HorizontalLabelsTimeline"/>
    <dgm:cxn modelId="{281EC790-ABF7-4BF8-85B1-B3E09BAC3198}" type="presParOf" srcId="{F0AD5F2B-7FA9-4D81-932D-2492F3E963FC}" destId="{973034CD-BEAA-4B6D-BC23-5BD531F5EB8B}" srcOrd="1" destOrd="0" presId="urn:microsoft.com/office/officeart/2017/3/layout/HorizontalLabelsTimeline"/>
    <dgm:cxn modelId="{12379A25-4A9F-4F3B-885B-251EE54D690D}" type="presParOf" srcId="{DC041361-85CD-4167-AED1-35C2662EF4B3}" destId="{F77A613A-5309-4601-BA83-6EE3575E3CCA}" srcOrd="2" destOrd="0" presId="urn:microsoft.com/office/officeart/2017/3/layout/HorizontalLabelsTimeline"/>
    <dgm:cxn modelId="{002480E5-EDF7-4699-BA21-715E19161D22}" type="presParOf" srcId="{DC041361-85CD-4167-AED1-35C2662EF4B3}" destId="{5C397E39-20E5-496F-ADF3-9A19998B6287}" srcOrd="3" destOrd="0" presId="urn:microsoft.com/office/officeart/2017/3/layout/HorizontalLabelsTimeline"/>
    <dgm:cxn modelId="{A5C7AEC7-F7BD-4255-A98B-75D3AEFDF007}" type="presParOf" srcId="{DC041361-85CD-4167-AED1-35C2662EF4B3}" destId="{53E69878-895C-409C-9CF5-6D6825C935C5}"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2340C4-9D06-45CF-B065-B196A812FB0D}"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48FFB4C1-FEB2-4D9A-8F2E-6AA9E83354A9}">
      <dgm:prSet/>
      <dgm:spPr/>
      <dgm:t>
        <a:bodyPr/>
        <a:lstStyle/>
        <a:p>
          <a:r>
            <a:rPr lang="en-GB" dirty="0"/>
            <a:t>Remote counselling refers to providing therapeutic services through digital means, such as video conferencing, Teams, Zoom, phone calls, text messaging, email, etc.</a:t>
          </a:r>
          <a:endParaRPr lang="en-US" dirty="0"/>
        </a:p>
      </dgm:t>
    </dgm:pt>
    <dgm:pt modelId="{0BBFC3CD-A20A-4427-AB20-2A34A4CDB97D}" type="parTrans" cxnId="{10FA326E-0B69-4CDF-9878-A2AC6FC2409F}">
      <dgm:prSet/>
      <dgm:spPr/>
      <dgm:t>
        <a:bodyPr/>
        <a:lstStyle/>
        <a:p>
          <a:endParaRPr lang="en-US"/>
        </a:p>
      </dgm:t>
    </dgm:pt>
    <dgm:pt modelId="{E5FB1F6B-6CC5-4B70-8825-2C39A8CF42F0}" type="sibTrans" cxnId="{10FA326E-0B69-4CDF-9878-A2AC6FC2409F}">
      <dgm:prSet/>
      <dgm:spPr/>
      <dgm:t>
        <a:bodyPr/>
        <a:lstStyle/>
        <a:p>
          <a:endParaRPr lang="en-US"/>
        </a:p>
      </dgm:t>
    </dgm:pt>
    <dgm:pt modelId="{549B26AF-0B18-4933-BE8B-ADA17FB7D12E}" type="pres">
      <dgm:prSet presAssocID="{672340C4-9D06-45CF-B065-B196A812FB0D}" presName="hierChild1" presStyleCnt="0">
        <dgm:presLayoutVars>
          <dgm:chPref val="1"/>
          <dgm:dir/>
          <dgm:animOne val="branch"/>
          <dgm:animLvl val="lvl"/>
          <dgm:resizeHandles/>
        </dgm:presLayoutVars>
      </dgm:prSet>
      <dgm:spPr/>
    </dgm:pt>
    <dgm:pt modelId="{6847BABF-2C93-40AE-B75E-70FCA613B315}" type="pres">
      <dgm:prSet presAssocID="{48FFB4C1-FEB2-4D9A-8F2E-6AA9E83354A9}" presName="hierRoot1" presStyleCnt="0"/>
      <dgm:spPr/>
    </dgm:pt>
    <dgm:pt modelId="{AE59CE5D-EE30-4971-8925-91FCF842A6B1}" type="pres">
      <dgm:prSet presAssocID="{48FFB4C1-FEB2-4D9A-8F2E-6AA9E83354A9}" presName="composite" presStyleCnt="0"/>
      <dgm:spPr/>
    </dgm:pt>
    <dgm:pt modelId="{82C46CF1-6D50-4F6A-B7C9-E77DD9F07A50}" type="pres">
      <dgm:prSet presAssocID="{48FFB4C1-FEB2-4D9A-8F2E-6AA9E83354A9}" presName="background" presStyleLbl="node0" presStyleIdx="0" presStyleCnt="1"/>
      <dgm:spPr/>
    </dgm:pt>
    <dgm:pt modelId="{2C44A0AC-6382-42E3-AC3C-486DF034020C}" type="pres">
      <dgm:prSet presAssocID="{48FFB4C1-FEB2-4D9A-8F2E-6AA9E83354A9}" presName="text" presStyleLbl="fgAcc0" presStyleIdx="0" presStyleCnt="1" custScaleX="168373">
        <dgm:presLayoutVars>
          <dgm:chPref val="3"/>
        </dgm:presLayoutVars>
      </dgm:prSet>
      <dgm:spPr/>
    </dgm:pt>
    <dgm:pt modelId="{F9B7F72F-C09A-4003-9395-C666790861E3}" type="pres">
      <dgm:prSet presAssocID="{48FFB4C1-FEB2-4D9A-8F2E-6AA9E83354A9}" presName="hierChild2" presStyleCnt="0"/>
      <dgm:spPr/>
    </dgm:pt>
  </dgm:ptLst>
  <dgm:cxnLst>
    <dgm:cxn modelId="{0C4E6E6D-3228-44D0-B2A1-A05AB8C4846F}" type="presOf" srcId="{48FFB4C1-FEB2-4D9A-8F2E-6AA9E83354A9}" destId="{2C44A0AC-6382-42E3-AC3C-486DF034020C}" srcOrd="0" destOrd="0" presId="urn:microsoft.com/office/officeart/2005/8/layout/hierarchy1"/>
    <dgm:cxn modelId="{10FA326E-0B69-4CDF-9878-A2AC6FC2409F}" srcId="{672340C4-9D06-45CF-B065-B196A812FB0D}" destId="{48FFB4C1-FEB2-4D9A-8F2E-6AA9E83354A9}" srcOrd="0" destOrd="0" parTransId="{0BBFC3CD-A20A-4427-AB20-2A34A4CDB97D}" sibTransId="{E5FB1F6B-6CC5-4B70-8825-2C39A8CF42F0}"/>
    <dgm:cxn modelId="{A46D5999-70B3-4D39-9E58-721D6F27FF41}" type="presOf" srcId="{672340C4-9D06-45CF-B065-B196A812FB0D}" destId="{549B26AF-0B18-4933-BE8B-ADA17FB7D12E}" srcOrd="0" destOrd="0" presId="urn:microsoft.com/office/officeart/2005/8/layout/hierarchy1"/>
    <dgm:cxn modelId="{3BBDE83A-7F4F-46F9-B0FE-E8EB68B849FF}" type="presParOf" srcId="{549B26AF-0B18-4933-BE8B-ADA17FB7D12E}" destId="{6847BABF-2C93-40AE-B75E-70FCA613B315}" srcOrd="0" destOrd="0" presId="urn:microsoft.com/office/officeart/2005/8/layout/hierarchy1"/>
    <dgm:cxn modelId="{86D676D7-9E27-4816-8FCF-D77FA62FDB52}" type="presParOf" srcId="{6847BABF-2C93-40AE-B75E-70FCA613B315}" destId="{AE59CE5D-EE30-4971-8925-91FCF842A6B1}" srcOrd="0" destOrd="0" presId="urn:microsoft.com/office/officeart/2005/8/layout/hierarchy1"/>
    <dgm:cxn modelId="{1DE3F535-0C52-4F93-9327-4D3FA1E792CE}" type="presParOf" srcId="{AE59CE5D-EE30-4971-8925-91FCF842A6B1}" destId="{82C46CF1-6D50-4F6A-B7C9-E77DD9F07A50}" srcOrd="0" destOrd="0" presId="urn:microsoft.com/office/officeart/2005/8/layout/hierarchy1"/>
    <dgm:cxn modelId="{1FE14A40-7C82-4759-A3B6-D931C7190298}" type="presParOf" srcId="{AE59CE5D-EE30-4971-8925-91FCF842A6B1}" destId="{2C44A0AC-6382-42E3-AC3C-486DF034020C}" srcOrd="1" destOrd="0" presId="urn:microsoft.com/office/officeart/2005/8/layout/hierarchy1"/>
    <dgm:cxn modelId="{BCEC127B-6E27-4C66-A617-BFDAB4CB8A74}" type="presParOf" srcId="{6847BABF-2C93-40AE-B75E-70FCA613B315}" destId="{F9B7F72F-C09A-4003-9395-C666790861E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6BC625-73EC-45F7-AE34-EDEB27961B90}"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D442D5AB-2CAD-43C2-AB2B-AA95D6FA151B}">
      <dgm:prSet/>
      <dgm:spPr/>
      <dgm:t>
        <a:bodyPr/>
        <a:lstStyle/>
        <a:p>
          <a:r>
            <a:rPr lang="en-GB" dirty="0"/>
            <a:t>What is your own attitude and preference relating to Remote working –   </a:t>
          </a:r>
          <a:endParaRPr lang="en-US" dirty="0"/>
        </a:p>
      </dgm:t>
    </dgm:pt>
    <dgm:pt modelId="{37E83C20-0DBE-4719-BC44-C3CB377DA741}" type="parTrans" cxnId="{9645ACEA-B764-43AB-B37B-76CF4544C4D5}">
      <dgm:prSet/>
      <dgm:spPr/>
      <dgm:t>
        <a:bodyPr/>
        <a:lstStyle/>
        <a:p>
          <a:endParaRPr lang="en-US"/>
        </a:p>
      </dgm:t>
    </dgm:pt>
    <dgm:pt modelId="{734BC53E-82BB-4449-8BC4-C097A958136D}" type="sibTrans" cxnId="{9645ACEA-B764-43AB-B37B-76CF4544C4D5}">
      <dgm:prSet phldrT="01" phldr="0"/>
      <dgm:spPr/>
      <dgm:t>
        <a:bodyPr/>
        <a:lstStyle/>
        <a:p>
          <a:r>
            <a:rPr lang="en-US"/>
            <a:t>01</a:t>
          </a:r>
        </a:p>
      </dgm:t>
    </dgm:pt>
    <dgm:pt modelId="{84FEF114-2281-461C-BD2D-3FCFFA4EE5CD}">
      <dgm:prSet/>
      <dgm:spPr/>
      <dgm:t>
        <a:bodyPr/>
        <a:lstStyle/>
        <a:p>
          <a:r>
            <a:rPr lang="en-GB" dirty="0"/>
            <a:t>What is your current knowledge of and ability to use online or telephone services to support clients?</a:t>
          </a:r>
          <a:endParaRPr lang="en-US" dirty="0"/>
        </a:p>
      </dgm:t>
    </dgm:pt>
    <dgm:pt modelId="{FBE8E22B-DBF5-457B-96CB-D96CC4D79A03}" type="parTrans" cxnId="{716DF5ED-45A2-44BB-BC2E-BB2799068B66}">
      <dgm:prSet/>
      <dgm:spPr/>
      <dgm:t>
        <a:bodyPr/>
        <a:lstStyle/>
        <a:p>
          <a:endParaRPr lang="en-US"/>
        </a:p>
      </dgm:t>
    </dgm:pt>
    <dgm:pt modelId="{DB53419E-E18B-4070-847A-562F73B729A3}" type="sibTrans" cxnId="{716DF5ED-45A2-44BB-BC2E-BB2799068B66}">
      <dgm:prSet phldrT="02" phldr="0"/>
      <dgm:spPr/>
      <dgm:t>
        <a:bodyPr/>
        <a:lstStyle/>
        <a:p>
          <a:r>
            <a:rPr lang="en-US"/>
            <a:t>02</a:t>
          </a:r>
        </a:p>
      </dgm:t>
    </dgm:pt>
    <dgm:pt modelId="{190A322D-2DE6-43F7-AAAD-F5EC03B4A06D}">
      <dgm:prSet/>
      <dgm:spPr/>
      <dgm:t>
        <a:bodyPr/>
        <a:lstStyle/>
        <a:p>
          <a:r>
            <a:rPr lang="en-GB"/>
            <a:t>Do you have an understanding of how to set up these services, or manage them? E.g. Teams or Zoom?</a:t>
          </a:r>
          <a:endParaRPr lang="en-US"/>
        </a:p>
      </dgm:t>
    </dgm:pt>
    <dgm:pt modelId="{82993795-F4F7-4215-9819-DF0F229995F5}" type="parTrans" cxnId="{0FCB17A2-FA66-4251-8708-FEB74609CB9A}">
      <dgm:prSet/>
      <dgm:spPr/>
      <dgm:t>
        <a:bodyPr/>
        <a:lstStyle/>
        <a:p>
          <a:endParaRPr lang="en-US"/>
        </a:p>
      </dgm:t>
    </dgm:pt>
    <dgm:pt modelId="{A07010CE-C0BC-4BE6-A559-62F41A195B65}" type="sibTrans" cxnId="{0FCB17A2-FA66-4251-8708-FEB74609CB9A}">
      <dgm:prSet phldrT="03" phldr="0"/>
      <dgm:spPr/>
      <dgm:t>
        <a:bodyPr/>
        <a:lstStyle/>
        <a:p>
          <a:r>
            <a:rPr lang="en-US"/>
            <a:t>03</a:t>
          </a:r>
        </a:p>
      </dgm:t>
    </dgm:pt>
    <dgm:pt modelId="{F5E55E8C-EEA4-4ADE-B5E4-A4F8324B042B}" type="pres">
      <dgm:prSet presAssocID="{036BC625-73EC-45F7-AE34-EDEB27961B90}" presName="Name0" presStyleCnt="0">
        <dgm:presLayoutVars>
          <dgm:animLvl val="lvl"/>
          <dgm:resizeHandles val="exact"/>
        </dgm:presLayoutVars>
      </dgm:prSet>
      <dgm:spPr/>
    </dgm:pt>
    <dgm:pt modelId="{5A7697C9-9BC8-41A6-8FBF-F8D7120D3F72}" type="pres">
      <dgm:prSet presAssocID="{D442D5AB-2CAD-43C2-AB2B-AA95D6FA151B}" presName="compositeNode" presStyleCnt="0">
        <dgm:presLayoutVars>
          <dgm:bulletEnabled val="1"/>
        </dgm:presLayoutVars>
      </dgm:prSet>
      <dgm:spPr/>
    </dgm:pt>
    <dgm:pt modelId="{CC11D96C-7D6B-4615-BF51-4B29FA9C4F38}" type="pres">
      <dgm:prSet presAssocID="{D442D5AB-2CAD-43C2-AB2B-AA95D6FA151B}" presName="bgRect" presStyleLbl="alignNode1" presStyleIdx="0" presStyleCnt="3"/>
      <dgm:spPr/>
    </dgm:pt>
    <dgm:pt modelId="{C3818E69-6C32-4DD0-9C0C-B3EF60B85C5F}" type="pres">
      <dgm:prSet presAssocID="{734BC53E-82BB-4449-8BC4-C097A958136D}" presName="sibTransNodeRect" presStyleLbl="alignNode1" presStyleIdx="0" presStyleCnt="3">
        <dgm:presLayoutVars>
          <dgm:chMax val="0"/>
          <dgm:bulletEnabled val="1"/>
        </dgm:presLayoutVars>
      </dgm:prSet>
      <dgm:spPr/>
    </dgm:pt>
    <dgm:pt modelId="{5B65BF79-6AF5-4AB7-94BF-4457791EE803}" type="pres">
      <dgm:prSet presAssocID="{D442D5AB-2CAD-43C2-AB2B-AA95D6FA151B}" presName="nodeRect" presStyleLbl="alignNode1" presStyleIdx="0" presStyleCnt="3">
        <dgm:presLayoutVars>
          <dgm:bulletEnabled val="1"/>
        </dgm:presLayoutVars>
      </dgm:prSet>
      <dgm:spPr/>
    </dgm:pt>
    <dgm:pt modelId="{A8D2C769-B73A-4B20-9B0E-20EF988CD571}" type="pres">
      <dgm:prSet presAssocID="{734BC53E-82BB-4449-8BC4-C097A958136D}" presName="sibTrans" presStyleCnt="0"/>
      <dgm:spPr/>
    </dgm:pt>
    <dgm:pt modelId="{566376D3-DA5A-440C-BF70-29DD75CB0929}" type="pres">
      <dgm:prSet presAssocID="{84FEF114-2281-461C-BD2D-3FCFFA4EE5CD}" presName="compositeNode" presStyleCnt="0">
        <dgm:presLayoutVars>
          <dgm:bulletEnabled val="1"/>
        </dgm:presLayoutVars>
      </dgm:prSet>
      <dgm:spPr/>
    </dgm:pt>
    <dgm:pt modelId="{6244A36E-EFCD-4C9D-AED1-4A49BF96E825}" type="pres">
      <dgm:prSet presAssocID="{84FEF114-2281-461C-BD2D-3FCFFA4EE5CD}" presName="bgRect" presStyleLbl="alignNode1" presStyleIdx="1" presStyleCnt="3"/>
      <dgm:spPr/>
    </dgm:pt>
    <dgm:pt modelId="{7D308B30-B627-4E46-A67C-9F47AA8EE4C6}" type="pres">
      <dgm:prSet presAssocID="{DB53419E-E18B-4070-847A-562F73B729A3}" presName="sibTransNodeRect" presStyleLbl="alignNode1" presStyleIdx="1" presStyleCnt="3">
        <dgm:presLayoutVars>
          <dgm:chMax val="0"/>
          <dgm:bulletEnabled val="1"/>
        </dgm:presLayoutVars>
      </dgm:prSet>
      <dgm:spPr/>
    </dgm:pt>
    <dgm:pt modelId="{72D8B86E-243B-4EBD-91E7-E4BF7B2A214D}" type="pres">
      <dgm:prSet presAssocID="{84FEF114-2281-461C-BD2D-3FCFFA4EE5CD}" presName="nodeRect" presStyleLbl="alignNode1" presStyleIdx="1" presStyleCnt="3">
        <dgm:presLayoutVars>
          <dgm:bulletEnabled val="1"/>
        </dgm:presLayoutVars>
      </dgm:prSet>
      <dgm:spPr/>
    </dgm:pt>
    <dgm:pt modelId="{3E40CB00-02AA-4535-8310-E639F9544547}" type="pres">
      <dgm:prSet presAssocID="{DB53419E-E18B-4070-847A-562F73B729A3}" presName="sibTrans" presStyleCnt="0"/>
      <dgm:spPr/>
    </dgm:pt>
    <dgm:pt modelId="{2C87368F-65F4-4103-BAC4-2A59644E3400}" type="pres">
      <dgm:prSet presAssocID="{190A322D-2DE6-43F7-AAAD-F5EC03B4A06D}" presName="compositeNode" presStyleCnt="0">
        <dgm:presLayoutVars>
          <dgm:bulletEnabled val="1"/>
        </dgm:presLayoutVars>
      </dgm:prSet>
      <dgm:spPr/>
    </dgm:pt>
    <dgm:pt modelId="{7C43BB64-1B75-4DBC-BE32-CE6482560893}" type="pres">
      <dgm:prSet presAssocID="{190A322D-2DE6-43F7-AAAD-F5EC03B4A06D}" presName="bgRect" presStyleLbl="alignNode1" presStyleIdx="2" presStyleCnt="3"/>
      <dgm:spPr/>
    </dgm:pt>
    <dgm:pt modelId="{39E456F8-3128-411B-8ECD-6C9B274CE7A1}" type="pres">
      <dgm:prSet presAssocID="{A07010CE-C0BC-4BE6-A559-62F41A195B65}" presName="sibTransNodeRect" presStyleLbl="alignNode1" presStyleIdx="2" presStyleCnt="3">
        <dgm:presLayoutVars>
          <dgm:chMax val="0"/>
          <dgm:bulletEnabled val="1"/>
        </dgm:presLayoutVars>
      </dgm:prSet>
      <dgm:spPr/>
    </dgm:pt>
    <dgm:pt modelId="{292BC55A-67AE-4A7B-A792-0FC517563DBC}" type="pres">
      <dgm:prSet presAssocID="{190A322D-2DE6-43F7-AAAD-F5EC03B4A06D}" presName="nodeRect" presStyleLbl="alignNode1" presStyleIdx="2" presStyleCnt="3">
        <dgm:presLayoutVars>
          <dgm:bulletEnabled val="1"/>
        </dgm:presLayoutVars>
      </dgm:prSet>
      <dgm:spPr/>
    </dgm:pt>
  </dgm:ptLst>
  <dgm:cxnLst>
    <dgm:cxn modelId="{A25DCA03-6A1A-4769-82BC-B6A524CE18BD}" type="presOf" srcId="{D442D5AB-2CAD-43C2-AB2B-AA95D6FA151B}" destId="{CC11D96C-7D6B-4615-BF51-4B29FA9C4F38}" srcOrd="0" destOrd="0" presId="urn:microsoft.com/office/officeart/2016/7/layout/LinearBlockProcessNumbered"/>
    <dgm:cxn modelId="{FF0FF80A-684D-4105-8DDD-981CB27FE6B9}" type="presOf" srcId="{84FEF114-2281-461C-BD2D-3FCFFA4EE5CD}" destId="{6244A36E-EFCD-4C9D-AED1-4A49BF96E825}" srcOrd="0" destOrd="0" presId="urn:microsoft.com/office/officeart/2016/7/layout/LinearBlockProcessNumbered"/>
    <dgm:cxn modelId="{2D314F18-2863-4FD3-B21D-B5BE5B99A926}" type="presOf" srcId="{190A322D-2DE6-43F7-AAAD-F5EC03B4A06D}" destId="{7C43BB64-1B75-4DBC-BE32-CE6482560893}" srcOrd="0" destOrd="0" presId="urn:microsoft.com/office/officeart/2016/7/layout/LinearBlockProcessNumbered"/>
    <dgm:cxn modelId="{E9013419-484F-4805-8B09-6A3C842EC80D}" type="presOf" srcId="{A07010CE-C0BC-4BE6-A559-62F41A195B65}" destId="{39E456F8-3128-411B-8ECD-6C9B274CE7A1}" srcOrd="0" destOrd="0" presId="urn:microsoft.com/office/officeart/2016/7/layout/LinearBlockProcessNumbered"/>
    <dgm:cxn modelId="{3A880220-E579-4234-B5DB-FFD1C384F86C}" type="presOf" srcId="{734BC53E-82BB-4449-8BC4-C097A958136D}" destId="{C3818E69-6C32-4DD0-9C0C-B3EF60B85C5F}" srcOrd="0" destOrd="0" presId="urn:microsoft.com/office/officeart/2016/7/layout/LinearBlockProcessNumbered"/>
    <dgm:cxn modelId="{9DA58B36-75D4-40CA-BEDF-0462F733D974}" type="presOf" srcId="{036BC625-73EC-45F7-AE34-EDEB27961B90}" destId="{F5E55E8C-EEA4-4ADE-B5E4-A4F8324B042B}" srcOrd="0" destOrd="0" presId="urn:microsoft.com/office/officeart/2016/7/layout/LinearBlockProcessNumbered"/>
    <dgm:cxn modelId="{5AB09E4E-6873-4654-AC16-6A5770E1C621}" type="presOf" srcId="{84FEF114-2281-461C-BD2D-3FCFFA4EE5CD}" destId="{72D8B86E-243B-4EBD-91E7-E4BF7B2A214D}" srcOrd="1" destOrd="0" presId="urn:microsoft.com/office/officeart/2016/7/layout/LinearBlockProcessNumbered"/>
    <dgm:cxn modelId="{0FCB17A2-FA66-4251-8708-FEB74609CB9A}" srcId="{036BC625-73EC-45F7-AE34-EDEB27961B90}" destId="{190A322D-2DE6-43F7-AAAD-F5EC03B4A06D}" srcOrd="2" destOrd="0" parTransId="{82993795-F4F7-4215-9819-DF0F229995F5}" sibTransId="{A07010CE-C0BC-4BE6-A559-62F41A195B65}"/>
    <dgm:cxn modelId="{9645ACEA-B764-43AB-B37B-76CF4544C4D5}" srcId="{036BC625-73EC-45F7-AE34-EDEB27961B90}" destId="{D442D5AB-2CAD-43C2-AB2B-AA95D6FA151B}" srcOrd="0" destOrd="0" parTransId="{37E83C20-0DBE-4719-BC44-C3CB377DA741}" sibTransId="{734BC53E-82BB-4449-8BC4-C097A958136D}"/>
    <dgm:cxn modelId="{716DF5ED-45A2-44BB-BC2E-BB2799068B66}" srcId="{036BC625-73EC-45F7-AE34-EDEB27961B90}" destId="{84FEF114-2281-461C-BD2D-3FCFFA4EE5CD}" srcOrd="1" destOrd="0" parTransId="{FBE8E22B-DBF5-457B-96CB-D96CC4D79A03}" sibTransId="{DB53419E-E18B-4070-847A-562F73B729A3}"/>
    <dgm:cxn modelId="{5D22C1F0-30B8-4531-B7A4-999588589334}" type="presOf" srcId="{190A322D-2DE6-43F7-AAAD-F5EC03B4A06D}" destId="{292BC55A-67AE-4A7B-A792-0FC517563DBC}" srcOrd="1" destOrd="0" presId="urn:microsoft.com/office/officeart/2016/7/layout/LinearBlockProcessNumbered"/>
    <dgm:cxn modelId="{D59F13F8-13DC-4BFF-818A-D102856F87C0}" type="presOf" srcId="{DB53419E-E18B-4070-847A-562F73B729A3}" destId="{7D308B30-B627-4E46-A67C-9F47AA8EE4C6}" srcOrd="0" destOrd="0" presId="urn:microsoft.com/office/officeart/2016/7/layout/LinearBlockProcessNumbered"/>
    <dgm:cxn modelId="{521A45FF-BC07-4F60-A00C-41E45F9285D7}" type="presOf" srcId="{D442D5AB-2CAD-43C2-AB2B-AA95D6FA151B}" destId="{5B65BF79-6AF5-4AB7-94BF-4457791EE803}" srcOrd="1" destOrd="0" presId="urn:microsoft.com/office/officeart/2016/7/layout/LinearBlockProcessNumbered"/>
    <dgm:cxn modelId="{1280FFB9-6227-4909-B77D-AB986CDF3AB8}" type="presParOf" srcId="{F5E55E8C-EEA4-4ADE-B5E4-A4F8324B042B}" destId="{5A7697C9-9BC8-41A6-8FBF-F8D7120D3F72}" srcOrd="0" destOrd="0" presId="urn:microsoft.com/office/officeart/2016/7/layout/LinearBlockProcessNumbered"/>
    <dgm:cxn modelId="{31E22241-014D-4C15-97DA-85E78B0F8E6B}" type="presParOf" srcId="{5A7697C9-9BC8-41A6-8FBF-F8D7120D3F72}" destId="{CC11D96C-7D6B-4615-BF51-4B29FA9C4F38}" srcOrd="0" destOrd="0" presId="urn:microsoft.com/office/officeart/2016/7/layout/LinearBlockProcessNumbered"/>
    <dgm:cxn modelId="{BA93932D-D4EC-4E15-9D68-CAA581F6C7D2}" type="presParOf" srcId="{5A7697C9-9BC8-41A6-8FBF-F8D7120D3F72}" destId="{C3818E69-6C32-4DD0-9C0C-B3EF60B85C5F}" srcOrd="1" destOrd="0" presId="urn:microsoft.com/office/officeart/2016/7/layout/LinearBlockProcessNumbered"/>
    <dgm:cxn modelId="{3AB37976-88C7-4532-86D4-93EE7CC90973}" type="presParOf" srcId="{5A7697C9-9BC8-41A6-8FBF-F8D7120D3F72}" destId="{5B65BF79-6AF5-4AB7-94BF-4457791EE803}" srcOrd="2" destOrd="0" presId="urn:microsoft.com/office/officeart/2016/7/layout/LinearBlockProcessNumbered"/>
    <dgm:cxn modelId="{114A4CC8-074A-4A5D-87B9-48CC3A247337}" type="presParOf" srcId="{F5E55E8C-EEA4-4ADE-B5E4-A4F8324B042B}" destId="{A8D2C769-B73A-4B20-9B0E-20EF988CD571}" srcOrd="1" destOrd="0" presId="urn:microsoft.com/office/officeart/2016/7/layout/LinearBlockProcessNumbered"/>
    <dgm:cxn modelId="{DFCAED20-AB68-4E4F-AEE7-50715EE87B23}" type="presParOf" srcId="{F5E55E8C-EEA4-4ADE-B5E4-A4F8324B042B}" destId="{566376D3-DA5A-440C-BF70-29DD75CB0929}" srcOrd="2" destOrd="0" presId="urn:microsoft.com/office/officeart/2016/7/layout/LinearBlockProcessNumbered"/>
    <dgm:cxn modelId="{DAF05341-1DAB-4951-BF74-27A88450A216}" type="presParOf" srcId="{566376D3-DA5A-440C-BF70-29DD75CB0929}" destId="{6244A36E-EFCD-4C9D-AED1-4A49BF96E825}" srcOrd="0" destOrd="0" presId="urn:microsoft.com/office/officeart/2016/7/layout/LinearBlockProcessNumbered"/>
    <dgm:cxn modelId="{D240181B-D66B-48CB-AB21-A1F9AF286714}" type="presParOf" srcId="{566376D3-DA5A-440C-BF70-29DD75CB0929}" destId="{7D308B30-B627-4E46-A67C-9F47AA8EE4C6}" srcOrd="1" destOrd="0" presId="urn:microsoft.com/office/officeart/2016/7/layout/LinearBlockProcessNumbered"/>
    <dgm:cxn modelId="{97243644-97B8-4EEA-A3E8-6783B61127A6}" type="presParOf" srcId="{566376D3-DA5A-440C-BF70-29DD75CB0929}" destId="{72D8B86E-243B-4EBD-91E7-E4BF7B2A214D}" srcOrd="2" destOrd="0" presId="urn:microsoft.com/office/officeart/2016/7/layout/LinearBlockProcessNumbered"/>
    <dgm:cxn modelId="{521C1025-1254-4A90-A26D-25599B25DFC3}" type="presParOf" srcId="{F5E55E8C-EEA4-4ADE-B5E4-A4F8324B042B}" destId="{3E40CB00-02AA-4535-8310-E639F9544547}" srcOrd="3" destOrd="0" presId="urn:microsoft.com/office/officeart/2016/7/layout/LinearBlockProcessNumbered"/>
    <dgm:cxn modelId="{A3F84B97-8B6F-4718-8F83-538607FE16C2}" type="presParOf" srcId="{F5E55E8C-EEA4-4ADE-B5E4-A4F8324B042B}" destId="{2C87368F-65F4-4103-BAC4-2A59644E3400}" srcOrd="4" destOrd="0" presId="urn:microsoft.com/office/officeart/2016/7/layout/LinearBlockProcessNumbered"/>
    <dgm:cxn modelId="{52E09787-3156-4FE9-B1DA-188CB91ADA9B}" type="presParOf" srcId="{2C87368F-65F4-4103-BAC4-2A59644E3400}" destId="{7C43BB64-1B75-4DBC-BE32-CE6482560893}" srcOrd="0" destOrd="0" presId="urn:microsoft.com/office/officeart/2016/7/layout/LinearBlockProcessNumbered"/>
    <dgm:cxn modelId="{6640F3C6-6CDC-4DD2-AB8C-A19B99F7F111}" type="presParOf" srcId="{2C87368F-65F4-4103-BAC4-2A59644E3400}" destId="{39E456F8-3128-411B-8ECD-6C9B274CE7A1}" srcOrd="1" destOrd="0" presId="urn:microsoft.com/office/officeart/2016/7/layout/LinearBlockProcessNumbered"/>
    <dgm:cxn modelId="{DDA12035-497E-4AEF-BB56-19FC04C68DAE}" type="presParOf" srcId="{2C87368F-65F4-4103-BAC4-2A59644E3400}" destId="{292BC55A-67AE-4A7B-A792-0FC517563DBC}"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6DBEA6D-6E7E-42CE-B278-D6DA476B5C9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B33B6D17-E092-40BD-9967-BCE2926BF40B}">
      <dgm:prSet/>
      <dgm:spPr/>
      <dgm:t>
        <a:bodyPr/>
        <a:lstStyle/>
        <a:p>
          <a:r>
            <a:rPr lang="en-GB" dirty="0"/>
            <a:t>Increased access for clients who live in remote areas or have mobility issues.</a:t>
          </a:r>
          <a:endParaRPr lang="en-US" dirty="0"/>
        </a:p>
      </dgm:t>
    </dgm:pt>
    <dgm:pt modelId="{0C4660B5-E0D2-4F73-946E-E376833F3A7E}" type="parTrans" cxnId="{58605BBA-4B41-4191-AD86-D7C9B31F4C0C}">
      <dgm:prSet/>
      <dgm:spPr/>
      <dgm:t>
        <a:bodyPr/>
        <a:lstStyle/>
        <a:p>
          <a:endParaRPr lang="en-US"/>
        </a:p>
      </dgm:t>
    </dgm:pt>
    <dgm:pt modelId="{B779A12D-A3C6-45DA-899E-B87653E6D393}" type="sibTrans" cxnId="{58605BBA-4B41-4191-AD86-D7C9B31F4C0C}">
      <dgm:prSet/>
      <dgm:spPr/>
      <dgm:t>
        <a:bodyPr/>
        <a:lstStyle/>
        <a:p>
          <a:endParaRPr lang="en-US"/>
        </a:p>
      </dgm:t>
    </dgm:pt>
    <dgm:pt modelId="{7FFF0C4D-C33B-4BA0-8660-0379D311AD6B}">
      <dgm:prSet/>
      <dgm:spPr/>
      <dgm:t>
        <a:bodyPr/>
        <a:lstStyle/>
        <a:p>
          <a:r>
            <a:rPr lang="en-GB" dirty="0"/>
            <a:t>Convenience for clients who are unable to attend in-person sessions due to time or logistical constraints.</a:t>
          </a:r>
          <a:endParaRPr lang="en-US" dirty="0"/>
        </a:p>
      </dgm:t>
    </dgm:pt>
    <dgm:pt modelId="{F8D5F70E-9DF1-4AB0-8ECB-880C17A571A0}" type="parTrans" cxnId="{B7D80166-1BB7-40CE-A714-79C169BA3676}">
      <dgm:prSet/>
      <dgm:spPr/>
      <dgm:t>
        <a:bodyPr/>
        <a:lstStyle/>
        <a:p>
          <a:endParaRPr lang="en-US"/>
        </a:p>
      </dgm:t>
    </dgm:pt>
    <dgm:pt modelId="{66DB3787-2B62-4348-AC87-EF99D51CEAC2}" type="sibTrans" cxnId="{B7D80166-1BB7-40CE-A714-79C169BA3676}">
      <dgm:prSet/>
      <dgm:spPr/>
      <dgm:t>
        <a:bodyPr/>
        <a:lstStyle/>
        <a:p>
          <a:endParaRPr lang="en-US"/>
        </a:p>
      </dgm:t>
    </dgm:pt>
    <dgm:pt modelId="{52B6E40C-CB9C-4CE1-A23A-A598B8837C4E}">
      <dgm:prSet/>
      <dgm:spPr/>
      <dgm:t>
        <a:bodyPr/>
        <a:lstStyle/>
        <a:p>
          <a:r>
            <a:rPr lang="en-GB"/>
            <a:t>Greater flexibility for both client and therapist in terms of scheduling.</a:t>
          </a:r>
          <a:endParaRPr lang="en-US"/>
        </a:p>
      </dgm:t>
    </dgm:pt>
    <dgm:pt modelId="{DD2B00C2-23D2-462D-8BF0-9989BDF1DF56}" type="parTrans" cxnId="{FDCB6204-865A-49E7-9EE0-057EDC36AFBE}">
      <dgm:prSet/>
      <dgm:spPr/>
      <dgm:t>
        <a:bodyPr/>
        <a:lstStyle/>
        <a:p>
          <a:endParaRPr lang="en-US"/>
        </a:p>
      </dgm:t>
    </dgm:pt>
    <dgm:pt modelId="{85807BFF-BD68-438F-8E15-4B75021C8984}" type="sibTrans" cxnId="{FDCB6204-865A-49E7-9EE0-057EDC36AFBE}">
      <dgm:prSet/>
      <dgm:spPr/>
      <dgm:t>
        <a:bodyPr/>
        <a:lstStyle/>
        <a:p>
          <a:endParaRPr lang="en-US"/>
        </a:p>
      </dgm:t>
    </dgm:pt>
    <dgm:pt modelId="{090C2A53-8005-4D3E-A1C3-93C8A86F8911}" type="pres">
      <dgm:prSet presAssocID="{16DBEA6D-6E7E-42CE-B278-D6DA476B5C9B}" presName="diagram" presStyleCnt="0">
        <dgm:presLayoutVars>
          <dgm:dir/>
          <dgm:resizeHandles val="exact"/>
        </dgm:presLayoutVars>
      </dgm:prSet>
      <dgm:spPr/>
    </dgm:pt>
    <dgm:pt modelId="{1BC9D10D-AE04-4135-87B5-DE3CE4228604}" type="pres">
      <dgm:prSet presAssocID="{B33B6D17-E092-40BD-9967-BCE2926BF40B}" presName="node" presStyleLbl="node1" presStyleIdx="0" presStyleCnt="3" custScaleY="167826">
        <dgm:presLayoutVars>
          <dgm:bulletEnabled val="1"/>
        </dgm:presLayoutVars>
      </dgm:prSet>
      <dgm:spPr/>
    </dgm:pt>
    <dgm:pt modelId="{E87D2DD4-5530-4500-8FB3-381FEEAF60D8}" type="pres">
      <dgm:prSet presAssocID="{B779A12D-A3C6-45DA-899E-B87653E6D393}" presName="sibTrans" presStyleCnt="0"/>
      <dgm:spPr/>
    </dgm:pt>
    <dgm:pt modelId="{17F30146-67F0-4F12-BA1C-8F42F736937A}" type="pres">
      <dgm:prSet presAssocID="{7FFF0C4D-C33B-4BA0-8660-0379D311AD6B}" presName="node" presStyleLbl="node1" presStyleIdx="1" presStyleCnt="3" custScaleY="161038">
        <dgm:presLayoutVars>
          <dgm:bulletEnabled val="1"/>
        </dgm:presLayoutVars>
      </dgm:prSet>
      <dgm:spPr/>
    </dgm:pt>
    <dgm:pt modelId="{C4570EA7-87D5-4B42-A966-0BCCB5885B4D}" type="pres">
      <dgm:prSet presAssocID="{66DB3787-2B62-4348-AC87-EF99D51CEAC2}" presName="sibTrans" presStyleCnt="0"/>
      <dgm:spPr/>
    </dgm:pt>
    <dgm:pt modelId="{A5D828C5-DA05-4EE4-A04B-3C1D9F2DC52E}" type="pres">
      <dgm:prSet presAssocID="{52B6E40C-CB9C-4CE1-A23A-A598B8837C4E}" presName="node" presStyleLbl="node1" presStyleIdx="2" presStyleCnt="3" custScaleY="157109">
        <dgm:presLayoutVars>
          <dgm:bulletEnabled val="1"/>
        </dgm:presLayoutVars>
      </dgm:prSet>
      <dgm:spPr/>
    </dgm:pt>
  </dgm:ptLst>
  <dgm:cxnLst>
    <dgm:cxn modelId="{FDCB6204-865A-49E7-9EE0-057EDC36AFBE}" srcId="{16DBEA6D-6E7E-42CE-B278-D6DA476B5C9B}" destId="{52B6E40C-CB9C-4CE1-A23A-A598B8837C4E}" srcOrd="2" destOrd="0" parTransId="{DD2B00C2-23D2-462D-8BF0-9989BDF1DF56}" sibTransId="{85807BFF-BD68-438F-8E15-4B75021C8984}"/>
    <dgm:cxn modelId="{197C480A-6C36-406F-B939-70077DA9F495}" type="presOf" srcId="{B33B6D17-E092-40BD-9967-BCE2926BF40B}" destId="{1BC9D10D-AE04-4135-87B5-DE3CE4228604}" srcOrd="0" destOrd="0" presId="urn:microsoft.com/office/officeart/2005/8/layout/default"/>
    <dgm:cxn modelId="{861DA330-542F-45E5-AFAD-A9980EE2B70E}" type="presOf" srcId="{52B6E40C-CB9C-4CE1-A23A-A598B8837C4E}" destId="{A5D828C5-DA05-4EE4-A04B-3C1D9F2DC52E}" srcOrd="0" destOrd="0" presId="urn:microsoft.com/office/officeart/2005/8/layout/default"/>
    <dgm:cxn modelId="{B7D80166-1BB7-40CE-A714-79C169BA3676}" srcId="{16DBEA6D-6E7E-42CE-B278-D6DA476B5C9B}" destId="{7FFF0C4D-C33B-4BA0-8660-0379D311AD6B}" srcOrd="1" destOrd="0" parTransId="{F8D5F70E-9DF1-4AB0-8ECB-880C17A571A0}" sibTransId="{66DB3787-2B62-4348-AC87-EF99D51CEAC2}"/>
    <dgm:cxn modelId="{D901E7B5-3A05-464C-8A92-7E2C07C20D69}" type="presOf" srcId="{7FFF0C4D-C33B-4BA0-8660-0379D311AD6B}" destId="{17F30146-67F0-4F12-BA1C-8F42F736937A}" srcOrd="0" destOrd="0" presId="urn:microsoft.com/office/officeart/2005/8/layout/default"/>
    <dgm:cxn modelId="{58605BBA-4B41-4191-AD86-D7C9B31F4C0C}" srcId="{16DBEA6D-6E7E-42CE-B278-D6DA476B5C9B}" destId="{B33B6D17-E092-40BD-9967-BCE2926BF40B}" srcOrd="0" destOrd="0" parTransId="{0C4660B5-E0D2-4F73-946E-E376833F3A7E}" sibTransId="{B779A12D-A3C6-45DA-899E-B87653E6D393}"/>
    <dgm:cxn modelId="{7ED640C7-09D4-4D83-B00B-D23F2E4F8217}" type="presOf" srcId="{16DBEA6D-6E7E-42CE-B278-D6DA476B5C9B}" destId="{090C2A53-8005-4D3E-A1C3-93C8A86F8911}" srcOrd="0" destOrd="0" presId="urn:microsoft.com/office/officeart/2005/8/layout/default"/>
    <dgm:cxn modelId="{2ACEAAA0-FA77-452D-9A0B-53D818F8AD5F}" type="presParOf" srcId="{090C2A53-8005-4D3E-A1C3-93C8A86F8911}" destId="{1BC9D10D-AE04-4135-87B5-DE3CE4228604}" srcOrd="0" destOrd="0" presId="urn:microsoft.com/office/officeart/2005/8/layout/default"/>
    <dgm:cxn modelId="{14320F67-0928-4ECE-B508-DE8C2CA7DADC}" type="presParOf" srcId="{090C2A53-8005-4D3E-A1C3-93C8A86F8911}" destId="{E87D2DD4-5530-4500-8FB3-381FEEAF60D8}" srcOrd="1" destOrd="0" presId="urn:microsoft.com/office/officeart/2005/8/layout/default"/>
    <dgm:cxn modelId="{712EB20B-F706-4501-A66A-FB14973672A8}" type="presParOf" srcId="{090C2A53-8005-4D3E-A1C3-93C8A86F8911}" destId="{17F30146-67F0-4F12-BA1C-8F42F736937A}" srcOrd="2" destOrd="0" presId="urn:microsoft.com/office/officeart/2005/8/layout/default"/>
    <dgm:cxn modelId="{E7B66380-2B14-4702-8B7A-79CF95A5D603}" type="presParOf" srcId="{090C2A53-8005-4D3E-A1C3-93C8A86F8911}" destId="{C4570EA7-87D5-4B42-A966-0BCCB5885B4D}" srcOrd="3" destOrd="0" presId="urn:microsoft.com/office/officeart/2005/8/layout/default"/>
    <dgm:cxn modelId="{3827509D-331A-4912-8CA4-DCE00F3C5E24}" type="presParOf" srcId="{090C2A53-8005-4D3E-A1C3-93C8A86F8911}" destId="{A5D828C5-DA05-4EE4-A04B-3C1D9F2DC52E}"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7D6E01-C4B4-4FA2-89D5-AB17971358F3}"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C3DD027-66D8-4111-85F1-B06351A40C36}">
      <dgm:prSet/>
      <dgm:spPr/>
      <dgm:t>
        <a:bodyPr/>
        <a:lstStyle/>
        <a:p>
          <a:r>
            <a:rPr lang="en-GB" dirty="0"/>
            <a:t>Technical issues (internet connectivity, software glitches).</a:t>
          </a:r>
          <a:endParaRPr lang="en-US" dirty="0"/>
        </a:p>
      </dgm:t>
    </dgm:pt>
    <dgm:pt modelId="{207392EF-4DAC-4D2D-B5FD-DF6F2BFEDFE8}" type="parTrans" cxnId="{49864D22-7992-4450-99A9-D12CD637C8F9}">
      <dgm:prSet/>
      <dgm:spPr/>
      <dgm:t>
        <a:bodyPr/>
        <a:lstStyle/>
        <a:p>
          <a:endParaRPr lang="en-US"/>
        </a:p>
      </dgm:t>
    </dgm:pt>
    <dgm:pt modelId="{CD60C2D4-D185-4472-8241-ED83C6E7F9DA}" type="sibTrans" cxnId="{49864D22-7992-4450-99A9-D12CD637C8F9}">
      <dgm:prSet/>
      <dgm:spPr/>
      <dgm:t>
        <a:bodyPr/>
        <a:lstStyle/>
        <a:p>
          <a:endParaRPr lang="en-US"/>
        </a:p>
      </dgm:t>
    </dgm:pt>
    <dgm:pt modelId="{8C1C21DA-78D7-48BD-9D8A-EB380706EDC0}">
      <dgm:prSet/>
      <dgm:spPr/>
      <dgm:t>
        <a:bodyPr/>
        <a:lstStyle/>
        <a:p>
          <a:r>
            <a:rPr lang="en-GB" dirty="0"/>
            <a:t>Limited non-verbal cues, potentially reducing the richness of communication.</a:t>
          </a:r>
          <a:endParaRPr lang="en-US" dirty="0"/>
        </a:p>
      </dgm:t>
    </dgm:pt>
    <dgm:pt modelId="{348B6796-331F-4E5E-9409-1962B386A62B}" type="parTrans" cxnId="{083E047E-88DA-4EBB-9755-9D74E327B236}">
      <dgm:prSet/>
      <dgm:spPr/>
      <dgm:t>
        <a:bodyPr/>
        <a:lstStyle/>
        <a:p>
          <a:endParaRPr lang="en-US"/>
        </a:p>
      </dgm:t>
    </dgm:pt>
    <dgm:pt modelId="{B189C01D-6A60-4602-BD93-E799A7AFCA9F}" type="sibTrans" cxnId="{083E047E-88DA-4EBB-9755-9D74E327B236}">
      <dgm:prSet/>
      <dgm:spPr/>
      <dgm:t>
        <a:bodyPr/>
        <a:lstStyle/>
        <a:p>
          <a:endParaRPr lang="en-US"/>
        </a:p>
      </dgm:t>
    </dgm:pt>
    <dgm:pt modelId="{AD454478-A41A-4D2C-82B5-679F43697951}">
      <dgm:prSet/>
      <dgm:spPr/>
      <dgm:t>
        <a:bodyPr/>
        <a:lstStyle/>
        <a:p>
          <a:r>
            <a:rPr lang="en-GB" dirty="0"/>
            <a:t>Privacy concerns and maintaining confidentiality in digital spaces.</a:t>
          </a:r>
          <a:endParaRPr lang="en-US" dirty="0"/>
        </a:p>
      </dgm:t>
    </dgm:pt>
    <dgm:pt modelId="{FD45A57E-FF33-4F17-94E4-CB9522FBB1CD}" type="parTrans" cxnId="{D95864E7-5AE2-45AA-ADBC-7E24E46AFAB0}">
      <dgm:prSet/>
      <dgm:spPr/>
      <dgm:t>
        <a:bodyPr/>
        <a:lstStyle/>
        <a:p>
          <a:endParaRPr lang="en-US"/>
        </a:p>
      </dgm:t>
    </dgm:pt>
    <dgm:pt modelId="{55F0F00A-903A-4838-AF81-2CAC4CAEAF93}" type="sibTrans" cxnId="{D95864E7-5AE2-45AA-ADBC-7E24E46AFAB0}">
      <dgm:prSet/>
      <dgm:spPr/>
      <dgm:t>
        <a:bodyPr/>
        <a:lstStyle/>
        <a:p>
          <a:endParaRPr lang="en-US"/>
        </a:p>
      </dgm:t>
    </dgm:pt>
    <dgm:pt modelId="{40E0F672-2B3F-4220-BB98-0CCDC0233DB0}">
      <dgm:prSet/>
      <dgm:spPr/>
      <dgm:t>
        <a:bodyPr/>
        <a:lstStyle/>
        <a:p>
          <a:r>
            <a:rPr lang="en-GB"/>
            <a:t>Managing crises or emergencies remotely.</a:t>
          </a:r>
          <a:endParaRPr lang="en-US"/>
        </a:p>
      </dgm:t>
    </dgm:pt>
    <dgm:pt modelId="{01B90A1D-AB7A-4E35-9F82-C5BDBFBA6F00}" type="parTrans" cxnId="{DF28B3C3-43DB-443B-A4C6-4ABA84A882AD}">
      <dgm:prSet/>
      <dgm:spPr/>
      <dgm:t>
        <a:bodyPr/>
        <a:lstStyle/>
        <a:p>
          <a:endParaRPr lang="en-US"/>
        </a:p>
      </dgm:t>
    </dgm:pt>
    <dgm:pt modelId="{EC9D058A-83A8-41AF-8CC5-56616DD92B00}" type="sibTrans" cxnId="{DF28B3C3-43DB-443B-A4C6-4ABA84A882AD}">
      <dgm:prSet/>
      <dgm:spPr/>
      <dgm:t>
        <a:bodyPr/>
        <a:lstStyle/>
        <a:p>
          <a:endParaRPr lang="en-US"/>
        </a:p>
      </dgm:t>
    </dgm:pt>
    <dgm:pt modelId="{51EAE7D7-180B-4F27-A303-C2BE9C18B499}" type="pres">
      <dgm:prSet presAssocID="{427D6E01-C4B4-4FA2-89D5-AB17971358F3}" presName="diagram" presStyleCnt="0">
        <dgm:presLayoutVars>
          <dgm:dir/>
          <dgm:resizeHandles val="exact"/>
        </dgm:presLayoutVars>
      </dgm:prSet>
      <dgm:spPr/>
    </dgm:pt>
    <dgm:pt modelId="{CE394A26-1030-43D9-9219-170ACAD3261C}" type="pres">
      <dgm:prSet presAssocID="{3C3DD027-66D8-4111-85F1-B06351A40C36}" presName="node" presStyleLbl="node1" presStyleIdx="0" presStyleCnt="4" custScaleY="203750">
        <dgm:presLayoutVars>
          <dgm:bulletEnabled val="1"/>
        </dgm:presLayoutVars>
      </dgm:prSet>
      <dgm:spPr/>
    </dgm:pt>
    <dgm:pt modelId="{EC9E0A3E-D4EB-4FB9-BF43-5E6AE9E3BD6F}" type="pres">
      <dgm:prSet presAssocID="{CD60C2D4-D185-4472-8241-ED83C6E7F9DA}" presName="sibTrans" presStyleCnt="0"/>
      <dgm:spPr/>
    </dgm:pt>
    <dgm:pt modelId="{F94D19E8-EB6E-4BE1-8F73-ADC10CED73AA}" type="pres">
      <dgm:prSet presAssocID="{8C1C21DA-78D7-48BD-9D8A-EB380706EDC0}" presName="node" presStyleLbl="node1" presStyleIdx="1" presStyleCnt="4" custScaleY="204446">
        <dgm:presLayoutVars>
          <dgm:bulletEnabled val="1"/>
        </dgm:presLayoutVars>
      </dgm:prSet>
      <dgm:spPr/>
    </dgm:pt>
    <dgm:pt modelId="{3DCC69AF-9C3F-4844-A799-7A660DD45A6D}" type="pres">
      <dgm:prSet presAssocID="{B189C01D-6A60-4602-BD93-E799A7AFCA9F}" presName="sibTrans" presStyleCnt="0"/>
      <dgm:spPr/>
    </dgm:pt>
    <dgm:pt modelId="{8E4D6185-4AAC-4D17-80F2-D21C1850172F}" type="pres">
      <dgm:prSet presAssocID="{AD454478-A41A-4D2C-82B5-679F43697951}" presName="node" presStyleLbl="node1" presStyleIdx="2" presStyleCnt="4" custScaleY="202182">
        <dgm:presLayoutVars>
          <dgm:bulletEnabled val="1"/>
        </dgm:presLayoutVars>
      </dgm:prSet>
      <dgm:spPr/>
    </dgm:pt>
    <dgm:pt modelId="{B39B62BA-51AC-4995-A270-75584A429D49}" type="pres">
      <dgm:prSet presAssocID="{55F0F00A-903A-4838-AF81-2CAC4CAEAF93}" presName="sibTrans" presStyleCnt="0"/>
      <dgm:spPr/>
    </dgm:pt>
    <dgm:pt modelId="{BB951CB4-D6DD-4090-B8CB-EE352EEB5E9D}" type="pres">
      <dgm:prSet presAssocID="{40E0F672-2B3F-4220-BB98-0CCDC0233DB0}" presName="node" presStyleLbl="node1" presStyleIdx="3" presStyleCnt="4" custScaleY="197653">
        <dgm:presLayoutVars>
          <dgm:bulletEnabled val="1"/>
        </dgm:presLayoutVars>
      </dgm:prSet>
      <dgm:spPr/>
    </dgm:pt>
  </dgm:ptLst>
  <dgm:cxnLst>
    <dgm:cxn modelId="{BB882A14-0A8D-49C3-A904-9652D393DC29}" type="presOf" srcId="{8C1C21DA-78D7-48BD-9D8A-EB380706EDC0}" destId="{F94D19E8-EB6E-4BE1-8F73-ADC10CED73AA}" srcOrd="0" destOrd="0" presId="urn:microsoft.com/office/officeart/2005/8/layout/default"/>
    <dgm:cxn modelId="{49864D22-7992-4450-99A9-D12CD637C8F9}" srcId="{427D6E01-C4B4-4FA2-89D5-AB17971358F3}" destId="{3C3DD027-66D8-4111-85F1-B06351A40C36}" srcOrd="0" destOrd="0" parTransId="{207392EF-4DAC-4D2D-B5FD-DF6F2BFEDFE8}" sibTransId="{CD60C2D4-D185-4472-8241-ED83C6E7F9DA}"/>
    <dgm:cxn modelId="{C4AF9423-4DE1-49E2-944A-768DB97B9847}" type="presOf" srcId="{40E0F672-2B3F-4220-BB98-0CCDC0233DB0}" destId="{BB951CB4-D6DD-4090-B8CB-EE352EEB5E9D}" srcOrd="0" destOrd="0" presId="urn:microsoft.com/office/officeart/2005/8/layout/default"/>
    <dgm:cxn modelId="{8B47AC35-3D88-4A0A-A354-D9711161AD27}" type="presOf" srcId="{427D6E01-C4B4-4FA2-89D5-AB17971358F3}" destId="{51EAE7D7-180B-4F27-A303-C2BE9C18B499}" srcOrd="0" destOrd="0" presId="urn:microsoft.com/office/officeart/2005/8/layout/default"/>
    <dgm:cxn modelId="{0B25FD3E-7D9A-4E2C-8A42-012FE967A63B}" type="presOf" srcId="{AD454478-A41A-4D2C-82B5-679F43697951}" destId="{8E4D6185-4AAC-4D17-80F2-D21C1850172F}" srcOrd="0" destOrd="0" presId="urn:microsoft.com/office/officeart/2005/8/layout/default"/>
    <dgm:cxn modelId="{CD7C5767-40D4-4D3B-81A5-C630CCF4B1C6}" type="presOf" srcId="{3C3DD027-66D8-4111-85F1-B06351A40C36}" destId="{CE394A26-1030-43D9-9219-170ACAD3261C}" srcOrd="0" destOrd="0" presId="urn:microsoft.com/office/officeart/2005/8/layout/default"/>
    <dgm:cxn modelId="{083E047E-88DA-4EBB-9755-9D74E327B236}" srcId="{427D6E01-C4B4-4FA2-89D5-AB17971358F3}" destId="{8C1C21DA-78D7-48BD-9D8A-EB380706EDC0}" srcOrd="1" destOrd="0" parTransId="{348B6796-331F-4E5E-9409-1962B386A62B}" sibTransId="{B189C01D-6A60-4602-BD93-E799A7AFCA9F}"/>
    <dgm:cxn modelId="{DF28B3C3-43DB-443B-A4C6-4ABA84A882AD}" srcId="{427D6E01-C4B4-4FA2-89D5-AB17971358F3}" destId="{40E0F672-2B3F-4220-BB98-0CCDC0233DB0}" srcOrd="3" destOrd="0" parTransId="{01B90A1D-AB7A-4E35-9F82-C5BDBFBA6F00}" sibTransId="{EC9D058A-83A8-41AF-8CC5-56616DD92B00}"/>
    <dgm:cxn modelId="{D95864E7-5AE2-45AA-ADBC-7E24E46AFAB0}" srcId="{427D6E01-C4B4-4FA2-89D5-AB17971358F3}" destId="{AD454478-A41A-4D2C-82B5-679F43697951}" srcOrd="2" destOrd="0" parTransId="{FD45A57E-FF33-4F17-94E4-CB9522FBB1CD}" sibTransId="{55F0F00A-903A-4838-AF81-2CAC4CAEAF93}"/>
    <dgm:cxn modelId="{8FA5D959-DED1-4461-B329-01C233351D85}" type="presParOf" srcId="{51EAE7D7-180B-4F27-A303-C2BE9C18B499}" destId="{CE394A26-1030-43D9-9219-170ACAD3261C}" srcOrd="0" destOrd="0" presId="urn:microsoft.com/office/officeart/2005/8/layout/default"/>
    <dgm:cxn modelId="{3558035A-D213-439D-8E48-2ADC93E5F25F}" type="presParOf" srcId="{51EAE7D7-180B-4F27-A303-C2BE9C18B499}" destId="{EC9E0A3E-D4EB-4FB9-BF43-5E6AE9E3BD6F}" srcOrd="1" destOrd="0" presId="urn:microsoft.com/office/officeart/2005/8/layout/default"/>
    <dgm:cxn modelId="{424D366E-A16A-438F-9784-75FC0AB6EEDE}" type="presParOf" srcId="{51EAE7D7-180B-4F27-A303-C2BE9C18B499}" destId="{F94D19E8-EB6E-4BE1-8F73-ADC10CED73AA}" srcOrd="2" destOrd="0" presId="urn:microsoft.com/office/officeart/2005/8/layout/default"/>
    <dgm:cxn modelId="{E05C1283-A17F-44EC-97D4-C97BB6F77249}" type="presParOf" srcId="{51EAE7D7-180B-4F27-A303-C2BE9C18B499}" destId="{3DCC69AF-9C3F-4844-A799-7A660DD45A6D}" srcOrd="3" destOrd="0" presId="urn:microsoft.com/office/officeart/2005/8/layout/default"/>
    <dgm:cxn modelId="{DF0D3DE2-5045-44C6-816E-5AB60D99351C}" type="presParOf" srcId="{51EAE7D7-180B-4F27-A303-C2BE9C18B499}" destId="{8E4D6185-4AAC-4D17-80F2-D21C1850172F}" srcOrd="4" destOrd="0" presId="urn:microsoft.com/office/officeart/2005/8/layout/default"/>
    <dgm:cxn modelId="{A7400E4B-E0E6-41D3-B22C-A2275287F848}" type="presParOf" srcId="{51EAE7D7-180B-4F27-A303-C2BE9C18B499}" destId="{B39B62BA-51AC-4995-A270-75584A429D49}" srcOrd="5" destOrd="0" presId="urn:microsoft.com/office/officeart/2005/8/layout/default"/>
    <dgm:cxn modelId="{130C3A3B-04EA-42F6-A8DC-71C980EDEEFD}" type="presParOf" srcId="{51EAE7D7-180B-4F27-A303-C2BE9C18B499}" destId="{BB951CB4-D6DD-4090-B8CB-EE352EEB5E9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32FE79-2832-4ABF-A5A7-142183D01786}" type="doc">
      <dgm:prSet loTypeId="urn:microsoft.com/office/officeart/2005/8/layout/hierarchy1" loCatId="hierarchy" qsTypeId="urn:microsoft.com/office/officeart/2005/8/quickstyle/simple5" qsCatId="simple" csTypeId="urn:microsoft.com/office/officeart/2005/8/colors/colorful5" csCatId="colorful"/>
      <dgm:spPr/>
      <dgm:t>
        <a:bodyPr/>
        <a:lstStyle/>
        <a:p>
          <a:endParaRPr lang="en-US"/>
        </a:p>
      </dgm:t>
    </dgm:pt>
    <dgm:pt modelId="{043CF50A-00EE-4DAA-B7AF-754A7B655ADB}">
      <dgm:prSet/>
      <dgm:spPr/>
      <dgm:t>
        <a:bodyPr/>
        <a:lstStyle/>
        <a:p>
          <a:r>
            <a:rPr lang="en-GB"/>
            <a:t>Technological Best Practices</a:t>
          </a:r>
          <a:endParaRPr lang="en-US"/>
        </a:p>
      </dgm:t>
    </dgm:pt>
    <dgm:pt modelId="{582DB31A-12C9-4B28-A43B-D9208C2FDE9E}" type="parTrans" cxnId="{FABB9692-053C-4AE8-BBAE-40350810C8DD}">
      <dgm:prSet/>
      <dgm:spPr/>
      <dgm:t>
        <a:bodyPr/>
        <a:lstStyle/>
        <a:p>
          <a:endParaRPr lang="en-US"/>
        </a:p>
      </dgm:t>
    </dgm:pt>
    <dgm:pt modelId="{9FDB316C-1754-4164-9791-7AC559AE8B68}" type="sibTrans" cxnId="{FABB9692-053C-4AE8-BBAE-40350810C8DD}">
      <dgm:prSet/>
      <dgm:spPr/>
      <dgm:t>
        <a:bodyPr/>
        <a:lstStyle/>
        <a:p>
          <a:endParaRPr lang="en-US"/>
        </a:p>
      </dgm:t>
    </dgm:pt>
    <dgm:pt modelId="{01C5830D-27B1-422C-A49F-77609C921C83}">
      <dgm:prSet/>
      <dgm:spPr/>
      <dgm:t>
        <a:bodyPr/>
        <a:lstStyle/>
        <a:p>
          <a:r>
            <a:rPr lang="en-GB"/>
            <a:t>Building Rapport Virtually</a:t>
          </a:r>
          <a:endParaRPr lang="en-US"/>
        </a:p>
      </dgm:t>
    </dgm:pt>
    <dgm:pt modelId="{461AFD9C-F15E-43CE-AC78-807ACEF63175}" type="parTrans" cxnId="{2506829D-8C89-4D8C-AA26-841889059800}">
      <dgm:prSet/>
      <dgm:spPr/>
      <dgm:t>
        <a:bodyPr/>
        <a:lstStyle/>
        <a:p>
          <a:endParaRPr lang="en-US"/>
        </a:p>
      </dgm:t>
    </dgm:pt>
    <dgm:pt modelId="{833BAD80-ADF2-4E2D-9091-92D77D85BBD3}" type="sibTrans" cxnId="{2506829D-8C89-4D8C-AA26-841889059800}">
      <dgm:prSet/>
      <dgm:spPr/>
      <dgm:t>
        <a:bodyPr/>
        <a:lstStyle/>
        <a:p>
          <a:endParaRPr lang="en-US"/>
        </a:p>
      </dgm:t>
    </dgm:pt>
    <dgm:pt modelId="{5E8D03EC-85DE-4CF7-B89B-97E81725D964}" type="pres">
      <dgm:prSet presAssocID="{D332FE79-2832-4ABF-A5A7-142183D01786}" presName="hierChild1" presStyleCnt="0">
        <dgm:presLayoutVars>
          <dgm:chPref val="1"/>
          <dgm:dir/>
          <dgm:animOne val="branch"/>
          <dgm:animLvl val="lvl"/>
          <dgm:resizeHandles/>
        </dgm:presLayoutVars>
      </dgm:prSet>
      <dgm:spPr/>
    </dgm:pt>
    <dgm:pt modelId="{116DF78E-B0C2-4B8E-8472-D159F61B91DD}" type="pres">
      <dgm:prSet presAssocID="{043CF50A-00EE-4DAA-B7AF-754A7B655ADB}" presName="hierRoot1" presStyleCnt="0"/>
      <dgm:spPr/>
    </dgm:pt>
    <dgm:pt modelId="{9ABEDFE9-7CA7-4464-9BBF-F97C967B6DCD}" type="pres">
      <dgm:prSet presAssocID="{043CF50A-00EE-4DAA-B7AF-754A7B655ADB}" presName="composite" presStyleCnt="0"/>
      <dgm:spPr/>
    </dgm:pt>
    <dgm:pt modelId="{541222DC-15E1-4BC7-8357-AC5F34FBE332}" type="pres">
      <dgm:prSet presAssocID="{043CF50A-00EE-4DAA-B7AF-754A7B655ADB}" presName="background" presStyleLbl="node0" presStyleIdx="0" presStyleCnt="2"/>
      <dgm:spPr/>
    </dgm:pt>
    <dgm:pt modelId="{182BE494-B671-4954-A7DD-39CD3B930B62}" type="pres">
      <dgm:prSet presAssocID="{043CF50A-00EE-4DAA-B7AF-754A7B655ADB}" presName="text" presStyleLbl="fgAcc0" presStyleIdx="0" presStyleCnt="2">
        <dgm:presLayoutVars>
          <dgm:chPref val="3"/>
        </dgm:presLayoutVars>
      </dgm:prSet>
      <dgm:spPr/>
    </dgm:pt>
    <dgm:pt modelId="{B14F4D57-C9C6-4E8F-BE9A-975312E668B7}" type="pres">
      <dgm:prSet presAssocID="{043CF50A-00EE-4DAA-B7AF-754A7B655ADB}" presName="hierChild2" presStyleCnt="0"/>
      <dgm:spPr/>
    </dgm:pt>
    <dgm:pt modelId="{16BDBFDA-1167-46D5-9866-CD4FFE4D7EC1}" type="pres">
      <dgm:prSet presAssocID="{01C5830D-27B1-422C-A49F-77609C921C83}" presName="hierRoot1" presStyleCnt="0"/>
      <dgm:spPr/>
    </dgm:pt>
    <dgm:pt modelId="{EB6A34C3-1EEF-444B-98E9-50F5867B9B20}" type="pres">
      <dgm:prSet presAssocID="{01C5830D-27B1-422C-A49F-77609C921C83}" presName="composite" presStyleCnt="0"/>
      <dgm:spPr/>
    </dgm:pt>
    <dgm:pt modelId="{DE17016B-4F5E-4A25-B11F-F64430D23452}" type="pres">
      <dgm:prSet presAssocID="{01C5830D-27B1-422C-A49F-77609C921C83}" presName="background" presStyleLbl="node0" presStyleIdx="1" presStyleCnt="2"/>
      <dgm:spPr/>
    </dgm:pt>
    <dgm:pt modelId="{7540D985-E92B-4A2E-B2A0-8EDEBE9D3EB2}" type="pres">
      <dgm:prSet presAssocID="{01C5830D-27B1-422C-A49F-77609C921C83}" presName="text" presStyleLbl="fgAcc0" presStyleIdx="1" presStyleCnt="2">
        <dgm:presLayoutVars>
          <dgm:chPref val="3"/>
        </dgm:presLayoutVars>
      </dgm:prSet>
      <dgm:spPr/>
    </dgm:pt>
    <dgm:pt modelId="{114ECCC7-8583-448D-B7BB-1E7061568D3F}" type="pres">
      <dgm:prSet presAssocID="{01C5830D-27B1-422C-A49F-77609C921C83}" presName="hierChild2" presStyleCnt="0"/>
      <dgm:spPr/>
    </dgm:pt>
  </dgm:ptLst>
  <dgm:cxnLst>
    <dgm:cxn modelId="{8971181B-F7B6-4A40-87FD-9A102AD00200}" type="presOf" srcId="{D332FE79-2832-4ABF-A5A7-142183D01786}" destId="{5E8D03EC-85DE-4CF7-B89B-97E81725D964}" srcOrd="0" destOrd="0" presId="urn:microsoft.com/office/officeart/2005/8/layout/hierarchy1"/>
    <dgm:cxn modelId="{3C1B1079-3686-4BB6-ABEE-46C7B7980FA0}" type="presOf" srcId="{043CF50A-00EE-4DAA-B7AF-754A7B655ADB}" destId="{182BE494-B671-4954-A7DD-39CD3B930B62}" srcOrd="0" destOrd="0" presId="urn:microsoft.com/office/officeart/2005/8/layout/hierarchy1"/>
    <dgm:cxn modelId="{FABB9692-053C-4AE8-BBAE-40350810C8DD}" srcId="{D332FE79-2832-4ABF-A5A7-142183D01786}" destId="{043CF50A-00EE-4DAA-B7AF-754A7B655ADB}" srcOrd="0" destOrd="0" parTransId="{582DB31A-12C9-4B28-A43B-D9208C2FDE9E}" sibTransId="{9FDB316C-1754-4164-9791-7AC559AE8B68}"/>
    <dgm:cxn modelId="{2506829D-8C89-4D8C-AA26-841889059800}" srcId="{D332FE79-2832-4ABF-A5A7-142183D01786}" destId="{01C5830D-27B1-422C-A49F-77609C921C83}" srcOrd="1" destOrd="0" parTransId="{461AFD9C-F15E-43CE-AC78-807ACEF63175}" sibTransId="{833BAD80-ADF2-4E2D-9091-92D77D85BBD3}"/>
    <dgm:cxn modelId="{D7EA04D5-9B7C-4D4E-B114-2BB26884D5A7}" type="presOf" srcId="{01C5830D-27B1-422C-A49F-77609C921C83}" destId="{7540D985-E92B-4A2E-B2A0-8EDEBE9D3EB2}" srcOrd="0" destOrd="0" presId="urn:microsoft.com/office/officeart/2005/8/layout/hierarchy1"/>
    <dgm:cxn modelId="{16E3F734-5D1B-4EDC-A69C-EDFE954A21D3}" type="presParOf" srcId="{5E8D03EC-85DE-4CF7-B89B-97E81725D964}" destId="{116DF78E-B0C2-4B8E-8472-D159F61B91DD}" srcOrd="0" destOrd="0" presId="urn:microsoft.com/office/officeart/2005/8/layout/hierarchy1"/>
    <dgm:cxn modelId="{E72A3A8E-BF58-4970-9817-67E1592AED46}" type="presParOf" srcId="{116DF78E-B0C2-4B8E-8472-D159F61B91DD}" destId="{9ABEDFE9-7CA7-4464-9BBF-F97C967B6DCD}" srcOrd="0" destOrd="0" presId="urn:microsoft.com/office/officeart/2005/8/layout/hierarchy1"/>
    <dgm:cxn modelId="{1EE7A23C-579D-4168-9C74-185661AA9E3A}" type="presParOf" srcId="{9ABEDFE9-7CA7-4464-9BBF-F97C967B6DCD}" destId="{541222DC-15E1-4BC7-8357-AC5F34FBE332}" srcOrd="0" destOrd="0" presId="urn:microsoft.com/office/officeart/2005/8/layout/hierarchy1"/>
    <dgm:cxn modelId="{8A590E09-E988-4313-B2AD-E8C93A35C6CE}" type="presParOf" srcId="{9ABEDFE9-7CA7-4464-9BBF-F97C967B6DCD}" destId="{182BE494-B671-4954-A7DD-39CD3B930B62}" srcOrd="1" destOrd="0" presId="urn:microsoft.com/office/officeart/2005/8/layout/hierarchy1"/>
    <dgm:cxn modelId="{B2BECBDB-5FA8-40EC-A97D-3D3661691EBC}" type="presParOf" srcId="{116DF78E-B0C2-4B8E-8472-D159F61B91DD}" destId="{B14F4D57-C9C6-4E8F-BE9A-975312E668B7}" srcOrd="1" destOrd="0" presId="urn:microsoft.com/office/officeart/2005/8/layout/hierarchy1"/>
    <dgm:cxn modelId="{5B59EA3A-D3D7-48C5-B10F-39E4BDEDA0EC}" type="presParOf" srcId="{5E8D03EC-85DE-4CF7-B89B-97E81725D964}" destId="{16BDBFDA-1167-46D5-9866-CD4FFE4D7EC1}" srcOrd="1" destOrd="0" presId="urn:microsoft.com/office/officeart/2005/8/layout/hierarchy1"/>
    <dgm:cxn modelId="{37DEEC08-C370-4F0D-9158-64537E072C73}" type="presParOf" srcId="{16BDBFDA-1167-46D5-9866-CD4FFE4D7EC1}" destId="{EB6A34C3-1EEF-444B-98E9-50F5867B9B20}" srcOrd="0" destOrd="0" presId="urn:microsoft.com/office/officeart/2005/8/layout/hierarchy1"/>
    <dgm:cxn modelId="{16632478-80F5-4392-B522-C21C43616DD0}" type="presParOf" srcId="{EB6A34C3-1EEF-444B-98E9-50F5867B9B20}" destId="{DE17016B-4F5E-4A25-B11F-F64430D23452}" srcOrd="0" destOrd="0" presId="urn:microsoft.com/office/officeart/2005/8/layout/hierarchy1"/>
    <dgm:cxn modelId="{A3DE4214-DD88-417C-B44E-D8635ED4692B}" type="presParOf" srcId="{EB6A34C3-1EEF-444B-98E9-50F5867B9B20}" destId="{7540D985-E92B-4A2E-B2A0-8EDEBE9D3EB2}" srcOrd="1" destOrd="0" presId="urn:microsoft.com/office/officeart/2005/8/layout/hierarchy1"/>
    <dgm:cxn modelId="{D2740B73-2089-41E3-94E0-65627AF60419}" type="presParOf" srcId="{16BDBFDA-1167-46D5-9866-CD4FFE4D7EC1}" destId="{114ECCC7-8583-448D-B7BB-1E7061568D3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B9BE6-A8CB-40AD-9DDD-A32F436117A1}">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543FB1-A309-4D1D-83C5-A215C0C92AFF}">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The shift </a:t>
          </a:r>
          <a:r>
            <a:rPr lang="en-GB" sz="2700" kern="1200" dirty="0">
              <a:solidFill>
                <a:schemeClr val="tx1"/>
              </a:solidFill>
            </a:rPr>
            <a:t>to remote working impacts the following concepts and principles in both client interactions and supervisory practices: </a:t>
          </a:r>
          <a:endParaRPr lang="en-US" sz="2700" kern="1200" dirty="0">
            <a:solidFill>
              <a:schemeClr val="tx1"/>
            </a:solidFill>
          </a:endParaRPr>
        </a:p>
      </dsp:txBody>
      <dsp:txXfrm>
        <a:off x="0" y="0"/>
        <a:ext cx="6900512" cy="1384035"/>
      </dsp:txXfrm>
    </dsp:sp>
    <dsp:sp modelId="{C41C1033-367C-4641-B7BA-766711E6E366}">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8F14E0-5E1C-466C-B028-2EC4C1C703EE}">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Therapeutic Relationship</a:t>
          </a:r>
          <a:endParaRPr lang="en-US" sz="2700" kern="1200" dirty="0"/>
        </a:p>
      </dsp:txBody>
      <dsp:txXfrm>
        <a:off x="0" y="1384035"/>
        <a:ext cx="6900512" cy="1384035"/>
      </dsp:txXfrm>
    </dsp:sp>
    <dsp:sp modelId="{3A73F3D6-D20C-460E-A590-39E762C008A9}">
      <dsp:nvSpPr>
        <dsp:cNvPr id="0" name=""/>
        <dsp:cNvSpPr/>
      </dsp:nvSpPr>
      <dsp:spPr>
        <a:xfrm>
          <a:off x="0" y="2768070"/>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A3DF09-A729-4ABA-A8DB-BFDC6EE64A69}">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 Core Conditions </a:t>
          </a:r>
          <a:endParaRPr lang="en-US" sz="2700" kern="1200" dirty="0"/>
        </a:p>
      </dsp:txBody>
      <dsp:txXfrm>
        <a:off x="0" y="2768070"/>
        <a:ext cx="6900512" cy="1384035"/>
      </dsp:txXfrm>
    </dsp:sp>
    <dsp:sp modelId="{08915D9A-BCDD-474D-A1DD-32A3D8337518}">
      <dsp:nvSpPr>
        <dsp:cNvPr id="0" name=""/>
        <dsp:cNvSpPr/>
      </dsp:nvSpPr>
      <dsp:spPr>
        <a:xfrm>
          <a:off x="0" y="4152105"/>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36B367-652D-4CA6-A299-8341CD57846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Practice-Based Skills</a:t>
          </a:r>
          <a:endParaRPr lang="en-US" sz="2700" kern="1200" dirty="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3BC9B9-0F3F-450E-80EF-4BBB53AF52D8}">
      <dsp:nvSpPr>
        <dsp:cNvPr id="0" name=""/>
        <dsp:cNvSpPr/>
      </dsp:nvSpPr>
      <dsp:spPr>
        <a:xfrm>
          <a:off x="0" y="3382896"/>
          <a:ext cx="6651253" cy="0"/>
        </a:xfrm>
        <a:prstGeom prst="line">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809884-3DAA-4AA8-A515-9CF150B53EBB}">
      <dsp:nvSpPr>
        <dsp:cNvPr id="0" name=""/>
        <dsp:cNvSpPr/>
      </dsp:nvSpPr>
      <dsp:spPr>
        <a:xfrm>
          <a:off x="687729" y="2387055"/>
          <a:ext cx="2776460" cy="811895"/>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1244600">
            <a:lnSpc>
              <a:spcPct val="90000"/>
            </a:lnSpc>
            <a:spcBef>
              <a:spcPct val="0"/>
            </a:spcBef>
            <a:spcAft>
              <a:spcPct val="35000"/>
            </a:spcAft>
            <a:buNone/>
            <a:defRPr b="1"/>
          </a:pPr>
          <a:r>
            <a:rPr lang="en-US" sz="2800" kern="1200" dirty="0"/>
            <a:t>Mon. 28 Apr. 2025, 23:59</a:t>
          </a:r>
        </a:p>
      </dsp:txBody>
      <dsp:txXfrm>
        <a:off x="687729" y="2387055"/>
        <a:ext cx="2776460" cy="811895"/>
      </dsp:txXfrm>
    </dsp:sp>
    <dsp:sp modelId="{1C42435C-8726-42B2-B7DC-D49C1C4C93A4}">
      <dsp:nvSpPr>
        <dsp:cNvPr id="0" name=""/>
        <dsp:cNvSpPr/>
      </dsp:nvSpPr>
      <dsp:spPr>
        <a:xfrm>
          <a:off x="65788" y="796563"/>
          <a:ext cx="3460960" cy="1329224"/>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Submission deadline</a:t>
          </a:r>
        </a:p>
      </dsp:txBody>
      <dsp:txXfrm>
        <a:off x="65788" y="796563"/>
        <a:ext cx="3460960" cy="1329224"/>
      </dsp:txXfrm>
    </dsp:sp>
    <dsp:sp modelId="{C9172DF2-EB80-4D9F-BC25-57B852523617}">
      <dsp:nvSpPr>
        <dsp:cNvPr id="0" name=""/>
        <dsp:cNvSpPr/>
      </dsp:nvSpPr>
      <dsp:spPr>
        <a:xfrm>
          <a:off x="2075959" y="3198950"/>
          <a:ext cx="0" cy="473605"/>
        </a:xfrm>
        <a:prstGeom prst="line">
          <a:avLst/>
        </a:prstGeom>
        <a:noFill/>
        <a:ln w="1270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AC50C38-5180-4EB0-84E4-C1F2A63BC458}">
      <dsp:nvSpPr>
        <dsp:cNvPr id="0" name=""/>
        <dsp:cNvSpPr/>
      </dsp:nvSpPr>
      <dsp:spPr>
        <a:xfrm>
          <a:off x="3857627" y="3856501"/>
          <a:ext cx="2396958" cy="811895"/>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1244600">
            <a:lnSpc>
              <a:spcPct val="90000"/>
            </a:lnSpc>
            <a:spcBef>
              <a:spcPct val="0"/>
            </a:spcBef>
            <a:spcAft>
              <a:spcPct val="35000"/>
            </a:spcAft>
            <a:buNone/>
            <a:defRPr b="1"/>
          </a:pPr>
          <a:r>
            <a:rPr lang="en-US" sz="2800" kern="1200" dirty="0"/>
            <a:t>26 May 2025</a:t>
          </a:r>
        </a:p>
      </dsp:txBody>
      <dsp:txXfrm>
        <a:off x="3857627" y="3856501"/>
        <a:ext cx="2396958" cy="811895"/>
      </dsp:txXfrm>
    </dsp:sp>
    <dsp:sp modelId="{BD3CC1F3-B2D6-40A4-8D9A-EE0E3E370CF9}">
      <dsp:nvSpPr>
        <dsp:cNvPr id="0" name=""/>
        <dsp:cNvSpPr/>
      </dsp:nvSpPr>
      <dsp:spPr>
        <a:xfrm>
          <a:off x="3462109" y="4668396"/>
          <a:ext cx="3187994" cy="2033838"/>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Return date of provisional marks &amp; written feedback</a:t>
          </a:r>
          <a:endParaRPr lang="en-GB" sz="2800" kern="1200" dirty="0"/>
        </a:p>
      </dsp:txBody>
      <dsp:txXfrm>
        <a:off x="3462109" y="4668396"/>
        <a:ext cx="3187994" cy="2033838"/>
      </dsp:txXfrm>
    </dsp:sp>
    <dsp:sp modelId="{F77A613A-5309-4601-BA83-6EE3575E3CCA}">
      <dsp:nvSpPr>
        <dsp:cNvPr id="0" name=""/>
        <dsp:cNvSpPr/>
      </dsp:nvSpPr>
      <dsp:spPr>
        <a:xfrm>
          <a:off x="5056106" y="3382896"/>
          <a:ext cx="0" cy="473605"/>
        </a:xfrm>
        <a:prstGeom prst="line">
          <a:avLst/>
        </a:prstGeom>
        <a:noFill/>
        <a:ln w="12700" cap="flat" cmpd="sng" algn="ctr">
          <a:solidFill>
            <a:schemeClr val="accent5">
              <a:hueOff val="-12152150"/>
              <a:satOff val="-826"/>
              <a:lumOff val="1961"/>
              <a:alphaOff val="0"/>
            </a:schemeClr>
          </a:solidFill>
          <a:prstDash val="solid"/>
          <a:miter lim="800000"/>
        </a:ln>
        <a:effectLst/>
      </dsp:spPr>
      <dsp:style>
        <a:lnRef idx="1">
          <a:scrgbClr r="0" g="0" b="0"/>
        </a:lnRef>
        <a:fillRef idx="0">
          <a:scrgbClr r="0" g="0" b="0"/>
        </a:fillRef>
        <a:effectRef idx="0">
          <a:scrgbClr r="0" g="0" b="0"/>
        </a:effectRef>
        <a:fontRef idx="minor"/>
      </dsp:style>
    </dsp:sp>
    <dsp:sp modelId="{3E7276AF-CEAA-488E-A045-66EEE44FF39E}">
      <dsp:nvSpPr>
        <dsp:cNvPr id="0" name=""/>
        <dsp:cNvSpPr/>
      </dsp:nvSpPr>
      <dsp:spPr>
        <a:xfrm rot="2700000">
          <a:off x="2023334" y="3619930"/>
          <a:ext cx="105251" cy="105251"/>
        </a:xfrm>
        <a:prstGeom prst="rect">
          <a:avLst/>
        </a:prstGeom>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397E39-20E5-496F-ADF3-9A19998B6287}">
      <dsp:nvSpPr>
        <dsp:cNvPr id="0" name=""/>
        <dsp:cNvSpPr/>
      </dsp:nvSpPr>
      <dsp:spPr>
        <a:xfrm rot="2700000">
          <a:off x="5003481" y="3330270"/>
          <a:ext cx="105251" cy="105251"/>
        </a:xfrm>
        <a:prstGeom prst="rect">
          <a:avLst/>
        </a:prstGeom>
        <a:solidFill>
          <a:schemeClr val="accent5">
            <a:hueOff val="-12152150"/>
            <a:satOff val="-826"/>
            <a:lumOff val="1961"/>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C46CF1-6D50-4F6A-B7C9-E77DD9F07A50}">
      <dsp:nvSpPr>
        <dsp:cNvPr id="0" name=""/>
        <dsp:cNvSpPr/>
      </dsp:nvSpPr>
      <dsp:spPr>
        <a:xfrm>
          <a:off x="886875" y="565"/>
          <a:ext cx="8486608" cy="320062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44A0AC-6382-42E3-AC3C-486DF034020C}">
      <dsp:nvSpPr>
        <dsp:cNvPr id="0" name=""/>
        <dsp:cNvSpPr/>
      </dsp:nvSpPr>
      <dsp:spPr>
        <a:xfrm>
          <a:off x="1446915" y="532603"/>
          <a:ext cx="8486608" cy="3200629"/>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Remote counselling refers to providing therapeutic services through digital means, such as video conferencing, Teams, Zoom, phone calls, text messaging, email, etc.</a:t>
          </a:r>
          <a:endParaRPr lang="en-US" sz="3800" kern="1200" dirty="0"/>
        </a:p>
      </dsp:txBody>
      <dsp:txXfrm>
        <a:off x="1540658" y="626346"/>
        <a:ext cx="8299122" cy="3013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11D96C-7D6B-4615-BF51-4B29FA9C4F38}">
      <dsp:nvSpPr>
        <dsp:cNvPr id="0" name=""/>
        <dsp:cNvSpPr/>
      </dsp:nvSpPr>
      <dsp:spPr>
        <a:xfrm>
          <a:off x="853" y="21822"/>
          <a:ext cx="3457633" cy="414916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1111250">
            <a:lnSpc>
              <a:spcPct val="90000"/>
            </a:lnSpc>
            <a:spcBef>
              <a:spcPct val="0"/>
            </a:spcBef>
            <a:spcAft>
              <a:spcPct val="35000"/>
            </a:spcAft>
            <a:buNone/>
          </a:pPr>
          <a:r>
            <a:rPr lang="en-GB" sz="2500" kern="1200" dirty="0"/>
            <a:t>What is your own attitude and preference relating to Remote working –   </a:t>
          </a:r>
          <a:endParaRPr lang="en-US" sz="2500" kern="1200" dirty="0"/>
        </a:p>
      </dsp:txBody>
      <dsp:txXfrm>
        <a:off x="853" y="1681486"/>
        <a:ext cx="3457633" cy="2489496"/>
      </dsp:txXfrm>
    </dsp:sp>
    <dsp:sp modelId="{C3818E69-6C32-4DD0-9C0C-B3EF60B85C5F}">
      <dsp:nvSpPr>
        <dsp:cNvPr id="0" name=""/>
        <dsp:cNvSpPr/>
      </dsp:nvSpPr>
      <dsp:spPr>
        <a:xfrm>
          <a:off x="853"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53" y="21822"/>
        <a:ext cx="3457633" cy="1659664"/>
      </dsp:txXfrm>
    </dsp:sp>
    <dsp:sp modelId="{6244A36E-EFCD-4C9D-AED1-4A49BF96E825}">
      <dsp:nvSpPr>
        <dsp:cNvPr id="0" name=""/>
        <dsp:cNvSpPr/>
      </dsp:nvSpPr>
      <dsp:spPr>
        <a:xfrm>
          <a:off x="3735097" y="21822"/>
          <a:ext cx="3457633" cy="414916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1111250">
            <a:lnSpc>
              <a:spcPct val="90000"/>
            </a:lnSpc>
            <a:spcBef>
              <a:spcPct val="0"/>
            </a:spcBef>
            <a:spcAft>
              <a:spcPct val="35000"/>
            </a:spcAft>
            <a:buNone/>
          </a:pPr>
          <a:r>
            <a:rPr lang="en-GB" sz="2500" kern="1200" dirty="0"/>
            <a:t>What is your current knowledge of and ability to use online or telephone services to support clients?</a:t>
          </a:r>
          <a:endParaRPr lang="en-US" sz="2500" kern="1200" dirty="0"/>
        </a:p>
      </dsp:txBody>
      <dsp:txXfrm>
        <a:off x="3735097" y="1681486"/>
        <a:ext cx="3457633" cy="2489496"/>
      </dsp:txXfrm>
    </dsp:sp>
    <dsp:sp modelId="{7D308B30-B627-4E46-A67C-9F47AA8EE4C6}">
      <dsp:nvSpPr>
        <dsp:cNvPr id="0" name=""/>
        <dsp:cNvSpPr/>
      </dsp:nvSpPr>
      <dsp:spPr>
        <a:xfrm>
          <a:off x="3735097"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735097" y="21822"/>
        <a:ext cx="3457633" cy="1659664"/>
      </dsp:txXfrm>
    </dsp:sp>
    <dsp:sp modelId="{7C43BB64-1B75-4DBC-BE32-CE6482560893}">
      <dsp:nvSpPr>
        <dsp:cNvPr id="0" name=""/>
        <dsp:cNvSpPr/>
      </dsp:nvSpPr>
      <dsp:spPr>
        <a:xfrm>
          <a:off x="7469341" y="21822"/>
          <a:ext cx="3457633" cy="414916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1111250">
            <a:lnSpc>
              <a:spcPct val="90000"/>
            </a:lnSpc>
            <a:spcBef>
              <a:spcPct val="0"/>
            </a:spcBef>
            <a:spcAft>
              <a:spcPct val="35000"/>
            </a:spcAft>
            <a:buNone/>
          </a:pPr>
          <a:r>
            <a:rPr lang="en-GB" sz="2500" kern="1200"/>
            <a:t>Do you have an understanding of how to set up these services, or manage them? E.g. Teams or Zoom?</a:t>
          </a:r>
          <a:endParaRPr lang="en-US" sz="2500" kern="1200"/>
        </a:p>
      </dsp:txBody>
      <dsp:txXfrm>
        <a:off x="7469341" y="1681486"/>
        <a:ext cx="3457633" cy="2489496"/>
      </dsp:txXfrm>
    </dsp:sp>
    <dsp:sp modelId="{39E456F8-3128-411B-8ECD-6C9B274CE7A1}">
      <dsp:nvSpPr>
        <dsp:cNvPr id="0" name=""/>
        <dsp:cNvSpPr/>
      </dsp:nvSpPr>
      <dsp:spPr>
        <a:xfrm>
          <a:off x="7469341"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469341" y="21822"/>
        <a:ext cx="3457633" cy="16596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9D10D-AE04-4135-87B5-DE3CE4228604}">
      <dsp:nvSpPr>
        <dsp:cNvPr id="0" name=""/>
        <dsp:cNvSpPr/>
      </dsp:nvSpPr>
      <dsp:spPr>
        <a:xfrm>
          <a:off x="0" y="377052"/>
          <a:ext cx="3414946" cy="343870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Increased access for clients who live in remote areas or have mobility issues.</a:t>
          </a:r>
          <a:endParaRPr lang="en-US" sz="3100" kern="1200" dirty="0"/>
        </a:p>
      </dsp:txBody>
      <dsp:txXfrm>
        <a:off x="0" y="377052"/>
        <a:ext cx="3414946" cy="3438700"/>
      </dsp:txXfrm>
    </dsp:sp>
    <dsp:sp modelId="{17F30146-67F0-4F12-BA1C-8F42F736937A}">
      <dsp:nvSpPr>
        <dsp:cNvPr id="0" name=""/>
        <dsp:cNvSpPr/>
      </dsp:nvSpPr>
      <dsp:spPr>
        <a:xfrm>
          <a:off x="3756441" y="446594"/>
          <a:ext cx="3414946" cy="3299616"/>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Convenience for clients who are unable to attend in-person sessions due to time or logistical constraints.</a:t>
          </a:r>
          <a:endParaRPr lang="en-US" sz="3100" kern="1200" dirty="0"/>
        </a:p>
      </dsp:txBody>
      <dsp:txXfrm>
        <a:off x="3756441" y="446594"/>
        <a:ext cx="3414946" cy="3299616"/>
      </dsp:txXfrm>
    </dsp:sp>
    <dsp:sp modelId="{A5D828C5-DA05-4EE4-A04B-3C1D9F2DC52E}">
      <dsp:nvSpPr>
        <dsp:cNvPr id="0" name=""/>
        <dsp:cNvSpPr/>
      </dsp:nvSpPr>
      <dsp:spPr>
        <a:xfrm>
          <a:off x="7512882" y="486845"/>
          <a:ext cx="3414946" cy="32191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Greater flexibility for both client and therapist in terms of scheduling.</a:t>
          </a:r>
          <a:endParaRPr lang="en-US" sz="3100" kern="1200"/>
        </a:p>
      </dsp:txBody>
      <dsp:txXfrm>
        <a:off x="7512882" y="486845"/>
        <a:ext cx="3414946" cy="32191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394A26-1030-43D9-9219-170ACAD3261C}">
      <dsp:nvSpPr>
        <dsp:cNvPr id="0" name=""/>
        <dsp:cNvSpPr/>
      </dsp:nvSpPr>
      <dsp:spPr>
        <a:xfrm>
          <a:off x="3201" y="543909"/>
          <a:ext cx="2539866" cy="310498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Technical issues (internet connectivity, software glitches).</a:t>
          </a:r>
          <a:endParaRPr lang="en-US" sz="2500" kern="1200" dirty="0"/>
        </a:p>
      </dsp:txBody>
      <dsp:txXfrm>
        <a:off x="3201" y="543909"/>
        <a:ext cx="2539866" cy="3104986"/>
      </dsp:txXfrm>
    </dsp:sp>
    <dsp:sp modelId="{F94D19E8-EB6E-4BE1-8F73-ADC10CED73AA}">
      <dsp:nvSpPr>
        <dsp:cNvPr id="0" name=""/>
        <dsp:cNvSpPr/>
      </dsp:nvSpPr>
      <dsp:spPr>
        <a:xfrm>
          <a:off x="2797054" y="538605"/>
          <a:ext cx="2539866" cy="3115593"/>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Limited non-verbal cues, potentially reducing the richness of communication.</a:t>
          </a:r>
          <a:endParaRPr lang="en-US" sz="2500" kern="1200" dirty="0"/>
        </a:p>
      </dsp:txBody>
      <dsp:txXfrm>
        <a:off x="2797054" y="538605"/>
        <a:ext cx="2539866" cy="3115593"/>
      </dsp:txXfrm>
    </dsp:sp>
    <dsp:sp modelId="{8E4D6185-4AAC-4D17-80F2-D21C1850172F}">
      <dsp:nvSpPr>
        <dsp:cNvPr id="0" name=""/>
        <dsp:cNvSpPr/>
      </dsp:nvSpPr>
      <dsp:spPr>
        <a:xfrm>
          <a:off x="5590907" y="555856"/>
          <a:ext cx="2539866" cy="3081091"/>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Privacy concerns and maintaining confidentiality in digital spaces.</a:t>
          </a:r>
          <a:endParaRPr lang="en-US" sz="2500" kern="1200" dirty="0"/>
        </a:p>
      </dsp:txBody>
      <dsp:txXfrm>
        <a:off x="5590907" y="555856"/>
        <a:ext cx="2539866" cy="3081091"/>
      </dsp:txXfrm>
    </dsp:sp>
    <dsp:sp modelId="{BB951CB4-D6DD-4090-B8CB-EE352EEB5E9D}">
      <dsp:nvSpPr>
        <dsp:cNvPr id="0" name=""/>
        <dsp:cNvSpPr/>
      </dsp:nvSpPr>
      <dsp:spPr>
        <a:xfrm>
          <a:off x="8384760" y="590365"/>
          <a:ext cx="2539866" cy="301207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Managing crises or emergencies remotely.</a:t>
          </a:r>
          <a:endParaRPr lang="en-US" sz="2500" kern="1200"/>
        </a:p>
      </dsp:txBody>
      <dsp:txXfrm>
        <a:off x="8384760" y="590365"/>
        <a:ext cx="2539866" cy="30120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1222DC-15E1-4BC7-8357-AC5F34FBE332}">
      <dsp:nvSpPr>
        <dsp:cNvPr id="0" name=""/>
        <dsp:cNvSpPr/>
      </dsp:nvSpPr>
      <dsp:spPr>
        <a:xfrm>
          <a:off x="1283" y="507350"/>
          <a:ext cx="4505585" cy="2861046"/>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82BE494-B671-4954-A7DD-39CD3B930B62}">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GB" sz="5200" kern="1200"/>
            <a:t>Technological Best Practices</a:t>
          </a:r>
          <a:endParaRPr lang="en-US" sz="5200" kern="1200"/>
        </a:p>
      </dsp:txBody>
      <dsp:txXfrm>
        <a:off x="585701" y="1066737"/>
        <a:ext cx="4337991" cy="2693452"/>
      </dsp:txXfrm>
    </dsp:sp>
    <dsp:sp modelId="{DE17016B-4F5E-4A25-B11F-F64430D23452}">
      <dsp:nvSpPr>
        <dsp:cNvPr id="0" name=""/>
        <dsp:cNvSpPr/>
      </dsp:nvSpPr>
      <dsp:spPr>
        <a:xfrm>
          <a:off x="5508110" y="507350"/>
          <a:ext cx="4505585" cy="2861046"/>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540D985-E92B-4A2E-B2A0-8EDEBE9D3EB2}">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GB" sz="5200" kern="1200"/>
            <a:t>Building Rapport Virtually</a:t>
          </a:r>
          <a:endParaRPr lang="en-US" sz="52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8E16D3-C3F3-494A-B1F8-62DA99F24710}" type="datetimeFigureOut">
              <a:rPr lang="en-GB" smtClean="0"/>
              <a:t>25/03/2025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726538-5145-4ECE-9193-AD25737D6A6E}" type="slidenum">
              <a:rPr lang="en-GB" smtClean="0"/>
              <a:t>‹#›</a:t>
            </a:fld>
            <a:endParaRPr lang="en-GB"/>
          </a:p>
        </p:txBody>
      </p:sp>
    </p:spTree>
    <p:extLst>
      <p:ext uri="{BB962C8B-B14F-4D97-AF65-F5344CB8AC3E}">
        <p14:creationId xmlns:p14="http://schemas.microsoft.com/office/powerpoint/2010/main" val="1319676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726538-5145-4ECE-9193-AD25737D6A6E}" type="slidenum">
              <a:rPr lang="en-GB" smtClean="0"/>
              <a:t>2</a:t>
            </a:fld>
            <a:endParaRPr lang="en-GB"/>
          </a:p>
        </p:txBody>
      </p:sp>
    </p:spTree>
    <p:extLst>
      <p:ext uri="{BB962C8B-B14F-4D97-AF65-F5344CB8AC3E}">
        <p14:creationId xmlns:p14="http://schemas.microsoft.com/office/powerpoint/2010/main" val="748462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3 minutes to reflect, 5 minutes to respond.</a:t>
            </a:r>
          </a:p>
        </p:txBody>
      </p:sp>
      <p:sp>
        <p:nvSpPr>
          <p:cNvPr id="4" name="Slide Number Placeholder 3"/>
          <p:cNvSpPr>
            <a:spLocks noGrp="1"/>
          </p:cNvSpPr>
          <p:nvPr>
            <p:ph type="sldNum" sz="quarter" idx="5"/>
          </p:nvPr>
        </p:nvSpPr>
        <p:spPr/>
        <p:txBody>
          <a:bodyPr/>
          <a:lstStyle/>
          <a:p>
            <a:fld id="{6619C74D-734E-4D3D-A96D-E6D56A3C7DDE}" type="slidenum">
              <a:rPr lang="en-GB"/>
              <a:t>23</a:t>
            </a:fld>
            <a:endParaRPr lang="en-GB"/>
          </a:p>
        </p:txBody>
      </p:sp>
    </p:spTree>
    <p:extLst>
      <p:ext uri="{BB962C8B-B14F-4D97-AF65-F5344CB8AC3E}">
        <p14:creationId xmlns:p14="http://schemas.microsoft.com/office/powerpoint/2010/main" val="394855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F7294-87C9-4E34-8B60-46233EDB221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765587C-DDFC-C8CA-891B-F2EC4AC372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659341D-6CBF-9F62-905D-F7BF5CAD2B5A}"/>
              </a:ext>
            </a:extLst>
          </p:cNvPr>
          <p:cNvSpPr>
            <a:spLocks noGrp="1"/>
          </p:cNvSpPr>
          <p:nvPr>
            <p:ph type="dt" sz="half" idx="10"/>
          </p:nvPr>
        </p:nvSpPr>
        <p:spPr/>
        <p:txBody>
          <a:bodyPr/>
          <a:lstStyle/>
          <a:p>
            <a:fld id="{2744CCFB-278D-4768-92EE-271358C82137}" type="datetimeFigureOut">
              <a:rPr lang="en-GB" smtClean="0"/>
              <a:t>25/03/2025</a:t>
            </a:fld>
            <a:endParaRPr lang="en-GB"/>
          </a:p>
        </p:txBody>
      </p:sp>
      <p:sp>
        <p:nvSpPr>
          <p:cNvPr id="5" name="Footer Placeholder 4">
            <a:extLst>
              <a:ext uri="{FF2B5EF4-FFF2-40B4-BE49-F238E27FC236}">
                <a16:creationId xmlns:a16="http://schemas.microsoft.com/office/drawing/2014/main" id="{5D9A33D5-C869-B8D2-13DC-32F8017FDB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72BE6D-B619-304A-1634-0CB838C76C0B}"/>
              </a:ext>
            </a:extLst>
          </p:cNvPr>
          <p:cNvSpPr>
            <a:spLocks noGrp="1"/>
          </p:cNvSpPr>
          <p:nvPr>
            <p:ph type="sldNum" sz="quarter" idx="12"/>
          </p:nvPr>
        </p:nvSpPr>
        <p:spPr/>
        <p:txBody>
          <a:bodyPr/>
          <a:lstStyle/>
          <a:p>
            <a:fld id="{C678BA27-84F7-4F82-8F66-DD47F4CDB7D0}" type="slidenum">
              <a:rPr lang="en-GB" smtClean="0"/>
              <a:t>‹#›</a:t>
            </a:fld>
            <a:endParaRPr lang="en-GB"/>
          </a:p>
        </p:txBody>
      </p:sp>
    </p:spTree>
    <p:extLst>
      <p:ext uri="{BB962C8B-B14F-4D97-AF65-F5344CB8AC3E}">
        <p14:creationId xmlns:p14="http://schemas.microsoft.com/office/powerpoint/2010/main" val="368083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BFE2C-810A-2FE1-FDD7-6D96334A23F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8979ABE-B279-2B30-52CB-F698DC305B2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526E42-932E-C5BC-F6CD-802D7EA14785}"/>
              </a:ext>
            </a:extLst>
          </p:cNvPr>
          <p:cNvSpPr>
            <a:spLocks noGrp="1"/>
          </p:cNvSpPr>
          <p:nvPr>
            <p:ph type="dt" sz="half" idx="10"/>
          </p:nvPr>
        </p:nvSpPr>
        <p:spPr/>
        <p:txBody>
          <a:bodyPr/>
          <a:lstStyle/>
          <a:p>
            <a:fld id="{2744CCFB-278D-4768-92EE-271358C82137}" type="datetimeFigureOut">
              <a:rPr lang="en-GB" smtClean="0"/>
              <a:t>25/03/2025</a:t>
            </a:fld>
            <a:endParaRPr lang="en-GB"/>
          </a:p>
        </p:txBody>
      </p:sp>
      <p:sp>
        <p:nvSpPr>
          <p:cNvPr id="5" name="Footer Placeholder 4">
            <a:extLst>
              <a:ext uri="{FF2B5EF4-FFF2-40B4-BE49-F238E27FC236}">
                <a16:creationId xmlns:a16="http://schemas.microsoft.com/office/drawing/2014/main" id="{E5B7A1FB-BDC6-ACDD-57A8-8F99374B85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CC5585-41EB-1AB6-9AD4-7BD24F45AD6F}"/>
              </a:ext>
            </a:extLst>
          </p:cNvPr>
          <p:cNvSpPr>
            <a:spLocks noGrp="1"/>
          </p:cNvSpPr>
          <p:nvPr>
            <p:ph type="sldNum" sz="quarter" idx="12"/>
          </p:nvPr>
        </p:nvSpPr>
        <p:spPr/>
        <p:txBody>
          <a:bodyPr/>
          <a:lstStyle/>
          <a:p>
            <a:fld id="{C678BA27-84F7-4F82-8F66-DD47F4CDB7D0}" type="slidenum">
              <a:rPr lang="en-GB" smtClean="0"/>
              <a:t>‹#›</a:t>
            </a:fld>
            <a:endParaRPr lang="en-GB"/>
          </a:p>
        </p:txBody>
      </p:sp>
    </p:spTree>
    <p:extLst>
      <p:ext uri="{BB962C8B-B14F-4D97-AF65-F5344CB8AC3E}">
        <p14:creationId xmlns:p14="http://schemas.microsoft.com/office/powerpoint/2010/main" val="3784611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75F08-0549-D312-EFC8-A2E7148DF6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C8215A3-8F73-8014-51EE-F6EAEAAAD0A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A43699-661F-10E6-A21B-22DEB6371EF1}"/>
              </a:ext>
            </a:extLst>
          </p:cNvPr>
          <p:cNvSpPr>
            <a:spLocks noGrp="1"/>
          </p:cNvSpPr>
          <p:nvPr>
            <p:ph type="dt" sz="half" idx="10"/>
          </p:nvPr>
        </p:nvSpPr>
        <p:spPr/>
        <p:txBody>
          <a:bodyPr/>
          <a:lstStyle/>
          <a:p>
            <a:fld id="{2744CCFB-278D-4768-92EE-271358C82137}" type="datetimeFigureOut">
              <a:rPr lang="en-GB" smtClean="0"/>
              <a:t>25/03/2025</a:t>
            </a:fld>
            <a:endParaRPr lang="en-GB"/>
          </a:p>
        </p:txBody>
      </p:sp>
      <p:sp>
        <p:nvSpPr>
          <p:cNvPr id="5" name="Footer Placeholder 4">
            <a:extLst>
              <a:ext uri="{FF2B5EF4-FFF2-40B4-BE49-F238E27FC236}">
                <a16:creationId xmlns:a16="http://schemas.microsoft.com/office/drawing/2014/main" id="{67BBEF30-25C5-FAEA-703C-347C96C276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0B2358-36DE-2604-2D77-2CD5C1CEBC20}"/>
              </a:ext>
            </a:extLst>
          </p:cNvPr>
          <p:cNvSpPr>
            <a:spLocks noGrp="1"/>
          </p:cNvSpPr>
          <p:nvPr>
            <p:ph type="sldNum" sz="quarter" idx="12"/>
          </p:nvPr>
        </p:nvSpPr>
        <p:spPr/>
        <p:txBody>
          <a:bodyPr/>
          <a:lstStyle/>
          <a:p>
            <a:fld id="{C678BA27-84F7-4F82-8F66-DD47F4CDB7D0}" type="slidenum">
              <a:rPr lang="en-GB" smtClean="0"/>
              <a:t>‹#›</a:t>
            </a:fld>
            <a:endParaRPr lang="en-GB"/>
          </a:p>
        </p:txBody>
      </p:sp>
    </p:spTree>
    <p:extLst>
      <p:ext uri="{BB962C8B-B14F-4D97-AF65-F5344CB8AC3E}">
        <p14:creationId xmlns:p14="http://schemas.microsoft.com/office/powerpoint/2010/main" val="3424581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31B11-E9A8-4EC5-B1EA-166646CD921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4EC3329-99E6-A29D-1AD5-C2C856E47F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0F66DBD-84F2-2894-C6CE-049C6E53A50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B1FB599-C358-28D0-EF72-1EABFBBA6C6F}"/>
              </a:ext>
            </a:extLst>
          </p:cNvPr>
          <p:cNvSpPr>
            <a:spLocks noGrp="1"/>
          </p:cNvSpPr>
          <p:nvPr>
            <p:ph type="dt" sz="half" idx="10"/>
          </p:nvPr>
        </p:nvSpPr>
        <p:spPr/>
        <p:txBody>
          <a:bodyPr/>
          <a:lstStyle/>
          <a:p>
            <a:fld id="{2744CCFB-278D-4768-92EE-271358C82137}" type="datetimeFigureOut">
              <a:rPr lang="en-GB" smtClean="0"/>
              <a:t>25/03/2025</a:t>
            </a:fld>
            <a:endParaRPr lang="en-GB"/>
          </a:p>
        </p:txBody>
      </p:sp>
      <p:sp>
        <p:nvSpPr>
          <p:cNvPr id="6" name="Footer Placeholder 5">
            <a:extLst>
              <a:ext uri="{FF2B5EF4-FFF2-40B4-BE49-F238E27FC236}">
                <a16:creationId xmlns:a16="http://schemas.microsoft.com/office/drawing/2014/main" id="{52178AD5-B22E-C84E-A56D-5A9D71B7AC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133AD4-6E22-FB34-7C1B-295D4DC096D8}"/>
              </a:ext>
            </a:extLst>
          </p:cNvPr>
          <p:cNvSpPr>
            <a:spLocks noGrp="1"/>
          </p:cNvSpPr>
          <p:nvPr>
            <p:ph type="sldNum" sz="quarter" idx="12"/>
          </p:nvPr>
        </p:nvSpPr>
        <p:spPr/>
        <p:txBody>
          <a:bodyPr/>
          <a:lstStyle/>
          <a:p>
            <a:fld id="{C678BA27-84F7-4F82-8F66-DD47F4CDB7D0}" type="slidenum">
              <a:rPr lang="en-GB" smtClean="0"/>
              <a:t>‹#›</a:t>
            </a:fld>
            <a:endParaRPr lang="en-GB"/>
          </a:p>
        </p:txBody>
      </p:sp>
    </p:spTree>
    <p:extLst>
      <p:ext uri="{BB962C8B-B14F-4D97-AF65-F5344CB8AC3E}">
        <p14:creationId xmlns:p14="http://schemas.microsoft.com/office/powerpoint/2010/main" val="319037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8A085-EE07-291B-D089-5B2586455EC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EE6D071-6087-8482-7F2F-55F3814197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773A12D-563E-2D3F-9F86-3400B6A9308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A1C650E-ADE5-A257-B1A8-3AF523CC32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CAF5A1-BEE7-AFE7-4682-941C0D6898B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5865ED9-C81F-F220-6615-A6C14BE42BE0}"/>
              </a:ext>
            </a:extLst>
          </p:cNvPr>
          <p:cNvSpPr>
            <a:spLocks noGrp="1"/>
          </p:cNvSpPr>
          <p:nvPr>
            <p:ph type="dt" sz="half" idx="10"/>
          </p:nvPr>
        </p:nvSpPr>
        <p:spPr/>
        <p:txBody>
          <a:bodyPr/>
          <a:lstStyle/>
          <a:p>
            <a:fld id="{2744CCFB-278D-4768-92EE-271358C82137}" type="datetimeFigureOut">
              <a:rPr lang="en-GB" smtClean="0"/>
              <a:t>25/03/2025</a:t>
            </a:fld>
            <a:endParaRPr lang="en-GB"/>
          </a:p>
        </p:txBody>
      </p:sp>
      <p:sp>
        <p:nvSpPr>
          <p:cNvPr id="8" name="Footer Placeholder 7">
            <a:extLst>
              <a:ext uri="{FF2B5EF4-FFF2-40B4-BE49-F238E27FC236}">
                <a16:creationId xmlns:a16="http://schemas.microsoft.com/office/drawing/2014/main" id="{D4D83198-A4D1-F266-5EA7-366B150D9E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AFA194-8C2F-1140-AB84-F4ECDD32CBF0}"/>
              </a:ext>
            </a:extLst>
          </p:cNvPr>
          <p:cNvSpPr>
            <a:spLocks noGrp="1"/>
          </p:cNvSpPr>
          <p:nvPr>
            <p:ph type="sldNum" sz="quarter" idx="12"/>
          </p:nvPr>
        </p:nvSpPr>
        <p:spPr/>
        <p:txBody>
          <a:bodyPr/>
          <a:lstStyle/>
          <a:p>
            <a:fld id="{C678BA27-84F7-4F82-8F66-DD47F4CDB7D0}" type="slidenum">
              <a:rPr lang="en-GB" smtClean="0"/>
              <a:t>‹#›</a:t>
            </a:fld>
            <a:endParaRPr lang="en-GB"/>
          </a:p>
        </p:txBody>
      </p:sp>
    </p:spTree>
    <p:extLst>
      <p:ext uri="{BB962C8B-B14F-4D97-AF65-F5344CB8AC3E}">
        <p14:creationId xmlns:p14="http://schemas.microsoft.com/office/powerpoint/2010/main" val="799475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8A9C2-6FA1-76D0-75C4-6E6709537C6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3CF47FC-0384-32B9-9A93-A353C4173BD3}"/>
              </a:ext>
            </a:extLst>
          </p:cNvPr>
          <p:cNvSpPr>
            <a:spLocks noGrp="1"/>
          </p:cNvSpPr>
          <p:nvPr>
            <p:ph type="dt" sz="half" idx="10"/>
          </p:nvPr>
        </p:nvSpPr>
        <p:spPr/>
        <p:txBody>
          <a:bodyPr/>
          <a:lstStyle/>
          <a:p>
            <a:fld id="{2744CCFB-278D-4768-92EE-271358C82137}" type="datetimeFigureOut">
              <a:rPr lang="en-GB" smtClean="0"/>
              <a:t>25/03/2025</a:t>
            </a:fld>
            <a:endParaRPr lang="en-GB"/>
          </a:p>
        </p:txBody>
      </p:sp>
      <p:sp>
        <p:nvSpPr>
          <p:cNvPr id="4" name="Footer Placeholder 3">
            <a:extLst>
              <a:ext uri="{FF2B5EF4-FFF2-40B4-BE49-F238E27FC236}">
                <a16:creationId xmlns:a16="http://schemas.microsoft.com/office/drawing/2014/main" id="{10FD6185-A0CA-D3ED-3858-68191F3BFF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59035B-A4E0-1513-09A5-391A9C0D274F}"/>
              </a:ext>
            </a:extLst>
          </p:cNvPr>
          <p:cNvSpPr>
            <a:spLocks noGrp="1"/>
          </p:cNvSpPr>
          <p:nvPr>
            <p:ph type="sldNum" sz="quarter" idx="12"/>
          </p:nvPr>
        </p:nvSpPr>
        <p:spPr/>
        <p:txBody>
          <a:bodyPr/>
          <a:lstStyle/>
          <a:p>
            <a:fld id="{C678BA27-84F7-4F82-8F66-DD47F4CDB7D0}" type="slidenum">
              <a:rPr lang="en-GB" smtClean="0"/>
              <a:t>‹#›</a:t>
            </a:fld>
            <a:endParaRPr lang="en-GB"/>
          </a:p>
        </p:txBody>
      </p:sp>
    </p:spTree>
    <p:extLst>
      <p:ext uri="{BB962C8B-B14F-4D97-AF65-F5344CB8AC3E}">
        <p14:creationId xmlns:p14="http://schemas.microsoft.com/office/powerpoint/2010/main" val="3654900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A9A9A4-06F8-047B-4C6C-261930CBEAC5}"/>
              </a:ext>
            </a:extLst>
          </p:cNvPr>
          <p:cNvSpPr>
            <a:spLocks noGrp="1"/>
          </p:cNvSpPr>
          <p:nvPr>
            <p:ph type="dt" sz="half" idx="10"/>
          </p:nvPr>
        </p:nvSpPr>
        <p:spPr/>
        <p:txBody>
          <a:bodyPr/>
          <a:lstStyle/>
          <a:p>
            <a:fld id="{2744CCFB-278D-4768-92EE-271358C82137}" type="datetimeFigureOut">
              <a:rPr lang="en-GB" smtClean="0"/>
              <a:t>25/03/2025</a:t>
            </a:fld>
            <a:endParaRPr lang="en-GB"/>
          </a:p>
        </p:txBody>
      </p:sp>
      <p:sp>
        <p:nvSpPr>
          <p:cNvPr id="3" name="Footer Placeholder 2">
            <a:extLst>
              <a:ext uri="{FF2B5EF4-FFF2-40B4-BE49-F238E27FC236}">
                <a16:creationId xmlns:a16="http://schemas.microsoft.com/office/drawing/2014/main" id="{150356BA-7F50-DCF5-236F-F02460901B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39602A-4DF6-B79C-F6AF-3251191014AA}"/>
              </a:ext>
            </a:extLst>
          </p:cNvPr>
          <p:cNvSpPr>
            <a:spLocks noGrp="1"/>
          </p:cNvSpPr>
          <p:nvPr>
            <p:ph type="sldNum" sz="quarter" idx="12"/>
          </p:nvPr>
        </p:nvSpPr>
        <p:spPr/>
        <p:txBody>
          <a:bodyPr/>
          <a:lstStyle/>
          <a:p>
            <a:fld id="{C678BA27-84F7-4F82-8F66-DD47F4CDB7D0}" type="slidenum">
              <a:rPr lang="en-GB" smtClean="0"/>
              <a:t>‹#›</a:t>
            </a:fld>
            <a:endParaRPr lang="en-GB"/>
          </a:p>
        </p:txBody>
      </p:sp>
    </p:spTree>
    <p:extLst>
      <p:ext uri="{BB962C8B-B14F-4D97-AF65-F5344CB8AC3E}">
        <p14:creationId xmlns:p14="http://schemas.microsoft.com/office/powerpoint/2010/main" val="2620381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9E68B-2FE6-1DCF-EF67-0D7C3BE1B8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8317AC9-2F15-C8D5-40A6-C68C25C76B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AE7E08C-E2A7-6781-77D2-57642DA3D8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C08D91-EE21-74D4-A2FD-6AD3055C2A1C}"/>
              </a:ext>
            </a:extLst>
          </p:cNvPr>
          <p:cNvSpPr>
            <a:spLocks noGrp="1"/>
          </p:cNvSpPr>
          <p:nvPr>
            <p:ph type="dt" sz="half" idx="10"/>
          </p:nvPr>
        </p:nvSpPr>
        <p:spPr/>
        <p:txBody>
          <a:bodyPr/>
          <a:lstStyle/>
          <a:p>
            <a:fld id="{2744CCFB-278D-4768-92EE-271358C82137}" type="datetimeFigureOut">
              <a:rPr lang="en-GB" smtClean="0"/>
              <a:t>25/03/2025</a:t>
            </a:fld>
            <a:endParaRPr lang="en-GB"/>
          </a:p>
        </p:txBody>
      </p:sp>
      <p:sp>
        <p:nvSpPr>
          <p:cNvPr id="6" name="Footer Placeholder 5">
            <a:extLst>
              <a:ext uri="{FF2B5EF4-FFF2-40B4-BE49-F238E27FC236}">
                <a16:creationId xmlns:a16="http://schemas.microsoft.com/office/drawing/2014/main" id="{C9934D2F-EDF9-8F76-853A-B3170BC98A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89DD40-8458-789E-D755-EA08E554E488}"/>
              </a:ext>
            </a:extLst>
          </p:cNvPr>
          <p:cNvSpPr>
            <a:spLocks noGrp="1"/>
          </p:cNvSpPr>
          <p:nvPr>
            <p:ph type="sldNum" sz="quarter" idx="12"/>
          </p:nvPr>
        </p:nvSpPr>
        <p:spPr/>
        <p:txBody>
          <a:bodyPr/>
          <a:lstStyle/>
          <a:p>
            <a:fld id="{C678BA27-84F7-4F82-8F66-DD47F4CDB7D0}" type="slidenum">
              <a:rPr lang="en-GB" smtClean="0"/>
              <a:t>‹#›</a:t>
            </a:fld>
            <a:endParaRPr lang="en-GB"/>
          </a:p>
        </p:txBody>
      </p:sp>
    </p:spTree>
    <p:extLst>
      <p:ext uri="{BB962C8B-B14F-4D97-AF65-F5344CB8AC3E}">
        <p14:creationId xmlns:p14="http://schemas.microsoft.com/office/powerpoint/2010/main" val="2802066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097C4-F0ED-1E73-8D17-4786111AD3F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B7D8B8C-6A5C-9D16-A146-448E699E2C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4B403A-14D6-EAE8-04DE-EA60E169B0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F940D2-92FA-E5B5-7004-122D821D9F92}"/>
              </a:ext>
            </a:extLst>
          </p:cNvPr>
          <p:cNvSpPr>
            <a:spLocks noGrp="1"/>
          </p:cNvSpPr>
          <p:nvPr>
            <p:ph type="dt" sz="half" idx="10"/>
          </p:nvPr>
        </p:nvSpPr>
        <p:spPr/>
        <p:txBody>
          <a:bodyPr/>
          <a:lstStyle/>
          <a:p>
            <a:fld id="{2744CCFB-278D-4768-92EE-271358C82137}" type="datetimeFigureOut">
              <a:rPr lang="en-GB" smtClean="0"/>
              <a:t>25/03/2025</a:t>
            </a:fld>
            <a:endParaRPr lang="en-GB"/>
          </a:p>
        </p:txBody>
      </p:sp>
      <p:sp>
        <p:nvSpPr>
          <p:cNvPr id="6" name="Footer Placeholder 5">
            <a:extLst>
              <a:ext uri="{FF2B5EF4-FFF2-40B4-BE49-F238E27FC236}">
                <a16:creationId xmlns:a16="http://schemas.microsoft.com/office/drawing/2014/main" id="{1E7B8814-EEBD-B8B2-7E0D-991545DB73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12FA96-3372-206E-5013-741C802DE5C1}"/>
              </a:ext>
            </a:extLst>
          </p:cNvPr>
          <p:cNvSpPr>
            <a:spLocks noGrp="1"/>
          </p:cNvSpPr>
          <p:nvPr>
            <p:ph type="sldNum" sz="quarter" idx="12"/>
          </p:nvPr>
        </p:nvSpPr>
        <p:spPr/>
        <p:txBody>
          <a:bodyPr/>
          <a:lstStyle/>
          <a:p>
            <a:fld id="{C678BA27-84F7-4F82-8F66-DD47F4CDB7D0}" type="slidenum">
              <a:rPr lang="en-GB" smtClean="0"/>
              <a:t>‹#›</a:t>
            </a:fld>
            <a:endParaRPr lang="en-GB"/>
          </a:p>
        </p:txBody>
      </p:sp>
    </p:spTree>
    <p:extLst>
      <p:ext uri="{BB962C8B-B14F-4D97-AF65-F5344CB8AC3E}">
        <p14:creationId xmlns:p14="http://schemas.microsoft.com/office/powerpoint/2010/main" val="3439381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BA3ED-B774-2482-65D9-D7CA2FC5A76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6282B72-653B-0412-0588-E9A6DE3F78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66884D-CB3A-B831-6ECD-7F377EC87EAF}"/>
              </a:ext>
            </a:extLst>
          </p:cNvPr>
          <p:cNvSpPr>
            <a:spLocks noGrp="1"/>
          </p:cNvSpPr>
          <p:nvPr>
            <p:ph type="dt" sz="half" idx="10"/>
          </p:nvPr>
        </p:nvSpPr>
        <p:spPr/>
        <p:txBody>
          <a:bodyPr/>
          <a:lstStyle/>
          <a:p>
            <a:fld id="{2744CCFB-278D-4768-92EE-271358C82137}" type="datetimeFigureOut">
              <a:rPr lang="en-GB" smtClean="0"/>
              <a:t>25/03/2025</a:t>
            </a:fld>
            <a:endParaRPr lang="en-GB"/>
          </a:p>
        </p:txBody>
      </p:sp>
      <p:sp>
        <p:nvSpPr>
          <p:cNvPr id="5" name="Footer Placeholder 4">
            <a:extLst>
              <a:ext uri="{FF2B5EF4-FFF2-40B4-BE49-F238E27FC236}">
                <a16:creationId xmlns:a16="http://schemas.microsoft.com/office/drawing/2014/main" id="{F9A85D87-B6F9-B9F7-EA75-2E74C20C88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B687D9-BB68-4A2C-E9F5-51D089FDE770}"/>
              </a:ext>
            </a:extLst>
          </p:cNvPr>
          <p:cNvSpPr>
            <a:spLocks noGrp="1"/>
          </p:cNvSpPr>
          <p:nvPr>
            <p:ph type="sldNum" sz="quarter" idx="12"/>
          </p:nvPr>
        </p:nvSpPr>
        <p:spPr/>
        <p:txBody>
          <a:bodyPr/>
          <a:lstStyle/>
          <a:p>
            <a:fld id="{C678BA27-84F7-4F82-8F66-DD47F4CDB7D0}" type="slidenum">
              <a:rPr lang="en-GB" smtClean="0"/>
              <a:t>‹#›</a:t>
            </a:fld>
            <a:endParaRPr lang="en-GB"/>
          </a:p>
        </p:txBody>
      </p:sp>
    </p:spTree>
    <p:extLst>
      <p:ext uri="{BB962C8B-B14F-4D97-AF65-F5344CB8AC3E}">
        <p14:creationId xmlns:p14="http://schemas.microsoft.com/office/powerpoint/2010/main" val="1292700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F36E63-AFDF-30EF-2657-5AB598BC509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6F7CF8C-3031-1CA1-3FF1-E37E43C15AB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E9BB84-0614-BF51-6B47-AF824425F517}"/>
              </a:ext>
            </a:extLst>
          </p:cNvPr>
          <p:cNvSpPr>
            <a:spLocks noGrp="1"/>
          </p:cNvSpPr>
          <p:nvPr>
            <p:ph type="dt" sz="half" idx="10"/>
          </p:nvPr>
        </p:nvSpPr>
        <p:spPr/>
        <p:txBody>
          <a:bodyPr/>
          <a:lstStyle/>
          <a:p>
            <a:fld id="{2744CCFB-278D-4768-92EE-271358C82137}" type="datetimeFigureOut">
              <a:rPr lang="en-GB" smtClean="0"/>
              <a:t>25/03/2025</a:t>
            </a:fld>
            <a:endParaRPr lang="en-GB"/>
          </a:p>
        </p:txBody>
      </p:sp>
      <p:sp>
        <p:nvSpPr>
          <p:cNvPr id="5" name="Footer Placeholder 4">
            <a:extLst>
              <a:ext uri="{FF2B5EF4-FFF2-40B4-BE49-F238E27FC236}">
                <a16:creationId xmlns:a16="http://schemas.microsoft.com/office/drawing/2014/main" id="{EBF3C99E-CBA8-CE92-5363-3861975D94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E19E1-81F4-F76A-53EC-B63BC595E08D}"/>
              </a:ext>
            </a:extLst>
          </p:cNvPr>
          <p:cNvSpPr>
            <a:spLocks noGrp="1"/>
          </p:cNvSpPr>
          <p:nvPr>
            <p:ph type="sldNum" sz="quarter" idx="12"/>
          </p:nvPr>
        </p:nvSpPr>
        <p:spPr/>
        <p:txBody>
          <a:bodyPr/>
          <a:lstStyle/>
          <a:p>
            <a:fld id="{C678BA27-84F7-4F82-8F66-DD47F4CDB7D0}" type="slidenum">
              <a:rPr lang="en-GB" smtClean="0"/>
              <a:t>‹#›</a:t>
            </a:fld>
            <a:endParaRPr lang="en-GB"/>
          </a:p>
        </p:txBody>
      </p:sp>
    </p:spTree>
    <p:extLst>
      <p:ext uri="{BB962C8B-B14F-4D97-AF65-F5344CB8AC3E}">
        <p14:creationId xmlns:p14="http://schemas.microsoft.com/office/powerpoint/2010/main" val="2948287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469328-44A9-C28C-E705-D245F91461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5EFE679-7449-8CE2-7A1B-B20EE3843C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7998941-1770-AB87-E0F7-76F81F3C26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744CCFB-278D-4768-92EE-271358C82137}" type="datetimeFigureOut">
              <a:rPr lang="en-GB" smtClean="0"/>
              <a:t>25/03/2025</a:t>
            </a:fld>
            <a:endParaRPr lang="en-GB"/>
          </a:p>
        </p:txBody>
      </p:sp>
      <p:sp>
        <p:nvSpPr>
          <p:cNvPr id="5" name="Footer Placeholder 4">
            <a:extLst>
              <a:ext uri="{FF2B5EF4-FFF2-40B4-BE49-F238E27FC236}">
                <a16:creationId xmlns:a16="http://schemas.microsoft.com/office/drawing/2014/main" id="{B9EA16F4-7070-2875-C281-B6BB266755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1F20216-AA1C-4BAD-0D92-95B1F3FD25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678BA27-84F7-4F82-8F66-DD47F4CDB7D0}" type="slidenum">
              <a:rPr lang="en-GB" smtClean="0"/>
              <a:t>‹#›</a:t>
            </a:fld>
            <a:endParaRPr lang="en-GB"/>
          </a:p>
        </p:txBody>
      </p:sp>
    </p:spTree>
    <p:extLst>
      <p:ext uri="{BB962C8B-B14F-4D97-AF65-F5344CB8AC3E}">
        <p14:creationId xmlns:p14="http://schemas.microsoft.com/office/powerpoint/2010/main" val="2522254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BA981-C78C-54DA-801D-B20387DC3393}"/>
              </a:ext>
            </a:extLst>
          </p:cNvPr>
          <p:cNvSpPr>
            <a:spLocks noGrp="1"/>
          </p:cNvSpPr>
          <p:nvPr>
            <p:ph type="ctrTitle"/>
          </p:nvPr>
        </p:nvSpPr>
        <p:spPr>
          <a:xfrm>
            <a:off x="6501028" y="702437"/>
            <a:ext cx="4805996" cy="3478499"/>
          </a:xfrm>
        </p:spPr>
        <p:txBody>
          <a:bodyPr anchor="t">
            <a:noAutofit/>
          </a:bodyPr>
          <a:lstStyle/>
          <a:p>
            <a:pPr algn="l"/>
            <a:r>
              <a:rPr lang="en-GB" sz="5400" dirty="0">
                <a:solidFill>
                  <a:schemeClr val="tx2"/>
                </a:solidFill>
              </a:rPr>
              <a:t>Remote counselling and Assessment Two Workshop</a:t>
            </a:r>
          </a:p>
        </p:txBody>
      </p:sp>
      <p:sp>
        <p:nvSpPr>
          <p:cNvPr id="3" name="Subtitle 2">
            <a:extLst>
              <a:ext uri="{FF2B5EF4-FFF2-40B4-BE49-F238E27FC236}">
                <a16:creationId xmlns:a16="http://schemas.microsoft.com/office/drawing/2014/main" id="{BEFB4CEA-DAD8-93E3-30B4-00A1763DCEEC}"/>
              </a:ext>
            </a:extLst>
          </p:cNvPr>
          <p:cNvSpPr>
            <a:spLocks noGrp="1"/>
          </p:cNvSpPr>
          <p:nvPr>
            <p:ph type="subTitle" idx="1"/>
          </p:nvPr>
        </p:nvSpPr>
        <p:spPr>
          <a:xfrm>
            <a:off x="6868419" y="4180936"/>
            <a:ext cx="4805691" cy="838831"/>
          </a:xfrm>
        </p:spPr>
        <p:txBody>
          <a:bodyPr anchor="b">
            <a:normAutofit/>
          </a:bodyPr>
          <a:lstStyle/>
          <a:p>
            <a:pPr algn="l"/>
            <a:r>
              <a:rPr lang="en-GB" sz="3600" dirty="0">
                <a:solidFill>
                  <a:schemeClr val="tx2"/>
                </a:solidFill>
              </a:rPr>
              <a:t>Dr Beverly Cole</a:t>
            </a:r>
          </a:p>
        </p:txBody>
      </p:sp>
      <p:pic>
        <p:nvPicPr>
          <p:cNvPr id="19" name="Graphic 18" descr="Call center">
            <a:extLst>
              <a:ext uri="{FF2B5EF4-FFF2-40B4-BE49-F238E27FC236}">
                <a16:creationId xmlns:a16="http://schemas.microsoft.com/office/drawing/2014/main" id="{F0C33A4D-31D7-E441-645C-59D3584E07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04929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19"/>
                                        </p:tgtEl>
                                        <p:attrNameLst>
                                          <p:attrName>style.visibility</p:attrName>
                                        </p:attrNameLst>
                                      </p:cBhvr>
                                      <p:to>
                                        <p:strVal val="visible"/>
                                      </p:to>
                                    </p:set>
                                    <p:animEffect transition="in" filter="fade">
                                      <p:cBhvr>
                                        <p:cTn id="13" dur="7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Pencil and answer-sheet">
            <a:extLst>
              <a:ext uri="{FF2B5EF4-FFF2-40B4-BE49-F238E27FC236}">
                <a16:creationId xmlns:a16="http://schemas.microsoft.com/office/drawing/2014/main" id="{25E9D8CE-818A-B15A-E09D-973053DCFA6B}"/>
              </a:ext>
            </a:extLst>
          </p:cNvPr>
          <p:cNvPicPr>
            <a:picLocks noChangeAspect="1"/>
          </p:cNvPicPr>
          <p:nvPr/>
        </p:nvPicPr>
        <p:blipFill>
          <a:blip r:embed="rId3">
            <a:alphaModFix amt="60000"/>
          </a:blip>
          <a:srcRect b="881"/>
          <a:stretch/>
        </p:blipFill>
        <p:spPr>
          <a:xfrm>
            <a:off x="-1" y="10"/>
            <a:ext cx="12192001" cy="6857990"/>
          </a:xfrm>
          <a:prstGeom prst="rect">
            <a:avLst/>
          </a:prstGeom>
        </p:spPr>
      </p:pic>
      <p:sp>
        <p:nvSpPr>
          <p:cNvPr id="2" name="Title 1">
            <a:extLst>
              <a:ext uri="{FF2B5EF4-FFF2-40B4-BE49-F238E27FC236}">
                <a16:creationId xmlns:a16="http://schemas.microsoft.com/office/drawing/2014/main" id="{8F221F6F-A129-2DB6-EA0F-90643B0CE234}"/>
              </a:ext>
            </a:extLst>
          </p:cNvPr>
          <p:cNvSpPr>
            <a:spLocks noGrp="1"/>
          </p:cNvSpPr>
          <p:nvPr>
            <p:ph type="title" idx="4294967295"/>
          </p:nvPr>
        </p:nvSpPr>
        <p:spPr>
          <a:xfrm>
            <a:off x="838200" y="914402"/>
            <a:ext cx="10515600" cy="2985923"/>
          </a:xfrm>
        </p:spPr>
        <p:txBody>
          <a:bodyPr vert="horz" lIns="91440" tIns="45720" rIns="91440" bIns="45720" rtlCol="0" anchor="b">
            <a:normAutofit/>
          </a:bodyPr>
          <a:lstStyle/>
          <a:p>
            <a:pPr algn="ctr"/>
            <a:r>
              <a:rPr lang="en-US" sz="5200" dirty="0">
                <a:solidFill>
                  <a:srgbClr val="FFFFFF"/>
                </a:solidFill>
              </a:rPr>
              <a:t>Assignment Two</a:t>
            </a:r>
          </a:p>
        </p:txBody>
      </p:sp>
      <p:pic>
        <p:nvPicPr>
          <p:cNvPr id="14" name="Picture 13" descr="A picture of an electromagnetic radiation">
            <a:extLst>
              <a:ext uri="{FF2B5EF4-FFF2-40B4-BE49-F238E27FC236}">
                <a16:creationId xmlns:a16="http://schemas.microsoft.com/office/drawing/2014/main" id="{9C0C67D9-A970-BBE0-D662-65A9DDE11BB6}"/>
              </a:ext>
            </a:extLst>
          </p:cNvPr>
          <p:cNvPicPr>
            <a:picLocks noChangeAspect="1"/>
          </p:cNvPicPr>
          <p:nvPr/>
        </p:nvPicPr>
        <p:blipFill>
          <a:blip r:embed="rId4"/>
          <a:srcRect t="9753" b="6292"/>
          <a:stretch/>
        </p:blipFill>
        <p:spPr>
          <a:xfrm>
            <a:off x="-3047" y="10"/>
            <a:ext cx="12191999" cy="6857990"/>
          </a:xfrm>
          <a:prstGeom prst="rect">
            <a:avLst/>
          </a:prstGeom>
        </p:spPr>
      </p:pic>
      <p:sp>
        <p:nvSpPr>
          <p:cNvPr id="6" name="TextBox 5">
            <a:extLst>
              <a:ext uri="{FF2B5EF4-FFF2-40B4-BE49-F238E27FC236}">
                <a16:creationId xmlns:a16="http://schemas.microsoft.com/office/drawing/2014/main" id="{0ED64F9C-D15F-FDFF-33D5-61AD76EE456C}"/>
              </a:ext>
            </a:extLst>
          </p:cNvPr>
          <p:cNvSpPr txBox="1"/>
          <p:nvPr/>
        </p:nvSpPr>
        <p:spPr>
          <a:xfrm>
            <a:off x="2246243" y="67056"/>
            <a:ext cx="7076661" cy="584775"/>
          </a:xfrm>
          <a:prstGeom prst="rect">
            <a:avLst/>
          </a:prstGeom>
          <a:noFill/>
        </p:spPr>
        <p:txBody>
          <a:bodyPr wrap="square" rtlCol="0">
            <a:spAutoFit/>
          </a:bodyPr>
          <a:lstStyle/>
          <a:p>
            <a:r>
              <a:rPr lang="en-GB" sz="3200" b="1" dirty="0"/>
              <a:t>Let’s check the pulse of the group ….</a:t>
            </a:r>
          </a:p>
        </p:txBody>
      </p:sp>
    </p:spTree>
    <p:extLst>
      <p:ext uri="{BB962C8B-B14F-4D97-AF65-F5344CB8AC3E}">
        <p14:creationId xmlns:p14="http://schemas.microsoft.com/office/powerpoint/2010/main" val="13802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DA648-E227-6933-4B4C-506A5A4D0E40}"/>
              </a:ext>
            </a:extLst>
          </p:cNvPr>
          <p:cNvSpPr>
            <a:spLocks noGrp="1"/>
          </p:cNvSpPr>
          <p:nvPr>
            <p:ph type="title"/>
          </p:nvPr>
        </p:nvSpPr>
        <p:spPr>
          <a:xfrm>
            <a:off x="838200" y="365125"/>
            <a:ext cx="10515600" cy="2500623"/>
          </a:xfrm>
        </p:spPr>
        <p:txBody>
          <a:bodyPr>
            <a:normAutofit fontScale="90000"/>
          </a:bodyPr>
          <a:lstStyle/>
          <a:p>
            <a:r>
              <a:rPr lang="en-GB" dirty="0"/>
              <a:t>What changes do you think would need to be made to your counselling contract when starting/continuing with remote work and what do we need to contract for in relation to our work today?</a:t>
            </a:r>
          </a:p>
        </p:txBody>
      </p:sp>
      <p:pic>
        <p:nvPicPr>
          <p:cNvPr id="4" name="Picture 4" descr="A picture containing text, indoor, computer&#10;&#10;Description automatically generated">
            <a:extLst>
              <a:ext uri="{FF2B5EF4-FFF2-40B4-BE49-F238E27FC236}">
                <a16:creationId xmlns:a16="http://schemas.microsoft.com/office/drawing/2014/main" id="{0BFACDBF-0F57-48C8-514B-E9BB3C2128B1}"/>
              </a:ext>
            </a:extLst>
          </p:cNvPr>
          <p:cNvPicPr>
            <a:picLocks noGrp="1" noChangeAspect="1"/>
          </p:cNvPicPr>
          <p:nvPr>
            <p:ph idx="1"/>
          </p:nvPr>
        </p:nvPicPr>
        <p:blipFill>
          <a:blip r:embed="rId2"/>
          <a:stretch>
            <a:fillRect/>
          </a:stretch>
        </p:blipFill>
        <p:spPr>
          <a:xfrm>
            <a:off x="3829050" y="2382044"/>
            <a:ext cx="4533900" cy="3238500"/>
          </a:xfrm>
          <a:prstGeom prst="rect">
            <a:avLst/>
          </a:prstGeom>
        </p:spPr>
      </p:pic>
      <p:sp>
        <p:nvSpPr>
          <p:cNvPr id="3" name="Cross 2">
            <a:extLst>
              <a:ext uri="{FF2B5EF4-FFF2-40B4-BE49-F238E27FC236}">
                <a16:creationId xmlns:a16="http://schemas.microsoft.com/office/drawing/2014/main" id="{867C2CE4-C5AB-3FFF-07A1-520EB6243BFB}"/>
              </a:ext>
            </a:extLst>
          </p:cNvPr>
          <p:cNvSpPr/>
          <p:nvPr/>
        </p:nvSpPr>
        <p:spPr>
          <a:xfrm>
            <a:off x="10689997" y="5660136"/>
            <a:ext cx="914400" cy="914400"/>
          </a:xfrm>
          <a:prstGeom prst="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30173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35265A-5E1D-1D31-D68B-3707A51F8851}"/>
              </a:ext>
            </a:extLst>
          </p:cNvPr>
          <p:cNvSpPr>
            <a:spLocks noGrp="1"/>
          </p:cNvSpPr>
          <p:nvPr>
            <p:ph type="title"/>
          </p:nvPr>
        </p:nvSpPr>
        <p:spPr>
          <a:xfrm>
            <a:off x="807836" y="473829"/>
            <a:ext cx="2503982" cy="4680583"/>
          </a:xfrm>
        </p:spPr>
        <p:txBody>
          <a:bodyPr anchor="ctr">
            <a:normAutofit/>
          </a:bodyPr>
          <a:lstStyle/>
          <a:p>
            <a:r>
              <a:rPr lang="en-GB" sz="5200" dirty="0"/>
              <a:t>Aims of  today …</a:t>
            </a:r>
          </a:p>
        </p:txBody>
      </p:sp>
      <p:sp>
        <p:nvSpPr>
          <p:cNvPr id="9" name="Content Placeholder 2">
            <a:extLst>
              <a:ext uri="{FF2B5EF4-FFF2-40B4-BE49-F238E27FC236}">
                <a16:creationId xmlns:a16="http://schemas.microsoft.com/office/drawing/2014/main" id="{E9DB13C3-FC2B-E6A3-7929-542F4C2E215E}"/>
              </a:ext>
            </a:extLst>
          </p:cNvPr>
          <p:cNvSpPr>
            <a:spLocks noGrp="1"/>
          </p:cNvSpPr>
          <p:nvPr>
            <p:ph idx="1"/>
          </p:nvPr>
        </p:nvSpPr>
        <p:spPr>
          <a:xfrm>
            <a:off x="3540126" y="631133"/>
            <a:ext cx="7723621" cy="5595100"/>
          </a:xfrm>
        </p:spPr>
        <p:txBody>
          <a:bodyPr anchor="ctr">
            <a:normAutofit/>
          </a:bodyPr>
          <a:lstStyle/>
          <a:p>
            <a:pPr marL="514350" indent="-514350">
              <a:buFont typeface="+mj-lt"/>
              <a:buAutoNum type="arabicPeriod"/>
            </a:pPr>
            <a:r>
              <a:rPr lang="en-GB" sz="3200" dirty="0"/>
              <a:t>Define remote counselling and its </a:t>
            </a:r>
            <a:r>
              <a:rPr lang="en-GB" sz="3200" b="1" dirty="0"/>
              <a:t>key components.</a:t>
            </a:r>
          </a:p>
          <a:p>
            <a:pPr marL="514350" indent="-514350">
              <a:buFont typeface="+mj-lt"/>
              <a:buAutoNum type="arabicPeriod"/>
            </a:pPr>
            <a:r>
              <a:rPr lang="en-GB" sz="3200" dirty="0"/>
              <a:t>Understand the </a:t>
            </a:r>
            <a:r>
              <a:rPr lang="en-GB" sz="3200" b="1" dirty="0"/>
              <a:t>advantages and challenges </a:t>
            </a:r>
            <a:r>
              <a:rPr lang="en-GB" sz="3200" dirty="0"/>
              <a:t>of remote counselling.</a:t>
            </a:r>
          </a:p>
          <a:p>
            <a:pPr marL="514350" indent="-514350">
              <a:buFont typeface="+mj-lt"/>
              <a:buAutoNum type="arabicPeriod"/>
            </a:pPr>
            <a:r>
              <a:rPr lang="en-GB" sz="3200" dirty="0"/>
              <a:t>Identify </a:t>
            </a:r>
            <a:r>
              <a:rPr lang="en-GB" sz="3200" b="1" dirty="0"/>
              <a:t>ethical and legal considerations </a:t>
            </a:r>
            <a:r>
              <a:rPr lang="en-GB" sz="3200" dirty="0"/>
              <a:t>in providing remote counselling.</a:t>
            </a:r>
          </a:p>
          <a:p>
            <a:pPr marL="514350" indent="-514350">
              <a:buFont typeface="+mj-lt"/>
              <a:buAutoNum type="arabicPeriod"/>
            </a:pPr>
            <a:r>
              <a:rPr lang="en-GB" sz="3200" dirty="0"/>
              <a:t>Apply </a:t>
            </a:r>
            <a:r>
              <a:rPr lang="en-GB" sz="3200" b="1" dirty="0"/>
              <a:t>best practices </a:t>
            </a:r>
            <a:r>
              <a:rPr lang="en-GB" sz="3200" dirty="0"/>
              <a:t>for establishing a successful remote counselling session.</a:t>
            </a:r>
          </a:p>
          <a:p>
            <a:pPr marL="514350" indent="-514350">
              <a:buFont typeface="+mj-lt"/>
              <a:buAutoNum type="arabicPeriod"/>
            </a:pPr>
            <a:r>
              <a:rPr lang="en-GB" sz="3200" dirty="0"/>
              <a:t>Develop </a:t>
            </a:r>
            <a:r>
              <a:rPr lang="en-GB" sz="3200" b="1" dirty="0"/>
              <a:t>skills</a:t>
            </a:r>
            <a:r>
              <a:rPr lang="en-GB" sz="3200" dirty="0"/>
              <a:t> to maintain rapport and build a therapeutic relationship virtually.</a:t>
            </a:r>
          </a:p>
          <a:p>
            <a:endParaRPr lang="en-GB" sz="1900" dirty="0"/>
          </a:p>
        </p:txBody>
      </p:sp>
    </p:spTree>
    <p:extLst>
      <p:ext uri="{BB962C8B-B14F-4D97-AF65-F5344CB8AC3E}">
        <p14:creationId xmlns:p14="http://schemas.microsoft.com/office/powerpoint/2010/main" val="2817337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F271D-2F64-6F6A-E032-4A3B81E3D271}"/>
              </a:ext>
            </a:extLst>
          </p:cNvPr>
          <p:cNvSpPr>
            <a:spLocks noGrp="1"/>
          </p:cNvSpPr>
          <p:nvPr>
            <p:ph type="title"/>
          </p:nvPr>
        </p:nvSpPr>
        <p:spPr>
          <a:xfrm>
            <a:off x="6652100" y="898985"/>
            <a:ext cx="5184766" cy="4612582"/>
          </a:xfrm>
        </p:spPr>
        <p:txBody>
          <a:bodyPr>
            <a:normAutofit/>
          </a:bodyPr>
          <a:lstStyle/>
          <a:p>
            <a:r>
              <a:rPr lang="en-GB" sz="4000" dirty="0"/>
              <a:t>Devise your own personal checklist</a:t>
            </a:r>
            <a:r>
              <a:rPr lang="en-GB" sz="4000" kern="0" dirty="0">
                <a:effectLst/>
                <a:ea typeface="Times New Roman" panose="02020603050405020304" pitchFamily="18" charset="0"/>
                <a:cs typeface="Times New Roman" panose="02020603050405020304" pitchFamily="18" charset="0"/>
              </a:rPr>
              <a:t> and guidance for ensuring effective communication </a:t>
            </a:r>
            <a:r>
              <a:rPr lang="en-GB" sz="4000" kern="0" dirty="0">
                <a:solidFill>
                  <a:schemeClr val="tx2"/>
                </a:solidFill>
                <a:effectLst/>
                <a:ea typeface="Times New Roman" panose="02020603050405020304" pitchFamily="18" charset="0"/>
                <a:cs typeface="Times New Roman" panose="02020603050405020304" pitchFamily="18" charset="0"/>
              </a:rPr>
              <a:t>and  therapy during virtual sessions</a:t>
            </a:r>
            <a:r>
              <a:rPr lang="en-GB" sz="2300" kern="0" dirty="0">
                <a:solidFill>
                  <a:schemeClr val="tx2"/>
                </a:solidFill>
                <a:effectLst/>
                <a:ea typeface="Times New Roman" panose="02020603050405020304" pitchFamily="18" charset="0"/>
                <a:cs typeface="Times New Roman" panose="02020603050405020304" pitchFamily="18" charset="0"/>
              </a:rPr>
              <a:t>.</a:t>
            </a:r>
            <a:endParaRPr lang="en-GB" sz="2300" dirty="0">
              <a:solidFill>
                <a:schemeClr val="tx2"/>
              </a:solidFill>
            </a:endParaRPr>
          </a:p>
        </p:txBody>
      </p:sp>
      <p:pic>
        <p:nvPicPr>
          <p:cNvPr id="7" name="Graphic 6" descr="CheckList">
            <a:extLst>
              <a:ext uri="{FF2B5EF4-FFF2-40B4-BE49-F238E27FC236}">
                <a16:creationId xmlns:a16="http://schemas.microsoft.com/office/drawing/2014/main" id="{E73FF7E1-FA6E-33A1-248B-53C2A7DC6A7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8C2D8B29-89ED-AF25-695E-2D8E53D923F2}"/>
              </a:ext>
            </a:extLst>
          </p:cNvPr>
          <p:cNvSpPr>
            <a:spLocks noGrp="1"/>
          </p:cNvSpPr>
          <p:nvPr>
            <p:ph idx="1"/>
          </p:nvPr>
        </p:nvSpPr>
        <p:spPr>
          <a:xfrm>
            <a:off x="6090176" y="1346434"/>
            <a:ext cx="5746690" cy="4500694"/>
          </a:xfrm>
        </p:spPr>
        <p:txBody>
          <a:bodyPr anchor="ctr">
            <a:normAutofit/>
          </a:bodyPr>
          <a:lstStyle/>
          <a:p>
            <a:pPr marL="457200" lvl="1" indent="0">
              <a:spcAft>
                <a:spcPts val="800"/>
              </a:spcAft>
              <a:buSzPts val="1000"/>
              <a:buNone/>
              <a:tabLst>
                <a:tab pos="914400" algn="l"/>
              </a:tabLst>
            </a:pPr>
            <a:r>
              <a:rPr lang="en-GB" sz="1800" kern="0" dirty="0">
                <a:solidFill>
                  <a:schemeClr val="tx2"/>
                </a:solidFill>
                <a:effectLst/>
                <a:ea typeface="Times New Roman" panose="02020603050405020304" pitchFamily="18" charset="0"/>
                <a:cs typeface="Times New Roman" panose="02020603050405020304" pitchFamily="18" charset="0"/>
              </a:rPr>
              <a:t>  </a:t>
            </a:r>
            <a:endParaRPr lang="en-GB" sz="18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30438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0E5C2-EFCB-22FC-CA20-8F08EE242750}"/>
              </a:ext>
            </a:extLst>
          </p:cNvPr>
          <p:cNvSpPr>
            <a:spLocks noGrp="1"/>
          </p:cNvSpPr>
          <p:nvPr>
            <p:ph type="title"/>
          </p:nvPr>
        </p:nvSpPr>
        <p:spPr>
          <a:xfrm>
            <a:off x="635000" y="640823"/>
            <a:ext cx="3418659" cy="5583148"/>
          </a:xfrm>
        </p:spPr>
        <p:txBody>
          <a:bodyPr anchor="ctr">
            <a:normAutofit/>
          </a:bodyPr>
          <a:lstStyle/>
          <a:p>
            <a:r>
              <a:rPr lang="en-GB" sz="5400" dirty="0">
                <a:solidFill>
                  <a:srgbClr val="FF0000"/>
                </a:solidFill>
              </a:rPr>
              <a:t>Critically</a:t>
            </a:r>
            <a:r>
              <a:rPr lang="en-GB" sz="5400" dirty="0"/>
              <a:t> evaluate how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E6A1927-47A6-4FC6-1E5B-094172164645}"/>
              </a:ext>
            </a:extLst>
          </p:cNvPr>
          <p:cNvGraphicFramePr>
            <a:graphicFrameLocks noGrp="1"/>
          </p:cNvGraphicFramePr>
          <p:nvPr>
            <p:ph idx="1"/>
            <p:extLst>
              <p:ext uri="{D42A27DB-BD31-4B8C-83A1-F6EECF244321}">
                <p14:modId xmlns:p14="http://schemas.microsoft.com/office/powerpoint/2010/main" val="171902477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2173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22">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F047968E-630E-DAD1-3EA8-AE9CE897371A}"/>
              </a:ext>
            </a:extLst>
          </p:cNvPr>
          <p:cNvSpPr>
            <a:spLocks noGrp="1"/>
          </p:cNvSpPr>
          <p:nvPr>
            <p:ph type="title"/>
          </p:nvPr>
        </p:nvSpPr>
        <p:spPr>
          <a:xfrm>
            <a:off x="1000941" y="685801"/>
            <a:ext cx="3494859" cy="5491162"/>
          </a:xfrm>
        </p:spPr>
        <p:txBody>
          <a:bodyPr>
            <a:normAutofit/>
          </a:bodyPr>
          <a:lstStyle/>
          <a:p>
            <a:r>
              <a:rPr lang="en-GB"/>
              <a:t>Submission information …</a:t>
            </a:r>
          </a:p>
        </p:txBody>
      </p:sp>
      <p:graphicFrame>
        <p:nvGraphicFramePr>
          <p:cNvPr id="33" name="Content Placeholder 2">
            <a:extLst>
              <a:ext uri="{FF2B5EF4-FFF2-40B4-BE49-F238E27FC236}">
                <a16:creationId xmlns:a16="http://schemas.microsoft.com/office/drawing/2014/main" id="{B777A175-EBFF-FFA6-6F63-56C661C7191E}"/>
              </a:ext>
            </a:extLst>
          </p:cNvPr>
          <p:cNvGraphicFramePr/>
          <p:nvPr>
            <p:extLst>
              <p:ext uri="{D42A27DB-BD31-4B8C-83A1-F6EECF244321}">
                <p14:modId xmlns:p14="http://schemas.microsoft.com/office/powerpoint/2010/main" val="1773643818"/>
              </p:ext>
            </p:extLst>
          </p:nvPr>
        </p:nvGraphicFramePr>
        <p:xfrm>
          <a:off x="4702547" y="92208"/>
          <a:ext cx="6651253" cy="6765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118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BC0C6-73E2-4FAD-85F0-990E7E747ACF}"/>
              </a:ext>
            </a:extLst>
          </p:cNvPr>
          <p:cNvSpPr>
            <a:spLocks noGrp="1"/>
          </p:cNvSpPr>
          <p:nvPr>
            <p:ph type="title"/>
          </p:nvPr>
        </p:nvSpPr>
        <p:spPr/>
        <p:txBody>
          <a:bodyPr/>
          <a:lstStyle/>
          <a:p>
            <a:r>
              <a:rPr lang="en-GB" b="1" dirty="0"/>
              <a:t>Module Learning Outcomes</a:t>
            </a:r>
          </a:p>
        </p:txBody>
      </p:sp>
      <p:sp>
        <p:nvSpPr>
          <p:cNvPr id="3" name="Content Placeholder 2">
            <a:extLst>
              <a:ext uri="{FF2B5EF4-FFF2-40B4-BE49-F238E27FC236}">
                <a16:creationId xmlns:a16="http://schemas.microsoft.com/office/drawing/2014/main" id="{042E7E07-63D5-F136-6DB1-613E020222C7}"/>
              </a:ext>
            </a:extLst>
          </p:cNvPr>
          <p:cNvSpPr>
            <a:spLocks noGrp="1"/>
          </p:cNvSpPr>
          <p:nvPr>
            <p:ph idx="1"/>
          </p:nvPr>
        </p:nvSpPr>
        <p:spPr/>
        <p:txBody>
          <a:bodyPr/>
          <a:lstStyle/>
          <a:p>
            <a:r>
              <a:rPr lang="en-GB" dirty="0"/>
              <a:t>Demonstrate familiarity with a model of assessment compatible with their core theoretical model in order to determine the client's therapeutic needs, while maintaining an awareness of other assessment strategies.</a:t>
            </a:r>
          </a:p>
          <a:p>
            <a:r>
              <a:rPr lang="en-GB" dirty="0"/>
              <a:t>Critically appraise a range of therapeutic responses, strategies and interventions to inform practice and critically assess potential limitations of their preferred theoretical model or models in work with specific clients.</a:t>
            </a:r>
          </a:p>
        </p:txBody>
      </p:sp>
    </p:spTree>
    <p:extLst>
      <p:ext uri="{BB962C8B-B14F-4D97-AF65-F5344CB8AC3E}">
        <p14:creationId xmlns:p14="http://schemas.microsoft.com/office/powerpoint/2010/main" val="1886807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8913C-8EB5-E19A-A31C-1E7BCEB23558}"/>
              </a:ext>
            </a:extLst>
          </p:cNvPr>
          <p:cNvSpPr>
            <a:spLocks noGrp="1"/>
          </p:cNvSpPr>
          <p:nvPr>
            <p:ph type="title"/>
          </p:nvPr>
        </p:nvSpPr>
        <p:spPr/>
        <p:txBody>
          <a:bodyPr/>
          <a:lstStyle/>
          <a:p>
            <a:r>
              <a:rPr lang="en-GB" b="1" dirty="0"/>
              <a:t>Module Learning Outcomes</a:t>
            </a:r>
          </a:p>
        </p:txBody>
      </p:sp>
      <p:sp>
        <p:nvSpPr>
          <p:cNvPr id="3" name="Content Placeholder 2">
            <a:extLst>
              <a:ext uri="{FF2B5EF4-FFF2-40B4-BE49-F238E27FC236}">
                <a16:creationId xmlns:a16="http://schemas.microsoft.com/office/drawing/2014/main" id="{03E3CF35-411A-99BF-274F-DEEFB8643739}"/>
              </a:ext>
            </a:extLst>
          </p:cNvPr>
          <p:cNvSpPr>
            <a:spLocks noGrp="1"/>
          </p:cNvSpPr>
          <p:nvPr>
            <p:ph idx="1"/>
          </p:nvPr>
        </p:nvSpPr>
        <p:spPr/>
        <p:txBody>
          <a:bodyPr>
            <a:normAutofit lnSpcReduction="10000"/>
          </a:bodyPr>
          <a:lstStyle/>
          <a:p>
            <a:pPr marL="266700" indent="-266700">
              <a:buNone/>
            </a:pPr>
            <a:r>
              <a:rPr lang="en-GB" dirty="0"/>
              <a:t>• Recognise signs and symptoms associated with mental distress and regularly update knowledge about mental health and well-being and be aware of psychopharmacological interventions commonly used in the treatment of mental health problems and be sensitive to the impact that prescribed medication may have on the therapeutic relationship and process of counselling/psychotherapy. </a:t>
            </a:r>
          </a:p>
          <a:p>
            <a:r>
              <a:rPr lang="en-GB" dirty="0"/>
              <a:t>Critically evaluate ways in which government policies and recommendations such as those in the National Institute for Health and Clinical Excellence (N.I.C.E.) guidelines may impact on mental health service provision and client well-being.</a:t>
            </a:r>
          </a:p>
        </p:txBody>
      </p:sp>
    </p:spTree>
    <p:extLst>
      <p:ext uri="{BB962C8B-B14F-4D97-AF65-F5344CB8AC3E}">
        <p14:creationId xmlns:p14="http://schemas.microsoft.com/office/powerpoint/2010/main" val="3250234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FE230-51E9-7EF3-6AA6-4EE2622AA9DA}"/>
              </a:ext>
            </a:extLst>
          </p:cNvPr>
          <p:cNvSpPr>
            <a:spLocks noGrp="1"/>
          </p:cNvSpPr>
          <p:nvPr>
            <p:ph type="title"/>
          </p:nvPr>
        </p:nvSpPr>
        <p:spPr/>
        <p:txBody>
          <a:bodyPr/>
          <a:lstStyle/>
          <a:p>
            <a:r>
              <a:rPr lang="en-GB" b="1" dirty="0"/>
              <a:t>Module Learning Outcomes</a:t>
            </a:r>
          </a:p>
        </p:txBody>
      </p:sp>
      <p:sp>
        <p:nvSpPr>
          <p:cNvPr id="3" name="Content Placeholder 2">
            <a:extLst>
              <a:ext uri="{FF2B5EF4-FFF2-40B4-BE49-F238E27FC236}">
                <a16:creationId xmlns:a16="http://schemas.microsoft.com/office/drawing/2014/main" id="{6DD4EC44-1B3A-C290-D8F3-81DA821DCDD3}"/>
              </a:ext>
            </a:extLst>
          </p:cNvPr>
          <p:cNvSpPr>
            <a:spLocks noGrp="1"/>
          </p:cNvSpPr>
          <p:nvPr>
            <p:ph idx="1"/>
          </p:nvPr>
        </p:nvSpPr>
        <p:spPr/>
        <p:txBody>
          <a:bodyPr/>
          <a:lstStyle/>
          <a:p>
            <a:r>
              <a:rPr lang="en-GB" dirty="0"/>
              <a:t>Critically appraise the range of psychological services and interventions available to clients and recognise and respect inter-professional and multi-agency approaches to mental health. • Apply consistently a comprehensive, in-depth and research-informed body of knowledge in their practice. </a:t>
            </a:r>
          </a:p>
          <a:p>
            <a:r>
              <a:rPr lang="en-GB" dirty="0"/>
              <a:t> Critically appraise the effect of their own values, beliefs, attitudes and behaviours when working as a psychotherapist. </a:t>
            </a:r>
          </a:p>
          <a:p>
            <a:r>
              <a:rPr lang="en-GB" dirty="0"/>
              <a:t> Ensure a consistent commitment to continuing professional and personal development, including self-awareness and fitness to practice.</a:t>
            </a:r>
          </a:p>
        </p:txBody>
      </p:sp>
    </p:spTree>
    <p:extLst>
      <p:ext uri="{BB962C8B-B14F-4D97-AF65-F5344CB8AC3E}">
        <p14:creationId xmlns:p14="http://schemas.microsoft.com/office/powerpoint/2010/main" val="4095719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9241D-AAD5-75EC-6443-D42090806D96}"/>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Use of Generative AI in Assessment</a:t>
            </a:r>
          </a:p>
        </p:txBody>
      </p:sp>
      <p:pic>
        <p:nvPicPr>
          <p:cNvPr id="9" name="Graphic 8" descr="Robot Outline">
            <a:extLst>
              <a:ext uri="{FF2B5EF4-FFF2-40B4-BE49-F238E27FC236}">
                <a16:creationId xmlns:a16="http://schemas.microsoft.com/office/drawing/2014/main" id="{BDA2BF5D-B625-27C6-3248-1822031B1D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736DAC2B-3F55-888F-E5CC-E2BFB27FBE7E}"/>
              </a:ext>
            </a:extLst>
          </p:cNvPr>
          <p:cNvSpPr>
            <a:spLocks noGrp="1"/>
          </p:cNvSpPr>
          <p:nvPr>
            <p:ph idx="1"/>
          </p:nvPr>
        </p:nvSpPr>
        <p:spPr>
          <a:xfrm>
            <a:off x="6090574" y="2421682"/>
            <a:ext cx="4977578" cy="3639289"/>
          </a:xfrm>
        </p:spPr>
        <p:txBody>
          <a:bodyPr anchor="ctr">
            <a:normAutofit/>
          </a:bodyPr>
          <a:lstStyle/>
          <a:p>
            <a:r>
              <a:rPr lang="en-GB" dirty="0">
                <a:solidFill>
                  <a:schemeClr val="tx2"/>
                </a:solidFill>
              </a:rPr>
              <a:t>Check out the information on the Assessment Specification Form</a:t>
            </a:r>
          </a:p>
        </p:txBody>
      </p:sp>
      <p:grpSp>
        <p:nvGrpSpPr>
          <p:cNvPr id="11" name="Group 1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7061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7EA38E41-D223-A762-50D6-4094A4B94C0B}"/>
              </a:ext>
            </a:extLst>
          </p:cNvPr>
          <p:cNvGraphicFramePr>
            <a:graphicFrameLocks noGrp="1"/>
          </p:cNvGraphicFramePr>
          <p:nvPr>
            <p:extLst>
              <p:ext uri="{D42A27DB-BD31-4B8C-83A1-F6EECF244321}">
                <p14:modId xmlns:p14="http://schemas.microsoft.com/office/powerpoint/2010/main" val="2851941593"/>
              </p:ext>
            </p:extLst>
          </p:nvPr>
        </p:nvGraphicFramePr>
        <p:xfrm>
          <a:off x="198783" y="0"/>
          <a:ext cx="11993216" cy="6858000"/>
        </p:xfrm>
        <a:graphic>
          <a:graphicData uri="http://schemas.openxmlformats.org/drawingml/2006/table">
            <a:tbl>
              <a:tblPr firstRow="1" firstCol="1" bandRow="1">
                <a:tableStyleId>{5C22544A-7EE6-4342-B048-85BDC9FD1C3A}</a:tableStyleId>
              </a:tblPr>
              <a:tblGrid>
                <a:gridCol w="2977132">
                  <a:extLst>
                    <a:ext uri="{9D8B030D-6E8A-4147-A177-3AD203B41FA5}">
                      <a16:colId xmlns:a16="http://schemas.microsoft.com/office/drawing/2014/main" val="2857610202"/>
                    </a:ext>
                  </a:extLst>
                </a:gridCol>
                <a:gridCol w="7141151">
                  <a:extLst>
                    <a:ext uri="{9D8B030D-6E8A-4147-A177-3AD203B41FA5}">
                      <a16:colId xmlns:a16="http://schemas.microsoft.com/office/drawing/2014/main" val="3796221735"/>
                    </a:ext>
                  </a:extLst>
                </a:gridCol>
                <a:gridCol w="1874933">
                  <a:extLst>
                    <a:ext uri="{9D8B030D-6E8A-4147-A177-3AD203B41FA5}">
                      <a16:colId xmlns:a16="http://schemas.microsoft.com/office/drawing/2014/main" val="3076802700"/>
                    </a:ext>
                  </a:extLst>
                </a:gridCol>
              </a:tblGrid>
              <a:tr h="2286000">
                <a:tc>
                  <a:txBody>
                    <a:bodyPr/>
                    <a:lstStyle/>
                    <a:p>
                      <a:pPr>
                        <a:lnSpc>
                          <a:spcPct val="107000"/>
                        </a:lnSpc>
                        <a:buNone/>
                      </a:pPr>
                      <a:r>
                        <a:rPr lang="en-GB" sz="1100">
                          <a:effectLst/>
                        </a:rPr>
                        <a:t>RESEARCH</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buNone/>
                      </a:pPr>
                      <a:r>
                        <a:rPr lang="en-GB" sz="1100" dirty="0">
                          <a:effectLst/>
                        </a:rPr>
                        <a:t>For this assessment, you can use Generative AI to support you in research, including searching for bibliography, using tools to summarise, compare and interrogate materials.</a:t>
                      </a:r>
                      <a:endParaRPr lang="en-GB" sz="1000" dirty="0">
                        <a:effectLst/>
                        <a:latin typeface="Times New Roman" panose="02020603050405020304" pitchFamily="18" charset="0"/>
                        <a:ea typeface="Times New Roman" panose="02020603050405020304" pitchFamily="18" charset="0"/>
                      </a:endParaRPr>
                    </a:p>
                  </a:txBody>
                  <a:tcPr marL="66675" marR="66675" marT="0" marB="0"/>
                </a:tc>
                <a:tc>
                  <a:txBody>
                    <a:bodyPr/>
                    <a:lstStyle/>
                    <a:p>
                      <a:pPr>
                        <a:buNone/>
                      </a:pPr>
                      <a:r>
                        <a:rPr lang="en-GB" sz="1100">
                          <a:effectLst/>
                        </a:rPr>
                        <a:t>Yes ☒</a:t>
                      </a:r>
                      <a:endParaRPr lang="en-GB" sz="1000">
                        <a:effectLst/>
                      </a:endParaRPr>
                    </a:p>
                    <a:p>
                      <a:pPr>
                        <a:buNone/>
                      </a:pPr>
                      <a:r>
                        <a:rPr lang="en-GB" sz="1100">
                          <a:effectLst/>
                        </a:rPr>
                        <a:t> </a:t>
                      </a:r>
                      <a:endParaRPr lang="en-GB" sz="1000">
                        <a:effectLst/>
                      </a:endParaRPr>
                    </a:p>
                    <a:p>
                      <a:pPr>
                        <a:buNone/>
                      </a:pPr>
                      <a:r>
                        <a:rPr lang="en-GB" sz="1100">
                          <a:effectLst/>
                        </a:rPr>
                        <a:t>No  ☐</a:t>
                      </a:r>
                      <a:endParaRPr lang="en-GB" sz="10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716506357"/>
                  </a:ext>
                </a:extLst>
              </a:tr>
              <a:tr h="2286000">
                <a:tc>
                  <a:txBody>
                    <a:bodyPr/>
                    <a:lstStyle/>
                    <a:p>
                      <a:pPr>
                        <a:lnSpc>
                          <a:spcPct val="107000"/>
                        </a:lnSpc>
                        <a:buNone/>
                      </a:pPr>
                      <a:r>
                        <a:rPr lang="en-GB" sz="1100">
                          <a:effectLst/>
                        </a:rPr>
                        <a:t>STRUCTURE</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buNone/>
                      </a:pPr>
                      <a:r>
                        <a:rPr lang="en-GB" sz="1100">
                          <a:effectLst/>
                        </a:rPr>
                        <a:t>For this assessment, you can use Generative AI to support you in structuring your submission, including creating a draft argument structure, identifying parts and headings, etc.</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buNone/>
                      </a:pPr>
                      <a:r>
                        <a:rPr lang="en-GB" sz="1100">
                          <a:effectLst/>
                        </a:rPr>
                        <a:t>Yes ☒</a:t>
                      </a:r>
                      <a:endParaRPr lang="en-GB" sz="1000">
                        <a:effectLst/>
                      </a:endParaRPr>
                    </a:p>
                    <a:p>
                      <a:pPr>
                        <a:buNone/>
                      </a:pPr>
                      <a:r>
                        <a:rPr lang="en-GB" sz="1100">
                          <a:effectLst/>
                        </a:rPr>
                        <a:t> </a:t>
                      </a:r>
                      <a:endParaRPr lang="en-GB" sz="1000">
                        <a:effectLst/>
                      </a:endParaRPr>
                    </a:p>
                    <a:p>
                      <a:pPr>
                        <a:buNone/>
                      </a:pPr>
                      <a:r>
                        <a:rPr lang="en-GB" sz="1100">
                          <a:effectLst/>
                        </a:rPr>
                        <a:t>No  ☐</a:t>
                      </a:r>
                      <a:endParaRPr lang="en-GB" sz="10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67500640"/>
                  </a:ext>
                </a:extLst>
              </a:tr>
              <a:tr h="2286000">
                <a:tc>
                  <a:txBody>
                    <a:bodyPr/>
                    <a:lstStyle/>
                    <a:p>
                      <a:pPr>
                        <a:lnSpc>
                          <a:spcPct val="107000"/>
                        </a:lnSpc>
                        <a:buNone/>
                      </a:pPr>
                      <a:r>
                        <a:rPr lang="en-GB" sz="1100">
                          <a:effectLst/>
                        </a:rPr>
                        <a:t>PROOFREADING</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buNone/>
                      </a:pPr>
                      <a:r>
                        <a:rPr lang="en-GB" sz="1100">
                          <a:effectLst/>
                        </a:rPr>
                        <a:t>For this assessment, you can use Generative AI to check your own text/creation for grammatical and syntactical mistakes, including rephrasing of your own work within specific standards.</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buNone/>
                      </a:pPr>
                      <a:r>
                        <a:rPr lang="en-GB" sz="1100" dirty="0">
                          <a:effectLst/>
                        </a:rPr>
                        <a:t>Yes ☒</a:t>
                      </a:r>
                      <a:endParaRPr lang="en-GB" sz="1000" dirty="0">
                        <a:effectLst/>
                      </a:endParaRPr>
                    </a:p>
                    <a:p>
                      <a:pPr>
                        <a:buNone/>
                      </a:pPr>
                      <a:r>
                        <a:rPr lang="en-GB" sz="1100" dirty="0">
                          <a:effectLst/>
                        </a:rPr>
                        <a:t> </a:t>
                      </a:r>
                      <a:endParaRPr lang="en-GB" sz="1000" dirty="0">
                        <a:effectLst/>
                      </a:endParaRPr>
                    </a:p>
                    <a:p>
                      <a:pPr>
                        <a:buNone/>
                      </a:pPr>
                      <a:r>
                        <a:rPr lang="en-GB" sz="1100" dirty="0">
                          <a:effectLst/>
                        </a:rPr>
                        <a:t>No  ☐</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338926903"/>
                  </a:ext>
                </a:extLst>
              </a:tr>
            </a:tbl>
          </a:graphicData>
        </a:graphic>
      </p:graphicFrame>
    </p:spTree>
    <p:extLst>
      <p:ext uri="{BB962C8B-B14F-4D97-AF65-F5344CB8AC3E}">
        <p14:creationId xmlns:p14="http://schemas.microsoft.com/office/powerpoint/2010/main" val="3356082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C93018-B88A-9586-7670-9DBC26FE1A8A}"/>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Task Description : </a:t>
            </a:r>
            <a:r>
              <a:rPr lang="en-GB" dirty="0">
                <a:solidFill>
                  <a:srgbClr val="FFFF00"/>
                </a:solidFill>
              </a:rPr>
              <a:t>critical essay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22E0EEC-5EA8-5F66-E9B6-E21640F3A8C9}"/>
              </a:ext>
            </a:extLst>
          </p:cNvPr>
          <p:cNvSpPr>
            <a:spLocks noGrp="1"/>
          </p:cNvSpPr>
          <p:nvPr>
            <p:ph idx="1"/>
          </p:nvPr>
        </p:nvSpPr>
        <p:spPr>
          <a:xfrm>
            <a:off x="5370153" y="1526033"/>
            <a:ext cx="5536397" cy="3935281"/>
          </a:xfrm>
        </p:spPr>
        <p:txBody>
          <a:bodyPr>
            <a:normAutofit fontScale="92500" lnSpcReduction="10000"/>
          </a:bodyPr>
          <a:lstStyle/>
          <a:p>
            <a:endParaRPr lang="en-GB" dirty="0"/>
          </a:p>
          <a:p>
            <a:endParaRPr lang="en-GB" dirty="0"/>
          </a:p>
          <a:p>
            <a:r>
              <a:rPr lang="en-GB" sz="3900" dirty="0"/>
              <a:t>Critically analyse the impact of remote counselling and supervision on key therapeutic and supervisory concepts. </a:t>
            </a:r>
          </a:p>
          <a:p>
            <a:pPr marL="0" indent="0">
              <a:buNone/>
            </a:pPr>
            <a:endParaRPr lang="en-GB" dirty="0"/>
          </a:p>
        </p:txBody>
      </p:sp>
    </p:spTree>
    <p:extLst>
      <p:ext uri="{BB962C8B-B14F-4D97-AF65-F5344CB8AC3E}">
        <p14:creationId xmlns:p14="http://schemas.microsoft.com/office/powerpoint/2010/main" val="1843895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E5B90A-0E81-33C3-9D23-9D4826A091F2}"/>
              </a:ext>
            </a:extLst>
          </p:cNvPr>
          <p:cNvSpPr>
            <a:spLocks noGrp="1"/>
          </p:cNvSpPr>
          <p:nvPr>
            <p:ph type="title"/>
          </p:nvPr>
        </p:nvSpPr>
        <p:spPr>
          <a:xfrm>
            <a:off x="1171074" y="1396686"/>
            <a:ext cx="3240506" cy="4064628"/>
          </a:xfrm>
        </p:spPr>
        <p:txBody>
          <a:bodyPr>
            <a:normAutofit/>
          </a:bodyPr>
          <a:lstStyle/>
          <a:p>
            <a:r>
              <a:rPr lang="en-GB">
                <a:solidFill>
                  <a:srgbClr val="FFFFFF"/>
                </a:solidFill>
              </a:rPr>
              <a:t>Core Conditions: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571BCFA-3BFF-A161-FCE4-BCA59F34DB76}"/>
              </a:ext>
            </a:extLst>
          </p:cNvPr>
          <p:cNvSpPr>
            <a:spLocks noGrp="1"/>
          </p:cNvSpPr>
          <p:nvPr>
            <p:ph idx="1"/>
          </p:nvPr>
        </p:nvSpPr>
        <p:spPr>
          <a:xfrm>
            <a:off x="5370153" y="1526033"/>
            <a:ext cx="6117477" cy="4705718"/>
          </a:xfrm>
        </p:spPr>
        <p:txBody>
          <a:bodyPr>
            <a:normAutofit/>
          </a:bodyPr>
          <a:lstStyle/>
          <a:p>
            <a:r>
              <a:rPr lang="en-GB" sz="3200" dirty="0"/>
              <a:t>Examine how empathy, congruence, and unconditional positive regard are conveyed and experienced during remote sessions.</a:t>
            </a:r>
          </a:p>
          <a:p>
            <a:r>
              <a:rPr lang="en-GB" sz="3200" dirty="0"/>
              <a:t>Identify the unique challenges and benefits remote work brings to maintaining these core conditions</a:t>
            </a:r>
            <a:r>
              <a:rPr lang="en-GB" dirty="0"/>
              <a:t>.</a:t>
            </a:r>
          </a:p>
        </p:txBody>
      </p:sp>
    </p:spTree>
    <p:extLst>
      <p:ext uri="{BB962C8B-B14F-4D97-AF65-F5344CB8AC3E}">
        <p14:creationId xmlns:p14="http://schemas.microsoft.com/office/powerpoint/2010/main" val="1335983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53A501-791C-65FC-C476-068042677DA5}"/>
              </a:ext>
            </a:extLst>
          </p:cNvPr>
          <p:cNvSpPr>
            <a:spLocks noGrp="1"/>
          </p:cNvSpPr>
          <p:nvPr>
            <p:ph type="title"/>
          </p:nvPr>
        </p:nvSpPr>
        <p:spPr>
          <a:xfrm>
            <a:off x="1171074" y="1396686"/>
            <a:ext cx="3240506" cy="4064628"/>
          </a:xfrm>
        </p:spPr>
        <p:txBody>
          <a:bodyPr>
            <a:normAutofit/>
          </a:bodyPr>
          <a:lstStyle/>
          <a:p>
            <a:r>
              <a:rPr lang="en-GB">
                <a:solidFill>
                  <a:srgbClr val="FFFFFF"/>
                </a:solidFill>
              </a:rPr>
              <a:t>Practice-Based Skills: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9DC6764-1B20-2F9C-361D-20DCD9E08768}"/>
              </a:ext>
            </a:extLst>
          </p:cNvPr>
          <p:cNvSpPr>
            <a:spLocks noGrp="1"/>
          </p:cNvSpPr>
          <p:nvPr>
            <p:ph idx="1"/>
          </p:nvPr>
        </p:nvSpPr>
        <p:spPr>
          <a:xfrm>
            <a:off x="5370153" y="161364"/>
            <a:ext cx="6563151" cy="6696635"/>
          </a:xfrm>
        </p:spPr>
        <p:txBody>
          <a:bodyPr>
            <a:noAutofit/>
          </a:bodyPr>
          <a:lstStyle/>
          <a:p>
            <a:r>
              <a:rPr lang="en-GB" sz="3600" dirty="0"/>
              <a:t>Discuss how specific counselling skills and interventions are adapted for remote delivery. Including creative therapy and experimentation, considering benefits and risks.</a:t>
            </a:r>
          </a:p>
          <a:p>
            <a:r>
              <a:rPr lang="en-GB" sz="3600" dirty="0"/>
              <a:t> Evaluate the impact of remote sessions on both the client and counsellor when applying these skills.</a:t>
            </a:r>
          </a:p>
          <a:p>
            <a:r>
              <a:rPr lang="en-GB" sz="3600" dirty="0"/>
              <a:t> Consider the disinhibition effect</a:t>
            </a:r>
          </a:p>
        </p:txBody>
      </p:sp>
    </p:spTree>
    <p:extLst>
      <p:ext uri="{BB962C8B-B14F-4D97-AF65-F5344CB8AC3E}">
        <p14:creationId xmlns:p14="http://schemas.microsoft.com/office/powerpoint/2010/main" val="2007257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D0ED3-42BB-7A3A-D560-A117ADE1F869}"/>
              </a:ext>
            </a:extLst>
          </p:cNvPr>
          <p:cNvSpPr>
            <a:spLocks noGrp="1"/>
          </p:cNvSpPr>
          <p:nvPr>
            <p:ph type="title"/>
          </p:nvPr>
        </p:nvSpPr>
        <p:spPr>
          <a:xfrm>
            <a:off x="1171074" y="1396686"/>
            <a:ext cx="3240506" cy="4064628"/>
          </a:xfrm>
        </p:spPr>
        <p:txBody>
          <a:bodyPr>
            <a:normAutofit/>
          </a:bodyPr>
          <a:lstStyle/>
          <a:p>
            <a:r>
              <a:rPr lang="en-GB">
                <a:solidFill>
                  <a:srgbClr val="FFFFFF"/>
                </a:solidFill>
              </a:rPr>
              <a:t>The Therapeutic and Supervisory Relationship:</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AF7E7A0-6AFA-50D1-BA85-ABE21E4C8866}"/>
              </a:ext>
            </a:extLst>
          </p:cNvPr>
          <p:cNvSpPr>
            <a:spLocks noGrp="1"/>
          </p:cNvSpPr>
          <p:nvPr>
            <p:ph idx="1"/>
          </p:nvPr>
        </p:nvSpPr>
        <p:spPr>
          <a:xfrm>
            <a:off x="5370153" y="1119031"/>
            <a:ext cx="6394102" cy="5343189"/>
          </a:xfrm>
        </p:spPr>
        <p:txBody>
          <a:bodyPr>
            <a:noAutofit/>
          </a:bodyPr>
          <a:lstStyle/>
          <a:p>
            <a:r>
              <a:rPr lang="en-GB" sz="3600" dirty="0"/>
              <a:t>Critically discuss how the therapeutic relationship is developed and sustained in a remote setting. </a:t>
            </a:r>
          </a:p>
          <a:p>
            <a:r>
              <a:rPr lang="en-GB" sz="3600" dirty="0"/>
              <a:t>Assess the effects on the supervisory relationship when conducted remotely. </a:t>
            </a:r>
          </a:p>
          <a:p>
            <a:r>
              <a:rPr lang="en-GB" sz="3600" dirty="0"/>
              <a:t>Critically explore the impact of moving between in-person to online.</a:t>
            </a:r>
          </a:p>
        </p:txBody>
      </p:sp>
    </p:spTree>
    <p:extLst>
      <p:ext uri="{BB962C8B-B14F-4D97-AF65-F5344CB8AC3E}">
        <p14:creationId xmlns:p14="http://schemas.microsoft.com/office/powerpoint/2010/main" val="3494807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3B4B2-84D6-78E3-3E11-254A20CB4E1D}"/>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Ethical and Technical Considerations: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C8DF7DB-4F7A-542C-7199-4821BC5E62A6}"/>
              </a:ext>
            </a:extLst>
          </p:cNvPr>
          <p:cNvSpPr>
            <a:spLocks noGrp="1"/>
          </p:cNvSpPr>
          <p:nvPr>
            <p:ph idx="1"/>
          </p:nvPr>
        </p:nvSpPr>
        <p:spPr>
          <a:xfrm>
            <a:off x="4447308" y="591344"/>
            <a:ext cx="6906491" cy="5585619"/>
          </a:xfrm>
        </p:spPr>
        <p:txBody>
          <a:bodyPr anchor="ctr">
            <a:normAutofit/>
          </a:bodyPr>
          <a:lstStyle/>
          <a:p>
            <a:r>
              <a:rPr lang="en-GB" dirty="0"/>
              <a:t>Critically explore ethical issues unique to remote therapy and supervision, such as maintaining confidentiality, ensuring data security, and obtaining informed consent. </a:t>
            </a:r>
          </a:p>
          <a:p>
            <a:r>
              <a:rPr lang="en-GB" dirty="0"/>
              <a:t>Discuss technical challenges, including technology reliability, troubleshooting, and creating an optimal environment for remote sessions.</a:t>
            </a:r>
          </a:p>
        </p:txBody>
      </p:sp>
    </p:spTree>
    <p:extLst>
      <p:ext uri="{BB962C8B-B14F-4D97-AF65-F5344CB8AC3E}">
        <p14:creationId xmlns:p14="http://schemas.microsoft.com/office/powerpoint/2010/main" val="1715063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9A2CB-7568-334E-D75F-94C4339BE01A}"/>
              </a:ext>
            </a:extLst>
          </p:cNvPr>
          <p:cNvSpPr>
            <a:spLocks noGrp="1"/>
          </p:cNvSpPr>
          <p:nvPr>
            <p:ph type="title"/>
          </p:nvPr>
        </p:nvSpPr>
        <p:spPr>
          <a:xfrm>
            <a:off x="1171074" y="1396686"/>
            <a:ext cx="3240506" cy="4064628"/>
          </a:xfrm>
        </p:spPr>
        <p:txBody>
          <a:bodyPr>
            <a:normAutofit/>
          </a:bodyPr>
          <a:lstStyle/>
          <a:p>
            <a:r>
              <a:rPr lang="en-GB" sz="3700">
                <a:solidFill>
                  <a:srgbClr val="FFFFFF"/>
                </a:solidFill>
              </a:rPr>
              <a:t>Advantages and Disadvantages for Clients, Therapists, and Supervisors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AEA7542-B0F9-D7CB-9FFF-3124922F87F6}"/>
              </a:ext>
            </a:extLst>
          </p:cNvPr>
          <p:cNvSpPr>
            <a:spLocks noGrp="1"/>
          </p:cNvSpPr>
          <p:nvPr>
            <p:ph idx="1"/>
          </p:nvPr>
        </p:nvSpPr>
        <p:spPr>
          <a:xfrm>
            <a:off x="5370153" y="1526033"/>
            <a:ext cx="5536397" cy="3935281"/>
          </a:xfrm>
        </p:spPr>
        <p:txBody>
          <a:bodyPr>
            <a:normAutofit/>
          </a:bodyPr>
          <a:lstStyle/>
          <a:p>
            <a:endParaRPr lang="en-GB" dirty="0"/>
          </a:p>
          <a:p>
            <a:endParaRPr lang="en-GB" dirty="0"/>
          </a:p>
          <a:p>
            <a:r>
              <a:rPr lang="en-GB" dirty="0"/>
              <a:t>Critically appraise the potential benefits and barriers of remote counselling and supervision</a:t>
            </a:r>
          </a:p>
        </p:txBody>
      </p:sp>
    </p:spTree>
    <p:extLst>
      <p:ext uri="{BB962C8B-B14F-4D97-AF65-F5344CB8AC3E}">
        <p14:creationId xmlns:p14="http://schemas.microsoft.com/office/powerpoint/2010/main" val="300628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93C06-5CA8-5F11-0C16-FAB355C6667A}"/>
              </a:ext>
            </a:extLst>
          </p:cNvPr>
          <p:cNvSpPr>
            <a:spLocks noGrp="1"/>
          </p:cNvSpPr>
          <p:nvPr>
            <p:ph type="title"/>
          </p:nvPr>
        </p:nvSpPr>
        <p:spPr>
          <a:xfrm>
            <a:off x="1171074" y="1396686"/>
            <a:ext cx="3240506" cy="4064628"/>
          </a:xfrm>
        </p:spPr>
        <p:txBody>
          <a:bodyPr>
            <a:normAutofit/>
          </a:bodyPr>
          <a:lstStyle/>
          <a:p>
            <a:r>
              <a:rPr lang="en-GB" sz="3700" dirty="0">
                <a:solidFill>
                  <a:srgbClr val="FFFFFF"/>
                </a:solidFill>
              </a:rPr>
              <a:t>Assessment Requirements: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86118A4-9F98-CEA8-7BDB-434F04B2AD50}"/>
              </a:ext>
            </a:extLst>
          </p:cNvPr>
          <p:cNvSpPr>
            <a:spLocks noGrp="1"/>
          </p:cNvSpPr>
          <p:nvPr>
            <p:ph idx="1"/>
          </p:nvPr>
        </p:nvSpPr>
        <p:spPr>
          <a:xfrm>
            <a:off x="5370153" y="1526033"/>
            <a:ext cx="6546864" cy="5242412"/>
          </a:xfrm>
        </p:spPr>
        <p:txBody>
          <a:bodyPr>
            <a:normAutofit lnSpcReduction="10000"/>
          </a:bodyPr>
          <a:lstStyle/>
          <a:p>
            <a:r>
              <a:rPr lang="en-GB" sz="2400" dirty="0"/>
              <a:t>Format: Present your analysis in a critical essay – section headers can be used to provide structure and coherence within your writing</a:t>
            </a:r>
          </a:p>
          <a:p>
            <a:r>
              <a:rPr lang="en-GB" sz="2400" dirty="0"/>
              <a:t>Length: 4,000 words </a:t>
            </a:r>
          </a:p>
          <a:p>
            <a:r>
              <a:rPr lang="en-GB" sz="2400" dirty="0"/>
              <a:t>Font: Use Arial, size 12. </a:t>
            </a:r>
          </a:p>
          <a:p>
            <a:r>
              <a:rPr lang="en-GB" sz="2400" dirty="0"/>
              <a:t>Spacing: Double-space all lines to allow for tutor feedback comments. </a:t>
            </a:r>
          </a:p>
          <a:p>
            <a:r>
              <a:rPr lang="en-GB" sz="2400" dirty="0"/>
              <a:t>References: Accurately cite your work with a minimum of 15 references. Include seminal texts, but prioritize literature from the past 5 years.  </a:t>
            </a:r>
          </a:p>
          <a:p>
            <a:r>
              <a:rPr lang="en-GB" sz="2400" dirty="0"/>
              <a:t>Referencing Style: Use Harvard Referencing style throughout</a:t>
            </a:r>
            <a:r>
              <a:rPr lang="en-GB" sz="1800" dirty="0"/>
              <a:t>.</a:t>
            </a:r>
          </a:p>
        </p:txBody>
      </p:sp>
    </p:spTree>
    <p:extLst>
      <p:ext uri="{BB962C8B-B14F-4D97-AF65-F5344CB8AC3E}">
        <p14:creationId xmlns:p14="http://schemas.microsoft.com/office/powerpoint/2010/main" val="3783458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421DE-2D29-6E1F-4442-3B86346ED26C}"/>
              </a:ext>
            </a:extLst>
          </p:cNvPr>
          <p:cNvSpPr>
            <a:spLocks noGrp="1"/>
          </p:cNvSpPr>
          <p:nvPr>
            <p:ph type="title"/>
          </p:nvPr>
        </p:nvSpPr>
        <p:spPr/>
        <p:txBody>
          <a:bodyPr/>
          <a:lstStyle/>
          <a:p>
            <a:r>
              <a:rPr lang="en-GB" dirty="0"/>
              <a:t>The postgraduate level pass mark is 50%.</a:t>
            </a:r>
          </a:p>
        </p:txBody>
      </p:sp>
      <p:pic>
        <p:nvPicPr>
          <p:cNvPr id="4" name="Content Placeholder 3">
            <a:extLst>
              <a:ext uri="{FF2B5EF4-FFF2-40B4-BE49-F238E27FC236}">
                <a16:creationId xmlns:a16="http://schemas.microsoft.com/office/drawing/2014/main" id="{E16E461C-68BC-7A62-4DAE-61DF3F5D3090}"/>
              </a:ext>
            </a:extLst>
          </p:cNvPr>
          <p:cNvPicPr>
            <a:picLocks noGrp="1" noChangeAspect="1"/>
          </p:cNvPicPr>
          <p:nvPr>
            <p:ph idx="1"/>
          </p:nvPr>
        </p:nvPicPr>
        <p:blipFill>
          <a:blip r:embed="rId2"/>
          <a:stretch>
            <a:fillRect/>
          </a:stretch>
        </p:blipFill>
        <p:spPr>
          <a:xfrm>
            <a:off x="1206500" y="1690688"/>
            <a:ext cx="9779000" cy="4988408"/>
          </a:xfrm>
          <a:prstGeom prst="rect">
            <a:avLst/>
          </a:prstGeom>
        </p:spPr>
      </p:pic>
    </p:spTree>
    <p:extLst>
      <p:ext uri="{BB962C8B-B14F-4D97-AF65-F5344CB8AC3E}">
        <p14:creationId xmlns:p14="http://schemas.microsoft.com/office/powerpoint/2010/main" val="3612131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BDA04C4-C4D0-9844-4A3C-9A83B0DBE94C}"/>
              </a:ext>
            </a:extLst>
          </p:cNvPr>
          <p:cNvSpPr>
            <a:spLocks noGrp="1"/>
          </p:cNvSpPr>
          <p:nvPr>
            <p:ph type="title"/>
          </p:nvPr>
        </p:nvSpPr>
        <p:spPr>
          <a:xfrm>
            <a:off x="1143000" y="990599"/>
            <a:ext cx="9906000" cy="685800"/>
          </a:xfrm>
        </p:spPr>
        <p:txBody>
          <a:bodyPr anchor="t">
            <a:noAutofit/>
          </a:bodyPr>
          <a:lstStyle/>
          <a:p>
            <a:r>
              <a:rPr lang="en-GB" sz="4800" b="1" kern="0" dirty="0">
                <a:effectLst/>
                <a:latin typeface="+mn-lt"/>
                <a:ea typeface="Times New Roman" panose="02020603050405020304" pitchFamily="18" charset="0"/>
                <a:cs typeface="Arial" panose="020B0604020202020204" pitchFamily="34" charset="0"/>
              </a:rPr>
              <a:t>Definition and Context:</a:t>
            </a:r>
            <a:br>
              <a:rPr lang="en-GB" sz="4800" kern="100" dirty="0">
                <a:effectLst/>
                <a:latin typeface="+mn-lt"/>
                <a:ea typeface="DengXian" panose="02010600030101010101" pitchFamily="2" charset="-122"/>
                <a:cs typeface="Arial" panose="020B0604020202020204" pitchFamily="34" charset="0"/>
              </a:rPr>
            </a:br>
            <a:endParaRPr lang="en-GB" sz="4800" dirty="0">
              <a:latin typeface="+mn-lt"/>
            </a:endParaRPr>
          </a:p>
        </p:txBody>
      </p:sp>
      <p:graphicFrame>
        <p:nvGraphicFramePr>
          <p:cNvPr id="5" name="Content Placeholder 2">
            <a:extLst>
              <a:ext uri="{FF2B5EF4-FFF2-40B4-BE49-F238E27FC236}">
                <a16:creationId xmlns:a16="http://schemas.microsoft.com/office/drawing/2014/main" id="{FC21FF64-CC55-957B-CBF2-FC5E1D28EF8C}"/>
              </a:ext>
            </a:extLst>
          </p:cNvPr>
          <p:cNvGraphicFramePr>
            <a:graphicFrameLocks noGrp="1"/>
          </p:cNvGraphicFramePr>
          <p:nvPr>
            <p:ph idx="1"/>
            <p:extLst>
              <p:ext uri="{D42A27DB-BD31-4B8C-83A1-F6EECF244321}">
                <p14:modId xmlns:p14="http://schemas.microsoft.com/office/powerpoint/2010/main" val="2830499818"/>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42644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4" name="Rectangle 2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73334B-94F9-E3A6-07ED-21667DBDF9B3}"/>
              </a:ext>
            </a:extLst>
          </p:cNvPr>
          <p:cNvSpPr>
            <a:spLocks noGrp="1"/>
          </p:cNvSpPr>
          <p:nvPr>
            <p:ph type="title"/>
          </p:nvPr>
        </p:nvSpPr>
        <p:spPr>
          <a:xfrm>
            <a:off x="1043631" y="809898"/>
            <a:ext cx="9942716" cy="1554480"/>
          </a:xfrm>
        </p:spPr>
        <p:txBody>
          <a:bodyPr anchor="ctr">
            <a:normAutofit/>
          </a:bodyPr>
          <a:lstStyle/>
          <a:p>
            <a:r>
              <a:rPr lang="en-GB" sz="3400"/>
              <a:t>From preparatory reading and this morning’s lessons, you will know the answers to these questions:</a:t>
            </a:r>
          </a:p>
        </p:txBody>
      </p:sp>
      <p:sp>
        <p:nvSpPr>
          <p:cNvPr id="3" name="Content Placeholder 2">
            <a:extLst>
              <a:ext uri="{FF2B5EF4-FFF2-40B4-BE49-F238E27FC236}">
                <a16:creationId xmlns:a16="http://schemas.microsoft.com/office/drawing/2014/main" id="{A8A854FD-5B23-3E7E-F9E6-2A8F2FF8CDA2}"/>
              </a:ext>
            </a:extLst>
          </p:cNvPr>
          <p:cNvSpPr>
            <a:spLocks noGrp="1"/>
          </p:cNvSpPr>
          <p:nvPr>
            <p:ph idx="1"/>
          </p:nvPr>
        </p:nvSpPr>
        <p:spPr>
          <a:xfrm>
            <a:off x="1045028" y="2820043"/>
            <a:ext cx="9941319" cy="3423998"/>
          </a:xfrm>
        </p:spPr>
        <p:txBody>
          <a:bodyPr anchor="ctr">
            <a:normAutofit fontScale="92500" lnSpcReduction="10000"/>
          </a:bodyPr>
          <a:lstStyle/>
          <a:p>
            <a:endParaRPr lang="en-GB" sz="2400" dirty="0">
              <a:effectLst/>
            </a:endParaRPr>
          </a:p>
          <a:p>
            <a:pPr marL="742950" lvl="1" indent="-285750">
              <a:spcAft>
                <a:spcPts val="800"/>
              </a:spcAft>
              <a:buSzPts val="1000"/>
              <a:buFont typeface="Courier New" panose="02070309020205020404" pitchFamily="49" charset="0"/>
              <a:buChar char="o"/>
              <a:tabLst>
                <a:tab pos="914400" algn="l"/>
              </a:tabLst>
            </a:pPr>
            <a:r>
              <a:rPr lang="en-GB" sz="4400" kern="0" dirty="0">
                <a:effectLst/>
                <a:ea typeface="Times New Roman" panose="02020603050405020304" pitchFamily="18" charset="0"/>
                <a:cs typeface="Times New Roman" panose="02020603050405020304" pitchFamily="18" charset="0"/>
              </a:rPr>
              <a:t>What is remote counselling?</a:t>
            </a:r>
            <a:endParaRPr lang="en-GB" sz="4400" kern="100" dirty="0">
              <a:effectLst/>
              <a:ea typeface="DengXian" panose="02010600030101010101" pitchFamily="2" charset="-122"/>
              <a:cs typeface="Times New Roman" panose="02020603050405020304" pitchFamily="18" charset="0"/>
            </a:endParaRPr>
          </a:p>
          <a:p>
            <a:pPr marL="742950" lvl="1" indent="-285750">
              <a:spcAft>
                <a:spcPts val="800"/>
              </a:spcAft>
              <a:buSzPts val="1000"/>
              <a:buFont typeface="Courier New" panose="02070309020205020404" pitchFamily="49" charset="0"/>
              <a:buChar char="o"/>
              <a:tabLst>
                <a:tab pos="914400" algn="l"/>
              </a:tabLst>
            </a:pPr>
            <a:r>
              <a:rPr lang="en-GB" sz="4400" kern="0" dirty="0">
                <a:effectLst/>
                <a:ea typeface="Times New Roman" panose="02020603050405020304" pitchFamily="18" charset="0"/>
                <a:cs typeface="Times New Roman" panose="02020603050405020304" pitchFamily="18" charset="0"/>
              </a:rPr>
              <a:t>How does it differ from traditional face-to-face counselling?</a:t>
            </a:r>
            <a:endParaRPr lang="en-GB" sz="4400" kern="100" dirty="0">
              <a:effectLst/>
              <a:ea typeface="DengXian" panose="02010600030101010101" pitchFamily="2" charset="-122"/>
              <a:cs typeface="Times New Roman" panose="02020603050405020304" pitchFamily="18" charset="0"/>
            </a:endParaRPr>
          </a:p>
          <a:p>
            <a:pPr marL="742950" lvl="1" indent="-285750">
              <a:spcAft>
                <a:spcPts val="800"/>
              </a:spcAft>
              <a:buSzPts val="1000"/>
              <a:buFont typeface="Courier New" panose="02070309020205020404" pitchFamily="49" charset="0"/>
              <a:buChar char="o"/>
              <a:tabLst>
                <a:tab pos="914400" algn="l"/>
              </a:tabLst>
            </a:pPr>
            <a:r>
              <a:rPr lang="en-GB" sz="4400" kern="0" dirty="0">
                <a:effectLst/>
                <a:ea typeface="Times New Roman" panose="02020603050405020304" pitchFamily="18" charset="0"/>
                <a:cs typeface="Times New Roman" panose="02020603050405020304" pitchFamily="18" charset="0"/>
              </a:rPr>
              <a:t>In what ways has technology impacted counselling practices in recent years?</a:t>
            </a:r>
            <a:endParaRPr lang="en-GB" sz="4400" kern="100" dirty="0">
              <a:effectLst/>
              <a:ea typeface="DengXian" panose="02010600030101010101" pitchFamily="2" charset="-122"/>
              <a:cs typeface="Times New Roman" panose="02020603050405020304" pitchFamily="18" charset="0"/>
            </a:endParaRPr>
          </a:p>
          <a:p>
            <a:endParaRPr lang="en-GB" sz="2400" dirty="0"/>
          </a:p>
        </p:txBody>
      </p:sp>
      <p:cxnSp>
        <p:nvCxnSpPr>
          <p:cNvPr id="30" name="Straight Connector 2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34893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2C0EA-4324-461D-8C98-008CE4C5AA3E}"/>
              </a:ext>
            </a:extLst>
          </p:cNvPr>
          <p:cNvSpPr>
            <a:spLocks noGrp="1"/>
          </p:cNvSpPr>
          <p:nvPr>
            <p:ph type="title"/>
          </p:nvPr>
        </p:nvSpPr>
        <p:spPr>
          <a:xfrm>
            <a:off x="1371597" y="348865"/>
            <a:ext cx="10044023" cy="877729"/>
          </a:xfrm>
        </p:spPr>
        <p:txBody>
          <a:bodyPr anchor="ctr">
            <a:normAutofit fontScale="90000"/>
          </a:bodyPr>
          <a:lstStyle/>
          <a:p>
            <a:r>
              <a:rPr lang="en-GB" sz="3200" dirty="0">
                <a:ea typeface="Source Sans Pro Light"/>
              </a:rPr>
              <a:t>Knowledge base – Questions about you…Spend</a:t>
            </a:r>
            <a:r>
              <a:rPr lang="en-GB" sz="3200" dirty="0"/>
              <a:t> </a:t>
            </a:r>
            <a:r>
              <a:rPr lang="en-GB" sz="3200" dirty="0">
                <a:ea typeface="Source Sans Pro Light"/>
              </a:rPr>
              <a:t>a few minutes just reflecting on  </a:t>
            </a:r>
            <a:r>
              <a:rPr lang="en-GB" sz="2500" dirty="0">
                <a:ea typeface="Source Sans Pro Light"/>
              </a:rPr>
              <a:t>…</a:t>
            </a:r>
            <a:br>
              <a:rPr lang="en-GB" sz="2500" dirty="0">
                <a:ea typeface="Source Sans Pro Light"/>
              </a:rPr>
            </a:br>
            <a:endParaRPr lang="en-GB" sz="2500" dirty="0">
              <a:ea typeface="Source Sans Pro Light"/>
            </a:endParaRPr>
          </a:p>
        </p:txBody>
      </p:sp>
      <p:graphicFrame>
        <p:nvGraphicFramePr>
          <p:cNvPr id="5" name="Content Placeholder 2">
            <a:extLst>
              <a:ext uri="{FF2B5EF4-FFF2-40B4-BE49-F238E27FC236}">
                <a16:creationId xmlns:a16="http://schemas.microsoft.com/office/drawing/2014/main" id="{41E7899D-5A49-41AE-A0AE-061640FE2E96}"/>
              </a:ext>
            </a:extLst>
          </p:cNvPr>
          <p:cNvGraphicFramePr>
            <a:graphicFrameLocks noGrp="1"/>
          </p:cNvGraphicFramePr>
          <p:nvPr>
            <p:ph idx="1"/>
            <p:extLst>
              <p:ext uri="{D42A27DB-BD31-4B8C-83A1-F6EECF244321}">
                <p14:modId xmlns:p14="http://schemas.microsoft.com/office/powerpoint/2010/main" val="22665776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25892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3BCF4-8ADC-4C76-96D2-51EC221861BC}"/>
              </a:ext>
            </a:extLst>
          </p:cNvPr>
          <p:cNvSpPr>
            <a:spLocks noGrp="1"/>
          </p:cNvSpPr>
          <p:nvPr>
            <p:ph type="title"/>
          </p:nvPr>
        </p:nvSpPr>
        <p:spPr>
          <a:xfrm>
            <a:off x="6311900" y="448056"/>
            <a:ext cx="5428996" cy="3401568"/>
          </a:xfrm>
        </p:spPr>
        <p:txBody>
          <a:bodyPr vert="horz" lIns="0" tIns="0" rIns="0" bIns="0" rtlCol="0" anchor="b">
            <a:normAutofit/>
          </a:bodyPr>
          <a:lstStyle/>
          <a:p>
            <a:pPr>
              <a:lnSpc>
                <a:spcPct val="100000"/>
              </a:lnSpc>
            </a:pPr>
            <a:r>
              <a:rPr lang="en-US" sz="6400" dirty="0"/>
              <a:t>Benefits and Limitations of  Remote working</a:t>
            </a:r>
          </a:p>
        </p:txBody>
      </p:sp>
      <p:sp>
        <p:nvSpPr>
          <p:cNvPr id="3" name="Content Placeholder 2">
            <a:extLst>
              <a:ext uri="{FF2B5EF4-FFF2-40B4-BE49-F238E27FC236}">
                <a16:creationId xmlns:a16="http://schemas.microsoft.com/office/drawing/2014/main" id="{E8364D4D-7466-4EEE-8BA7-E7917B9D68F6}"/>
              </a:ext>
            </a:extLst>
          </p:cNvPr>
          <p:cNvSpPr>
            <a:spLocks noGrp="1"/>
          </p:cNvSpPr>
          <p:nvPr>
            <p:ph idx="1"/>
          </p:nvPr>
        </p:nvSpPr>
        <p:spPr>
          <a:xfrm>
            <a:off x="6311900" y="4471416"/>
            <a:ext cx="5428996" cy="1481328"/>
          </a:xfrm>
        </p:spPr>
        <p:txBody>
          <a:bodyPr vert="horz" lIns="0" tIns="0" rIns="91440" bIns="0" rtlCol="0">
            <a:normAutofit/>
          </a:bodyPr>
          <a:lstStyle/>
          <a:p>
            <a:pPr marL="0" indent="0">
              <a:lnSpc>
                <a:spcPct val="120000"/>
              </a:lnSpc>
              <a:buNone/>
            </a:pPr>
            <a:r>
              <a:rPr lang="en-US" sz="2400" dirty="0"/>
              <a:t>Working in small groups consider the benefits and limitations of this work. </a:t>
            </a:r>
          </a:p>
        </p:txBody>
      </p:sp>
      <p:pic>
        <p:nvPicPr>
          <p:cNvPr id="4" name="Picture 4" descr="A picture containing text, measuring stick, person&#10;&#10;Description automatically generated">
            <a:extLst>
              <a:ext uri="{FF2B5EF4-FFF2-40B4-BE49-F238E27FC236}">
                <a16:creationId xmlns:a16="http://schemas.microsoft.com/office/drawing/2014/main" id="{29740732-722C-4612-82E7-7032DEB82A9D}"/>
              </a:ext>
            </a:extLst>
          </p:cNvPr>
          <p:cNvPicPr>
            <a:picLocks noChangeAspect="1"/>
          </p:cNvPicPr>
          <p:nvPr/>
        </p:nvPicPr>
        <p:blipFill>
          <a:blip r:embed="rId2"/>
          <a:stretch>
            <a:fillRect/>
          </a:stretch>
        </p:blipFill>
        <p:spPr>
          <a:xfrm>
            <a:off x="451104" y="1418993"/>
            <a:ext cx="5422576" cy="3606013"/>
          </a:xfrm>
          <a:prstGeom prst="rect">
            <a:avLst/>
          </a:prstGeom>
        </p:spPr>
      </p:pic>
      <p:sp>
        <p:nvSpPr>
          <p:cNvPr id="5" name="Cross 4">
            <a:extLst>
              <a:ext uri="{FF2B5EF4-FFF2-40B4-BE49-F238E27FC236}">
                <a16:creationId xmlns:a16="http://schemas.microsoft.com/office/drawing/2014/main" id="{2EF30AB9-F5A5-307C-0FA1-D7F461E1A71E}"/>
              </a:ext>
            </a:extLst>
          </p:cNvPr>
          <p:cNvSpPr/>
          <p:nvPr/>
        </p:nvSpPr>
        <p:spPr>
          <a:xfrm>
            <a:off x="10689997" y="5660136"/>
            <a:ext cx="914400" cy="914400"/>
          </a:xfrm>
          <a:prstGeom prst="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08885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DBDE56-E5D6-2724-015D-27F93B695EFE}"/>
              </a:ext>
            </a:extLst>
          </p:cNvPr>
          <p:cNvSpPr>
            <a:spLocks noGrp="1"/>
          </p:cNvSpPr>
          <p:nvPr>
            <p:ph type="title"/>
          </p:nvPr>
        </p:nvSpPr>
        <p:spPr>
          <a:xfrm>
            <a:off x="1371597" y="348865"/>
            <a:ext cx="10044023" cy="877729"/>
          </a:xfrm>
        </p:spPr>
        <p:txBody>
          <a:bodyPr anchor="ctr">
            <a:normAutofit/>
          </a:bodyPr>
          <a:lstStyle/>
          <a:p>
            <a:r>
              <a:rPr lang="en-GB" sz="2800" b="1" kern="0">
                <a:solidFill>
                  <a:srgbClr val="FFFFFF"/>
                </a:solidFill>
                <a:effectLst/>
                <a:latin typeface="Segoe UI" panose="020B0502040204020203" pitchFamily="34" charset="0"/>
                <a:ea typeface="Times New Roman" panose="02020603050405020304" pitchFamily="18" charset="0"/>
                <a:cs typeface="Arial" panose="020B0604020202020204" pitchFamily="34" charset="0"/>
              </a:rPr>
              <a:t>Advantages:</a:t>
            </a:r>
            <a:br>
              <a:rPr lang="en-GB" sz="2800" kern="100">
                <a:solidFill>
                  <a:srgbClr val="FFFFFF"/>
                </a:solidFill>
                <a:effectLst/>
                <a:latin typeface="Aptos" panose="020B0004020202020204" pitchFamily="34" charset="0"/>
                <a:ea typeface="DengXian" panose="02010600030101010101" pitchFamily="2" charset="-122"/>
                <a:cs typeface="Arial" panose="020B0604020202020204" pitchFamily="34" charset="0"/>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44F7C68B-6D48-7603-9058-15E0DAFF166D}"/>
              </a:ext>
            </a:extLst>
          </p:cNvPr>
          <p:cNvGraphicFramePr>
            <a:graphicFrameLocks noGrp="1"/>
          </p:cNvGraphicFramePr>
          <p:nvPr>
            <p:ph idx="1"/>
            <p:extLst>
              <p:ext uri="{D42A27DB-BD31-4B8C-83A1-F6EECF244321}">
                <p14:modId xmlns:p14="http://schemas.microsoft.com/office/powerpoint/2010/main" val="16323478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16812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DC1D31-A840-5EBB-D887-1E218DBCED7B}"/>
              </a:ext>
            </a:extLst>
          </p:cNvPr>
          <p:cNvSpPr>
            <a:spLocks noGrp="1"/>
          </p:cNvSpPr>
          <p:nvPr>
            <p:ph type="title"/>
          </p:nvPr>
        </p:nvSpPr>
        <p:spPr>
          <a:xfrm>
            <a:off x="1371597" y="348865"/>
            <a:ext cx="10044023" cy="877729"/>
          </a:xfrm>
        </p:spPr>
        <p:txBody>
          <a:bodyPr anchor="ctr">
            <a:normAutofit/>
          </a:bodyPr>
          <a:lstStyle/>
          <a:p>
            <a:r>
              <a:rPr lang="en-GB" sz="2800" b="1" kern="0">
                <a:solidFill>
                  <a:srgbClr val="FFFFFF"/>
                </a:solidFill>
                <a:effectLst/>
                <a:latin typeface="Segoe UI" panose="020B0502040204020203" pitchFamily="34" charset="0"/>
                <a:ea typeface="Times New Roman" panose="02020603050405020304" pitchFamily="18" charset="0"/>
                <a:cs typeface="Arial" panose="020B0604020202020204" pitchFamily="34" charset="0"/>
              </a:rPr>
              <a:t>Challenges:</a:t>
            </a:r>
            <a:br>
              <a:rPr lang="en-GB" sz="2800" kern="100">
                <a:solidFill>
                  <a:srgbClr val="FFFFFF"/>
                </a:solidFill>
                <a:effectLst/>
                <a:latin typeface="Aptos" panose="020B0004020202020204" pitchFamily="34" charset="0"/>
                <a:ea typeface="DengXian" panose="02010600030101010101" pitchFamily="2" charset="-122"/>
                <a:cs typeface="Arial" panose="020B0604020202020204" pitchFamily="34" charset="0"/>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5851B5BF-62FE-40B7-B03F-0E277FC0589B}"/>
              </a:ext>
            </a:extLst>
          </p:cNvPr>
          <p:cNvGraphicFramePr>
            <a:graphicFrameLocks noGrp="1"/>
          </p:cNvGraphicFramePr>
          <p:nvPr>
            <p:ph idx="1"/>
            <p:extLst>
              <p:ext uri="{D42A27DB-BD31-4B8C-83A1-F6EECF244321}">
                <p14:modId xmlns:p14="http://schemas.microsoft.com/office/powerpoint/2010/main" val="377889450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75304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7E1EA-0545-45E8-F5E9-6B41DEECD907}"/>
              </a:ext>
            </a:extLst>
          </p:cNvPr>
          <p:cNvSpPr>
            <a:spLocks noGrp="1"/>
          </p:cNvSpPr>
          <p:nvPr>
            <p:ph type="title"/>
          </p:nvPr>
        </p:nvSpPr>
        <p:spPr>
          <a:xfrm>
            <a:off x="1075767" y="1188637"/>
            <a:ext cx="2988234" cy="4480726"/>
          </a:xfrm>
        </p:spPr>
        <p:txBody>
          <a:bodyPr>
            <a:normAutofit/>
          </a:bodyPr>
          <a:lstStyle/>
          <a:p>
            <a:pPr algn="r"/>
            <a:r>
              <a:rPr lang="en-US" sz="5100" dirty="0"/>
              <a:t> Individual reflection…</a:t>
            </a:r>
            <a:endParaRPr lang="en-GB" sz="5100" dirty="0"/>
          </a:p>
        </p:txBody>
      </p:sp>
      <p:cxnSp>
        <p:nvCxnSpPr>
          <p:cNvPr id="23" name="Straight Connector 22">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491DFE-58D1-FC47-5054-10A8B4BC8CE3}"/>
              </a:ext>
            </a:extLst>
          </p:cNvPr>
          <p:cNvSpPr>
            <a:spLocks noGrp="1"/>
          </p:cNvSpPr>
          <p:nvPr>
            <p:ph idx="1"/>
          </p:nvPr>
        </p:nvSpPr>
        <p:spPr>
          <a:xfrm>
            <a:off x="5255260" y="1648870"/>
            <a:ext cx="4702848" cy="3560260"/>
          </a:xfrm>
        </p:spPr>
        <p:txBody>
          <a:bodyPr anchor="ctr">
            <a:normAutofit/>
          </a:bodyPr>
          <a:lstStyle/>
          <a:p>
            <a:r>
              <a:rPr lang="en-GB" sz="4400" b="1" kern="0" dirty="0">
                <a:effectLst/>
                <a:ea typeface="Times New Roman" panose="02020603050405020304" pitchFamily="18" charset="0"/>
                <a:cs typeface="Arial" panose="020B0604020202020204" pitchFamily="34" charset="0"/>
              </a:rPr>
              <a:t>Ethical and Legal Considerations of remote working</a:t>
            </a:r>
            <a:endParaRPr lang="en-GB" sz="4400" kern="100" dirty="0">
              <a:effectLst/>
              <a:ea typeface="DengXian" panose="02010600030101010101" pitchFamily="2" charset="-122"/>
              <a:cs typeface="Arial" panose="020B0604020202020204" pitchFamily="34" charset="0"/>
            </a:endParaRPr>
          </a:p>
          <a:p>
            <a:endParaRPr lang="en-GB" sz="2400" dirty="0"/>
          </a:p>
        </p:txBody>
      </p:sp>
    </p:spTree>
    <p:extLst>
      <p:ext uri="{BB962C8B-B14F-4D97-AF65-F5344CB8AC3E}">
        <p14:creationId xmlns:p14="http://schemas.microsoft.com/office/powerpoint/2010/main" val="16492223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AA506-68FD-093D-9561-C362BBBA6871}"/>
              </a:ext>
            </a:extLst>
          </p:cNvPr>
          <p:cNvSpPr>
            <a:spLocks noGrp="1"/>
          </p:cNvSpPr>
          <p:nvPr>
            <p:ph type="title"/>
          </p:nvPr>
        </p:nvSpPr>
        <p:spPr>
          <a:xfrm>
            <a:off x="135726" y="150131"/>
            <a:ext cx="11643898" cy="1198532"/>
          </a:xfrm>
        </p:spPr>
        <p:txBody>
          <a:bodyPr anchor="b">
            <a:normAutofit/>
          </a:bodyPr>
          <a:lstStyle/>
          <a:p>
            <a:r>
              <a:rPr lang="en-GB" sz="4000" b="1" kern="0" dirty="0">
                <a:effectLst/>
                <a:latin typeface="Segoe UI" panose="020B0502040204020203" pitchFamily="34" charset="0"/>
                <a:ea typeface="Times New Roman" panose="02020603050405020304" pitchFamily="18" charset="0"/>
                <a:cs typeface="Arial" panose="020B0604020202020204" pitchFamily="34" charset="0"/>
              </a:rPr>
              <a:t>Ethical Considerations:</a:t>
            </a:r>
            <a:br>
              <a:rPr lang="en-GB" sz="4000" kern="100" dirty="0">
                <a:effectLst/>
                <a:latin typeface="Aptos" panose="020B0004020202020204" pitchFamily="34" charset="0"/>
                <a:ea typeface="DengXian" panose="02010600030101010101" pitchFamily="2" charset="-122"/>
                <a:cs typeface="Arial" panose="020B0604020202020204" pitchFamily="34" charset="0"/>
              </a:rPr>
            </a:br>
            <a:endParaRPr lang="en-GB" sz="4000" dirty="0"/>
          </a:p>
        </p:txBody>
      </p:sp>
      <p:pic>
        <p:nvPicPr>
          <p:cNvPr id="7" name="Graphic 6" descr="Lock">
            <a:extLst>
              <a:ext uri="{FF2B5EF4-FFF2-40B4-BE49-F238E27FC236}">
                <a16:creationId xmlns:a16="http://schemas.microsoft.com/office/drawing/2014/main" id="{DB91A3A0-8981-524D-48BD-F805795190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70671" y="12290"/>
            <a:ext cx="1198532" cy="1198532"/>
          </a:xfrm>
          <a:prstGeom prst="rect">
            <a:avLst/>
          </a:prstGeom>
        </p:spPr>
      </p:pic>
      <p:sp>
        <p:nvSpPr>
          <p:cNvPr id="3" name="Content Placeholder 2">
            <a:extLst>
              <a:ext uri="{FF2B5EF4-FFF2-40B4-BE49-F238E27FC236}">
                <a16:creationId xmlns:a16="http://schemas.microsoft.com/office/drawing/2014/main" id="{6BFB07C7-F15F-481D-EE2C-2C5CD6809B58}"/>
              </a:ext>
            </a:extLst>
          </p:cNvPr>
          <p:cNvSpPr>
            <a:spLocks noGrp="1"/>
          </p:cNvSpPr>
          <p:nvPr>
            <p:ph idx="1"/>
          </p:nvPr>
        </p:nvSpPr>
        <p:spPr>
          <a:xfrm>
            <a:off x="135726" y="1210822"/>
            <a:ext cx="7033477" cy="5558811"/>
          </a:xfrm>
        </p:spPr>
        <p:txBody>
          <a:bodyPr>
            <a:normAutofit/>
          </a:bodyPr>
          <a:lstStyle/>
          <a:p>
            <a:pPr marL="742950" lvl="1" indent="-285750">
              <a:spcAft>
                <a:spcPts val="800"/>
              </a:spcAft>
              <a:buSzPts val="1000"/>
              <a:buFont typeface="Courier New" panose="02070309020205020404" pitchFamily="49" charset="0"/>
              <a:buChar char="o"/>
              <a:tabLst>
                <a:tab pos="914400" algn="l"/>
              </a:tabLst>
            </a:pPr>
            <a:r>
              <a:rPr lang="en-GB" sz="3600" kern="0" dirty="0">
                <a:effectLst/>
                <a:ea typeface="Times New Roman" panose="02020603050405020304" pitchFamily="18" charset="0"/>
                <a:cs typeface="Times New Roman" panose="02020603050405020304" pitchFamily="18" charset="0"/>
              </a:rPr>
              <a:t>Informed consent: Ensuring clients understand the virtual nature of the service.</a:t>
            </a:r>
            <a:endParaRPr lang="en-GB" sz="3600" kern="100" dirty="0">
              <a:effectLst/>
              <a:ea typeface="DengXian" panose="02010600030101010101" pitchFamily="2" charset="-122"/>
              <a:cs typeface="Times New Roman" panose="02020603050405020304" pitchFamily="18" charset="0"/>
            </a:endParaRPr>
          </a:p>
          <a:p>
            <a:pPr marL="742950" lvl="1" indent="-285750">
              <a:spcAft>
                <a:spcPts val="800"/>
              </a:spcAft>
              <a:buSzPts val="1000"/>
              <a:buFont typeface="Courier New" panose="02070309020205020404" pitchFamily="49" charset="0"/>
              <a:buChar char="o"/>
              <a:tabLst>
                <a:tab pos="914400" algn="l"/>
              </a:tabLst>
            </a:pPr>
            <a:r>
              <a:rPr lang="en-GB" sz="3600" kern="0" dirty="0">
                <a:effectLst/>
                <a:ea typeface="Times New Roman" panose="02020603050405020304" pitchFamily="18" charset="0"/>
                <a:cs typeface="Times New Roman" panose="02020603050405020304" pitchFamily="18" charset="0"/>
              </a:rPr>
              <a:t>Confidentiality: Using secure platforms for communication.</a:t>
            </a:r>
            <a:endParaRPr lang="en-GB" sz="3600" kern="100" dirty="0">
              <a:effectLst/>
              <a:ea typeface="DengXian" panose="02010600030101010101" pitchFamily="2" charset="-122"/>
              <a:cs typeface="Times New Roman" panose="02020603050405020304" pitchFamily="18" charset="0"/>
            </a:endParaRPr>
          </a:p>
          <a:p>
            <a:pPr marL="742950" lvl="1" indent="-285750">
              <a:spcAft>
                <a:spcPts val="800"/>
              </a:spcAft>
              <a:buSzPts val="1000"/>
              <a:buFont typeface="Courier New" panose="02070309020205020404" pitchFamily="49" charset="0"/>
              <a:buChar char="o"/>
              <a:tabLst>
                <a:tab pos="914400" algn="l"/>
              </a:tabLst>
            </a:pPr>
            <a:r>
              <a:rPr lang="en-GB" sz="3600" kern="0" dirty="0">
                <a:effectLst/>
                <a:ea typeface="Times New Roman" panose="02020603050405020304" pitchFamily="18" charset="0"/>
                <a:cs typeface="Times New Roman" panose="02020603050405020304" pitchFamily="18" charset="0"/>
              </a:rPr>
              <a:t>Boundaries: Managing professional boundaries, especially when working from home.</a:t>
            </a:r>
            <a:endParaRPr lang="en-GB" sz="3600" kern="100" dirty="0">
              <a:effectLst/>
              <a:ea typeface="DengXian" panose="02010600030101010101" pitchFamily="2" charset="-122"/>
              <a:cs typeface="Times New Roman" panose="02020603050405020304" pitchFamily="18" charset="0"/>
            </a:endParaRPr>
          </a:p>
          <a:p>
            <a:endParaRPr lang="en-GB" sz="1700" dirty="0"/>
          </a:p>
        </p:txBody>
      </p:sp>
      <p:pic>
        <p:nvPicPr>
          <p:cNvPr id="9" name="Graphic 8" descr="Lock">
            <a:extLst>
              <a:ext uri="{FF2B5EF4-FFF2-40B4-BE49-F238E27FC236}">
                <a16:creationId xmlns:a16="http://schemas.microsoft.com/office/drawing/2014/main" id="{31520E60-9AD5-439F-88D9-C76CC9461C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726992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4D4D6-5AB1-9140-D390-ED6DEF916B56}"/>
              </a:ext>
            </a:extLst>
          </p:cNvPr>
          <p:cNvSpPr>
            <a:spLocks noGrp="1"/>
          </p:cNvSpPr>
          <p:nvPr>
            <p:ph type="title"/>
          </p:nvPr>
        </p:nvSpPr>
        <p:spPr>
          <a:xfrm>
            <a:off x="58923" y="144593"/>
            <a:ext cx="4977976" cy="1454051"/>
          </a:xfrm>
        </p:spPr>
        <p:txBody>
          <a:bodyPr>
            <a:normAutofit/>
          </a:bodyPr>
          <a:lstStyle/>
          <a:p>
            <a:r>
              <a:rPr lang="en-GB" sz="3600" b="1" kern="0">
                <a:solidFill>
                  <a:schemeClr val="tx2"/>
                </a:solidFill>
                <a:effectLst/>
                <a:latin typeface="Segoe UI" panose="020B0502040204020203" pitchFamily="34" charset="0"/>
                <a:ea typeface="Times New Roman" panose="02020603050405020304" pitchFamily="18" charset="0"/>
                <a:cs typeface="Arial" panose="020B0604020202020204" pitchFamily="34" charset="0"/>
              </a:rPr>
              <a:t>Legal Considerations:</a:t>
            </a:r>
            <a:br>
              <a:rPr lang="en-GB" sz="3600" kern="100">
                <a:solidFill>
                  <a:schemeClr val="tx2"/>
                </a:solidFill>
                <a:effectLst/>
                <a:latin typeface="Aptos" panose="020B0004020202020204" pitchFamily="34" charset="0"/>
                <a:ea typeface="DengXian" panose="02010600030101010101" pitchFamily="2" charset="-122"/>
                <a:cs typeface="Arial" panose="020B0604020202020204" pitchFamily="34" charset="0"/>
              </a:rPr>
            </a:br>
            <a:endParaRPr lang="en-GB" sz="3600">
              <a:solidFill>
                <a:schemeClr val="tx2"/>
              </a:solidFill>
            </a:endParaRPr>
          </a:p>
        </p:txBody>
      </p:sp>
      <p:sp>
        <p:nvSpPr>
          <p:cNvPr id="3" name="Content Placeholder 2">
            <a:extLst>
              <a:ext uri="{FF2B5EF4-FFF2-40B4-BE49-F238E27FC236}">
                <a16:creationId xmlns:a16="http://schemas.microsoft.com/office/drawing/2014/main" id="{A5E391E8-233C-2B22-EE09-AEE3A765EEAD}"/>
              </a:ext>
            </a:extLst>
          </p:cNvPr>
          <p:cNvSpPr>
            <a:spLocks noGrp="1"/>
          </p:cNvSpPr>
          <p:nvPr>
            <p:ph idx="1"/>
          </p:nvPr>
        </p:nvSpPr>
        <p:spPr>
          <a:xfrm>
            <a:off x="59321" y="1198709"/>
            <a:ext cx="6149378" cy="5286615"/>
          </a:xfrm>
        </p:spPr>
        <p:txBody>
          <a:bodyPr anchor="ctr">
            <a:normAutofit/>
          </a:bodyPr>
          <a:lstStyle/>
          <a:p>
            <a:pPr marL="92075" lvl="1" indent="365125">
              <a:spcAft>
                <a:spcPts val="800"/>
              </a:spcAft>
              <a:buSzPts val="1000"/>
              <a:buFont typeface="Courier New" panose="02070309020205020404" pitchFamily="49" charset="0"/>
              <a:buChar char="o"/>
              <a:tabLst>
                <a:tab pos="914400" algn="l"/>
              </a:tabLst>
            </a:pPr>
            <a:r>
              <a:rPr lang="en-GB" sz="4400" kern="0" dirty="0">
                <a:solidFill>
                  <a:schemeClr val="tx2"/>
                </a:solidFill>
                <a:effectLst/>
                <a:ea typeface="Times New Roman" panose="02020603050405020304" pitchFamily="18" charset="0"/>
                <a:cs typeface="Times New Roman" panose="02020603050405020304" pitchFamily="18" charset="0"/>
              </a:rPr>
              <a:t>Understanding local and international laws (such as licensing in different countries).</a:t>
            </a:r>
            <a:endParaRPr lang="en-GB" sz="4400" kern="100" dirty="0">
              <a:solidFill>
                <a:schemeClr val="tx2"/>
              </a:solidFill>
              <a:effectLst/>
              <a:ea typeface="DengXian" panose="02010600030101010101" pitchFamily="2" charset="-122"/>
              <a:cs typeface="Times New Roman" panose="02020603050405020304" pitchFamily="18" charset="0"/>
            </a:endParaRPr>
          </a:p>
          <a:p>
            <a:pPr marL="92075" lvl="1" indent="365125">
              <a:spcAft>
                <a:spcPts val="800"/>
              </a:spcAft>
              <a:buSzPts val="1000"/>
              <a:buFont typeface="Courier New" panose="02070309020205020404" pitchFamily="49" charset="0"/>
              <a:buChar char="o"/>
              <a:tabLst>
                <a:tab pos="914400" algn="l"/>
              </a:tabLst>
            </a:pPr>
            <a:r>
              <a:rPr lang="en-GB" sz="4400" kern="0" dirty="0">
                <a:solidFill>
                  <a:schemeClr val="tx2"/>
                </a:solidFill>
                <a:effectLst/>
                <a:ea typeface="Times New Roman" panose="02020603050405020304" pitchFamily="18" charset="0"/>
                <a:cs typeface="Times New Roman" panose="02020603050405020304" pitchFamily="18" charset="0"/>
              </a:rPr>
              <a:t>Maintaining a safe environment for clients and obtaining proper documentation.</a:t>
            </a:r>
            <a:endParaRPr lang="en-GB" sz="4400" kern="100" dirty="0">
              <a:solidFill>
                <a:schemeClr val="tx2"/>
              </a:solidFill>
              <a:effectLst/>
              <a:ea typeface="DengXian" panose="02010600030101010101" pitchFamily="2" charset="-122"/>
              <a:cs typeface="Times New Roman" panose="02020603050405020304" pitchFamily="18" charset="0"/>
            </a:endParaRPr>
          </a:p>
          <a:p>
            <a:endParaRPr lang="en-GB" sz="1800" dirty="0">
              <a:solidFill>
                <a:schemeClr val="tx2"/>
              </a:solidFill>
            </a:endParaRPr>
          </a:p>
        </p:txBody>
      </p:sp>
      <p:grpSp>
        <p:nvGrpSpPr>
          <p:cNvPr id="21" name="Group 2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Graphic 21" descr="Hospital">
            <a:extLst>
              <a:ext uri="{FF2B5EF4-FFF2-40B4-BE49-F238E27FC236}">
                <a16:creationId xmlns:a16="http://schemas.microsoft.com/office/drawing/2014/main" id="{6FAD30FA-95AC-9A3E-2F41-6ABCACDE5F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1398320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94615-51B2-1133-F0D7-BCBB42F803BA}"/>
              </a:ext>
            </a:extLst>
          </p:cNvPr>
          <p:cNvSpPr>
            <a:spLocks noGrp="1"/>
          </p:cNvSpPr>
          <p:nvPr>
            <p:ph type="title"/>
          </p:nvPr>
        </p:nvSpPr>
        <p:spPr>
          <a:xfrm>
            <a:off x="4810205" y="70003"/>
            <a:ext cx="7292148" cy="1454051"/>
          </a:xfrm>
        </p:spPr>
        <p:txBody>
          <a:bodyPr>
            <a:normAutofit/>
          </a:bodyPr>
          <a:lstStyle/>
          <a:p>
            <a:r>
              <a:rPr lang="en-GB" sz="2500" b="1" kern="0" dirty="0">
                <a:solidFill>
                  <a:schemeClr val="tx2"/>
                </a:solidFill>
                <a:effectLst/>
                <a:ea typeface="Times New Roman" panose="02020603050405020304" pitchFamily="18" charset="0"/>
                <a:cs typeface="Arial" panose="020B0604020202020204" pitchFamily="34" charset="0"/>
              </a:rPr>
              <a:t>Ethical and Legal Considerations of remote working</a:t>
            </a:r>
            <a:br>
              <a:rPr lang="en-GB" sz="2500" kern="100" dirty="0">
                <a:solidFill>
                  <a:schemeClr val="tx2"/>
                </a:solidFill>
                <a:effectLst/>
                <a:ea typeface="DengXian" panose="02010600030101010101" pitchFamily="2" charset="-122"/>
                <a:cs typeface="Arial" panose="020B0604020202020204" pitchFamily="34" charset="0"/>
              </a:rPr>
            </a:br>
            <a:endParaRPr lang="en-GB" sz="2500" dirty="0">
              <a:solidFill>
                <a:schemeClr val="tx2"/>
              </a:solidFill>
            </a:endParaRPr>
          </a:p>
        </p:txBody>
      </p:sp>
      <p:pic>
        <p:nvPicPr>
          <p:cNvPr id="7" name="Graphic 6" descr="Board Room">
            <a:extLst>
              <a:ext uri="{FF2B5EF4-FFF2-40B4-BE49-F238E27FC236}">
                <a16:creationId xmlns:a16="http://schemas.microsoft.com/office/drawing/2014/main" id="{99B2A76E-4648-4533-1E82-F72233632E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CF02695C-700E-6578-B93B-0CA8403EB02A}"/>
              </a:ext>
            </a:extLst>
          </p:cNvPr>
          <p:cNvSpPr>
            <a:spLocks noGrp="1"/>
          </p:cNvSpPr>
          <p:nvPr>
            <p:ph idx="1"/>
          </p:nvPr>
        </p:nvSpPr>
        <p:spPr>
          <a:xfrm>
            <a:off x="6090574" y="1312818"/>
            <a:ext cx="4977578" cy="4748154"/>
          </a:xfrm>
        </p:spPr>
        <p:txBody>
          <a:bodyPr anchor="ctr">
            <a:normAutofit lnSpcReduction="10000"/>
          </a:bodyPr>
          <a:lstStyle/>
          <a:p>
            <a:endParaRPr lang="en-GB" sz="1800" dirty="0">
              <a:solidFill>
                <a:schemeClr val="tx2"/>
              </a:solidFill>
              <a:effectLst/>
            </a:endParaRPr>
          </a:p>
          <a:p>
            <a:pPr marL="742950" lvl="1" indent="-285750">
              <a:spcAft>
                <a:spcPts val="800"/>
              </a:spcAft>
              <a:buSzPts val="1000"/>
              <a:buFont typeface="Courier New" panose="02070309020205020404" pitchFamily="49" charset="0"/>
              <a:buChar char="o"/>
              <a:tabLst>
                <a:tab pos="914400" algn="l"/>
              </a:tabLst>
            </a:pPr>
            <a:r>
              <a:rPr lang="en-GB" sz="3600" kern="0" dirty="0">
                <a:solidFill>
                  <a:schemeClr val="tx2"/>
                </a:solidFill>
                <a:effectLst/>
                <a:ea typeface="Times New Roman" panose="02020603050405020304" pitchFamily="18" charset="0"/>
                <a:cs typeface="Times New Roman" panose="02020603050405020304" pitchFamily="18" charset="0"/>
              </a:rPr>
              <a:t>Working in pairs, present a scenario where a counsellor faces a legal or ethical dilemma in a remote setting, suggesting how you would address the situation.</a:t>
            </a:r>
            <a:endParaRPr lang="en-GB" sz="3600" kern="100" dirty="0">
              <a:solidFill>
                <a:schemeClr val="tx2"/>
              </a:solidFill>
              <a:effectLst/>
              <a:ea typeface="DengXian" panose="02010600030101010101" pitchFamily="2" charset="-122"/>
              <a:cs typeface="Times New Roman" panose="02020603050405020304" pitchFamily="18" charset="0"/>
            </a:endParaRPr>
          </a:p>
          <a:p>
            <a:endParaRPr lang="en-GB" sz="18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Oval 3">
            <a:extLst>
              <a:ext uri="{FF2B5EF4-FFF2-40B4-BE49-F238E27FC236}">
                <a16:creationId xmlns:a16="http://schemas.microsoft.com/office/drawing/2014/main" id="{214BA435-1637-F545-29B6-C6FEB60D3967}"/>
              </a:ext>
            </a:extLst>
          </p:cNvPr>
          <p:cNvSpPr/>
          <p:nvPr/>
        </p:nvSpPr>
        <p:spPr>
          <a:xfrm>
            <a:off x="10581747" y="5545182"/>
            <a:ext cx="1291473" cy="99027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913273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2F3E1-609E-161F-CC49-EA5F32B44BE2}"/>
              </a:ext>
            </a:extLst>
          </p:cNvPr>
          <p:cNvSpPr>
            <a:spLocks noGrp="1"/>
          </p:cNvSpPr>
          <p:nvPr>
            <p:ph type="title"/>
          </p:nvPr>
        </p:nvSpPr>
        <p:spPr/>
        <p:txBody>
          <a:bodyPr>
            <a:normAutofit/>
          </a:bodyPr>
          <a:lstStyle/>
          <a:p>
            <a:r>
              <a:rPr lang="en-GB" sz="4400" b="1" kern="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Managing Crises and Emergencies Remotely  </a:t>
            </a:r>
            <a:endParaRPr lang="en-GB" dirty="0"/>
          </a:p>
        </p:txBody>
      </p:sp>
      <p:sp>
        <p:nvSpPr>
          <p:cNvPr id="3" name="Content Placeholder 2">
            <a:extLst>
              <a:ext uri="{FF2B5EF4-FFF2-40B4-BE49-F238E27FC236}">
                <a16:creationId xmlns:a16="http://schemas.microsoft.com/office/drawing/2014/main" id="{38AEB94B-7152-1EFA-7770-BBDE09C2DBC0}"/>
              </a:ext>
            </a:extLst>
          </p:cNvPr>
          <p:cNvSpPr>
            <a:spLocks noGrp="1"/>
          </p:cNvSpPr>
          <p:nvPr>
            <p:ph idx="1"/>
          </p:nvPr>
        </p:nvSpPr>
        <p:spPr/>
        <p:txBody>
          <a:bodyPr>
            <a:normAutofit fontScale="92500"/>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solidFill>
                  <a:srgbClr val="242424"/>
                </a:solidFill>
                <a:effectLst/>
                <a:ea typeface="Times New Roman" panose="02020603050405020304" pitchFamily="18" charset="0"/>
                <a:cs typeface="Arial" panose="020B0604020202020204" pitchFamily="34" charset="0"/>
              </a:rPr>
              <a:t>Discussion:</a:t>
            </a:r>
            <a:endParaRPr lang="en-GB" sz="2400" kern="100" dirty="0">
              <a:solidFill>
                <a:srgbClr val="242424"/>
              </a:solidFill>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solidFill>
                  <a:srgbClr val="242424"/>
                </a:solidFill>
                <a:effectLst/>
                <a:ea typeface="Times New Roman" panose="02020603050405020304" pitchFamily="18" charset="0"/>
                <a:cs typeface="Times New Roman" panose="02020603050405020304" pitchFamily="18" charset="0"/>
              </a:rPr>
              <a:t>How can therapists effectively manage a crisis during a remote session? (e.g., suicidal ideation, panic attacks).</a:t>
            </a:r>
            <a:endParaRPr lang="en-GB" kern="100" dirty="0">
              <a:solidFill>
                <a:srgbClr val="242424"/>
              </a:solidFill>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solidFill>
                  <a:srgbClr val="242424"/>
                </a:solidFill>
                <a:effectLst/>
                <a:ea typeface="Times New Roman" panose="02020603050405020304" pitchFamily="18" charset="0"/>
                <a:cs typeface="Times New Roman" panose="02020603050405020304" pitchFamily="18" charset="0"/>
              </a:rPr>
              <a:t>Discuss protocols for emergency situations (local emergency numbers, contacting family members, crisis text lines).</a:t>
            </a:r>
            <a:endParaRPr lang="en-GB" kern="100" dirty="0">
              <a:solidFill>
                <a:srgbClr val="242424"/>
              </a:solidFill>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b="1" kern="0" dirty="0">
                <a:solidFill>
                  <a:srgbClr val="242424"/>
                </a:solidFill>
                <a:ea typeface="Times New Roman" panose="02020603050405020304" pitchFamily="18" charset="0"/>
                <a:cs typeface="Arial" panose="020B0604020202020204" pitchFamily="34" charset="0"/>
              </a:rPr>
              <a:t>Individual </a:t>
            </a:r>
            <a:r>
              <a:rPr lang="en-GB" sz="2400" b="1" kern="0" dirty="0">
                <a:solidFill>
                  <a:srgbClr val="242424"/>
                </a:solidFill>
                <a:effectLst/>
                <a:ea typeface="Times New Roman" panose="02020603050405020304" pitchFamily="18" charset="0"/>
                <a:cs typeface="Arial" panose="020B0604020202020204" pitchFamily="34" charset="0"/>
              </a:rPr>
              <a:t>Activity:</a:t>
            </a:r>
            <a:endParaRPr lang="en-GB" sz="2400" kern="100" dirty="0">
              <a:solidFill>
                <a:srgbClr val="242424"/>
              </a:solidFill>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solidFill>
                  <a:srgbClr val="242424"/>
                </a:solidFill>
                <a:ea typeface="Times New Roman" panose="02020603050405020304" pitchFamily="18" charset="0"/>
                <a:cs typeface="Times New Roman" panose="02020603050405020304" pitchFamily="18" charset="0"/>
              </a:rPr>
              <a:t>Start to </a:t>
            </a:r>
            <a:r>
              <a:rPr lang="en-GB" kern="0" dirty="0">
                <a:solidFill>
                  <a:srgbClr val="242424"/>
                </a:solidFill>
                <a:effectLst/>
                <a:ea typeface="Times New Roman" panose="02020603050405020304" pitchFamily="18" charset="0"/>
                <a:cs typeface="Times New Roman" panose="02020603050405020304" pitchFamily="18" charset="0"/>
              </a:rPr>
              <a:t>write your own crisis response plan for remote sessions, including steps </a:t>
            </a:r>
            <a:r>
              <a:rPr lang="en-GB" kern="0" dirty="0">
                <a:solidFill>
                  <a:srgbClr val="242424"/>
                </a:solidFill>
                <a:ea typeface="Times New Roman" panose="02020603050405020304" pitchFamily="18" charset="0"/>
                <a:cs typeface="Times New Roman" panose="02020603050405020304" pitchFamily="18" charset="0"/>
              </a:rPr>
              <a:t>you </a:t>
            </a:r>
            <a:r>
              <a:rPr lang="en-GB" kern="0" dirty="0">
                <a:solidFill>
                  <a:srgbClr val="242424"/>
                </a:solidFill>
                <a:effectLst/>
                <a:ea typeface="Times New Roman" panose="02020603050405020304" pitchFamily="18" charset="0"/>
                <a:cs typeface="Times New Roman" panose="02020603050405020304" pitchFamily="18" charset="0"/>
              </a:rPr>
              <a:t>would take if faced with an emergency during a virtual session.</a:t>
            </a:r>
            <a:endParaRPr lang="en-GB" kern="100" dirty="0">
              <a:solidFill>
                <a:srgbClr val="242424"/>
              </a:solidFill>
              <a:effectLst/>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4124973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close-up of a green and blue background&#10;&#10;AI-generated content may be incorrect.">
            <a:extLst>
              <a:ext uri="{FF2B5EF4-FFF2-40B4-BE49-F238E27FC236}">
                <a16:creationId xmlns:a16="http://schemas.microsoft.com/office/drawing/2014/main" id="{8A009F5A-E875-17B4-7630-BCC6A759B480}"/>
              </a:ext>
            </a:extLst>
          </p:cNvPr>
          <p:cNvPicPr>
            <a:picLocks noChangeAspect="1"/>
          </p:cNvPicPr>
          <p:nvPr/>
        </p:nvPicPr>
        <p:blipFill>
          <a:blip r:embed="rId2">
            <a:duotone>
              <a:prstClr val="black"/>
              <a:schemeClr val="tx2">
                <a:tint val="45000"/>
                <a:satMod val="400000"/>
              </a:schemeClr>
            </a:duotone>
            <a:alphaModFix amt="25000"/>
          </a:blip>
          <a:srcRect t="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9C94E273-0422-101E-F315-F9074D3FBB10}"/>
              </a:ext>
            </a:extLst>
          </p:cNvPr>
          <p:cNvSpPr>
            <a:spLocks noGrp="1"/>
          </p:cNvSpPr>
          <p:nvPr>
            <p:ph type="title"/>
          </p:nvPr>
        </p:nvSpPr>
        <p:spPr>
          <a:xfrm>
            <a:off x="838200" y="365125"/>
            <a:ext cx="10515600" cy="1325563"/>
          </a:xfrm>
        </p:spPr>
        <p:txBody>
          <a:bodyPr>
            <a:normAutofit/>
          </a:bodyPr>
          <a:lstStyle/>
          <a:p>
            <a:r>
              <a:rPr lang="en-GB" sz="3100" b="1" kern="0" dirty="0">
                <a:effectLst/>
                <a:latin typeface="Segoe UI" panose="020B0502040204020203" pitchFamily="34" charset="0"/>
                <a:ea typeface="Times New Roman" panose="02020603050405020304" pitchFamily="18" charset="0"/>
                <a:cs typeface="Arial" panose="020B0604020202020204" pitchFamily="34" charset="0"/>
              </a:rPr>
              <a:t>Best Practices for Remote Counselling </a:t>
            </a:r>
            <a:br>
              <a:rPr lang="en-GB" sz="3100" kern="100" dirty="0">
                <a:effectLst/>
                <a:latin typeface="Aptos" panose="020B0004020202020204" pitchFamily="34" charset="0"/>
                <a:ea typeface="DengXian" panose="02010600030101010101" pitchFamily="2" charset="-122"/>
                <a:cs typeface="Arial" panose="020B0604020202020204" pitchFamily="34" charset="0"/>
              </a:rPr>
            </a:br>
            <a:endParaRPr lang="en-GB" sz="3100" dirty="0"/>
          </a:p>
        </p:txBody>
      </p:sp>
      <p:graphicFrame>
        <p:nvGraphicFramePr>
          <p:cNvPr id="5" name="Content Placeholder 2">
            <a:extLst>
              <a:ext uri="{FF2B5EF4-FFF2-40B4-BE49-F238E27FC236}">
                <a16:creationId xmlns:a16="http://schemas.microsoft.com/office/drawing/2014/main" id="{C9FC0CED-F295-ADE8-43AD-EDE94A611599}"/>
              </a:ext>
            </a:extLst>
          </p:cNvPr>
          <p:cNvGraphicFramePr>
            <a:graphicFrameLocks noGrp="1"/>
          </p:cNvGraphicFramePr>
          <p:nvPr>
            <p:ph idx="1"/>
            <p:extLst>
              <p:ext uri="{D42A27DB-BD31-4B8C-83A1-F6EECF244321}">
                <p14:modId xmlns:p14="http://schemas.microsoft.com/office/powerpoint/2010/main" val="118328384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ross 2">
            <a:extLst>
              <a:ext uri="{FF2B5EF4-FFF2-40B4-BE49-F238E27FC236}">
                <a16:creationId xmlns:a16="http://schemas.microsoft.com/office/drawing/2014/main" id="{B46EAC6E-7C88-D37E-7AAB-F3F612745A3B}"/>
              </a:ext>
            </a:extLst>
          </p:cNvPr>
          <p:cNvSpPr/>
          <p:nvPr/>
        </p:nvSpPr>
        <p:spPr>
          <a:xfrm>
            <a:off x="11001081" y="5719763"/>
            <a:ext cx="914400" cy="914400"/>
          </a:xfrm>
          <a:prstGeom prst="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6759986"/>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cubes connected with black lines">
            <a:extLst>
              <a:ext uri="{FF2B5EF4-FFF2-40B4-BE49-F238E27FC236}">
                <a16:creationId xmlns:a16="http://schemas.microsoft.com/office/drawing/2014/main" id="{EFB4ABF9-892A-B240-1C34-21278A5118D5}"/>
              </a:ext>
            </a:extLst>
          </p:cNvPr>
          <p:cNvPicPr>
            <a:picLocks noChangeAspect="1"/>
          </p:cNvPicPr>
          <p:nvPr/>
        </p:nvPicPr>
        <p:blipFill>
          <a:blip r:embed="rId2"/>
          <a:srcRect l="25378" r="15456"/>
          <a:stretch/>
        </p:blipFill>
        <p:spPr>
          <a:xfrm>
            <a:off x="-1" y="-2"/>
            <a:ext cx="2338252"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E91B3-386C-3981-97E0-9E03A3A1F32E}"/>
              </a:ext>
            </a:extLst>
          </p:cNvPr>
          <p:cNvSpPr>
            <a:spLocks noGrp="1"/>
          </p:cNvSpPr>
          <p:nvPr>
            <p:ph type="title"/>
          </p:nvPr>
        </p:nvSpPr>
        <p:spPr>
          <a:xfrm>
            <a:off x="2677711" y="175648"/>
            <a:ext cx="7504785" cy="1559301"/>
          </a:xfrm>
        </p:spPr>
        <p:txBody>
          <a:bodyPr>
            <a:normAutofit/>
          </a:bodyPr>
          <a:lstStyle/>
          <a:p>
            <a:r>
              <a:rPr lang="en-GB" sz="4000" b="1" kern="0" dirty="0">
                <a:effectLst/>
                <a:latin typeface="Segoe UI" panose="020B0502040204020203" pitchFamily="34" charset="0"/>
                <a:ea typeface="Times New Roman" panose="02020603050405020304" pitchFamily="18" charset="0"/>
                <a:cs typeface="Arial" panose="020B0604020202020204" pitchFamily="34" charset="0"/>
              </a:rPr>
              <a:t>Technological Best Practices:</a:t>
            </a:r>
            <a:endParaRPr lang="en-GB" sz="4000" dirty="0"/>
          </a:p>
        </p:txBody>
      </p:sp>
      <p:sp>
        <p:nvSpPr>
          <p:cNvPr id="3" name="Content Placeholder 2">
            <a:extLst>
              <a:ext uri="{FF2B5EF4-FFF2-40B4-BE49-F238E27FC236}">
                <a16:creationId xmlns:a16="http://schemas.microsoft.com/office/drawing/2014/main" id="{C28D6100-A5E2-A088-5EEA-31DC3D128DA4}"/>
              </a:ext>
            </a:extLst>
          </p:cNvPr>
          <p:cNvSpPr>
            <a:spLocks noGrp="1"/>
          </p:cNvSpPr>
          <p:nvPr>
            <p:ph idx="1"/>
          </p:nvPr>
        </p:nvSpPr>
        <p:spPr>
          <a:xfrm>
            <a:off x="2529561" y="1528354"/>
            <a:ext cx="9024536" cy="4892039"/>
          </a:xfrm>
        </p:spPr>
        <p:txBody>
          <a:bodyPr anchor="ctr">
            <a:normAutofit fontScale="92500" lnSpcReduction="10000"/>
          </a:bodyPr>
          <a:lstStyle/>
          <a:p>
            <a:pPr marL="0" lvl="0" indent="0">
              <a:spcAft>
                <a:spcPts val="800"/>
              </a:spcAft>
              <a:buSzPts val="1000"/>
              <a:buNone/>
              <a:tabLst>
                <a:tab pos="457200" algn="l"/>
              </a:tabLst>
            </a:pPr>
            <a:endParaRPr lang="en-GB" sz="1900" kern="100" dirty="0">
              <a:effectLst/>
              <a:latin typeface="Aptos" panose="020B0004020202020204" pitchFamily="34" charset="0"/>
              <a:ea typeface="DengXian" panose="02010600030101010101" pitchFamily="2" charset="-122"/>
              <a:cs typeface="Arial" panose="020B0604020202020204" pitchFamily="34" charset="0"/>
            </a:endParaRPr>
          </a:p>
          <a:p>
            <a:pPr marL="92075" lvl="1" indent="365125">
              <a:spcAft>
                <a:spcPts val="800"/>
              </a:spcAft>
              <a:buSzPts val="1000"/>
              <a:buFont typeface="Courier New" panose="02070309020205020404" pitchFamily="49" charset="0"/>
              <a:buChar char="o"/>
              <a:tabLst>
                <a:tab pos="914400" algn="l"/>
              </a:tabLst>
            </a:pPr>
            <a:r>
              <a:rPr lang="en-GB" sz="3600" kern="0" dirty="0">
                <a:effectLst/>
                <a:ea typeface="Times New Roman" panose="02020603050405020304" pitchFamily="18" charset="0"/>
                <a:cs typeface="Times New Roman" panose="02020603050405020304" pitchFamily="18" charset="0"/>
              </a:rPr>
              <a:t>Ensure a secure, platform (e.g., Zoom / Teams).</a:t>
            </a:r>
            <a:endParaRPr lang="en-GB" sz="3600" kern="100" dirty="0">
              <a:effectLst/>
              <a:ea typeface="DengXian" panose="02010600030101010101" pitchFamily="2" charset="-122"/>
              <a:cs typeface="Times New Roman" panose="02020603050405020304" pitchFamily="18" charset="0"/>
            </a:endParaRPr>
          </a:p>
          <a:p>
            <a:pPr marL="92075" lvl="1" indent="365125">
              <a:spcAft>
                <a:spcPts val="800"/>
              </a:spcAft>
              <a:buSzPts val="1000"/>
              <a:buFont typeface="Courier New" panose="02070309020205020404" pitchFamily="49" charset="0"/>
              <a:buChar char="o"/>
              <a:tabLst>
                <a:tab pos="914400" algn="l"/>
              </a:tabLst>
            </a:pPr>
            <a:r>
              <a:rPr lang="en-GB" sz="3600" kern="0" dirty="0">
                <a:effectLst/>
                <a:ea typeface="Times New Roman" panose="02020603050405020304" pitchFamily="18" charset="0"/>
                <a:cs typeface="Times New Roman" panose="02020603050405020304" pitchFamily="18" charset="0"/>
              </a:rPr>
              <a:t>Set up a distraction-free environment for both the counsellor and client.</a:t>
            </a:r>
            <a:endParaRPr lang="en-GB" sz="3600" kern="100" dirty="0">
              <a:effectLst/>
              <a:ea typeface="DengXian" panose="02010600030101010101" pitchFamily="2" charset="-122"/>
              <a:cs typeface="Times New Roman" panose="02020603050405020304" pitchFamily="18" charset="0"/>
            </a:endParaRPr>
          </a:p>
          <a:p>
            <a:pPr marL="92075" lvl="1" indent="365125">
              <a:spcAft>
                <a:spcPts val="800"/>
              </a:spcAft>
              <a:buSzPts val="1000"/>
              <a:buFont typeface="Courier New" panose="02070309020205020404" pitchFamily="49" charset="0"/>
              <a:buChar char="o"/>
              <a:tabLst>
                <a:tab pos="914400" algn="l"/>
              </a:tabLst>
            </a:pPr>
            <a:r>
              <a:rPr lang="en-GB" sz="3600" kern="0" dirty="0">
                <a:effectLst/>
                <a:ea typeface="Times New Roman" panose="02020603050405020304" pitchFamily="18" charset="0"/>
                <a:cs typeface="Times New Roman" panose="02020603050405020304" pitchFamily="18" charset="0"/>
              </a:rPr>
              <a:t>Test technology before each session to avoid disruptions.</a:t>
            </a:r>
          </a:p>
          <a:p>
            <a:pPr marL="92075" lvl="1" indent="365125">
              <a:spcAft>
                <a:spcPts val="800"/>
              </a:spcAft>
              <a:buSzPts val="1000"/>
              <a:buFont typeface="Courier New" panose="02070309020205020404" pitchFamily="49" charset="0"/>
              <a:buChar char="o"/>
              <a:tabLst>
                <a:tab pos="914400" algn="l"/>
              </a:tabLst>
            </a:pPr>
            <a:r>
              <a:rPr lang="en-GB" sz="3600" kern="0" dirty="0">
                <a:ea typeface="DengXian" panose="02010600030101010101" pitchFamily="2" charset="-122"/>
                <a:cs typeface="Times New Roman" panose="02020603050405020304" pitchFamily="18" charset="0"/>
              </a:rPr>
              <a:t>What do you do if there is a technical failure?-Have a plan in place and share this with your client</a:t>
            </a:r>
            <a:endParaRPr lang="en-GB" sz="3600" kern="100" dirty="0">
              <a:effectLst/>
              <a:ea typeface="DengXian" panose="02010600030101010101" pitchFamily="2" charset="-122"/>
              <a:cs typeface="Times New Roman" panose="02020603050405020304" pitchFamily="18" charset="0"/>
            </a:endParaRPr>
          </a:p>
          <a:p>
            <a:endParaRPr lang="en-GB" sz="1900" dirty="0"/>
          </a:p>
        </p:txBody>
      </p:sp>
    </p:spTree>
    <p:extLst>
      <p:ext uri="{BB962C8B-B14F-4D97-AF65-F5344CB8AC3E}">
        <p14:creationId xmlns:p14="http://schemas.microsoft.com/office/powerpoint/2010/main" val="33759384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F010A9-DA40-A927-3037-AA31B91EF1F0}"/>
              </a:ext>
            </a:extLst>
          </p:cNvPr>
          <p:cNvSpPr>
            <a:spLocks noGrp="1"/>
          </p:cNvSpPr>
          <p:nvPr>
            <p:ph type="title"/>
          </p:nvPr>
        </p:nvSpPr>
        <p:spPr>
          <a:xfrm>
            <a:off x="195278" y="394710"/>
            <a:ext cx="10150505" cy="630724"/>
          </a:xfrm>
        </p:spPr>
        <p:txBody>
          <a:bodyPr anchor="b">
            <a:normAutofit fontScale="90000"/>
          </a:bodyPr>
          <a:lstStyle/>
          <a:p>
            <a:r>
              <a:rPr lang="en-GB" sz="4000" b="1" kern="0" dirty="0">
                <a:effectLst/>
                <a:latin typeface="Segoe UI" panose="020B0502040204020203" pitchFamily="34" charset="0"/>
                <a:ea typeface="Times New Roman" panose="02020603050405020304" pitchFamily="18" charset="0"/>
                <a:cs typeface="Arial" panose="020B0604020202020204" pitchFamily="34" charset="0"/>
              </a:rPr>
              <a:t>Building Rapport Virtually:</a:t>
            </a:r>
            <a:br>
              <a:rPr lang="en-GB" sz="4000" kern="100" dirty="0">
                <a:effectLst/>
                <a:latin typeface="Aptos" panose="020B0004020202020204" pitchFamily="34" charset="0"/>
                <a:ea typeface="DengXian" panose="02010600030101010101" pitchFamily="2" charset="-122"/>
                <a:cs typeface="Arial" panose="020B0604020202020204" pitchFamily="34" charset="0"/>
              </a:rPr>
            </a:br>
            <a:endParaRPr lang="en-GB" sz="4000" dirty="0"/>
          </a:p>
        </p:txBody>
      </p:sp>
      <p:pic>
        <p:nvPicPr>
          <p:cNvPr id="7" name="Graphic 6" descr="Chat">
            <a:extLst>
              <a:ext uri="{FF2B5EF4-FFF2-40B4-BE49-F238E27FC236}">
                <a16:creationId xmlns:a16="http://schemas.microsoft.com/office/drawing/2014/main" id="{4D7306FC-37A0-25EA-60EE-D76C3282BC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7329145" y="-291550"/>
            <a:ext cx="3746863" cy="1794147"/>
          </a:xfrm>
          <a:prstGeom prst="rect">
            <a:avLst/>
          </a:prstGeom>
        </p:spPr>
      </p:pic>
      <p:sp>
        <p:nvSpPr>
          <p:cNvPr id="3" name="Content Placeholder 2">
            <a:extLst>
              <a:ext uri="{FF2B5EF4-FFF2-40B4-BE49-F238E27FC236}">
                <a16:creationId xmlns:a16="http://schemas.microsoft.com/office/drawing/2014/main" id="{8050DA9A-BABB-AF5A-4B74-000A28F0349F}"/>
              </a:ext>
            </a:extLst>
          </p:cNvPr>
          <p:cNvSpPr>
            <a:spLocks noGrp="1"/>
          </p:cNvSpPr>
          <p:nvPr>
            <p:ph idx="1"/>
          </p:nvPr>
        </p:nvSpPr>
        <p:spPr>
          <a:xfrm>
            <a:off x="-72510" y="1371955"/>
            <a:ext cx="6956636" cy="4774119"/>
          </a:xfrm>
        </p:spPr>
        <p:txBody>
          <a:bodyPr>
            <a:normAutofit lnSpcReduction="10000"/>
          </a:bodyPr>
          <a:lstStyle/>
          <a:p>
            <a:pPr marL="742950" lvl="1" indent="-285750">
              <a:spcAft>
                <a:spcPts val="800"/>
              </a:spcAft>
              <a:buSzPts val="1000"/>
              <a:buFont typeface="Courier New" panose="02070309020205020404" pitchFamily="49" charset="0"/>
              <a:buChar char="o"/>
              <a:tabLst>
                <a:tab pos="914400" algn="l"/>
              </a:tabLst>
            </a:pPr>
            <a:r>
              <a:rPr lang="en-GB" sz="3200" kern="0" dirty="0">
                <a:effectLst/>
                <a:ea typeface="Times New Roman" panose="02020603050405020304" pitchFamily="18" charset="0"/>
                <a:cs typeface="Times New Roman" panose="02020603050405020304" pitchFamily="18" charset="0"/>
              </a:rPr>
              <a:t>Active listening and clear communication are even more important in a virtual setting.</a:t>
            </a:r>
            <a:endParaRPr lang="en-GB" sz="3200" kern="100" dirty="0">
              <a:effectLst/>
              <a:ea typeface="DengXian" panose="02010600030101010101" pitchFamily="2" charset="-122"/>
              <a:cs typeface="Times New Roman" panose="02020603050405020304" pitchFamily="18" charset="0"/>
            </a:endParaRPr>
          </a:p>
          <a:p>
            <a:pPr marL="742950" lvl="1" indent="-285750">
              <a:spcAft>
                <a:spcPts val="800"/>
              </a:spcAft>
              <a:buSzPts val="1000"/>
              <a:buFont typeface="Courier New" panose="02070309020205020404" pitchFamily="49" charset="0"/>
              <a:buChar char="o"/>
              <a:tabLst>
                <a:tab pos="914400" algn="l"/>
              </a:tabLst>
            </a:pPr>
            <a:r>
              <a:rPr lang="en-GB" sz="3200" kern="0" dirty="0">
                <a:effectLst/>
                <a:ea typeface="Times New Roman" panose="02020603050405020304" pitchFamily="18" charset="0"/>
                <a:cs typeface="Times New Roman" panose="02020603050405020304" pitchFamily="18" charset="0"/>
              </a:rPr>
              <a:t>Acknowledge the limitations of the medium and work to make clients feel comfortable.</a:t>
            </a:r>
            <a:endParaRPr lang="en-GB" sz="3200" kern="100" dirty="0">
              <a:effectLst/>
              <a:ea typeface="DengXian" panose="02010600030101010101" pitchFamily="2" charset="-122"/>
              <a:cs typeface="Times New Roman" panose="02020603050405020304" pitchFamily="18" charset="0"/>
            </a:endParaRPr>
          </a:p>
          <a:p>
            <a:pPr marL="742950" lvl="1" indent="-285750">
              <a:spcAft>
                <a:spcPts val="800"/>
              </a:spcAft>
              <a:buSzPts val="1000"/>
              <a:buFont typeface="Courier New" panose="02070309020205020404" pitchFamily="49" charset="0"/>
              <a:buChar char="o"/>
              <a:tabLst>
                <a:tab pos="914400" algn="l"/>
              </a:tabLst>
            </a:pPr>
            <a:r>
              <a:rPr lang="en-GB" sz="3200" kern="0" dirty="0">
                <a:effectLst/>
                <a:ea typeface="Times New Roman" panose="02020603050405020304" pitchFamily="18" charset="0"/>
                <a:cs typeface="Times New Roman" panose="02020603050405020304" pitchFamily="18" charset="0"/>
              </a:rPr>
              <a:t>Encourage openness and be patient, as it may take time for clients to adjust to virtual sessions.</a:t>
            </a:r>
            <a:endParaRPr lang="en-GB" sz="3200" kern="100" dirty="0">
              <a:effectLst/>
              <a:ea typeface="DengXian" panose="02010600030101010101" pitchFamily="2" charset="-122"/>
              <a:cs typeface="Times New Roman" panose="02020603050405020304" pitchFamily="18" charset="0"/>
            </a:endParaRPr>
          </a:p>
          <a:p>
            <a:endParaRPr lang="en-GB" sz="1700" dirty="0"/>
          </a:p>
        </p:txBody>
      </p:sp>
      <p:pic>
        <p:nvPicPr>
          <p:cNvPr id="9" name="Graphic 8" descr="Chat">
            <a:extLst>
              <a:ext uri="{FF2B5EF4-FFF2-40B4-BE49-F238E27FC236}">
                <a16:creationId xmlns:a16="http://schemas.microsoft.com/office/drawing/2014/main" id="{6AB8FCBF-54F8-4493-AA2D-16DBAB63D7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3435972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The benefits of online counselling - The Spark Blog">
            <a:extLst>
              <a:ext uri="{FF2B5EF4-FFF2-40B4-BE49-F238E27FC236}">
                <a16:creationId xmlns:a16="http://schemas.microsoft.com/office/drawing/2014/main" id="{5BEF3E65-1AD8-D9ED-9044-85D3D963C7A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1422" b="430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923B0-F329-F42B-DCF9-FD43804B830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Triad work online</a:t>
            </a:r>
          </a:p>
        </p:txBody>
      </p:sp>
      <p:cxnSp>
        <p:nvCxnSpPr>
          <p:cNvPr id="2057" name="Straight Connector 205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59" name="Straight Connector 205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95059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10850-FD52-93AB-E0A9-96286992C267}"/>
              </a:ext>
            </a:extLst>
          </p:cNvPr>
          <p:cNvSpPr>
            <a:spLocks noGrp="1"/>
          </p:cNvSpPr>
          <p:nvPr>
            <p:ph type="title"/>
          </p:nvPr>
        </p:nvSpPr>
        <p:spPr>
          <a:xfrm>
            <a:off x="599609" y="679731"/>
            <a:ext cx="4171994" cy="3736540"/>
          </a:xfrm>
        </p:spPr>
        <p:txBody>
          <a:bodyPr vert="horz" lIns="91440" tIns="45720" rIns="91440" bIns="45720" rtlCol="0" anchor="b">
            <a:normAutofit/>
          </a:bodyPr>
          <a:lstStyle/>
          <a:p>
            <a:r>
              <a:rPr lang="en-US" sz="5100" kern="1200" dirty="0">
                <a:solidFill>
                  <a:schemeClr val="tx1"/>
                </a:solidFill>
                <a:effectLst/>
                <a:latin typeface="+mj-lt"/>
                <a:ea typeface="+mj-ea"/>
                <a:cs typeface="+mj-cs"/>
              </a:rPr>
              <a:t>Any final questions and reflections on the lesson.</a:t>
            </a:r>
            <a:br>
              <a:rPr lang="en-US" sz="5100" kern="1200" dirty="0">
                <a:solidFill>
                  <a:schemeClr val="tx1"/>
                </a:solidFill>
                <a:latin typeface="+mj-lt"/>
                <a:ea typeface="+mj-ea"/>
                <a:cs typeface="+mj-cs"/>
              </a:rPr>
            </a:br>
            <a:endParaRPr lang="en-US" sz="5100" kern="1200" dirty="0">
              <a:solidFill>
                <a:schemeClr val="tx1"/>
              </a:solidFill>
              <a:latin typeface="+mj-lt"/>
              <a:ea typeface="+mj-ea"/>
              <a:cs typeface="+mj-cs"/>
            </a:endParaRPr>
          </a:p>
        </p:txBody>
      </p:sp>
      <p:grpSp>
        <p:nvGrpSpPr>
          <p:cNvPr id="24" name="Group 23">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5" name="Straight Connector 2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8E413E7F-C569-B238-2BCE-78933E374F7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0572" y="569297"/>
            <a:ext cx="5608830" cy="5608830"/>
          </a:xfrm>
          <a:prstGeom prst="rect">
            <a:avLst/>
          </a:prstGeom>
        </p:spPr>
      </p:pic>
    </p:spTree>
    <p:extLst>
      <p:ext uri="{BB962C8B-B14F-4D97-AF65-F5344CB8AC3E}">
        <p14:creationId xmlns:p14="http://schemas.microsoft.com/office/powerpoint/2010/main" val="16884242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BA6B3E-68BF-1D1B-3CDD-6260E851DF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F14BDF-62B8-FD8D-3906-296595FD2EFC}"/>
              </a:ext>
            </a:extLst>
          </p:cNvPr>
          <p:cNvSpPr>
            <a:spLocks noGrp="1"/>
          </p:cNvSpPr>
          <p:nvPr>
            <p:ph type="title"/>
          </p:nvPr>
        </p:nvSpPr>
        <p:spPr>
          <a:xfrm>
            <a:off x="838200" y="330092"/>
            <a:ext cx="10515600" cy="1325563"/>
          </a:xfrm>
        </p:spPr>
        <p:txBody>
          <a:bodyPr>
            <a:normAutofit fontScale="90000"/>
          </a:bodyPr>
          <a:lstStyle/>
          <a:p>
            <a:r>
              <a:rPr lang="en-GB" sz="4000" dirty="0">
                <a:solidFill>
                  <a:schemeClr val="tx2"/>
                </a:solidFill>
              </a:rPr>
              <a:t>Devise your own personal checklist</a:t>
            </a:r>
            <a:r>
              <a:rPr lang="en-GB" sz="4000" kern="0" dirty="0">
                <a:solidFill>
                  <a:schemeClr val="tx2"/>
                </a:solidFill>
                <a:effectLst/>
                <a:ea typeface="Times New Roman" panose="02020603050405020304" pitchFamily="18" charset="0"/>
                <a:cs typeface="Times New Roman" panose="02020603050405020304" pitchFamily="18" charset="0"/>
              </a:rPr>
              <a:t> and guidance for ensuring effective communication during virtual sessions</a:t>
            </a:r>
            <a:r>
              <a:rPr lang="en-GB" sz="2300" kern="0" dirty="0">
                <a:solidFill>
                  <a:schemeClr val="tx2"/>
                </a:solidFill>
                <a:effectLst/>
                <a:ea typeface="Times New Roman" panose="02020603050405020304" pitchFamily="18" charset="0"/>
                <a:cs typeface="Times New Roman" panose="02020603050405020304" pitchFamily="18" charset="0"/>
              </a:rPr>
              <a:t>.</a:t>
            </a:r>
            <a:endParaRPr lang="en-GB" sz="2300" dirty="0">
              <a:solidFill>
                <a:schemeClr val="tx2"/>
              </a:solidFill>
            </a:endParaRPr>
          </a:p>
        </p:txBody>
      </p:sp>
      <p:sp>
        <p:nvSpPr>
          <p:cNvPr id="3" name="Content Placeholder 2">
            <a:extLst>
              <a:ext uri="{FF2B5EF4-FFF2-40B4-BE49-F238E27FC236}">
                <a16:creationId xmlns:a16="http://schemas.microsoft.com/office/drawing/2014/main" id="{91EDA3D3-4432-68B0-FB2D-16392BB6AD66}"/>
              </a:ext>
            </a:extLst>
          </p:cNvPr>
          <p:cNvSpPr>
            <a:spLocks noGrp="1"/>
          </p:cNvSpPr>
          <p:nvPr>
            <p:ph idx="1"/>
          </p:nvPr>
        </p:nvSpPr>
        <p:spPr/>
        <p:txBody>
          <a:bodyPr anchor="ctr">
            <a:normAutofit/>
          </a:bodyPr>
          <a:lstStyle/>
          <a:p>
            <a:pPr marL="457200" lvl="1" indent="0">
              <a:spcAft>
                <a:spcPts val="800"/>
              </a:spcAft>
              <a:buSzPts val="1000"/>
              <a:buNone/>
              <a:tabLst>
                <a:tab pos="914400" algn="l"/>
              </a:tabLst>
            </a:pPr>
            <a:r>
              <a:rPr lang="en-GB" sz="1800" kern="0" dirty="0">
                <a:solidFill>
                  <a:schemeClr val="tx2"/>
                </a:solidFill>
                <a:effectLst/>
                <a:ea typeface="Times New Roman" panose="02020603050405020304" pitchFamily="18" charset="0"/>
                <a:cs typeface="Times New Roman" panose="02020603050405020304" pitchFamily="18" charset="0"/>
              </a:rPr>
              <a:t>  </a:t>
            </a:r>
            <a:endParaRPr lang="en-GB" sz="1800" dirty="0">
              <a:solidFill>
                <a:schemeClr val="tx2"/>
              </a:solidFill>
            </a:endParaRPr>
          </a:p>
        </p:txBody>
      </p:sp>
      <p:pic>
        <p:nvPicPr>
          <p:cNvPr id="7" name="Graphic 6" descr="CheckList">
            <a:extLst>
              <a:ext uri="{FF2B5EF4-FFF2-40B4-BE49-F238E27FC236}">
                <a16:creationId xmlns:a16="http://schemas.microsoft.com/office/drawing/2014/main" id="{1F3CF12F-646F-7CAA-3553-2A035229C0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4579" y="2293642"/>
            <a:ext cx="3620021" cy="3620021"/>
          </a:xfrm>
          <a:prstGeom prst="rect">
            <a:avLst/>
          </a:prstGeom>
        </p:spPr>
      </p:pic>
      <p:sp>
        <p:nvSpPr>
          <p:cNvPr id="4" name="TextBox 3">
            <a:extLst>
              <a:ext uri="{FF2B5EF4-FFF2-40B4-BE49-F238E27FC236}">
                <a16:creationId xmlns:a16="http://schemas.microsoft.com/office/drawing/2014/main" id="{5C5268FD-E333-BEE5-C0B4-B0AE77AC0146}"/>
              </a:ext>
            </a:extLst>
          </p:cNvPr>
          <p:cNvSpPr txBox="1"/>
          <p:nvPr/>
        </p:nvSpPr>
        <p:spPr>
          <a:xfrm>
            <a:off x="3827985" y="1655655"/>
            <a:ext cx="7384813" cy="2862322"/>
          </a:xfrm>
          <a:prstGeom prst="rect">
            <a:avLst/>
          </a:prstGeom>
          <a:noFill/>
        </p:spPr>
        <p:txBody>
          <a:bodyPr wrap="square" rtlCol="0">
            <a:spAutoFit/>
          </a:bodyPr>
          <a:lstStyle/>
          <a:p>
            <a:r>
              <a:rPr lang="en-GB" sz="6000" dirty="0">
                <a:solidFill>
                  <a:srgbClr val="FF0000"/>
                </a:solidFill>
              </a:rPr>
              <a:t>ONGOING CPD, RESEARCH AND TRAINING!!!</a:t>
            </a:r>
          </a:p>
        </p:txBody>
      </p:sp>
      <p:pic>
        <p:nvPicPr>
          <p:cNvPr id="1026" name="Picture 2" descr="84,983 Free Training Images, Stock Photos &amp; Vectors | Shutterstock">
            <a:extLst>
              <a:ext uri="{FF2B5EF4-FFF2-40B4-BE49-F238E27FC236}">
                <a16:creationId xmlns:a16="http://schemas.microsoft.com/office/drawing/2014/main" id="{F83CB00F-4F24-5CBB-1C91-BD045E00D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25184" y="4656954"/>
            <a:ext cx="3752684" cy="2513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0341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3698FA-320B-B15C-9C9C-F64E5DC06093}"/>
              </a:ext>
            </a:extLst>
          </p:cNvPr>
          <p:cNvSpPr>
            <a:spLocks noGrp="1"/>
          </p:cNvSpPr>
          <p:nvPr>
            <p:ph type="title"/>
          </p:nvPr>
        </p:nvSpPr>
        <p:spPr>
          <a:xfrm>
            <a:off x="1043631" y="809898"/>
            <a:ext cx="9942716" cy="1554480"/>
          </a:xfrm>
        </p:spPr>
        <p:txBody>
          <a:bodyPr anchor="ctr">
            <a:normAutofit/>
          </a:bodyPr>
          <a:lstStyle/>
          <a:p>
            <a:r>
              <a:rPr kumimoji="0" lang="en-GB" altLang="en-US" sz="4800" b="1" i="0" u="none" strike="noStrike" cap="none" normalizeH="0" baseline="0">
                <a:ln>
                  <a:noFill/>
                </a:ln>
                <a:effectLst/>
                <a:latin typeface="Segoe UI" panose="020B0502040204020203" pitchFamily="34" charset="0"/>
                <a:ea typeface="Times New Roman" panose="02020603050405020304" pitchFamily="18" charset="0"/>
                <a:cs typeface="Segoe UI" panose="020B0502040204020203" pitchFamily="34" charset="0"/>
              </a:rPr>
              <a:t>Closing Thoughts:</a:t>
            </a:r>
            <a:r>
              <a:rPr kumimoji="0" lang="en-GB" altLang="en-US" sz="4800" b="0" i="0" u="none" strike="noStrike" cap="none" normalizeH="0" baseline="0">
                <a:ln>
                  <a:noFill/>
                </a:ln>
                <a:effectLst/>
                <a:latin typeface="Aptos" panose="020B0004020202020204" pitchFamily="34" charset="0"/>
                <a:ea typeface="Times New Roman" panose="02020603050405020304" pitchFamily="18" charset="0"/>
                <a:cs typeface="Segoe UI" panose="020B0502040204020203" pitchFamily="34" charset="0"/>
              </a:rPr>
              <a:t> </a:t>
            </a:r>
            <a:r>
              <a:rPr kumimoji="0" lang="en-GB" altLang="en-US" sz="4800" b="1" i="0" u="none" strike="noStrike" cap="none" normalizeH="0" baseline="0">
                <a:ln>
                  <a:noFill/>
                </a:ln>
                <a:effectLst/>
                <a:latin typeface="Segoe UI" panose="020B0502040204020203" pitchFamily="34" charset="0"/>
                <a:ea typeface="Times New Roman" panose="02020603050405020304" pitchFamily="18" charset="0"/>
                <a:cs typeface="Segoe UI" panose="020B0502040204020203" pitchFamily="34" charset="0"/>
              </a:rPr>
              <a:t> Remember …</a:t>
            </a:r>
            <a:endParaRPr lang="en-GB" sz="4800"/>
          </a:p>
        </p:txBody>
      </p:sp>
      <p:sp>
        <p:nvSpPr>
          <p:cNvPr id="3" name="Content Placeholder 2">
            <a:extLst>
              <a:ext uri="{FF2B5EF4-FFF2-40B4-BE49-F238E27FC236}">
                <a16:creationId xmlns:a16="http://schemas.microsoft.com/office/drawing/2014/main" id="{F334B193-9A09-778C-4299-38318B4F95BF}"/>
              </a:ext>
            </a:extLst>
          </p:cNvPr>
          <p:cNvSpPr>
            <a:spLocks noGrp="1"/>
          </p:cNvSpPr>
          <p:nvPr>
            <p:ph idx="1"/>
          </p:nvPr>
        </p:nvSpPr>
        <p:spPr>
          <a:xfrm>
            <a:off x="1045028" y="3017522"/>
            <a:ext cx="9941319" cy="3124658"/>
          </a:xfrm>
        </p:spPr>
        <p:txBody>
          <a:bodyPr anchor="ctr">
            <a:normAutofit/>
          </a:bodyPr>
          <a:lstStyle/>
          <a:p>
            <a:r>
              <a:rPr kumimoji="0" lang="en-GB" altLang="en-US" sz="3600" b="0" i="0" u="none" strike="noStrike" cap="none" normalizeH="0" baseline="0" dirty="0">
                <a:ln>
                  <a:noFill/>
                </a:ln>
                <a:effectLst/>
                <a:latin typeface="Segoe UI" panose="020B0502040204020203" pitchFamily="34" charset="0"/>
                <a:ea typeface="Times New Roman" panose="02020603050405020304" pitchFamily="18" charset="0"/>
                <a:cs typeface="Segoe UI" panose="020B0502040204020203" pitchFamily="34" charset="0"/>
              </a:rPr>
              <a:t>The importance of</a:t>
            </a:r>
            <a:r>
              <a:rPr lang="en-GB" altLang="en-US" sz="3600" dirty="0">
                <a:latin typeface="Segoe UI" panose="020B0502040204020203" pitchFamily="34" charset="0"/>
                <a:ea typeface="Times New Roman" panose="02020603050405020304" pitchFamily="18" charset="0"/>
                <a:cs typeface="Segoe UI" panose="020B0502040204020203" pitchFamily="34" charset="0"/>
              </a:rPr>
              <a:t> </a:t>
            </a:r>
            <a:r>
              <a:rPr kumimoji="0" lang="en-GB" altLang="en-US" sz="3600" b="0" i="0" u="none" strike="noStrike" cap="none" normalizeH="0" baseline="0" dirty="0">
                <a:ln>
                  <a:noFill/>
                </a:ln>
                <a:effectLst/>
                <a:latin typeface="Segoe UI" panose="020B0502040204020203" pitchFamily="34" charset="0"/>
                <a:ea typeface="Times New Roman" panose="02020603050405020304" pitchFamily="18" charset="0"/>
                <a:cs typeface="Segoe UI" panose="020B0502040204020203" pitchFamily="34" charset="0"/>
              </a:rPr>
              <a:t>continually improving skills in remote counselling, as technology continues to evolve and expand its use in therapy settings</a:t>
            </a:r>
            <a:endParaRPr lang="en-GB" sz="36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72766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6F9CCA-C3A7-6B69-36B5-65F1F8468392}"/>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7" name="Rectangle 16">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27C406-9C25-5A15-8411-8894EF6DD7E4}"/>
              </a:ext>
            </a:extLst>
          </p:cNvPr>
          <p:cNvSpPr>
            <a:spLocks noGrp="1"/>
          </p:cNvSpPr>
          <p:nvPr>
            <p:ph type="title"/>
          </p:nvPr>
        </p:nvSpPr>
        <p:spPr>
          <a:xfrm>
            <a:off x="1107767" y="473829"/>
            <a:ext cx="2237837" cy="4680583"/>
          </a:xfrm>
        </p:spPr>
        <p:txBody>
          <a:bodyPr anchor="ctr">
            <a:normAutofit/>
          </a:bodyPr>
          <a:lstStyle/>
          <a:p>
            <a:r>
              <a:rPr lang="en-GB" sz="5200" dirty="0"/>
              <a:t>Do you know more about ? </a:t>
            </a:r>
          </a:p>
        </p:txBody>
      </p:sp>
      <p:sp>
        <p:nvSpPr>
          <p:cNvPr id="9" name="Content Placeholder 2">
            <a:extLst>
              <a:ext uri="{FF2B5EF4-FFF2-40B4-BE49-F238E27FC236}">
                <a16:creationId xmlns:a16="http://schemas.microsoft.com/office/drawing/2014/main" id="{9E22AA9C-157B-0320-404D-6F1B37D40548}"/>
              </a:ext>
            </a:extLst>
          </p:cNvPr>
          <p:cNvSpPr>
            <a:spLocks noGrp="1"/>
          </p:cNvSpPr>
          <p:nvPr>
            <p:ph idx="1"/>
          </p:nvPr>
        </p:nvSpPr>
        <p:spPr>
          <a:xfrm>
            <a:off x="3818965" y="631133"/>
            <a:ext cx="7444782" cy="5289378"/>
          </a:xfrm>
        </p:spPr>
        <p:txBody>
          <a:bodyPr anchor="ctr">
            <a:normAutofit fontScale="92500"/>
          </a:bodyPr>
          <a:lstStyle/>
          <a:p>
            <a:pPr marL="514350" indent="-514350">
              <a:buFont typeface="+mj-lt"/>
              <a:buAutoNum type="arabicPeriod"/>
            </a:pPr>
            <a:r>
              <a:rPr lang="en-GB" sz="3200" dirty="0"/>
              <a:t>Define remote counselling and its key components.</a:t>
            </a:r>
          </a:p>
          <a:p>
            <a:pPr marL="514350" indent="-514350">
              <a:buFont typeface="+mj-lt"/>
              <a:buAutoNum type="arabicPeriod"/>
            </a:pPr>
            <a:r>
              <a:rPr lang="en-GB" sz="3200" dirty="0"/>
              <a:t>Understand the advantages and challenges of remote counselling.</a:t>
            </a:r>
          </a:p>
          <a:p>
            <a:pPr marL="514350" indent="-514350">
              <a:buFont typeface="+mj-lt"/>
              <a:buAutoNum type="arabicPeriod"/>
            </a:pPr>
            <a:r>
              <a:rPr lang="en-GB" sz="3200" dirty="0"/>
              <a:t>Identify ethical and legal considerations in providing remote counselling.</a:t>
            </a:r>
          </a:p>
          <a:p>
            <a:pPr marL="514350" indent="-514350">
              <a:buFont typeface="+mj-lt"/>
              <a:buAutoNum type="arabicPeriod"/>
            </a:pPr>
            <a:r>
              <a:rPr lang="en-GB" sz="3200" dirty="0"/>
              <a:t>Apply best practices for establishing a successful remote counselling session.</a:t>
            </a:r>
          </a:p>
          <a:p>
            <a:pPr marL="514350" indent="-514350">
              <a:buFont typeface="+mj-lt"/>
              <a:buAutoNum type="arabicPeriod"/>
            </a:pPr>
            <a:r>
              <a:rPr lang="en-GB" sz="3200" dirty="0"/>
              <a:t>Develop skills to maintain rapport and build a therapeutic relationship virtually.</a:t>
            </a:r>
          </a:p>
          <a:p>
            <a:endParaRPr lang="en-GB" sz="2000" dirty="0"/>
          </a:p>
        </p:txBody>
      </p:sp>
    </p:spTree>
    <p:extLst>
      <p:ext uri="{BB962C8B-B14F-4D97-AF65-F5344CB8AC3E}">
        <p14:creationId xmlns:p14="http://schemas.microsoft.com/office/powerpoint/2010/main" val="6695308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descr="A picture of an electromagnetic radiation">
            <a:extLst>
              <a:ext uri="{FF2B5EF4-FFF2-40B4-BE49-F238E27FC236}">
                <a16:creationId xmlns:a16="http://schemas.microsoft.com/office/drawing/2014/main" id="{07651B5F-5C9B-5A7C-3C1C-8EA1E635E57A}"/>
              </a:ext>
            </a:extLst>
          </p:cNvPr>
          <p:cNvPicPr>
            <a:picLocks noChangeAspect="1"/>
          </p:cNvPicPr>
          <p:nvPr/>
        </p:nvPicPr>
        <p:blipFill>
          <a:blip r:embed="rId2"/>
          <a:srcRect t="9573" b="6112"/>
          <a:stretch/>
        </p:blipFill>
        <p:spPr>
          <a:xfrm>
            <a:off x="20" y="-7619"/>
            <a:ext cx="12191979" cy="6887364"/>
          </a:xfrm>
          <a:prstGeom prst="rect">
            <a:avLst/>
          </a:prstGeom>
        </p:spPr>
      </p:pic>
      <p:sp>
        <p:nvSpPr>
          <p:cNvPr id="21" name="Rectangle 20">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5" name="Rectangle 24">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111D2-F90F-B676-506F-8E8689A9C1F5}"/>
              </a:ext>
            </a:extLst>
          </p:cNvPr>
          <p:cNvSpPr>
            <a:spLocks noGrp="1"/>
          </p:cNvSpPr>
          <p:nvPr>
            <p:ph type="title"/>
          </p:nvPr>
        </p:nvSpPr>
        <p:spPr>
          <a:xfrm>
            <a:off x="859028" y="2155188"/>
            <a:ext cx="4160233" cy="2839273"/>
          </a:xfrm>
        </p:spPr>
        <p:txBody>
          <a:bodyPr vert="horz" lIns="91440" tIns="45720" rIns="91440" bIns="45720" rtlCol="0" anchor="b">
            <a:normAutofit/>
          </a:bodyPr>
          <a:lstStyle/>
          <a:p>
            <a:r>
              <a:rPr lang="en-US" sz="4000">
                <a:solidFill>
                  <a:srgbClr val="FFFFFF"/>
                </a:solidFill>
              </a:rPr>
              <a:t>Check the pulse of  the group ….</a:t>
            </a:r>
          </a:p>
        </p:txBody>
      </p:sp>
    </p:spTree>
    <p:extLst>
      <p:ext uri="{BB962C8B-B14F-4D97-AF65-F5344CB8AC3E}">
        <p14:creationId xmlns:p14="http://schemas.microsoft.com/office/powerpoint/2010/main" val="3674960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142</TotalTime>
  <Words>1579</Words>
  <Application>Microsoft Office PowerPoint</Application>
  <PresentationFormat>Widescreen</PresentationFormat>
  <Paragraphs>153</Paragraphs>
  <Slides>40</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DengXian</vt:lpstr>
      <vt:lpstr>Aptos</vt:lpstr>
      <vt:lpstr>Aptos Display</vt:lpstr>
      <vt:lpstr>Arial</vt:lpstr>
      <vt:lpstr>Calibri</vt:lpstr>
      <vt:lpstr>Courier New</vt:lpstr>
      <vt:lpstr>Segoe UI</vt:lpstr>
      <vt:lpstr>Source Sans Pro Light</vt:lpstr>
      <vt:lpstr>Symbol</vt:lpstr>
      <vt:lpstr>Times New Roman</vt:lpstr>
      <vt:lpstr>Office Theme</vt:lpstr>
      <vt:lpstr>Remote counselling and Assessment Two Workshop</vt:lpstr>
      <vt:lpstr>Assignment Two</vt:lpstr>
      <vt:lpstr>What changes do you think would need to be made to your counselling contract when starting/continuing with remote work and what do we need to contract for in relation to our work today?</vt:lpstr>
      <vt:lpstr>Aims of  today …</vt:lpstr>
      <vt:lpstr>Devise your own personal checklist and guidance for ensuring effective communication and  therapy during virtual sessions.</vt:lpstr>
      <vt:lpstr>Critically evaluate how …</vt:lpstr>
      <vt:lpstr>Submission information …</vt:lpstr>
      <vt:lpstr>Module Learning Outcomes</vt:lpstr>
      <vt:lpstr>Module Learning Outcomes</vt:lpstr>
      <vt:lpstr>Module Learning Outcomes</vt:lpstr>
      <vt:lpstr>Use of Generative AI in Assessment</vt:lpstr>
      <vt:lpstr>PowerPoint Presentation</vt:lpstr>
      <vt:lpstr>Task Description : critical essay </vt:lpstr>
      <vt:lpstr>Core Conditions:</vt:lpstr>
      <vt:lpstr>Practice-Based Skills:</vt:lpstr>
      <vt:lpstr>The Therapeutic and Supervisory Relationship:</vt:lpstr>
      <vt:lpstr>Ethical and Technical Considerations:</vt:lpstr>
      <vt:lpstr>Advantages and Disadvantages for Clients, Therapists, and Supervisors</vt:lpstr>
      <vt:lpstr>Assessment Requirements:</vt:lpstr>
      <vt:lpstr>The postgraduate level pass mark is 50%.</vt:lpstr>
      <vt:lpstr>Definition and Context: </vt:lpstr>
      <vt:lpstr>From preparatory reading and this morning’s lessons, you will know the answers to these questions:</vt:lpstr>
      <vt:lpstr>Knowledge base – Questions about you…Spend a few minutes just reflecting on  … </vt:lpstr>
      <vt:lpstr>Benefits and Limitations of  Remote working</vt:lpstr>
      <vt:lpstr>Advantages: </vt:lpstr>
      <vt:lpstr>Challenges: </vt:lpstr>
      <vt:lpstr> Individual reflection…</vt:lpstr>
      <vt:lpstr>Ethical Considerations: </vt:lpstr>
      <vt:lpstr>Legal Considerations: </vt:lpstr>
      <vt:lpstr>Ethical and Legal Considerations of remote working </vt:lpstr>
      <vt:lpstr>Managing Crises and Emergencies Remotely  </vt:lpstr>
      <vt:lpstr>Best Practices for Remote Counselling  </vt:lpstr>
      <vt:lpstr>Technological Best Practices:</vt:lpstr>
      <vt:lpstr>Building Rapport Virtually: </vt:lpstr>
      <vt:lpstr>Triad work online</vt:lpstr>
      <vt:lpstr>Any final questions and reflections on the lesson. </vt:lpstr>
      <vt:lpstr>Devise your own personal checklist and guidance for ensuring effective communication during virtual sessions.</vt:lpstr>
      <vt:lpstr>Closing Thoughts:  Remember …</vt:lpstr>
      <vt:lpstr>Do you know more about ? </vt:lpstr>
      <vt:lpstr>Check the pulse of  the group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Beverly Cole</dc:creator>
  <cp:lastModifiedBy>Beverly Cole</cp:lastModifiedBy>
  <cp:revision>6</cp:revision>
  <dcterms:created xsi:type="dcterms:W3CDTF">2025-03-20T11:05:31Z</dcterms:created>
  <dcterms:modified xsi:type="dcterms:W3CDTF">2025-03-25T14:44:05Z</dcterms:modified>
</cp:coreProperties>
</file>