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22"/>
  </p:handoutMasterIdLst>
  <p:sldIdLst>
    <p:sldId id="256" r:id="rId2"/>
    <p:sldId id="257" r:id="rId3"/>
    <p:sldId id="263" r:id="rId4"/>
    <p:sldId id="258" r:id="rId5"/>
    <p:sldId id="259" r:id="rId6"/>
    <p:sldId id="261" r:id="rId7"/>
    <p:sldId id="262" r:id="rId8"/>
    <p:sldId id="264" r:id="rId9"/>
    <p:sldId id="265" r:id="rId10"/>
    <p:sldId id="266" r:id="rId11"/>
    <p:sldId id="267" r:id="rId12"/>
    <p:sldId id="272" r:id="rId13"/>
    <p:sldId id="269" r:id="rId14"/>
    <p:sldId id="270" r:id="rId15"/>
    <p:sldId id="273" r:id="rId16"/>
    <p:sldId id="274" r:id="rId17"/>
    <p:sldId id="275" r:id="rId18"/>
    <p:sldId id="276" r:id="rId19"/>
    <p:sldId id="277" r:id="rId20"/>
    <p:sldId id="26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autoAdjust="0"/>
  </p:normalViewPr>
  <p:slideViewPr>
    <p:cSldViewPr snapToGrid="0">
      <p:cViewPr varScale="1">
        <p:scale>
          <a:sx n="83" d="100"/>
          <a:sy n="83" d="100"/>
        </p:scale>
        <p:origin x="45" y="222"/>
      </p:cViewPr>
      <p:guideLst>
        <p:guide orient="horz" pos="2160"/>
        <p:guide pos="3840"/>
      </p:guideLst>
    </p:cSldViewPr>
  </p:slideViewPr>
  <p:outlineViewPr>
    <p:cViewPr>
      <p:scale>
        <a:sx n="33" d="100"/>
        <a:sy n="33" d="100"/>
      </p:scale>
      <p:origin x="0" y="2490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805EF13-5FD5-43E1-A9B6-30A4A4BD05CB}" type="datetimeFigureOut">
              <a:rPr lang="cy-GB" smtClean="0"/>
              <a:t>28/10/2019</a:t>
            </a:fld>
            <a:endParaRPr lang="cy-GB"/>
          </a:p>
        </p:txBody>
      </p:sp>
      <p:sp>
        <p:nvSpPr>
          <p:cNvPr id="4" name="Footer Placeholder 3"/>
          <p:cNvSpPr>
            <a:spLocks noGrp="1"/>
          </p:cNvSpPr>
          <p:nvPr>
            <p:ph type="ftr" sz="quarter" idx="2"/>
          </p:nvPr>
        </p:nvSpPr>
        <p:spPr>
          <a:xfrm>
            <a:off x="0" y="8685214"/>
            <a:ext cx="2971800" cy="457200"/>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884613" y="8685214"/>
            <a:ext cx="2971800" cy="457200"/>
          </a:xfrm>
          <a:prstGeom prst="rect">
            <a:avLst/>
          </a:prstGeom>
        </p:spPr>
        <p:txBody>
          <a:bodyPr vert="horz" lIns="91440" tIns="45720" rIns="91440" bIns="45720" rtlCol="0" anchor="b"/>
          <a:lstStyle>
            <a:lvl1pPr algn="r">
              <a:defRPr sz="1200"/>
            </a:lvl1pPr>
          </a:lstStyle>
          <a:p>
            <a:fld id="{F274F045-252F-4391-8B20-5B3D474C267C}" type="slidenum">
              <a:rPr lang="cy-GB" smtClean="0"/>
              <a:t>‹#›</a:t>
            </a:fld>
            <a:endParaRPr lang="cy-GB"/>
          </a:p>
        </p:txBody>
      </p:sp>
    </p:spTree>
    <p:extLst>
      <p:ext uri="{BB962C8B-B14F-4D97-AF65-F5344CB8AC3E}">
        <p14:creationId xmlns:p14="http://schemas.microsoft.com/office/powerpoint/2010/main" val="170572917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EFBE9B7-5600-4303-8B36-7779A873C2F6}"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3778752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FBE9B7-5600-4303-8B36-7779A873C2F6}"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2823339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EFBE9B7-5600-4303-8B36-7779A873C2F6}"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3678909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EFBE9B7-5600-4303-8B36-7779A873C2F6}"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3584861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EFBE9B7-5600-4303-8B36-7779A873C2F6}" type="datetimeFigureOut">
              <a:rPr lang="en-GB" smtClean="0"/>
              <a:t>28/10/2019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140088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EFBE9B7-5600-4303-8B36-7779A873C2F6}" type="datetimeFigureOut">
              <a:rPr lang="en-GB" smtClean="0"/>
              <a:t>28/10/2019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24181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FBE9B7-5600-4303-8B36-7779A873C2F6}" type="datetimeFigureOut">
              <a:rPr lang="en-GB" smtClean="0"/>
              <a:t>28/10/2019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2324847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FBE9B7-5600-4303-8B36-7779A873C2F6}"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2441035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FBE9B7-5600-4303-8B36-7779A873C2F6}"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28610373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FBE9B7-5600-4303-8B36-7779A873C2F6}"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3602792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FBE9B7-5600-4303-8B36-7779A873C2F6}"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2864859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FBE9B7-5600-4303-8B36-7779A873C2F6}" type="datetimeFigureOut">
              <a:rPr lang="en-GB" smtClean="0"/>
              <a:t>28/10/2019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8B2A96-CAF5-4791-8486-E352C7070AE0}" type="slidenum">
              <a:rPr lang="en-GB" smtClean="0"/>
              <a:t>‹#›</a:t>
            </a:fld>
            <a:endParaRPr lang="en-GB"/>
          </a:p>
        </p:txBody>
      </p:sp>
    </p:spTree>
    <p:extLst>
      <p:ext uri="{BB962C8B-B14F-4D97-AF65-F5344CB8AC3E}">
        <p14:creationId xmlns:p14="http://schemas.microsoft.com/office/powerpoint/2010/main" val="19414246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s://digital.nhs.uk/data-and-information/publications/statistical/mental-health-of-children-and-young-people-in-england/2017/2017"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carers.org/about-us/about-young-carers" TargetMode="External"/><Relationship Id="rId2" Type="http://schemas.openxmlformats.org/officeDocument/2006/relationships/hyperlink" Target="https://statswales.gov.wales/Catalogue/Health-and-Social-Care/Social-Services/Childrens-Services/Service-Provision/Prior-to-April-2016/youngcarers-by-localauthority-measure"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seneddresearch.blog/2018/03/16/poverty-in-wales-are-we-getting-the-full-picture/" TargetMode="External"/><Relationship Id="rId7" Type="http://schemas.openxmlformats.org/officeDocument/2006/relationships/hyperlink" Target="http://www.youngminds.org.uk/training_services/policy/mental_health_statistics" TargetMode="External"/><Relationship Id="rId2" Type="http://schemas.openxmlformats.org/officeDocument/2006/relationships/hyperlink" Target="https://carers.org/about-us/about-young-carers" TargetMode="External"/><Relationship Id="rId1" Type="http://schemas.openxmlformats.org/officeDocument/2006/relationships/slideLayout" Target="../slideLayouts/slideLayout2.xml"/><Relationship Id="rId6" Type="http://schemas.openxmlformats.org/officeDocument/2006/relationships/hyperlink" Target="http://www.welshwomensaid.org.uk/index.php?option=com_content&amp;view=article&amp;id=49&amp;Itemid=55" TargetMode="External"/><Relationship Id="rId5" Type="http://schemas.openxmlformats.org/officeDocument/2006/relationships/hyperlink" Target="https://statswales.gov.wales/Catalogue/Health-and-Social-Care/Social-Services/Childrens-Services/Children-Looked-After/childrenlookedafterat31march-by-localauthority-gender-age" TargetMode="External"/><Relationship Id="rId4" Type="http://schemas.openxmlformats.org/officeDocument/2006/relationships/hyperlink" Target="https://statswales.gov.uk/Catalogue/Health-and-Social-Care/Social-Services/Childrens-Services/Service-Provision/Prior-to-April-2016/youngcarers-by-localauthority-meas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noProof="1" smtClean="0"/>
              <a:t>Cydweithrediadau Proffesiynol</a:t>
            </a:r>
            <a:br>
              <a:rPr lang="cy-GB" noProof="1" smtClean="0"/>
            </a:br>
            <a:r>
              <a:rPr lang="cy-GB" noProof="1" smtClean="0"/>
              <a:t>Professional Collaborations</a:t>
            </a:r>
            <a:endParaRPr lang="cy-GB" noProof="1"/>
          </a:p>
        </p:txBody>
      </p:sp>
      <p:sp>
        <p:nvSpPr>
          <p:cNvPr id="3" name="Subtitle 2"/>
          <p:cNvSpPr>
            <a:spLocks noGrp="1"/>
          </p:cNvSpPr>
          <p:nvPr>
            <p:ph type="subTitle" idx="1"/>
          </p:nvPr>
        </p:nvSpPr>
        <p:spPr>
          <a:xfrm>
            <a:off x="1524000" y="3602038"/>
            <a:ext cx="9144000" cy="2442204"/>
          </a:xfrm>
        </p:spPr>
        <p:txBody>
          <a:bodyPr>
            <a:normAutofit fontScale="70000" lnSpcReduction="20000"/>
          </a:bodyPr>
          <a:lstStyle/>
          <a:p>
            <a:endParaRPr lang="cy-GB" sz="3000" noProof="1" smtClean="0"/>
          </a:p>
          <a:p>
            <a:r>
              <a:rPr lang="cy-GB" sz="3400" noProof="1" smtClean="0"/>
              <a:t>ECAD6001/C</a:t>
            </a:r>
          </a:p>
          <a:p>
            <a:r>
              <a:rPr lang="cy-GB" sz="3400" noProof="1" smtClean="0"/>
              <a:t>Alana Enoch &amp; Angharad Lewis</a:t>
            </a:r>
          </a:p>
          <a:p>
            <a:endParaRPr lang="cy-GB" sz="3000" noProof="1"/>
          </a:p>
          <a:p>
            <a:r>
              <a:rPr lang="en-GB" dirty="0"/>
              <a:t/>
            </a:r>
            <a:br>
              <a:rPr lang="en-GB" dirty="0"/>
            </a:br>
            <a:r>
              <a:rPr lang="en-GB" dirty="0" err="1"/>
              <a:t>Yr</a:t>
            </a:r>
            <a:r>
              <a:rPr lang="en-GB" dirty="0"/>
              <a:t> Athrofa Addysg a </a:t>
            </a:r>
            <a:r>
              <a:rPr lang="en-GB" dirty="0" err="1"/>
              <a:t>Dyniaethau</a:t>
            </a:r>
            <a:r>
              <a:rPr lang="en-GB" dirty="0"/>
              <a:t>: </a:t>
            </a:r>
            <a:r>
              <a:rPr lang="en-GB" dirty="0" err="1"/>
              <a:t>Polisi</a:t>
            </a:r>
            <a:r>
              <a:rPr lang="en-GB" dirty="0"/>
              <a:t> Cymdeithasol, Ieuenctid a </a:t>
            </a:r>
            <a:r>
              <a:rPr lang="en-GB" dirty="0" err="1" smtClean="0"/>
              <a:t>Chymunedau</a:t>
            </a:r>
            <a:endParaRPr lang="en-GB" dirty="0" smtClean="0"/>
          </a:p>
          <a:p>
            <a:r>
              <a:rPr lang="en-GB" dirty="0"/>
              <a:t/>
            </a:r>
            <a:br>
              <a:rPr lang="en-GB" dirty="0"/>
            </a:br>
            <a:r>
              <a:rPr lang="en-GB" dirty="0"/>
              <a:t>Institute of Education and Humanities: Social Policy, Youth and Communities</a:t>
            </a:r>
            <a:endParaRPr lang="cy-GB" noProof="1" smtClean="0"/>
          </a:p>
        </p:txBody>
      </p:sp>
    </p:spTree>
    <p:extLst>
      <p:ext uri="{BB962C8B-B14F-4D97-AF65-F5344CB8AC3E}">
        <p14:creationId xmlns:p14="http://schemas.microsoft.com/office/powerpoint/2010/main" val="36772859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b="1" noProof="1" smtClean="0"/>
              <a:t>Cyflwyniad 				Introduction</a:t>
            </a:r>
            <a:endParaRPr lang="cy-GB" b="1" noProof="1"/>
          </a:p>
        </p:txBody>
      </p:sp>
      <p:sp>
        <p:nvSpPr>
          <p:cNvPr id="5" name="Content Placeholder 4"/>
          <p:cNvSpPr>
            <a:spLocks noGrp="1"/>
          </p:cNvSpPr>
          <p:nvPr>
            <p:ph sz="half" idx="1"/>
          </p:nvPr>
        </p:nvSpPr>
        <p:spPr/>
        <p:txBody>
          <a:bodyPr>
            <a:normAutofit lnSpcReduction="10000"/>
          </a:bodyPr>
          <a:lstStyle/>
          <a:p>
            <a:pPr lvl="0"/>
            <a:r>
              <a:rPr lang="cy-GB" noProof="1" smtClean="0"/>
              <a:t>Trosolwg o’r Sesiwn</a:t>
            </a:r>
            <a:endParaRPr lang="cy-GB" noProof="1" smtClean="0">
              <a:solidFill>
                <a:prstClr val="black"/>
              </a:solidFill>
            </a:endParaRPr>
          </a:p>
          <a:p>
            <a:pPr lvl="1"/>
            <a:r>
              <a:rPr lang="cy-GB" noProof="1" smtClean="0">
                <a:solidFill>
                  <a:prstClr val="black"/>
                </a:solidFill>
              </a:rPr>
              <a:t>Archwilio bywydau cymhleth plant;</a:t>
            </a:r>
          </a:p>
          <a:p>
            <a:pPr lvl="1"/>
            <a:r>
              <a:rPr lang="cy-GB" noProof="1" smtClean="0">
                <a:solidFill>
                  <a:prstClr val="black"/>
                </a:solidFill>
              </a:rPr>
              <a:t>Ystadegau a gosod y cyd-destun;</a:t>
            </a:r>
          </a:p>
          <a:p>
            <a:pPr lvl="1"/>
            <a:r>
              <a:rPr lang="cy-GB" noProof="1" smtClean="0">
                <a:solidFill>
                  <a:prstClr val="black"/>
                </a:solidFill>
              </a:rPr>
              <a:t>Damcaniaethau sy’n sail i drafodaethau;</a:t>
            </a:r>
          </a:p>
          <a:p>
            <a:pPr lvl="1"/>
            <a:r>
              <a:rPr lang="cy-GB" noProof="1" smtClean="0">
                <a:solidFill>
                  <a:prstClr val="black"/>
                </a:solidFill>
              </a:rPr>
              <a:t>Llwybrau cymorth i blant ac ymarferwyr;</a:t>
            </a:r>
          </a:p>
          <a:p>
            <a:pPr lvl="1"/>
            <a:r>
              <a:rPr lang="cy-GB" noProof="1" smtClean="0">
                <a:solidFill>
                  <a:prstClr val="black"/>
                </a:solidFill>
              </a:rPr>
              <a:t>Gwylio “One Family in Wales”, a thasgau arsylwadol ac ymarferol cysylltiedig;</a:t>
            </a:r>
          </a:p>
          <a:p>
            <a:pPr lvl="1"/>
            <a:r>
              <a:rPr lang="cy-GB" noProof="1" smtClean="0">
                <a:solidFill>
                  <a:prstClr val="black"/>
                </a:solidFill>
              </a:rPr>
              <a:t>Trafodaeth grŵp a diweddglo.</a:t>
            </a:r>
            <a:endParaRPr lang="cy-GB" noProof="1">
              <a:solidFill>
                <a:prstClr val="black"/>
              </a:solidFill>
            </a:endParaRPr>
          </a:p>
        </p:txBody>
      </p:sp>
      <p:sp>
        <p:nvSpPr>
          <p:cNvPr id="6" name="Content Placeholder 5"/>
          <p:cNvSpPr>
            <a:spLocks noGrp="1"/>
          </p:cNvSpPr>
          <p:nvPr>
            <p:ph sz="half" idx="2"/>
          </p:nvPr>
        </p:nvSpPr>
        <p:spPr/>
        <p:txBody>
          <a:bodyPr>
            <a:normAutofit lnSpcReduction="10000"/>
          </a:bodyPr>
          <a:lstStyle/>
          <a:p>
            <a:r>
              <a:rPr lang="cy-GB" noProof="1" smtClean="0"/>
              <a:t>Session Overview </a:t>
            </a:r>
          </a:p>
          <a:p>
            <a:pPr lvl="1"/>
            <a:r>
              <a:rPr lang="cy-GB" noProof="1" smtClean="0"/>
              <a:t>Exploring the complex lives of children;</a:t>
            </a:r>
          </a:p>
          <a:p>
            <a:pPr lvl="1"/>
            <a:r>
              <a:rPr lang="cy-GB" noProof="1" smtClean="0"/>
              <a:t>Statistics and setting the scene;</a:t>
            </a:r>
          </a:p>
          <a:p>
            <a:pPr lvl="1"/>
            <a:r>
              <a:rPr lang="cy-GB" noProof="1" smtClean="0"/>
              <a:t>Theories to underpin discussions;</a:t>
            </a:r>
          </a:p>
          <a:p>
            <a:pPr lvl="1"/>
            <a:r>
              <a:rPr lang="cy-GB" noProof="1" smtClean="0"/>
              <a:t>Avenues of support for children and practitioners;</a:t>
            </a:r>
          </a:p>
          <a:p>
            <a:pPr lvl="1"/>
            <a:r>
              <a:rPr lang="cy-GB" noProof="1" smtClean="0"/>
              <a:t>Meeting “One Family in Wales”, with associated observational and practical tasks;</a:t>
            </a:r>
          </a:p>
          <a:p>
            <a:pPr lvl="1"/>
            <a:r>
              <a:rPr lang="cy-GB" noProof="1" smtClean="0"/>
              <a:t>Group discussion and conclusion.</a:t>
            </a:r>
          </a:p>
          <a:p>
            <a:pPr lvl="1"/>
            <a:endParaRPr lang="cy-GB" noProof="1" smtClean="0"/>
          </a:p>
          <a:p>
            <a:pPr lvl="1"/>
            <a:endParaRPr lang="cy-GB" noProof="1"/>
          </a:p>
        </p:txBody>
      </p:sp>
    </p:spTree>
    <p:extLst>
      <p:ext uri="{BB962C8B-B14F-4D97-AF65-F5344CB8AC3E}">
        <p14:creationId xmlns:p14="http://schemas.microsoft.com/office/powerpoint/2010/main" val="35904275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b="1" noProof="1" smtClean="0"/>
              <a:t>Archwilio Bywydau Cymhleth Plant</a:t>
            </a:r>
            <a:br>
              <a:rPr lang="cy-GB" b="1" noProof="1" smtClean="0"/>
            </a:br>
            <a:r>
              <a:rPr lang="cy-GB" b="1" noProof="1" smtClean="0"/>
              <a:t>Exploring the Complex Lives of Children</a:t>
            </a:r>
            <a:endParaRPr lang="cy-GB" b="1" noProof="1"/>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5428" y="1825625"/>
            <a:ext cx="7741144" cy="4351338"/>
          </a:xfrm>
        </p:spPr>
      </p:pic>
    </p:spTree>
    <p:extLst>
      <p:ext uri="{BB962C8B-B14F-4D97-AF65-F5344CB8AC3E}">
        <p14:creationId xmlns:p14="http://schemas.microsoft.com/office/powerpoint/2010/main" val="3544490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b="1" noProof="1" smtClean="0"/>
              <a:t>Lles						Well-being</a:t>
            </a:r>
            <a:endParaRPr lang="cy-GB" b="1" noProof="1"/>
          </a:p>
        </p:txBody>
      </p:sp>
      <p:sp>
        <p:nvSpPr>
          <p:cNvPr id="6" name="Content Placeholder 5"/>
          <p:cNvSpPr>
            <a:spLocks noGrp="1"/>
          </p:cNvSpPr>
          <p:nvPr>
            <p:ph sz="half" idx="1"/>
          </p:nvPr>
        </p:nvSpPr>
        <p:spPr/>
        <p:txBody>
          <a:bodyPr>
            <a:normAutofit fontScale="85000" lnSpcReduction="10000"/>
          </a:bodyPr>
          <a:lstStyle/>
          <a:p>
            <a:pPr lvl="0" algn="just"/>
            <a:r>
              <a:rPr lang="cy-GB" noProof="1" smtClean="0">
                <a:solidFill>
                  <a:prstClr val="black"/>
                </a:solidFill>
              </a:rPr>
              <a:t>Yn 2007 cyhoeddodd UNICEF, sefydliad mwyaf blaenllaw’r byd sy’n gweithio dros blant a’u hawliau, astudiaeth arloesol yn ymwneud â lles plant a phobl ifanc yn rhai o wledydd cyfoethocaf y byd.</a:t>
            </a:r>
          </a:p>
          <a:p>
            <a:pPr lvl="0" algn="just"/>
            <a:r>
              <a:rPr lang="cy-GB" noProof="1" smtClean="0">
                <a:solidFill>
                  <a:prstClr val="black"/>
                </a:solidFill>
              </a:rPr>
              <a:t>Yn syfrdanol, roedd y Deyrnas Unedig ar waelod y gynghrair. Gwelwyd bod plant a phobl ifanc ym Mhrydain ymhlith y mwyaf anhapus, y mwyaf tlawd, y lleiaf iach a’r lleiaf addysgedig yn y byd datblygol yn ystod blynyddoedd cynnar y mileniwm newydd.</a:t>
            </a:r>
            <a:endParaRPr lang="en-GB" noProof="1"/>
          </a:p>
        </p:txBody>
      </p:sp>
      <p:sp>
        <p:nvSpPr>
          <p:cNvPr id="7" name="Content Placeholder 6"/>
          <p:cNvSpPr>
            <a:spLocks noGrp="1"/>
          </p:cNvSpPr>
          <p:nvPr>
            <p:ph sz="half" idx="2"/>
          </p:nvPr>
        </p:nvSpPr>
        <p:spPr/>
        <p:txBody>
          <a:bodyPr>
            <a:normAutofit fontScale="85000" lnSpcReduction="10000"/>
          </a:bodyPr>
          <a:lstStyle/>
          <a:p>
            <a:pPr algn="just"/>
            <a:r>
              <a:rPr lang="cy-GB" noProof="1" smtClean="0"/>
              <a:t>In 2007 UNICEF, the world’s leading organisation for children and children’s rights, published a ground breaking study looking at the well-being of children and young people in some of the world’s richest countries.</a:t>
            </a:r>
          </a:p>
          <a:p>
            <a:pPr algn="just"/>
            <a:r>
              <a:rPr lang="cy-GB" noProof="1" smtClean="0"/>
              <a:t>Shockingly, the United Kingdom was bottom of the league table. It turned out that children and young people in Britain were among the unhappiest, unhealthiest, poorest and least educated in the developed world in the early years of the new millennium.</a:t>
            </a:r>
            <a:endParaRPr lang="cy-GB" noProof="1"/>
          </a:p>
        </p:txBody>
      </p:sp>
      <p:sp>
        <p:nvSpPr>
          <p:cNvPr id="2" name="TextBox 1"/>
          <p:cNvSpPr txBox="1"/>
          <p:nvPr/>
        </p:nvSpPr>
        <p:spPr>
          <a:xfrm>
            <a:off x="3670126" y="6112701"/>
            <a:ext cx="4997885" cy="646331"/>
          </a:xfrm>
          <a:prstGeom prst="rect">
            <a:avLst/>
          </a:prstGeom>
          <a:noFill/>
        </p:spPr>
        <p:txBody>
          <a:bodyPr wrap="square" rtlCol="0">
            <a:spAutoFit/>
          </a:bodyPr>
          <a:lstStyle/>
          <a:p>
            <a:r>
              <a:rPr lang="en-GB" dirty="0" smtClean="0"/>
              <a:t>O/From: The well-being of children: how does the UK score? UNICEF UK Report Card 11 (Moodle)</a:t>
            </a:r>
            <a:endParaRPr lang="en-GB" dirty="0"/>
          </a:p>
        </p:txBody>
      </p:sp>
    </p:spTree>
    <p:extLst>
      <p:ext uri="{BB962C8B-B14F-4D97-AF65-F5344CB8AC3E}">
        <p14:creationId xmlns:p14="http://schemas.microsoft.com/office/powerpoint/2010/main" val="237215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b="1" noProof="1" smtClean="0"/>
              <a:t>Iechyd Meddwl			Mental Health</a:t>
            </a:r>
            <a:endParaRPr lang="cy-GB" b="1" noProof="1"/>
          </a:p>
        </p:txBody>
      </p:sp>
      <p:sp>
        <p:nvSpPr>
          <p:cNvPr id="6" name="Content Placeholder 5"/>
          <p:cNvSpPr>
            <a:spLocks noGrp="1"/>
          </p:cNvSpPr>
          <p:nvPr>
            <p:ph sz="half" idx="1"/>
          </p:nvPr>
        </p:nvSpPr>
        <p:spPr/>
        <p:txBody>
          <a:bodyPr>
            <a:normAutofit fontScale="92500" lnSpcReduction="10000"/>
          </a:bodyPr>
          <a:lstStyle/>
          <a:p>
            <a:pPr lvl="0"/>
            <a:r>
              <a:rPr lang="cy-GB" noProof="1" smtClean="0">
                <a:solidFill>
                  <a:prstClr val="black"/>
                </a:solidFill>
              </a:rPr>
              <a:t>Mae 1 o bob 8 o blant yn dioddef o afiechyd meddwl diagnosadwy – hynny yw tua thri phlentyn ym mhob dosbarth </a:t>
            </a:r>
            <a:r>
              <a:rPr lang="en-GB" dirty="0"/>
              <a:t>(NHS Digital, 2018 ‘Mental Health of Children and Young People in England, 2017’ Available at: </a:t>
            </a:r>
            <a:r>
              <a:rPr lang="en-GB" u="sng" dirty="0">
                <a:hlinkClick r:id="rId2"/>
              </a:rPr>
              <a:t>https://digital.nhs.uk/data-and-information/publications/statistical/mental-health-of-children-and-young-people-in-england/2017/2017</a:t>
            </a:r>
            <a:r>
              <a:rPr lang="en-GB" dirty="0"/>
              <a:t> </a:t>
            </a:r>
            <a:r>
              <a:rPr lang="cy-GB" i="1" noProof="1" smtClean="0">
                <a:solidFill>
                  <a:prstClr val="black"/>
                </a:solidFill>
              </a:rPr>
              <a:t>dyfynnwyd yn </a:t>
            </a:r>
            <a:r>
              <a:rPr lang="cy-GB" noProof="1" smtClean="0">
                <a:solidFill>
                  <a:prstClr val="black"/>
                </a:solidFill>
              </a:rPr>
              <a:t>Young Minds, 2019)</a:t>
            </a:r>
          </a:p>
          <a:p>
            <a:endParaRPr lang="en-GB" noProof="1"/>
          </a:p>
        </p:txBody>
      </p:sp>
      <p:sp>
        <p:nvSpPr>
          <p:cNvPr id="7" name="Content Placeholder 6"/>
          <p:cNvSpPr>
            <a:spLocks noGrp="1"/>
          </p:cNvSpPr>
          <p:nvPr>
            <p:ph sz="half" idx="2"/>
          </p:nvPr>
        </p:nvSpPr>
        <p:spPr/>
        <p:txBody>
          <a:bodyPr>
            <a:normAutofit fontScale="92500" lnSpcReduction="10000"/>
          </a:bodyPr>
          <a:lstStyle/>
          <a:p>
            <a:r>
              <a:rPr lang="en-GB" dirty="0"/>
              <a:t>1 in 8 children have a diagnosable mental health disorder – that’s roughly 3 children in every </a:t>
            </a:r>
            <a:r>
              <a:rPr lang="en-GB" dirty="0" smtClean="0"/>
              <a:t>classroom (NHS Digital, 2018 ‘Mental </a:t>
            </a:r>
            <a:r>
              <a:rPr lang="en-GB" dirty="0"/>
              <a:t>Health of Children and Young People in England, 2017’ Available at: </a:t>
            </a:r>
            <a:r>
              <a:rPr lang="en-GB" u="sng" dirty="0">
                <a:hlinkClick r:id="rId2"/>
              </a:rPr>
              <a:t>https://</a:t>
            </a:r>
            <a:r>
              <a:rPr lang="en-GB" u="sng" dirty="0" smtClean="0">
                <a:hlinkClick r:id="rId2"/>
              </a:rPr>
              <a:t>digital.nhs.uk/data-and-information/publications/statistical/mental-health-of-children-and-young-people-in-england/2017/2017</a:t>
            </a:r>
            <a:r>
              <a:rPr lang="en-GB" dirty="0"/>
              <a:t> </a:t>
            </a:r>
            <a:r>
              <a:rPr lang="en-GB" i="1" dirty="0" smtClean="0"/>
              <a:t>cited in </a:t>
            </a:r>
            <a:r>
              <a:rPr lang="en-GB" dirty="0" smtClean="0"/>
              <a:t>Young Minds, 2019)</a:t>
            </a:r>
            <a:endParaRPr lang="en-GB" noProof="1"/>
          </a:p>
        </p:txBody>
      </p:sp>
    </p:spTree>
    <p:extLst>
      <p:ext uri="{BB962C8B-B14F-4D97-AF65-F5344CB8AC3E}">
        <p14:creationId xmlns:p14="http://schemas.microsoft.com/office/powerpoint/2010/main" val="860601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b="1" noProof="1" smtClean="0"/>
              <a:t>Trais Domestig			Domestic Violence</a:t>
            </a:r>
            <a:endParaRPr lang="cy-GB" b="1" noProof="1"/>
          </a:p>
        </p:txBody>
      </p:sp>
      <p:sp>
        <p:nvSpPr>
          <p:cNvPr id="6" name="Content Placeholder 5"/>
          <p:cNvSpPr>
            <a:spLocks noGrp="1"/>
          </p:cNvSpPr>
          <p:nvPr>
            <p:ph sz="half" idx="1"/>
          </p:nvPr>
        </p:nvSpPr>
        <p:spPr/>
        <p:txBody>
          <a:bodyPr>
            <a:normAutofit fontScale="85000" lnSpcReduction="10000"/>
          </a:bodyPr>
          <a:lstStyle/>
          <a:p>
            <a:pPr lvl="0"/>
            <a:r>
              <a:rPr lang="cy-GB" noProof="1" smtClean="0">
                <a:solidFill>
                  <a:prstClr val="black"/>
                </a:solidFill>
              </a:rPr>
              <a:t>Bydd un o bob saith o blant a phobl ifanc dan 18 oed wedi cael profiad o fyw â thrais domestig (Radford et al, 2011 </a:t>
            </a:r>
            <a:r>
              <a:rPr lang="cy-GB" i="1" noProof="1" smtClean="0">
                <a:solidFill>
                  <a:prstClr val="black"/>
                </a:solidFill>
              </a:rPr>
              <a:t>dyfynnwyd yn </a:t>
            </a:r>
            <a:r>
              <a:rPr lang="cy-GB" noProof="1" smtClean="0">
                <a:solidFill>
                  <a:prstClr val="black"/>
                </a:solidFill>
              </a:rPr>
              <a:t>Welsh Women’s Aid, 2016)</a:t>
            </a:r>
          </a:p>
          <a:p>
            <a:pPr lvl="0"/>
            <a:r>
              <a:rPr lang="cy-GB" noProof="1" smtClean="0">
                <a:solidFill>
                  <a:prstClr val="black"/>
                </a:solidFill>
              </a:rPr>
              <a:t>Amcangyfrifir fod 750,000 o blant a phobl ifanc ledled y Deyrnas Unedig yn gweld neu’n profi trais domestig bob blwyddyn (Adran Iechyd, 2002 </a:t>
            </a:r>
            <a:r>
              <a:rPr lang="cy-GB" i="1" noProof="1" smtClean="0">
                <a:solidFill>
                  <a:prstClr val="black"/>
                </a:solidFill>
              </a:rPr>
              <a:t>dyfynnwyd yn </a:t>
            </a:r>
            <a:r>
              <a:rPr lang="cy-GB" noProof="1" smtClean="0">
                <a:solidFill>
                  <a:prstClr val="black"/>
                </a:solidFill>
              </a:rPr>
              <a:t>Welsh Women’s Aid) ac mae cyfran sylweddol yn profi trais yn eu perthnasau eu hunain (Radford, L. et al </a:t>
            </a:r>
            <a:r>
              <a:rPr lang="cy-GB" i="1" noProof="1" smtClean="0">
                <a:solidFill>
                  <a:prstClr val="black"/>
                </a:solidFill>
              </a:rPr>
              <a:t>dyfynnwyd yn </a:t>
            </a:r>
            <a:r>
              <a:rPr lang="cy-GB" noProof="1" smtClean="0">
                <a:solidFill>
                  <a:prstClr val="black"/>
                </a:solidFill>
              </a:rPr>
              <a:t>Welsh Women’s Aid, 2016).</a:t>
            </a:r>
            <a:endParaRPr lang="en-GB" noProof="1"/>
          </a:p>
        </p:txBody>
      </p:sp>
      <p:sp>
        <p:nvSpPr>
          <p:cNvPr id="7" name="Content Placeholder 6"/>
          <p:cNvSpPr>
            <a:spLocks noGrp="1"/>
          </p:cNvSpPr>
          <p:nvPr>
            <p:ph sz="half" idx="2"/>
          </p:nvPr>
        </p:nvSpPr>
        <p:spPr/>
        <p:txBody>
          <a:bodyPr>
            <a:normAutofit fontScale="85000" lnSpcReduction="10000"/>
          </a:bodyPr>
          <a:lstStyle/>
          <a:p>
            <a:r>
              <a:rPr lang="cy-GB" noProof="1" smtClean="0"/>
              <a:t>One in seven children and young people under the age of 18 will have experienced living with domestic violence (Radford et al, 2011 </a:t>
            </a:r>
            <a:r>
              <a:rPr lang="cy-GB" i="1" noProof="1" smtClean="0"/>
              <a:t>cited in </a:t>
            </a:r>
            <a:r>
              <a:rPr lang="cy-GB" noProof="1" smtClean="0"/>
              <a:t>Welsh Women’s Aid, 2016)</a:t>
            </a:r>
          </a:p>
          <a:p>
            <a:r>
              <a:rPr lang="cy-GB" noProof="1" smtClean="0"/>
              <a:t>An estimated 750,000 children and young people, across the UK witness or experience domestic abuse every year (Department of Health, 2002 </a:t>
            </a:r>
            <a:r>
              <a:rPr lang="cy-GB" i="1" noProof="1" smtClean="0"/>
              <a:t>cited in </a:t>
            </a:r>
            <a:r>
              <a:rPr lang="cy-GB" noProof="1" smtClean="0"/>
              <a:t>Welsh Women’s Aid) and a significant proportion experience abuse in their own relationships (Radford, L. et al </a:t>
            </a:r>
            <a:r>
              <a:rPr lang="cy-GB" i="1" noProof="1" smtClean="0"/>
              <a:t>cited in </a:t>
            </a:r>
            <a:r>
              <a:rPr lang="cy-GB" noProof="1" smtClean="0"/>
              <a:t>Welsh Women’a Aid, 2016).</a:t>
            </a:r>
            <a:endParaRPr lang="cy-GB" noProof="1"/>
          </a:p>
        </p:txBody>
      </p:sp>
    </p:spTree>
    <p:extLst>
      <p:ext uri="{BB962C8B-B14F-4D97-AF65-F5344CB8AC3E}">
        <p14:creationId xmlns:p14="http://schemas.microsoft.com/office/powerpoint/2010/main" val="2669816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b="1" noProof="1" smtClean="0"/>
              <a:t>Tlodi					Poverty</a:t>
            </a:r>
            <a:endParaRPr lang="cy-GB" b="1" noProof="1"/>
          </a:p>
        </p:txBody>
      </p:sp>
      <p:sp>
        <p:nvSpPr>
          <p:cNvPr id="6" name="Content Placeholder 5"/>
          <p:cNvSpPr>
            <a:spLocks noGrp="1"/>
          </p:cNvSpPr>
          <p:nvPr>
            <p:ph sz="half" idx="1"/>
          </p:nvPr>
        </p:nvSpPr>
        <p:spPr/>
        <p:txBody>
          <a:bodyPr>
            <a:normAutofit fontScale="92500" lnSpcReduction="10000"/>
          </a:bodyPr>
          <a:lstStyle/>
          <a:p>
            <a:r>
              <a:rPr lang="en-GB" dirty="0"/>
              <a:t>Mae </a:t>
            </a:r>
            <a:r>
              <a:rPr lang="en-GB" dirty="0" err="1"/>
              <a:t>mwy</a:t>
            </a:r>
            <a:r>
              <a:rPr lang="en-GB" dirty="0"/>
              <a:t> </a:t>
            </a:r>
            <a:r>
              <a:rPr lang="en-GB" dirty="0" smtClean="0"/>
              <a:t>nag un o bob pump </a:t>
            </a:r>
            <a:r>
              <a:rPr lang="en-GB" dirty="0"/>
              <a:t>o </a:t>
            </a:r>
            <a:r>
              <a:rPr lang="en-GB" dirty="0" err="1"/>
              <a:t>bobl</a:t>
            </a:r>
            <a:r>
              <a:rPr lang="en-GB" dirty="0"/>
              <a:t> </a:t>
            </a:r>
            <a:r>
              <a:rPr lang="en-GB" dirty="0" err="1"/>
              <a:t>yng</a:t>
            </a:r>
            <a:r>
              <a:rPr lang="en-GB" dirty="0"/>
              <a:t> </a:t>
            </a:r>
            <a:r>
              <a:rPr lang="en-GB" dirty="0" err="1"/>
              <a:t>Nghymru</a:t>
            </a:r>
            <a:r>
              <a:rPr lang="en-GB" dirty="0"/>
              <a:t> (23 y cant </a:t>
            </a:r>
            <a:r>
              <a:rPr lang="en-GB" dirty="0" err="1"/>
              <a:t>o’r</a:t>
            </a:r>
            <a:r>
              <a:rPr lang="en-GB" dirty="0"/>
              <a:t> </a:t>
            </a:r>
            <a:r>
              <a:rPr lang="en-GB" dirty="0" err="1"/>
              <a:t>boblogaeth</a:t>
            </a:r>
            <a:r>
              <a:rPr lang="en-GB" dirty="0"/>
              <a:t>) </a:t>
            </a:r>
            <a:r>
              <a:rPr lang="en-GB" dirty="0" err="1"/>
              <a:t>yn</a:t>
            </a:r>
            <a:r>
              <a:rPr lang="en-GB" dirty="0"/>
              <a:t> </a:t>
            </a:r>
            <a:r>
              <a:rPr lang="en-GB" dirty="0" err="1"/>
              <a:t>byw</a:t>
            </a:r>
            <a:r>
              <a:rPr lang="en-GB" dirty="0"/>
              <a:t> </a:t>
            </a:r>
            <a:r>
              <a:rPr lang="en-GB" dirty="0" err="1"/>
              <a:t>mewn</a:t>
            </a:r>
            <a:r>
              <a:rPr lang="en-GB" dirty="0"/>
              <a:t> </a:t>
            </a:r>
            <a:r>
              <a:rPr lang="en-GB" dirty="0" err="1"/>
              <a:t>tlodi</a:t>
            </a:r>
            <a:r>
              <a:rPr lang="en-GB" dirty="0"/>
              <a:t> </a:t>
            </a:r>
            <a:r>
              <a:rPr lang="en-GB" dirty="0" err="1"/>
              <a:t>ar</a:t>
            </a:r>
            <a:r>
              <a:rPr lang="en-GB" dirty="0"/>
              <a:t> </a:t>
            </a:r>
            <a:r>
              <a:rPr lang="en-GB" dirty="0" err="1"/>
              <a:t>hyn</a:t>
            </a:r>
            <a:r>
              <a:rPr lang="en-GB" dirty="0"/>
              <a:t> o </a:t>
            </a:r>
            <a:r>
              <a:rPr lang="en-GB" dirty="0" err="1"/>
              <a:t>bryd</a:t>
            </a:r>
            <a:r>
              <a:rPr lang="en-GB" dirty="0"/>
              <a:t>, </a:t>
            </a:r>
            <a:r>
              <a:rPr lang="en-GB" dirty="0" err="1"/>
              <a:t>sef</a:t>
            </a:r>
            <a:r>
              <a:rPr lang="en-GB" dirty="0"/>
              <a:t> y </a:t>
            </a:r>
            <a:r>
              <a:rPr lang="en-GB" dirty="0" err="1"/>
              <a:t>lefel</a:t>
            </a:r>
            <a:r>
              <a:rPr lang="en-GB" dirty="0"/>
              <a:t> </a:t>
            </a:r>
            <a:r>
              <a:rPr lang="en-GB" dirty="0" err="1"/>
              <a:t>uchaf</a:t>
            </a:r>
            <a:r>
              <a:rPr lang="en-GB" dirty="0"/>
              <a:t> o </a:t>
            </a:r>
            <a:r>
              <a:rPr lang="en-GB" dirty="0" err="1"/>
              <a:t>holl</a:t>
            </a:r>
            <a:r>
              <a:rPr lang="en-GB" dirty="0"/>
              <a:t> </a:t>
            </a:r>
            <a:r>
              <a:rPr lang="en-GB" dirty="0" err="1"/>
              <a:t>wledydd</a:t>
            </a:r>
            <a:r>
              <a:rPr lang="en-GB" dirty="0"/>
              <a:t> y DU. Mae </a:t>
            </a:r>
            <a:r>
              <a:rPr lang="en-GB" dirty="0" err="1"/>
              <a:t>hyn</a:t>
            </a:r>
            <a:r>
              <a:rPr lang="en-GB" dirty="0"/>
              <a:t> </a:t>
            </a:r>
            <a:r>
              <a:rPr lang="en-GB" dirty="0" err="1"/>
              <a:t>yn</a:t>
            </a:r>
            <a:r>
              <a:rPr lang="en-GB" dirty="0"/>
              <a:t> </a:t>
            </a:r>
            <a:r>
              <a:rPr lang="en-GB" dirty="0" err="1"/>
              <a:t>golygu</a:t>
            </a:r>
            <a:r>
              <a:rPr lang="en-GB" dirty="0"/>
              <a:t> bod 710,000 o </a:t>
            </a:r>
            <a:r>
              <a:rPr lang="en-GB" dirty="0" err="1"/>
              <a:t>bobl</a:t>
            </a:r>
            <a:r>
              <a:rPr lang="en-GB" dirty="0"/>
              <a:t> </a:t>
            </a:r>
            <a:r>
              <a:rPr lang="en-GB" dirty="0" err="1"/>
              <a:t>yng</a:t>
            </a:r>
            <a:r>
              <a:rPr lang="en-GB" dirty="0"/>
              <a:t> </a:t>
            </a:r>
            <a:r>
              <a:rPr lang="en-GB" dirty="0" err="1"/>
              <a:t>Nghymru</a:t>
            </a:r>
            <a:r>
              <a:rPr lang="en-GB" dirty="0"/>
              <a:t> </a:t>
            </a:r>
            <a:r>
              <a:rPr lang="en-GB" dirty="0" err="1"/>
              <a:t>yn</a:t>
            </a:r>
            <a:r>
              <a:rPr lang="en-GB" dirty="0"/>
              <a:t> </a:t>
            </a:r>
            <a:r>
              <a:rPr lang="en-GB" dirty="0" err="1"/>
              <a:t>byw</a:t>
            </a:r>
            <a:r>
              <a:rPr lang="en-GB" dirty="0"/>
              <a:t> </a:t>
            </a:r>
            <a:r>
              <a:rPr lang="en-GB" dirty="0" err="1"/>
              <a:t>islaw’r</a:t>
            </a:r>
            <a:r>
              <a:rPr lang="en-GB" dirty="0"/>
              <a:t> </a:t>
            </a:r>
            <a:r>
              <a:rPr lang="en-GB" dirty="0" err="1"/>
              <a:t>llinell</a:t>
            </a:r>
            <a:r>
              <a:rPr lang="en-GB" dirty="0"/>
              <a:t> </a:t>
            </a:r>
            <a:r>
              <a:rPr lang="en-GB" dirty="0" err="1"/>
              <a:t>dlodi</a:t>
            </a:r>
            <a:r>
              <a:rPr lang="en-GB" dirty="0"/>
              <a:t>, </a:t>
            </a:r>
            <a:r>
              <a:rPr lang="en-GB" dirty="0" err="1"/>
              <a:t>gan</a:t>
            </a:r>
            <a:r>
              <a:rPr lang="en-GB" dirty="0"/>
              <a:t> </a:t>
            </a:r>
            <a:r>
              <a:rPr lang="en-GB" dirty="0" err="1"/>
              <a:t>gynnwys</a:t>
            </a:r>
            <a:r>
              <a:rPr lang="en-GB" dirty="0"/>
              <a:t> 185,000 o </a:t>
            </a:r>
            <a:r>
              <a:rPr lang="en-GB" dirty="0" err="1" smtClean="0"/>
              <a:t>blant</a:t>
            </a:r>
            <a:r>
              <a:rPr lang="en-GB" dirty="0" smtClean="0"/>
              <a:t> (</a:t>
            </a:r>
            <a:r>
              <a:rPr lang="en-GB" dirty="0" err="1" smtClean="0"/>
              <a:t>Ymchwil</a:t>
            </a:r>
            <a:r>
              <a:rPr lang="en-GB" dirty="0" smtClean="0"/>
              <a:t> y </a:t>
            </a:r>
            <a:r>
              <a:rPr lang="en-GB" dirty="0" err="1" smtClean="0"/>
              <a:t>Senedd</a:t>
            </a:r>
            <a:r>
              <a:rPr lang="en-GB" dirty="0" smtClean="0"/>
              <a:t>, 2018, </a:t>
            </a:r>
            <a:r>
              <a:rPr lang="en-GB" i="1" dirty="0" err="1" smtClean="0"/>
              <a:t>ar</a:t>
            </a:r>
            <a:r>
              <a:rPr lang="en-GB" i="1" dirty="0" smtClean="0"/>
              <a:t> </a:t>
            </a:r>
            <a:r>
              <a:rPr lang="en-GB" i="1" dirty="0" err="1" smtClean="0"/>
              <a:t>gael</a:t>
            </a:r>
            <a:r>
              <a:rPr lang="en-GB" i="1" dirty="0" smtClean="0"/>
              <a:t> </a:t>
            </a:r>
            <a:r>
              <a:rPr lang="en-GB" i="1" dirty="0" err="1" smtClean="0"/>
              <a:t>yn</a:t>
            </a:r>
            <a:r>
              <a:rPr lang="en-GB" i="1" dirty="0"/>
              <a:t> </a:t>
            </a:r>
            <a:r>
              <a:rPr lang="en-GB" dirty="0"/>
              <a:t>https://seneddymchwil.blog/2018/03/16/tlodi-yng-nghymru-a-ywr-gwir-sefyllfar-glir</a:t>
            </a:r>
            <a:r>
              <a:rPr lang="en-GB" dirty="0" smtClean="0"/>
              <a:t>/).</a:t>
            </a:r>
            <a:endParaRPr lang="en-GB" noProof="1"/>
          </a:p>
        </p:txBody>
      </p:sp>
      <p:sp>
        <p:nvSpPr>
          <p:cNvPr id="7" name="Content Placeholder 6"/>
          <p:cNvSpPr>
            <a:spLocks noGrp="1"/>
          </p:cNvSpPr>
          <p:nvPr>
            <p:ph sz="half" idx="2"/>
          </p:nvPr>
        </p:nvSpPr>
        <p:spPr/>
        <p:txBody>
          <a:bodyPr>
            <a:normAutofit fontScale="92500" lnSpcReduction="10000"/>
          </a:bodyPr>
          <a:lstStyle/>
          <a:p>
            <a:pPr algn="just"/>
            <a:r>
              <a:rPr lang="en-GB" dirty="0"/>
              <a:t>More </a:t>
            </a:r>
            <a:r>
              <a:rPr lang="en-GB" dirty="0" smtClean="0"/>
              <a:t>than one in five </a:t>
            </a:r>
            <a:r>
              <a:rPr lang="en-GB" dirty="0"/>
              <a:t>people in Wales (23% of the population) currently live in poverty, which is the highest level of all UK nations. This means that 710,000 people in Wales live below the poverty line, including 185,000 </a:t>
            </a:r>
            <a:r>
              <a:rPr lang="en-GB" dirty="0" smtClean="0"/>
              <a:t>children (</a:t>
            </a:r>
            <a:r>
              <a:rPr lang="en-GB" dirty="0" err="1" smtClean="0"/>
              <a:t>Senedd</a:t>
            </a:r>
            <a:r>
              <a:rPr lang="en-GB" dirty="0" smtClean="0"/>
              <a:t> Research, 2018, </a:t>
            </a:r>
            <a:r>
              <a:rPr lang="en-GB" i="1" dirty="0" smtClean="0"/>
              <a:t>available </a:t>
            </a:r>
            <a:r>
              <a:rPr lang="en-GB" i="1" dirty="0"/>
              <a:t>at </a:t>
            </a:r>
            <a:r>
              <a:rPr lang="en-GB" dirty="0"/>
              <a:t>https://seneddresearch.blog/2018/03/16/poverty-in-wales-are-we-getting-the-full-picture</a:t>
            </a:r>
            <a:r>
              <a:rPr lang="en-GB" dirty="0" smtClean="0"/>
              <a:t>/).</a:t>
            </a:r>
            <a:endParaRPr lang="cy-GB" noProof="1"/>
          </a:p>
        </p:txBody>
      </p:sp>
    </p:spTree>
    <p:extLst>
      <p:ext uri="{BB962C8B-B14F-4D97-AF65-F5344CB8AC3E}">
        <p14:creationId xmlns:p14="http://schemas.microsoft.com/office/powerpoint/2010/main" val="3065543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1" smtClean="0"/>
              <a:t>Strwythur Teuluol		Family Structure</a:t>
            </a:r>
            <a:endParaRPr lang="cy-GB" b="1" noProof="1"/>
          </a:p>
        </p:txBody>
      </p:sp>
      <p:sp>
        <p:nvSpPr>
          <p:cNvPr id="3" name="Content Placeholder 2"/>
          <p:cNvSpPr>
            <a:spLocks noGrp="1"/>
          </p:cNvSpPr>
          <p:nvPr>
            <p:ph sz="half" idx="1"/>
          </p:nvPr>
        </p:nvSpPr>
        <p:spPr>
          <a:xfrm>
            <a:off x="825674" y="1499948"/>
            <a:ext cx="5181600" cy="4351338"/>
          </a:xfrm>
        </p:spPr>
        <p:txBody>
          <a:bodyPr>
            <a:noAutofit/>
          </a:bodyPr>
          <a:lstStyle/>
          <a:p>
            <a:pPr lvl="0" algn="just">
              <a:lnSpc>
                <a:spcPct val="70000"/>
              </a:lnSpc>
            </a:pPr>
            <a:r>
              <a:rPr lang="cy-GB" sz="2000" noProof="1" smtClean="0">
                <a:solidFill>
                  <a:prstClr val="black"/>
                </a:solidFill>
              </a:rPr>
              <a:t>Dros y nifer o ddegawdau diwethaf, mae Prydain a chymdeithasau Gorllewinol eraill wedi gweld newid mewn patrymau teuluol a fyddai wedi bod y tu hwnt i ddychymyg cenedlaethau cynharach.</a:t>
            </a:r>
          </a:p>
          <a:p>
            <a:pPr lvl="0" algn="just">
              <a:lnSpc>
                <a:spcPct val="70000"/>
              </a:lnSpc>
            </a:pPr>
            <a:r>
              <a:rPr lang="cy-GB" sz="2000" noProof="1" smtClean="0">
                <a:solidFill>
                  <a:prstClr val="black"/>
                </a:solidFill>
              </a:rPr>
              <a:t>Mae’r amrywiaeth mawr o ran y teulu a natur yr aelwyd wedi bod yn nodwedd gyffredin o’n hoes.</a:t>
            </a:r>
          </a:p>
          <a:p>
            <a:pPr lvl="0" algn="just">
              <a:lnSpc>
                <a:spcPct val="70000"/>
              </a:lnSpc>
            </a:pPr>
            <a:r>
              <a:rPr lang="cy-GB" sz="2000" noProof="1" smtClean="0">
                <a:solidFill>
                  <a:prstClr val="black"/>
                </a:solidFill>
              </a:rPr>
              <a:t>Mae pobl yn llai tebygol o briodi nag oeddent ar un adeg ac yn dueddol o wneud hynny yn ddiweddarach mewn bywyd.</a:t>
            </a:r>
          </a:p>
          <a:p>
            <a:pPr lvl="0" algn="just">
              <a:lnSpc>
                <a:spcPct val="70000"/>
              </a:lnSpc>
            </a:pPr>
            <a:r>
              <a:rPr lang="cy-GB" sz="2000" noProof="1" smtClean="0">
                <a:solidFill>
                  <a:prstClr val="black"/>
                </a:solidFill>
              </a:rPr>
              <a:t>Mae’r gyfradd ysgaru wedi codi’n sylweddol, gan gyfrannu at gynnydd mewn teuluoedd unig rieni.</a:t>
            </a:r>
          </a:p>
          <a:p>
            <a:pPr lvl="0" algn="just">
              <a:lnSpc>
                <a:spcPct val="70000"/>
              </a:lnSpc>
            </a:pPr>
            <a:r>
              <a:rPr lang="cy-GB" sz="2000" noProof="1" smtClean="0">
                <a:solidFill>
                  <a:prstClr val="black"/>
                </a:solidFill>
              </a:rPr>
              <a:t>Ffurfir teuluoedd ailgyfansoddiedig trwy ail briodasau, neu wrth i blant o uniadau blaenorol  ffurfio perthnasau newydd.</a:t>
            </a:r>
          </a:p>
          <a:p>
            <a:pPr lvl="0" algn="just">
              <a:lnSpc>
                <a:spcPct val="70000"/>
              </a:lnSpc>
            </a:pPr>
            <a:r>
              <a:rPr lang="cy-GB" sz="2000" noProof="1" smtClean="0">
                <a:solidFill>
                  <a:prstClr val="black"/>
                </a:solidFill>
              </a:rPr>
              <a:t>Yn fyr, mae byd y teulu’n edrych yn wahanol iawn i’r hyn a wnâi hanner can mlynedd yn ôl.</a:t>
            </a:r>
            <a:endParaRPr lang="cy-GB" sz="2000" noProof="1">
              <a:solidFill>
                <a:prstClr val="black"/>
              </a:solidFill>
            </a:endParaRPr>
          </a:p>
        </p:txBody>
      </p:sp>
      <p:sp>
        <p:nvSpPr>
          <p:cNvPr id="4" name="Content Placeholder 3"/>
          <p:cNvSpPr>
            <a:spLocks noGrp="1"/>
          </p:cNvSpPr>
          <p:nvPr>
            <p:ph sz="half" idx="2"/>
          </p:nvPr>
        </p:nvSpPr>
        <p:spPr>
          <a:xfrm>
            <a:off x="6147148" y="1499947"/>
            <a:ext cx="5181600" cy="4918075"/>
          </a:xfrm>
        </p:spPr>
        <p:txBody>
          <a:bodyPr>
            <a:normAutofit fontScale="40000" lnSpcReduction="20000"/>
          </a:bodyPr>
          <a:lstStyle/>
          <a:p>
            <a:pPr algn="just"/>
            <a:r>
              <a:rPr lang="cy-GB" sz="5000" noProof="1" smtClean="0"/>
              <a:t>Over the past several decades, Britain and other Western societies have witnessed shifts in family patterns that would have been unimaginable to earlier generations.</a:t>
            </a:r>
          </a:p>
          <a:p>
            <a:pPr algn="just"/>
            <a:r>
              <a:rPr lang="cy-GB" sz="5000" noProof="1" smtClean="0"/>
              <a:t>The great diversity of family and household forms has become an everyday feature of our age.</a:t>
            </a:r>
          </a:p>
          <a:p>
            <a:pPr algn="just"/>
            <a:r>
              <a:rPr lang="cy-GB" sz="5000" noProof="1" smtClean="0"/>
              <a:t>People are less likely to marry than they once were and tend to do so at a later age.</a:t>
            </a:r>
          </a:p>
          <a:p>
            <a:pPr algn="just"/>
            <a:r>
              <a:rPr lang="cy-GB" sz="5000" noProof="1" smtClean="0"/>
              <a:t>The divorce rate has risen significantly, contributing to a growth in lone-parent families.</a:t>
            </a:r>
          </a:p>
          <a:p>
            <a:pPr algn="just"/>
            <a:r>
              <a:rPr lang="cy-GB" sz="5000" noProof="1" smtClean="0"/>
              <a:t>Reconstituted families are formed through second marriages, or through new relationships involving children from previous unions.</a:t>
            </a:r>
          </a:p>
          <a:p>
            <a:pPr algn="just"/>
            <a:r>
              <a:rPr lang="cy-GB" sz="5000" noProof="1" smtClean="0"/>
              <a:t>In short, the world of the family looks very different than it did fifty years ago.</a:t>
            </a:r>
            <a:endParaRPr lang="cy-GB" noProof="1" smtClean="0"/>
          </a:p>
          <a:p>
            <a:endParaRPr lang="cy-GB" noProof="1"/>
          </a:p>
        </p:txBody>
      </p:sp>
    </p:spTree>
    <p:extLst>
      <p:ext uri="{BB962C8B-B14F-4D97-AF65-F5344CB8AC3E}">
        <p14:creationId xmlns:p14="http://schemas.microsoft.com/office/powerpoint/2010/main" val="1006211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1" smtClean="0"/>
              <a:t>Plant o fewn y System Gofal</a:t>
            </a:r>
            <a:br>
              <a:rPr lang="cy-GB" b="1" noProof="1" smtClean="0"/>
            </a:br>
            <a:r>
              <a:rPr lang="cy-GB" b="1" noProof="1" smtClean="0"/>
              <a:t>Children within the Care System</a:t>
            </a:r>
            <a:endParaRPr lang="cy-GB" b="1" noProof="1"/>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1630077190"/>
              </p:ext>
            </p:extLst>
          </p:nvPr>
        </p:nvGraphicFramePr>
        <p:xfrm>
          <a:off x="3181612" y="3303411"/>
          <a:ext cx="5711868" cy="3033864"/>
        </p:xfrm>
        <a:graphic>
          <a:graphicData uri="http://schemas.openxmlformats.org/drawingml/2006/table">
            <a:tbl>
              <a:tblPr firstRow="1" firstCol="1" bandRow="1">
                <a:tableStyleId>{5C22544A-7EE6-4342-B048-85BDC9FD1C3A}</a:tableStyleId>
              </a:tblPr>
              <a:tblGrid>
                <a:gridCol w="2123606">
                  <a:extLst>
                    <a:ext uri="{9D8B030D-6E8A-4147-A177-3AD203B41FA5}">
                      <a16:colId xmlns:a16="http://schemas.microsoft.com/office/drawing/2014/main" val="20000"/>
                    </a:ext>
                  </a:extLst>
                </a:gridCol>
                <a:gridCol w="3588262">
                  <a:extLst>
                    <a:ext uri="{9D8B030D-6E8A-4147-A177-3AD203B41FA5}">
                      <a16:colId xmlns:a16="http://schemas.microsoft.com/office/drawing/2014/main" val="20001"/>
                    </a:ext>
                  </a:extLst>
                </a:gridCol>
              </a:tblGrid>
              <a:tr h="580387">
                <a:tc>
                  <a:txBody>
                    <a:bodyPr/>
                    <a:lstStyle/>
                    <a:p>
                      <a:pPr>
                        <a:lnSpc>
                          <a:spcPct val="107000"/>
                        </a:lnSpc>
                        <a:spcAft>
                          <a:spcPts val="0"/>
                        </a:spcAft>
                      </a:pPr>
                      <a:r>
                        <a:rPr lang="cy-GB" sz="1800" noProof="0" dirty="0" smtClean="0">
                          <a:effectLst/>
                        </a:rPr>
                        <a:t>Categori Oedran</a:t>
                      </a:r>
                    </a:p>
                    <a:p>
                      <a:pPr>
                        <a:lnSpc>
                          <a:spcPct val="107000"/>
                        </a:lnSpc>
                        <a:spcAft>
                          <a:spcPts val="0"/>
                        </a:spcAft>
                      </a:pPr>
                      <a:r>
                        <a:rPr lang="cy-GB" sz="1800" i="1" noProof="0" dirty="0" err="1" smtClean="0">
                          <a:effectLst/>
                          <a:latin typeface="Calibri" panose="020F0502020204030204" pitchFamily="34" charset="0"/>
                          <a:ea typeface="Calibri" panose="020F0502020204030204" pitchFamily="34" charset="0"/>
                          <a:cs typeface="Times New Roman" panose="02020603050405020304" pitchFamily="18" charset="0"/>
                        </a:rPr>
                        <a:t>Age</a:t>
                      </a:r>
                      <a:r>
                        <a:rPr lang="cy-GB" sz="1800" i="1" noProof="0" dirty="0" smtClean="0">
                          <a:effectLst/>
                          <a:latin typeface="Calibri" panose="020F0502020204030204" pitchFamily="34" charset="0"/>
                          <a:ea typeface="Calibri" panose="020F0502020204030204" pitchFamily="34" charset="0"/>
                          <a:cs typeface="Times New Roman" panose="02020603050405020304" pitchFamily="18" charset="0"/>
                        </a:rPr>
                        <a:t> </a:t>
                      </a:r>
                      <a:r>
                        <a:rPr lang="cy-GB" sz="1800" i="1" noProof="0" dirty="0" err="1" smtClean="0">
                          <a:effectLst/>
                          <a:latin typeface="Calibri" panose="020F0502020204030204" pitchFamily="34" charset="0"/>
                          <a:ea typeface="Calibri" panose="020F0502020204030204" pitchFamily="34" charset="0"/>
                          <a:cs typeface="Times New Roman" panose="02020603050405020304" pitchFamily="18" charset="0"/>
                        </a:rPr>
                        <a:t>Category</a:t>
                      </a:r>
                      <a:endParaRPr lang="cy-GB" sz="1800" i="1"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274558" marR="274558" marT="0" marB="0"/>
                </a:tc>
                <a:tc>
                  <a:txBody>
                    <a:bodyPr/>
                    <a:lstStyle/>
                    <a:p>
                      <a:pPr>
                        <a:lnSpc>
                          <a:spcPct val="107000"/>
                        </a:lnSpc>
                        <a:spcAft>
                          <a:spcPts val="0"/>
                        </a:spcAft>
                      </a:pPr>
                      <a:r>
                        <a:rPr lang="cy-GB" sz="1800" noProof="0" dirty="0" smtClean="0">
                          <a:effectLst/>
                        </a:rPr>
                        <a:t>Nifer</a:t>
                      </a:r>
                    </a:p>
                    <a:p>
                      <a:pPr>
                        <a:lnSpc>
                          <a:spcPct val="107000"/>
                        </a:lnSpc>
                        <a:spcAft>
                          <a:spcPts val="0"/>
                        </a:spcAft>
                      </a:pPr>
                      <a:r>
                        <a:rPr lang="cy-GB" sz="1800" i="1" noProof="0" dirty="0" err="1" smtClean="0">
                          <a:effectLst/>
                          <a:latin typeface="Calibri" panose="020F0502020204030204" pitchFamily="34" charset="0"/>
                          <a:ea typeface="Calibri" panose="020F0502020204030204" pitchFamily="34" charset="0"/>
                          <a:cs typeface="Times New Roman" panose="02020603050405020304" pitchFamily="18" charset="0"/>
                        </a:rPr>
                        <a:t>Amount</a:t>
                      </a:r>
                      <a:endParaRPr lang="cy-GB" sz="1800" i="1"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274558" marR="274558" marT="0" marB="0"/>
                </a:tc>
                <a:extLst>
                  <a:ext uri="{0D108BD9-81ED-4DB2-BD59-A6C34878D82A}">
                    <a16:rowId xmlns:a16="http://schemas.microsoft.com/office/drawing/2014/main" val="10000"/>
                  </a:ext>
                </a:extLst>
              </a:tr>
              <a:tr h="489374">
                <a:tc>
                  <a:txBody>
                    <a:bodyPr/>
                    <a:lstStyle/>
                    <a:p>
                      <a:pPr>
                        <a:lnSpc>
                          <a:spcPct val="107000"/>
                        </a:lnSpc>
                        <a:spcAft>
                          <a:spcPts val="0"/>
                        </a:spcAft>
                      </a:pPr>
                      <a:r>
                        <a:rPr lang="cy-GB" sz="1800" noProof="0" dirty="0" smtClean="0">
                          <a:effectLst/>
                        </a:rPr>
                        <a:t>&gt;1</a:t>
                      </a:r>
                      <a:endParaRPr lang="cy-GB" sz="18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274558" marR="274558" marT="0" marB="0"/>
                </a:tc>
                <a:tc>
                  <a:txBody>
                    <a:bodyPr/>
                    <a:lstStyle/>
                    <a:p>
                      <a:pPr>
                        <a:lnSpc>
                          <a:spcPct val="107000"/>
                        </a:lnSpc>
                        <a:spcAft>
                          <a:spcPts val="0"/>
                        </a:spcAft>
                      </a:pPr>
                      <a:r>
                        <a:rPr lang="cy-GB" sz="1800" noProof="0" dirty="0" smtClean="0">
                          <a:effectLst/>
                          <a:latin typeface="+mn-lt"/>
                          <a:ea typeface="+mn-ea"/>
                          <a:cs typeface="+mn-cs"/>
                        </a:rPr>
                        <a:t>360</a:t>
                      </a:r>
                      <a:endParaRPr lang="cy-GB" sz="18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274558" marR="274558" marT="0" marB="0"/>
                </a:tc>
                <a:extLst>
                  <a:ext uri="{0D108BD9-81ED-4DB2-BD59-A6C34878D82A}">
                    <a16:rowId xmlns:a16="http://schemas.microsoft.com/office/drawing/2014/main" val="10001"/>
                  </a:ext>
                </a:extLst>
              </a:tr>
              <a:tr h="489374">
                <a:tc>
                  <a:txBody>
                    <a:bodyPr/>
                    <a:lstStyle/>
                    <a:p>
                      <a:pPr>
                        <a:lnSpc>
                          <a:spcPct val="107000"/>
                        </a:lnSpc>
                        <a:spcAft>
                          <a:spcPts val="0"/>
                        </a:spcAft>
                      </a:pPr>
                      <a:r>
                        <a:rPr lang="cy-GB" sz="1800" noProof="0" dirty="0" smtClean="0">
                          <a:effectLst/>
                        </a:rPr>
                        <a:t>1-4</a:t>
                      </a:r>
                      <a:endParaRPr lang="cy-GB" sz="18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274558" marR="274558" marT="0" marB="0"/>
                </a:tc>
                <a:tc>
                  <a:txBody>
                    <a:bodyPr/>
                    <a:lstStyle/>
                    <a:p>
                      <a:pPr>
                        <a:lnSpc>
                          <a:spcPct val="107000"/>
                        </a:lnSpc>
                        <a:spcAft>
                          <a:spcPts val="0"/>
                        </a:spcAft>
                      </a:pPr>
                      <a:r>
                        <a:rPr lang="cy-GB" sz="1800" noProof="0" dirty="0" smtClean="0">
                          <a:effectLst/>
                          <a:latin typeface="+mn-lt"/>
                          <a:ea typeface="+mn-ea"/>
                          <a:cs typeface="+mn-cs"/>
                        </a:rPr>
                        <a:t>1180</a:t>
                      </a:r>
                      <a:endParaRPr lang="cy-GB" sz="18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274558" marR="274558" marT="0" marB="0"/>
                </a:tc>
                <a:extLst>
                  <a:ext uri="{0D108BD9-81ED-4DB2-BD59-A6C34878D82A}">
                    <a16:rowId xmlns:a16="http://schemas.microsoft.com/office/drawing/2014/main" val="10002"/>
                  </a:ext>
                </a:extLst>
              </a:tr>
              <a:tr h="489374">
                <a:tc>
                  <a:txBody>
                    <a:bodyPr/>
                    <a:lstStyle/>
                    <a:p>
                      <a:pPr>
                        <a:lnSpc>
                          <a:spcPct val="107000"/>
                        </a:lnSpc>
                        <a:spcAft>
                          <a:spcPts val="0"/>
                        </a:spcAft>
                      </a:pPr>
                      <a:r>
                        <a:rPr lang="cy-GB" sz="1800" noProof="0" dirty="0" smtClean="0">
                          <a:effectLst/>
                        </a:rPr>
                        <a:t>5-9</a:t>
                      </a:r>
                      <a:endParaRPr lang="cy-GB" sz="18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274558" marR="274558" marT="0" marB="0"/>
                </a:tc>
                <a:tc>
                  <a:txBody>
                    <a:bodyPr/>
                    <a:lstStyle/>
                    <a:p>
                      <a:pPr>
                        <a:lnSpc>
                          <a:spcPct val="107000"/>
                        </a:lnSpc>
                        <a:spcAft>
                          <a:spcPts val="0"/>
                        </a:spcAft>
                      </a:pPr>
                      <a:r>
                        <a:rPr lang="cy-GB" sz="1800" noProof="0" dirty="0" smtClean="0">
                          <a:effectLst/>
                          <a:latin typeface="+mn-lt"/>
                          <a:ea typeface="+mn-ea"/>
                          <a:cs typeface="+mn-cs"/>
                        </a:rPr>
                        <a:t>1475</a:t>
                      </a:r>
                      <a:endParaRPr lang="cy-GB" sz="18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274558" marR="274558" marT="0" marB="0"/>
                </a:tc>
                <a:extLst>
                  <a:ext uri="{0D108BD9-81ED-4DB2-BD59-A6C34878D82A}">
                    <a16:rowId xmlns:a16="http://schemas.microsoft.com/office/drawing/2014/main" val="10003"/>
                  </a:ext>
                </a:extLst>
              </a:tr>
              <a:tr h="489374">
                <a:tc>
                  <a:txBody>
                    <a:bodyPr/>
                    <a:lstStyle/>
                    <a:p>
                      <a:pPr>
                        <a:lnSpc>
                          <a:spcPct val="107000"/>
                        </a:lnSpc>
                        <a:spcAft>
                          <a:spcPts val="0"/>
                        </a:spcAft>
                      </a:pPr>
                      <a:r>
                        <a:rPr lang="cy-GB" sz="1800" noProof="0" dirty="0" smtClean="0">
                          <a:effectLst/>
                        </a:rPr>
                        <a:t>10-15</a:t>
                      </a:r>
                      <a:endParaRPr lang="cy-GB" sz="18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274558" marR="274558" marT="0" marB="0"/>
                </a:tc>
                <a:tc>
                  <a:txBody>
                    <a:bodyPr/>
                    <a:lstStyle/>
                    <a:p>
                      <a:pPr>
                        <a:lnSpc>
                          <a:spcPct val="107000"/>
                        </a:lnSpc>
                        <a:spcAft>
                          <a:spcPts val="0"/>
                        </a:spcAft>
                      </a:pPr>
                      <a:r>
                        <a:rPr lang="cy-GB" sz="1800" noProof="0" dirty="0" smtClean="0">
                          <a:effectLst/>
                          <a:latin typeface="+mn-lt"/>
                          <a:ea typeface="+mn-ea"/>
                          <a:cs typeface="+mn-cs"/>
                        </a:rPr>
                        <a:t>2380</a:t>
                      </a:r>
                      <a:endParaRPr lang="cy-GB" sz="18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274558" marR="274558" marT="0" marB="0"/>
                </a:tc>
                <a:extLst>
                  <a:ext uri="{0D108BD9-81ED-4DB2-BD59-A6C34878D82A}">
                    <a16:rowId xmlns:a16="http://schemas.microsoft.com/office/drawing/2014/main" val="10004"/>
                  </a:ext>
                </a:extLst>
              </a:tr>
              <a:tr h="489374">
                <a:tc>
                  <a:txBody>
                    <a:bodyPr/>
                    <a:lstStyle/>
                    <a:p>
                      <a:pPr>
                        <a:lnSpc>
                          <a:spcPct val="107000"/>
                        </a:lnSpc>
                        <a:spcAft>
                          <a:spcPts val="0"/>
                        </a:spcAft>
                      </a:pPr>
                      <a:r>
                        <a:rPr lang="cy-GB" sz="1800" noProof="0" dirty="0" smtClean="0">
                          <a:effectLst/>
                        </a:rPr>
                        <a:t>16-17</a:t>
                      </a:r>
                      <a:endParaRPr lang="cy-GB" sz="18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274558" marR="274558" marT="0" marB="0"/>
                </a:tc>
                <a:tc>
                  <a:txBody>
                    <a:bodyPr/>
                    <a:lstStyle/>
                    <a:p>
                      <a:pPr>
                        <a:lnSpc>
                          <a:spcPct val="107000"/>
                        </a:lnSpc>
                        <a:spcAft>
                          <a:spcPts val="0"/>
                        </a:spcAft>
                      </a:pPr>
                      <a:r>
                        <a:rPr lang="cy-GB" sz="1800" noProof="0" dirty="0" smtClean="0">
                          <a:effectLst/>
                          <a:latin typeface="+mn-lt"/>
                          <a:ea typeface="+mn-ea"/>
                          <a:cs typeface="+mn-cs"/>
                        </a:rPr>
                        <a:t>1000</a:t>
                      </a:r>
                      <a:endParaRPr lang="cy-GB" sz="18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274558" marR="274558" marT="0" marB="0"/>
                </a:tc>
                <a:extLst>
                  <a:ext uri="{0D108BD9-81ED-4DB2-BD59-A6C34878D82A}">
                    <a16:rowId xmlns:a16="http://schemas.microsoft.com/office/drawing/2014/main" val="10005"/>
                  </a:ext>
                </a:extLst>
              </a:tr>
            </a:tbl>
          </a:graphicData>
        </a:graphic>
      </p:graphicFrame>
      <p:sp>
        <p:nvSpPr>
          <p:cNvPr id="4" name="Content Placeholder 3"/>
          <p:cNvSpPr>
            <a:spLocks noGrp="1"/>
          </p:cNvSpPr>
          <p:nvPr>
            <p:ph sz="half" idx="2"/>
          </p:nvPr>
        </p:nvSpPr>
        <p:spPr>
          <a:xfrm>
            <a:off x="6172200" y="1825625"/>
            <a:ext cx="5181600" cy="1619033"/>
          </a:xfrm>
        </p:spPr>
        <p:txBody>
          <a:bodyPr/>
          <a:lstStyle/>
          <a:p>
            <a:r>
              <a:rPr lang="cy-GB" noProof="1" smtClean="0"/>
              <a:t>These statistics refer to children looked after at 31 March 2018 by all Welsh local authorities:</a:t>
            </a:r>
          </a:p>
        </p:txBody>
      </p:sp>
      <p:sp>
        <p:nvSpPr>
          <p:cNvPr id="6" name="Rectangle 5"/>
          <p:cNvSpPr/>
          <p:nvPr/>
        </p:nvSpPr>
        <p:spPr>
          <a:xfrm>
            <a:off x="1572016" y="6330669"/>
            <a:ext cx="9181578" cy="523220"/>
          </a:xfrm>
          <a:prstGeom prst="rect">
            <a:avLst/>
          </a:prstGeom>
        </p:spPr>
        <p:txBody>
          <a:bodyPr wrap="square">
            <a:spAutoFit/>
          </a:bodyPr>
          <a:lstStyle/>
          <a:p>
            <a:r>
              <a:rPr lang="en-GB" sz="1400" dirty="0" smtClean="0"/>
              <a:t>https://statswales.gov.wales/Catalogue/Health-and-Social-Care/Social-Services/Childrens-Services/Children-Looked-After/childrenlookedafterat31march-by-localauthority-gender-age</a:t>
            </a:r>
            <a:endParaRPr lang="en-GB" sz="1400" dirty="0"/>
          </a:p>
        </p:txBody>
      </p:sp>
      <p:sp>
        <p:nvSpPr>
          <p:cNvPr id="8" name="TextBox 7"/>
          <p:cNvSpPr txBox="1"/>
          <p:nvPr/>
        </p:nvSpPr>
        <p:spPr>
          <a:xfrm>
            <a:off x="739037" y="1659885"/>
            <a:ext cx="5423768" cy="1643527"/>
          </a:xfrm>
          <a:prstGeom prst="rect">
            <a:avLst/>
          </a:prstGeom>
          <a:noFill/>
        </p:spPr>
        <p:txBody>
          <a:bodyPr wrap="square" rtlCol="0">
            <a:spAutoFit/>
          </a:bodyPr>
          <a:lstStyle/>
          <a:p>
            <a:pPr marL="230400" indent="-230400">
              <a:lnSpc>
                <a:spcPct val="90000"/>
              </a:lnSpc>
              <a:spcBef>
                <a:spcPts val="1000"/>
              </a:spcBef>
              <a:buFont typeface="Arial" panose="020B0604020202020204" pitchFamily="34" charset="0"/>
              <a:buChar char="•"/>
            </a:pPr>
            <a:r>
              <a:rPr lang="cy-GB" sz="2800" dirty="0" smtClean="0">
                <a:solidFill>
                  <a:prstClr val="black"/>
                </a:solidFill>
              </a:rPr>
              <a:t>Cyfeiria’r ystadegau hyn at blant oedd yn derbyn gofal ar 31 Mawrth 2018 gan bob awdurdod lleol yng Nghymru:</a:t>
            </a:r>
            <a:endParaRPr lang="cy-GB" dirty="0"/>
          </a:p>
        </p:txBody>
      </p:sp>
    </p:spTree>
    <p:extLst>
      <p:ext uri="{BB962C8B-B14F-4D97-AF65-F5344CB8AC3E}">
        <p14:creationId xmlns:p14="http://schemas.microsoft.com/office/powerpoint/2010/main" val="3695483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1" smtClean="0"/>
              <a:t>Gofalwyr Ifanc			Young Carers</a:t>
            </a:r>
            <a:endParaRPr lang="cy-GB" b="1" noProof="1"/>
          </a:p>
        </p:txBody>
      </p:sp>
      <p:sp>
        <p:nvSpPr>
          <p:cNvPr id="3" name="Content Placeholder 2"/>
          <p:cNvSpPr>
            <a:spLocks noGrp="1"/>
          </p:cNvSpPr>
          <p:nvPr>
            <p:ph sz="half" idx="1"/>
          </p:nvPr>
        </p:nvSpPr>
        <p:spPr>
          <a:xfrm>
            <a:off x="838200" y="1825624"/>
            <a:ext cx="5181600" cy="5032375"/>
          </a:xfrm>
        </p:spPr>
        <p:txBody>
          <a:bodyPr>
            <a:normAutofit fontScale="62500" lnSpcReduction="20000"/>
          </a:bodyPr>
          <a:lstStyle/>
          <a:p>
            <a:pPr lvl="0"/>
            <a:r>
              <a:rPr lang="cy-GB" sz="2300" noProof="1" smtClean="0">
                <a:solidFill>
                  <a:prstClr val="black"/>
                </a:solidFill>
              </a:rPr>
              <a:t>Y nifer o ofalwyr ifanc oedd yn wybyddus i’r Gwasanaethau Cymdeithasol yn ystod y flwyddyn 2015-2016: </a:t>
            </a:r>
            <a:r>
              <a:rPr lang="cy-GB" sz="2300" b="1" noProof="1" smtClean="0">
                <a:solidFill>
                  <a:prstClr val="black"/>
                </a:solidFill>
              </a:rPr>
              <a:t>782</a:t>
            </a:r>
            <a:r>
              <a:rPr lang="cy-GB" sz="2300" noProof="1" smtClean="0">
                <a:solidFill>
                  <a:prstClr val="black"/>
                </a:solidFill>
              </a:rPr>
              <a:t> </a:t>
            </a:r>
          </a:p>
          <a:p>
            <a:pPr marL="0" lvl="0" indent="0">
              <a:buNone/>
            </a:pPr>
            <a:r>
              <a:rPr lang="cy-GB" sz="2300" noProof="1" smtClean="0">
                <a:solidFill>
                  <a:prstClr val="black"/>
                </a:solidFill>
              </a:rPr>
              <a:t>     </a:t>
            </a:r>
            <a:r>
              <a:rPr lang="cy-GB" sz="2300" i="1" noProof="1" smtClean="0">
                <a:solidFill>
                  <a:prstClr val="black"/>
                </a:solidFill>
              </a:rPr>
              <a:t>(dyma’r ystadegau mwyaf diweddar sydd wedi eu cyhoeddi)</a:t>
            </a:r>
          </a:p>
          <a:p>
            <a:pPr marL="0" lvl="0" indent="0">
              <a:buNone/>
            </a:pPr>
            <a:r>
              <a:rPr lang="cy-GB" sz="2300" noProof="1" smtClean="0">
                <a:solidFill>
                  <a:prstClr val="black"/>
                </a:solidFill>
                <a:hlinkClick r:id="rId2"/>
              </a:rPr>
              <a:t>https://statswales.gov.wales/Catalogue/Health-and-Social-Care/Social-Services/Childrens-Services/Service-Provision/Prior-to-April-2016/youngcarers-by-localauthority-measure</a:t>
            </a:r>
            <a:endParaRPr lang="cy-GB" sz="2300" noProof="1" smtClean="0">
              <a:solidFill>
                <a:prstClr val="black"/>
              </a:solidFill>
            </a:endParaRPr>
          </a:p>
          <a:p>
            <a:pPr marL="0" lvl="0" indent="0">
              <a:buNone/>
            </a:pPr>
            <a:endParaRPr lang="cy-GB" sz="2300" noProof="1" smtClean="0">
              <a:solidFill>
                <a:prstClr val="black"/>
              </a:solidFill>
            </a:endParaRPr>
          </a:p>
          <a:p>
            <a:pPr lvl="0"/>
            <a:r>
              <a:rPr lang="cy-GB" sz="2300" noProof="1" smtClean="0">
                <a:solidFill>
                  <a:prstClr val="black"/>
                </a:solidFill>
              </a:rPr>
              <a:t>Mae tua 700,000 o ofalwyr ifanc yn y Deyrnas Unedig. </a:t>
            </a:r>
          </a:p>
          <a:p>
            <a:pPr lvl="0"/>
            <a:r>
              <a:rPr lang="cy-GB" sz="2300" noProof="1" smtClean="0">
                <a:solidFill>
                  <a:prstClr val="black"/>
                </a:solidFill>
              </a:rPr>
              <a:t>Mae hynny’n cyfateb i tua un o bob 12 disgybl ysgol uwchradd.</a:t>
            </a:r>
          </a:p>
          <a:p>
            <a:pPr lvl="0"/>
            <a:r>
              <a:rPr lang="cy-GB" sz="2300" noProof="1" smtClean="0">
                <a:solidFill>
                  <a:prstClr val="black"/>
                </a:solidFill>
              </a:rPr>
              <a:t>Mae’n debygol bod gofalwyr ifanc ym mhob ysgol a choleg.</a:t>
            </a:r>
          </a:p>
          <a:p>
            <a:pPr lvl="0"/>
            <a:r>
              <a:rPr lang="cy-GB" sz="2300" noProof="1" smtClean="0">
                <a:solidFill>
                  <a:prstClr val="black"/>
                </a:solidFill>
              </a:rPr>
              <a:t>Mae nifer o ofalwyr ifanc yn ei chael yn anodd cydbwyso eu haddysg a’u rôl gofalu sy’n gallu achosi pwysau a straen.</a:t>
            </a:r>
          </a:p>
          <a:p>
            <a:pPr lvl="0"/>
            <a:r>
              <a:rPr lang="cy-GB" sz="2300" noProof="1" smtClean="0">
                <a:solidFill>
                  <a:prstClr val="black"/>
                </a:solidFill>
              </a:rPr>
              <a:t>Mewn arolwg, dywedodd 39% nad oedd neb yn eu hysgol yn ymwybodol o’u rôl gofalu.</a:t>
            </a:r>
          </a:p>
          <a:p>
            <a:pPr lvl="0"/>
            <a:r>
              <a:rPr lang="cy-GB" sz="2300" noProof="1" smtClean="0">
                <a:solidFill>
                  <a:prstClr val="black"/>
                </a:solidFill>
              </a:rPr>
              <a:t>Mae 26% wedi cael eu bwlio yn yr ysgol oherwydd eu rôl gofalu.</a:t>
            </a:r>
          </a:p>
          <a:p>
            <a:pPr lvl="0"/>
            <a:r>
              <a:rPr lang="cy-GB" sz="2300" noProof="1" smtClean="0">
                <a:solidFill>
                  <a:prstClr val="black"/>
                </a:solidFill>
              </a:rPr>
              <a:t>Mae 1 o bob 20 yn colli ysgol oherwydd eu rôl gofalu.</a:t>
            </a:r>
          </a:p>
          <a:p>
            <a:pPr marL="0" lvl="0" indent="0">
              <a:buNone/>
            </a:pPr>
            <a:r>
              <a:rPr lang="cy-GB" sz="2300" noProof="1" smtClean="0">
                <a:solidFill>
                  <a:prstClr val="black"/>
                </a:solidFill>
                <a:hlinkClick r:id="rId3"/>
              </a:rPr>
              <a:t>https://carers.org/about-us/about-young-carers</a:t>
            </a:r>
            <a:endParaRPr lang="cy-GB" sz="2300" noProof="1" smtClean="0">
              <a:solidFill>
                <a:prstClr val="black"/>
              </a:solidFill>
            </a:endParaRPr>
          </a:p>
          <a:p>
            <a:pPr marL="0" lvl="0" indent="0">
              <a:buNone/>
            </a:pPr>
            <a:endParaRPr lang="cy-GB" sz="2400" noProof="1" smtClean="0">
              <a:solidFill>
                <a:prstClr val="black"/>
              </a:solidFill>
            </a:endParaRPr>
          </a:p>
          <a:p>
            <a:endParaRPr lang="en-GB" noProof="1"/>
          </a:p>
        </p:txBody>
      </p:sp>
      <p:sp>
        <p:nvSpPr>
          <p:cNvPr id="4" name="Content Placeholder 3"/>
          <p:cNvSpPr>
            <a:spLocks noGrp="1"/>
          </p:cNvSpPr>
          <p:nvPr>
            <p:ph sz="half" idx="2"/>
          </p:nvPr>
        </p:nvSpPr>
        <p:spPr>
          <a:xfrm>
            <a:off x="6172200" y="1825624"/>
            <a:ext cx="5181600" cy="5032376"/>
          </a:xfrm>
        </p:spPr>
        <p:txBody>
          <a:bodyPr>
            <a:normAutofit fontScale="62500" lnSpcReduction="20000"/>
          </a:bodyPr>
          <a:lstStyle/>
          <a:p>
            <a:r>
              <a:rPr lang="cy-GB" sz="2300" noProof="1" smtClean="0"/>
              <a:t>The number of young carers known to Social Services during the 2015-2016 year: </a:t>
            </a:r>
            <a:r>
              <a:rPr lang="cy-GB" sz="2300" b="1" noProof="1" smtClean="0"/>
              <a:t>782</a:t>
            </a:r>
          </a:p>
          <a:p>
            <a:pPr marL="0" indent="0">
              <a:buNone/>
            </a:pPr>
            <a:r>
              <a:rPr lang="cy-GB" sz="2300" i="1" noProof="1" smtClean="0"/>
              <a:t>      (these are the most recent published statistics)</a:t>
            </a:r>
          </a:p>
          <a:p>
            <a:pPr marL="0" indent="0">
              <a:buNone/>
            </a:pPr>
            <a:r>
              <a:rPr lang="cy-GB" sz="2300" noProof="1" smtClean="0">
                <a:hlinkClick r:id="rId2"/>
              </a:rPr>
              <a:t>https://statswales.gov.wales/Catalogue/Health-and-Social-Care/Social-Services/Childrens-Services/Service-Provision/Prior-to-April-2016/youngcarers-by-localauthority-measure</a:t>
            </a:r>
            <a:endParaRPr lang="cy-GB" sz="2300" noProof="1" smtClean="0"/>
          </a:p>
          <a:p>
            <a:pPr marL="0" indent="0">
              <a:buNone/>
            </a:pPr>
            <a:endParaRPr lang="cy-GB" sz="2300" noProof="1"/>
          </a:p>
          <a:p>
            <a:pPr marL="0" indent="0">
              <a:buNone/>
            </a:pPr>
            <a:endParaRPr lang="cy-GB" sz="2000" noProof="1" smtClean="0"/>
          </a:p>
          <a:p>
            <a:r>
              <a:rPr lang="cy-GB" sz="2300" noProof="1" smtClean="0"/>
              <a:t>There are about 700,000 young carers in the UK. </a:t>
            </a:r>
          </a:p>
          <a:p>
            <a:r>
              <a:rPr lang="cy-GB" sz="2300" noProof="1" smtClean="0"/>
              <a:t>That’s about one in 12 secondary aged pupils.</a:t>
            </a:r>
          </a:p>
          <a:p>
            <a:r>
              <a:rPr lang="cy-GB" sz="2300" noProof="1" smtClean="0"/>
              <a:t>There are likely to be young carers in every school and college.</a:t>
            </a:r>
          </a:p>
          <a:p>
            <a:r>
              <a:rPr lang="cy-GB" sz="2300" noProof="1" smtClean="0"/>
              <a:t>Many young carers struggle to juggle their education and caring which can cause pressure and stress.</a:t>
            </a:r>
          </a:p>
          <a:p>
            <a:r>
              <a:rPr lang="cy-GB" sz="2300" noProof="1" smtClean="0"/>
              <a:t>In a survey, 39% said that nobody in their school was aware of their caring role.</a:t>
            </a:r>
          </a:p>
          <a:p>
            <a:r>
              <a:rPr lang="cy-GB" sz="2300" noProof="1" smtClean="0"/>
              <a:t>26% have been bullied at school because of their caring role.</a:t>
            </a:r>
          </a:p>
          <a:p>
            <a:r>
              <a:rPr lang="cy-GB" sz="2300" noProof="1" smtClean="0"/>
              <a:t>1 in 20 miss school because of their caring role.</a:t>
            </a:r>
          </a:p>
          <a:p>
            <a:pPr marL="0" indent="0">
              <a:buNone/>
            </a:pPr>
            <a:endParaRPr lang="cy-GB" sz="2300" noProof="1" smtClean="0"/>
          </a:p>
          <a:p>
            <a:pPr marL="0" indent="0">
              <a:buNone/>
            </a:pPr>
            <a:r>
              <a:rPr lang="cy-GB" sz="2300" noProof="1" smtClean="0">
                <a:hlinkClick r:id="rId3"/>
              </a:rPr>
              <a:t>https://carers.org/about-us/about-young-carers</a:t>
            </a:r>
            <a:endParaRPr lang="cy-GB" sz="2300" noProof="1" smtClean="0"/>
          </a:p>
          <a:p>
            <a:pPr marL="0" indent="0">
              <a:buNone/>
            </a:pPr>
            <a:endParaRPr lang="cy-GB" sz="2300" noProof="1" smtClean="0"/>
          </a:p>
          <a:p>
            <a:endParaRPr lang="cy-GB" sz="2400" noProof="1" smtClean="0"/>
          </a:p>
          <a:p>
            <a:endParaRPr lang="cy-GB" sz="2400" noProof="1"/>
          </a:p>
        </p:txBody>
      </p:sp>
    </p:spTree>
    <p:extLst>
      <p:ext uri="{BB962C8B-B14F-4D97-AF65-F5344CB8AC3E}">
        <p14:creationId xmlns:p14="http://schemas.microsoft.com/office/powerpoint/2010/main" val="414803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1" smtClean="0"/>
              <a:t>Beth mae hyn yn ei olygu i blant?</a:t>
            </a:r>
            <a:br>
              <a:rPr lang="cy-GB" b="1" noProof="1" smtClean="0"/>
            </a:br>
            <a:r>
              <a:rPr lang="cy-GB" b="1" noProof="1" smtClean="0"/>
              <a:t>What does this mean for children?</a:t>
            </a:r>
            <a:endParaRPr lang="cy-GB" b="1" noProof="1"/>
          </a:p>
        </p:txBody>
      </p:sp>
      <p:sp>
        <p:nvSpPr>
          <p:cNvPr id="3" name="Content Placeholder 2"/>
          <p:cNvSpPr>
            <a:spLocks noGrp="1"/>
          </p:cNvSpPr>
          <p:nvPr>
            <p:ph sz="half" idx="1"/>
          </p:nvPr>
        </p:nvSpPr>
        <p:spPr/>
        <p:txBody>
          <a:bodyPr>
            <a:normAutofit/>
          </a:bodyPr>
          <a:lstStyle/>
          <a:p>
            <a:pPr lvl="0" algn="just"/>
            <a:r>
              <a:rPr lang="cy-GB" noProof="1" smtClean="0">
                <a:solidFill>
                  <a:prstClr val="black"/>
                </a:solidFill>
              </a:rPr>
              <a:t>Mae’r holl faterion a gyflwynwyd yn achosi her sylweddol i ddatblygiad personol, cymdeithasol ac addysgol plant;</a:t>
            </a:r>
          </a:p>
          <a:p>
            <a:pPr lvl="0" algn="just"/>
            <a:r>
              <a:rPr lang="cy-GB" noProof="1" smtClean="0">
                <a:solidFill>
                  <a:prstClr val="black"/>
                </a:solidFill>
              </a:rPr>
              <a:t>Gall yr heriau hyn barhau gyda nhw am weddill eu hoes gan achosi cylch o anfantais;</a:t>
            </a:r>
          </a:p>
          <a:p>
            <a:endParaRPr lang="en-GB" noProof="1"/>
          </a:p>
        </p:txBody>
      </p:sp>
      <p:sp>
        <p:nvSpPr>
          <p:cNvPr id="4" name="Content Placeholder 3"/>
          <p:cNvSpPr>
            <a:spLocks noGrp="1"/>
          </p:cNvSpPr>
          <p:nvPr>
            <p:ph sz="half" idx="2"/>
          </p:nvPr>
        </p:nvSpPr>
        <p:spPr/>
        <p:txBody>
          <a:bodyPr>
            <a:normAutofit/>
          </a:bodyPr>
          <a:lstStyle/>
          <a:p>
            <a:pPr algn="just"/>
            <a:r>
              <a:rPr lang="cy-GB" noProof="1" smtClean="0"/>
              <a:t>All of the presented issues cause a significant challenge for children’s personal, social and educational development;</a:t>
            </a:r>
          </a:p>
          <a:p>
            <a:pPr algn="just"/>
            <a:r>
              <a:rPr lang="cy-GB" noProof="1" smtClean="0"/>
              <a:t>These challenges can remain with them throughout their lives causing a cycle of disadvantage;</a:t>
            </a:r>
          </a:p>
        </p:txBody>
      </p:sp>
    </p:spTree>
    <p:extLst>
      <p:ext uri="{BB962C8B-B14F-4D97-AF65-F5344CB8AC3E}">
        <p14:creationId xmlns:p14="http://schemas.microsoft.com/office/powerpoint/2010/main" val="2066136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1" smtClean="0"/>
              <a:t>Hierarchaeth Anghenion Maslow</a:t>
            </a:r>
            <a:br>
              <a:rPr lang="cy-GB" b="1" noProof="1" smtClean="0"/>
            </a:br>
            <a:r>
              <a:rPr lang="en-GB" b="1" noProof="1" smtClean="0">
                <a:solidFill>
                  <a:prstClr val="black"/>
                </a:solidFill>
              </a:rPr>
              <a:t>Maslow’s Hierarchy of Needs</a:t>
            </a:r>
            <a:endParaRPr lang="cy-GB" noProof="1"/>
          </a:p>
        </p:txBody>
      </p:sp>
      <p:pic>
        <p:nvPicPr>
          <p:cNvPr id="5"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05225" y="2243931"/>
            <a:ext cx="4781550" cy="3514725"/>
          </a:xfrm>
        </p:spPr>
      </p:pic>
    </p:spTree>
    <p:extLst>
      <p:ext uri="{BB962C8B-B14F-4D97-AF65-F5344CB8AC3E}">
        <p14:creationId xmlns:p14="http://schemas.microsoft.com/office/powerpoint/2010/main" val="144731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1" smtClean="0">
                <a:solidFill>
                  <a:prstClr val="black"/>
                </a:solidFill>
              </a:rPr>
              <a:t>Beth mae hyn yn ei olygu i athrawon?</a:t>
            </a:r>
            <a:br>
              <a:rPr lang="cy-GB" b="1" noProof="1" smtClean="0">
                <a:solidFill>
                  <a:prstClr val="black"/>
                </a:solidFill>
              </a:rPr>
            </a:br>
            <a:r>
              <a:rPr lang="cy-GB" b="1" noProof="1" smtClean="0"/>
              <a:t>What does this mean for teachers?</a:t>
            </a:r>
            <a:endParaRPr lang="cy-GB" b="1" noProof="1"/>
          </a:p>
        </p:txBody>
      </p:sp>
      <p:sp>
        <p:nvSpPr>
          <p:cNvPr id="3" name="Content Placeholder 2"/>
          <p:cNvSpPr>
            <a:spLocks noGrp="1"/>
          </p:cNvSpPr>
          <p:nvPr>
            <p:ph sz="half" idx="1"/>
          </p:nvPr>
        </p:nvSpPr>
        <p:spPr/>
        <p:txBody>
          <a:bodyPr>
            <a:normAutofit fontScale="85000" lnSpcReduction="20000"/>
          </a:bodyPr>
          <a:lstStyle/>
          <a:p>
            <a:pPr lvl="0" algn="just"/>
            <a:r>
              <a:rPr lang="cy-GB" noProof="1" smtClean="0">
                <a:solidFill>
                  <a:prstClr val="black"/>
                </a:solidFill>
              </a:rPr>
              <a:t>Fel athrawon dan hyfforddiant, mae ymwybyddiaeth o’r heriau hyn yn allweddol i adnabod unrhyw faterion yn gynnar, ac i sicrhau bod y gefnogaeth briodol yn ei lle.</a:t>
            </a:r>
          </a:p>
          <a:p>
            <a:pPr lvl="0" algn="just"/>
            <a:r>
              <a:rPr lang="cy-GB" noProof="1" smtClean="0">
                <a:solidFill>
                  <a:prstClr val="black"/>
                </a:solidFill>
              </a:rPr>
              <a:t>Mae gan athrawon gyfle i gael effaith fawr ar fywydau plant, ac mae’n bosibl mai dyna’r unig berthynas gadarnhaol y bydd plentyn yn ei gael gydag oedolyn.</a:t>
            </a:r>
          </a:p>
          <a:p>
            <a:pPr lvl="0" algn="just"/>
            <a:r>
              <a:rPr lang="cy-GB" noProof="1" smtClean="0">
                <a:solidFill>
                  <a:prstClr val="black"/>
                </a:solidFill>
              </a:rPr>
              <a:t>Mae angen i athrawon fod yn ymwybodol hefyd o derfynau eu rôl, a bod gwasanaethau cymorth arbenigol ar gael.</a:t>
            </a:r>
          </a:p>
          <a:p>
            <a:endParaRPr lang="en-GB" noProof="1"/>
          </a:p>
        </p:txBody>
      </p:sp>
      <p:sp>
        <p:nvSpPr>
          <p:cNvPr id="4" name="Content Placeholder 3"/>
          <p:cNvSpPr>
            <a:spLocks noGrp="1"/>
          </p:cNvSpPr>
          <p:nvPr>
            <p:ph sz="half" idx="2"/>
          </p:nvPr>
        </p:nvSpPr>
        <p:spPr/>
        <p:txBody>
          <a:bodyPr>
            <a:normAutofit fontScale="85000" lnSpcReduction="20000"/>
          </a:bodyPr>
          <a:lstStyle/>
          <a:p>
            <a:pPr algn="just"/>
            <a:r>
              <a:rPr lang="cy-GB" noProof="1" smtClean="0"/>
              <a:t>As trainee teachers, an awareness of these challenges is key to early identification of any issues, and to ensure the appropriate support is put into place.</a:t>
            </a:r>
          </a:p>
          <a:p>
            <a:pPr algn="just"/>
            <a:r>
              <a:rPr lang="cy-GB" noProof="1" smtClean="0"/>
              <a:t>Teachers have the opportunity have a profound impact on children’s lives, and may well be the only positive adult relationship a child has experience of.</a:t>
            </a:r>
          </a:p>
          <a:p>
            <a:pPr algn="just"/>
            <a:r>
              <a:rPr lang="cy-GB" noProof="1" smtClean="0"/>
              <a:t>Teachers also need to be aware of the boundaries of their role, and that specialist support services are available.</a:t>
            </a:r>
          </a:p>
          <a:p>
            <a:endParaRPr lang="cy-GB" noProof="1"/>
          </a:p>
        </p:txBody>
      </p:sp>
    </p:spTree>
    <p:extLst>
      <p:ext uri="{BB962C8B-B14F-4D97-AF65-F5344CB8AC3E}">
        <p14:creationId xmlns:p14="http://schemas.microsoft.com/office/powerpoint/2010/main" val="4119108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noProof="1" smtClean="0"/>
              <a:t>Damcaniaeth Systemau Ecolegol </a:t>
            </a:r>
            <a:r>
              <a:rPr lang="cy-GB" b="1" noProof="1" smtClean="0">
                <a:solidFill>
                  <a:prstClr val="black"/>
                </a:solidFill>
              </a:rPr>
              <a:t>Bronfenbrenner</a:t>
            </a:r>
            <a:r>
              <a:rPr lang="cy-GB" b="1" noProof="1" smtClean="0"/>
              <a:t/>
            </a:r>
            <a:br>
              <a:rPr lang="cy-GB" b="1" noProof="1" smtClean="0"/>
            </a:br>
            <a:r>
              <a:rPr lang="cy-GB" b="1" noProof="1" smtClean="0"/>
              <a:t>Bronfenbrenner’s Ecological Systems Theory</a:t>
            </a:r>
            <a:endParaRPr lang="cy-GB" b="1" noProof="1"/>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91000" y="2101056"/>
            <a:ext cx="3810000" cy="3800475"/>
          </a:xfrm>
        </p:spPr>
      </p:pic>
    </p:spTree>
    <p:extLst>
      <p:ext uri="{BB962C8B-B14F-4D97-AF65-F5344CB8AC3E}">
        <p14:creationId xmlns:p14="http://schemas.microsoft.com/office/powerpoint/2010/main" val="1409986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1" smtClean="0"/>
              <a:t>Cydweithrediadau Proffesiynol</a:t>
            </a:r>
            <a:br>
              <a:rPr lang="cy-GB" b="1" noProof="1" smtClean="0"/>
            </a:br>
            <a:r>
              <a:rPr lang="cy-GB" b="1" noProof="1" smtClean="0"/>
              <a:t>Professional Collaborations</a:t>
            </a:r>
            <a:endParaRPr lang="cy-GB" b="1" noProof="1"/>
          </a:p>
        </p:txBody>
      </p:sp>
      <p:sp>
        <p:nvSpPr>
          <p:cNvPr id="3" name="Content Placeholder 2"/>
          <p:cNvSpPr>
            <a:spLocks noGrp="1"/>
          </p:cNvSpPr>
          <p:nvPr>
            <p:ph sz="half" idx="1"/>
          </p:nvPr>
        </p:nvSpPr>
        <p:spPr/>
        <p:txBody>
          <a:bodyPr/>
          <a:lstStyle/>
          <a:p>
            <a:pPr lvl="0"/>
            <a:r>
              <a:rPr lang="cy-GB" noProof="1" smtClean="0">
                <a:solidFill>
                  <a:prstClr val="black"/>
                </a:solidFill>
              </a:rPr>
              <a:t>Pa rwydweithiau cymorth ydych chi’n ymwybodol ohonynt eisoes?</a:t>
            </a:r>
          </a:p>
          <a:p>
            <a:pPr lvl="0"/>
            <a:r>
              <a:rPr lang="cy-GB" noProof="1" smtClean="0">
                <a:solidFill>
                  <a:prstClr val="black"/>
                </a:solidFill>
              </a:rPr>
              <a:t>Unrhyw enghreifftiau o‘ch ymarfer dysgu?</a:t>
            </a:r>
          </a:p>
          <a:p>
            <a:endParaRPr lang="en-GB" noProof="1"/>
          </a:p>
        </p:txBody>
      </p:sp>
      <p:sp>
        <p:nvSpPr>
          <p:cNvPr id="4" name="Content Placeholder 3"/>
          <p:cNvSpPr>
            <a:spLocks noGrp="1"/>
          </p:cNvSpPr>
          <p:nvPr>
            <p:ph sz="half" idx="2"/>
          </p:nvPr>
        </p:nvSpPr>
        <p:spPr/>
        <p:txBody>
          <a:bodyPr/>
          <a:lstStyle/>
          <a:p>
            <a:r>
              <a:rPr lang="cy-GB" noProof="1" smtClean="0"/>
              <a:t>What support networks are you already aware of?</a:t>
            </a:r>
          </a:p>
          <a:p>
            <a:r>
              <a:rPr lang="cy-GB" noProof="1" smtClean="0"/>
              <a:t>Any examples from your teaching practice?</a:t>
            </a:r>
            <a:endParaRPr lang="cy-GB" noProof="1"/>
          </a:p>
        </p:txBody>
      </p:sp>
    </p:spTree>
    <p:extLst>
      <p:ext uri="{BB962C8B-B14F-4D97-AF65-F5344CB8AC3E}">
        <p14:creationId xmlns:p14="http://schemas.microsoft.com/office/powerpoint/2010/main" val="6434131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noProof="1" smtClean="0">
                <a:solidFill>
                  <a:prstClr val="black"/>
                </a:solidFill>
              </a:rPr>
              <a:t>Cydweithrediadau Proffesiynol – rhai enghreifftiau </a:t>
            </a:r>
            <a:r>
              <a:rPr lang="cy-GB" b="1" noProof="1" smtClean="0"/>
              <a:t>Professional Collaborations – some examples</a:t>
            </a:r>
            <a:endParaRPr lang="cy-GB" b="1" noProof="1"/>
          </a:p>
        </p:txBody>
      </p:sp>
      <p:sp>
        <p:nvSpPr>
          <p:cNvPr id="3" name="Content Placeholder 2"/>
          <p:cNvSpPr>
            <a:spLocks noGrp="1"/>
          </p:cNvSpPr>
          <p:nvPr>
            <p:ph sz="half" idx="1"/>
          </p:nvPr>
        </p:nvSpPr>
        <p:spPr/>
        <p:txBody>
          <a:bodyPr>
            <a:normAutofit fontScale="70000" lnSpcReduction="20000"/>
          </a:bodyPr>
          <a:lstStyle/>
          <a:p>
            <a:pPr lvl="0"/>
            <a:r>
              <a:rPr lang="cy-GB" noProof="1" smtClean="0">
                <a:solidFill>
                  <a:prstClr val="black"/>
                </a:solidFill>
              </a:rPr>
              <a:t>Gweithwyr Cymdeithasol</a:t>
            </a:r>
          </a:p>
          <a:p>
            <a:pPr lvl="0"/>
            <a:r>
              <a:rPr lang="cy-GB" noProof="1" smtClean="0">
                <a:solidFill>
                  <a:prstClr val="black"/>
                </a:solidFill>
              </a:rPr>
              <a:t>Gweithwyr Ieuenctid Trosiannol mewn Ysgolion</a:t>
            </a:r>
          </a:p>
          <a:p>
            <a:pPr lvl="0"/>
            <a:r>
              <a:rPr lang="cy-GB" noProof="1" smtClean="0">
                <a:solidFill>
                  <a:prstClr val="black"/>
                </a:solidFill>
              </a:rPr>
              <a:t>Timau o Amgylch y Teulu (TAF)</a:t>
            </a:r>
          </a:p>
          <a:p>
            <a:pPr lvl="0"/>
            <a:r>
              <a:rPr lang="cy-GB" noProof="1" smtClean="0">
                <a:solidFill>
                  <a:prstClr val="black"/>
                </a:solidFill>
              </a:rPr>
              <a:t>Seicolegwyr Addysg</a:t>
            </a:r>
          </a:p>
          <a:p>
            <a:pPr lvl="0"/>
            <a:r>
              <a:rPr lang="cy-GB" noProof="1" smtClean="0">
                <a:solidFill>
                  <a:prstClr val="black"/>
                </a:solidFill>
              </a:rPr>
              <a:t>Swyddogion Lles Addysg</a:t>
            </a:r>
          </a:p>
          <a:p>
            <a:pPr lvl="0"/>
            <a:r>
              <a:rPr lang="cy-GB" noProof="1" smtClean="0">
                <a:solidFill>
                  <a:prstClr val="black"/>
                </a:solidFill>
              </a:rPr>
              <a:t>Cwnselwyr</a:t>
            </a:r>
          </a:p>
          <a:p>
            <a:pPr lvl="0"/>
            <a:r>
              <a:rPr lang="cy-GB" noProof="1" smtClean="0">
                <a:solidFill>
                  <a:prstClr val="black"/>
                </a:solidFill>
              </a:rPr>
              <a:t>Gweithwyr Cymorth Trais Domestig</a:t>
            </a:r>
          </a:p>
          <a:p>
            <a:pPr lvl="0"/>
            <a:r>
              <a:rPr lang="cy-GB" noProof="1" smtClean="0">
                <a:solidFill>
                  <a:prstClr val="black"/>
                </a:solidFill>
              </a:rPr>
              <a:t>Therapyddion Chwarae</a:t>
            </a:r>
          </a:p>
          <a:p>
            <a:pPr lvl="0"/>
            <a:r>
              <a:rPr lang="cy-GB" noProof="1" smtClean="0">
                <a:solidFill>
                  <a:prstClr val="black"/>
                </a:solidFill>
              </a:rPr>
              <a:t>Gweithwyr Ymgysylltu â’r Gymuned</a:t>
            </a:r>
          </a:p>
          <a:p>
            <a:pPr lvl="0"/>
            <a:r>
              <a:rPr lang="cy-GB" noProof="1" smtClean="0">
                <a:solidFill>
                  <a:prstClr val="black"/>
                </a:solidFill>
              </a:rPr>
              <a:t>Swyddogion Cymorth Cymunedol yr Heddlu</a:t>
            </a:r>
          </a:p>
          <a:p>
            <a:pPr lvl="0"/>
            <a:r>
              <a:rPr lang="cy-GB" noProof="1" smtClean="0">
                <a:solidFill>
                  <a:prstClr val="black"/>
                </a:solidFill>
              </a:rPr>
              <a:t>Gwasanaethau Gofal a Chymorth Arbenigol</a:t>
            </a:r>
          </a:p>
          <a:p>
            <a:endParaRPr lang="en-GB" noProof="1"/>
          </a:p>
        </p:txBody>
      </p:sp>
      <p:sp>
        <p:nvSpPr>
          <p:cNvPr id="4" name="Content Placeholder 3"/>
          <p:cNvSpPr>
            <a:spLocks noGrp="1"/>
          </p:cNvSpPr>
          <p:nvPr>
            <p:ph sz="half" idx="2"/>
          </p:nvPr>
        </p:nvSpPr>
        <p:spPr/>
        <p:txBody>
          <a:bodyPr>
            <a:normAutofit fontScale="70000" lnSpcReduction="20000"/>
          </a:bodyPr>
          <a:lstStyle/>
          <a:p>
            <a:r>
              <a:rPr lang="cy-GB" noProof="1" smtClean="0"/>
              <a:t>Social Workers</a:t>
            </a:r>
          </a:p>
          <a:p>
            <a:r>
              <a:rPr lang="cy-GB" noProof="1" smtClean="0"/>
              <a:t>Transitional School Based Youth Workers</a:t>
            </a:r>
          </a:p>
          <a:p>
            <a:r>
              <a:rPr lang="cy-GB" noProof="1" smtClean="0"/>
              <a:t>Teams Around the Family (TAF)</a:t>
            </a:r>
          </a:p>
          <a:p>
            <a:r>
              <a:rPr lang="cy-GB" noProof="1" smtClean="0"/>
              <a:t>Educational Psychologists</a:t>
            </a:r>
          </a:p>
          <a:p>
            <a:r>
              <a:rPr lang="cy-GB" noProof="1" smtClean="0"/>
              <a:t>Education Welfare Officers</a:t>
            </a:r>
          </a:p>
          <a:p>
            <a:r>
              <a:rPr lang="cy-GB" noProof="1" smtClean="0"/>
              <a:t>Counsellors</a:t>
            </a:r>
          </a:p>
          <a:p>
            <a:r>
              <a:rPr lang="cy-GB" noProof="1" smtClean="0"/>
              <a:t>Domestic Abuse Support Workers</a:t>
            </a:r>
          </a:p>
          <a:p>
            <a:r>
              <a:rPr lang="cy-GB" noProof="1" smtClean="0"/>
              <a:t>Play Therapists</a:t>
            </a:r>
          </a:p>
          <a:p>
            <a:r>
              <a:rPr lang="cy-GB" noProof="1" smtClean="0"/>
              <a:t>Community Engagement Workers</a:t>
            </a:r>
          </a:p>
          <a:p>
            <a:r>
              <a:rPr lang="cy-GB" noProof="1" smtClean="0"/>
              <a:t>PCSOs</a:t>
            </a:r>
          </a:p>
          <a:p>
            <a:r>
              <a:rPr lang="cy-GB" noProof="1" smtClean="0"/>
              <a:t>Specialist Care and Support Services</a:t>
            </a:r>
          </a:p>
        </p:txBody>
      </p:sp>
    </p:spTree>
    <p:extLst>
      <p:ext uri="{BB962C8B-B14F-4D97-AF65-F5344CB8AC3E}">
        <p14:creationId xmlns:p14="http://schemas.microsoft.com/office/powerpoint/2010/main" val="1757347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cy-GB" noProof="1" smtClean="0"/>
              <a:t>“One Family in Wales”</a:t>
            </a:r>
            <a:endParaRPr lang="cy-GB" noProof="1"/>
          </a:p>
        </p:txBody>
      </p:sp>
      <p:sp>
        <p:nvSpPr>
          <p:cNvPr id="6" name="Subtitle 5"/>
          <p:cNvSpPr>
            <a:spLocks noGrp="1"/>
          </p:cNvSpPr>
          <p:nvPr>
            <p:ph type="subTitle" idx="1"/>
          </p:nvPr>
        </p:nvSpPr>
        <p:spPr/>
        <p:txBody>
          <a:bodyPr/>
          <a:lstStyle/>
          <a:p>
            <a:r>
              <a:rPr lang="en-GB" noProof="1" smtClean="0"/>
              <a:t>Rhaglen Ddogfen BBC Wales</a:t>
            </a:r>
            <a:endParaRPr lang="cy-GB" noProof="1" smtClean="0"/>
          </a:p>
          <a:p>
            <a:r>
              <a:rPr lang="cy-GB" noProof="1" smtClean="0"/>
              <a:t>BBC Wales Documentary</a:t>
            </a:r>
            <a:endParaRPr lang="cy-GB" noProof="1"/>
          </a:p>
        </p:txBody>
      </p:sp>
    </p:spTree>
    <p:extLst>
      <p:ext uri="{BB962C8B-B14F-4D97-AF65-F5344CB8AC3E}">
        <p14:creationId xmlns:p14="http://schemas.microsoft.com/office/powerpoint/2010/main" val="26215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b="1" noProof="1" smtClean="0"/>
              <a:t>Tasg Unigol				Individual Task</a:t>
            </a:r>
            <a:endParaRPr lang="cy-GB" b="1" noProof="1"/>
          </a:p>
        </p:txBody>
      </p:sp>
      <p:sp>
        <p:nvSpPr>
          <p:cNvPr id="5" name="Content Placeholder 4"/>
          <p:cNvSpPr>
            <a:spLocks noGrp="1"/>
          </p:cNvSpPr>
          <p:nvPr>
            <p:ph sz="half" idx="1"/>
          </p:nvPr>
        </p:nvSpPr>
        <p:spPr/>
        <p:txBody>
          <a:bodyPr>
            <a:normAutofit fontScale="77500" lnSpcReduction="20000"/>
          </a:bodyPr>
          <a:lstStyle/>
          <a:p>
            <a:pPr lvl="0"/>
            <a:r>
              <a:rPr lang="cy-GB" noProof="1" smtClean="0">
                <a:solidFill>
                  <a:prstClr val="black"/>
                </a:solidFill>
              </a:rPr>
              <a:t>Wrth wylio’r rhaglen ddogfen, defnyddiwch eich sgiliau arsylwi a gwneud nodiadau ar y cwestiynau allweddol canlynol:</a:t>
            </a:r>
          </a:p>
          <a:p>
            <a:pPr marL="514350" lvl="0" indent="-514350">
              <a:buFont typeface="+mj-lt"/>
              <a:buAutoNum type="arabicPeriod"/>
            </a:pPr>
            <a:r>
              <a:rPr lang="cy-GB" noProof="1" smtClean="0">
                <a:solidFill>
                  <a:prstClr val="black"/>
                </a:solidFill>
              </a:rPr>
              <a:t>Beth yw’r materion sy’n cael eu cyflwyno?</a:t>
            </a:r>
          </a:p>
          <a:p>
            <a:pPr marL="514350" lvl="0" indent="-514350">
              <a:buFont typeface="+mj-lt"/>
              <a:buAutoNum type="arabicPeriod"/>
            </a:pPr>
            <a:r>
              <a:rPr lang="cy-GB" noProof="1" smtClean="0">
                <a:solidFill>
                  <a:prstClr val="black"/>
                </a:solidFill>
              </a:rPr>
              <a:t>Sut mae’r materion hyn yn dylanwadu ar y plentyn?</a:t>
            </a:r>
          </a:p>
          <a:p>
            <a:pPr marL="514350" lvl="0" indent="-514350">
              <a:buFont typeface="+mj-lt"/>
              <a:buAutoNum type="arabicPeriod"/>
            </a:pPr>
            <a:r>
              <a:rPr lang="cy-GB" noProof="1" smtClean="0">
                <a:solidFill>
                  <a:prstClr val="black"/>
                </a:solidFill>
              </a:rPr>
              <a:t>Fel athro, sut byddech chi’n cynorthwyo’r teulu a’r unigolion?</a:t>
            </a:r>
          </a:p>
          <a:p>
            <a:pPr marL="514350" lvl="0" indent="-514350">
              <a:buFont typeface="+mj-lt"/>
              <a:buAutoNum type="arabicPeriod"/>
            </a:pPr>
            <a:r>
              <a:rPr lang="cy-GB" noProof="1" smtClean="0">
                <a:solidFill>
                  <a:prstClr val="black"/>
                </a:solidFill>
              </a:rPr>
              <a:t>Gyda pha broffesiynau eraill y gallech gydweithio â nhw o fewn eich terfynau proffesiynol?</a:t>
            </a:r>
          </a:p>
          <a:p>
            <a:pPr lvl="0"/>
            <a:r>
              <a:rPr lang="cy-GB" noProof="1" smtClean="0">
                <a:solidFill>
                  <a:prstClr val="black"/>
                </a:solidFill>
              </a:rPr>
              <a:t>Byddwch yn adrodd nôl ynglŷn â’ch canfyddiadau ar ddiwedd y ddarlith.</a:t>
            </a:r>
          </a:p>
          <a:p>
            <a:endParaRPr lang="en-GB" noProof="1"/>
          </a:p>
        </p:txBody>
      </p:sp>
      <p:sp>
        <p:nvSpPr>
          <p:cNvPr id="6" name="Content Placeholder 5"/>
          <p:cNvSpPr>
            <a:spLocks noGrp="1"/>
          </p:cNvSpPr>
          <p:nvPr>
            <p:ph sz="half" idx="2"/>
          </p:nvPr>
        </p:nvSpPr>
        <p:spPr>
          <a:xfrm>
            <a:off x="6172200" y="1825624"/>
            <a:ext cx="5181600" cy="5032376"/>
          </a:xfrm>
        </p:spPr>
        <p:txBody>
          <a:bodyPr>
            <a:normAutofit fontScale="77500" lnSpcReduction="20000"/>
          </a:bodyPr>
          <a:lstStyle/>
          <a:p>
            <a:r>
              <a:rPr lang="cy-GB" noProof="1" smtClean="0"/>
              <a:t>When viewing the documentary, please use your observational skills, and make notes on the following key questions:</a:t>
            </a:r>
          </a:p>
          <a:p>
            <a:pPr marL="514350" indent="-514350">
              <a:buFont typeface="+mj-lt"/>
              <a:buAutoNum type="arabicPeriod"/>
            </a:pPr>
            <a:r>
              <a:rPr lang="cy-GB" noProof="1" smtClean="0"/>
              <a:t>What are the issues being presented?</a:t>
            </a:r>
          </a:p>
          <a:p>
            <a:pPr marL="514350" indent="-514350">
              <a:buFont typeface="+mj-lt"/>
              <a:buAutoNum type="arabicPeriod"/>
            </a:pPr>
            <a:r>
              <a:rPr lang="cy-GB" noProof="1" smtClean="0"/>
              <a:t>How do these issues influence the child?</a:t>
            </a:r>
          </a:p>
          <a:p>
            <a:pPr marL="514350" indent="-514350">
              <a:buFont typeface="+mj-lt"/>
              <a:buAutoNum type="arabicPeriod"/>
            </a:pPr>
            <a:r>
              <a:rPr lang="cy-GB" noProof="1" smtClean="0"/>
              <a:t>As a teacher, how would you support the family and the individuals?</a:t>
            </a:r>
          </a:p>
          <a:p>
            <a:pPr marL="514350" indent="-514350">
              <a:buFont typeface="+mj-lt"/>
              <a:buAutoNum type="arabicPeriod"/>
            </a:pPr>
            <a:r>
              <a:rPr lang="cy-GB" noProof="1" smtClean="0"/>
              <a:t>Which other professions could you work collaboratively with within your professional boundaries?</a:t>
            </a:r>
          </a:p>
          <a:p>
            <a:r>
              <a:rPr lang="cy-GB" noProof="1" smtClean="0"/>
              <a:t>You will feedback your findings at the end of the lecture.</a:t>
            </a:r>
          </a:p>
        </p:txBody>
      </p:sp>
    </p:spTree>
    <p:extLst>
      <p:ext uri="{BB962C8B-B14F-4D97-AF65-F5344CB8AC3E}">
        <p14:creationId xmlns:p14="http://schemas.microsoft.com/office/powerpoint/2010/main" val="2195076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1" smtClean="0"/>
              <a:t>Adborth a Thrafodaeth i Gloi</a:t>
            </a:r>
            <a:br>
              <a:rPr lang="cy-GB" b="1" noProof="1" smtClean="0"/>
            </a:br>
            <a:r>
              <a:rPr lang="cy-GB" b="1" noProof="1" smtClean="0"/>
              <a:t>Feedback and Concluding Discussion</a:t>
            </a:r>
            <a:endParaRPr lang="cy-GB" b="1" noProof="1"/>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8628223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1" smtClean="0"/>
              <a:t>Cyfeiriadau </a:t>
            </a:r>
            <a:br>
              <a:rPr lang="cy-GB" b="1" noProof="1" smtClean="0"/>
            </a:br>
            <a:r>
              <a:rPr lang="cy-GB" b="1" i="1" noProof="1" smtClean="0"/>
              <a:t>References</a:t>
            </a:r>
            <a:endParaRPr lang="cy-GB" b="1" i="1" noProof="1"/>
          </a:p>
        </p:txBody>
      </p:sp>
      <p:sp>
        <p:nvSpPr>
          <p:cNvPr id="3" name="Content Placeholder 2"/>
          <p:cNvSpPr>
            <a:spLocks noGrp="1"/>
          </p:cNvSpPr>
          <p:nvPr>
            <p:ph idx="1"/>
          </p:nvPr>
        </p:nvSpPr>
        <p:spPr/>
        <p:txBody>
          <a:bodyPr>
            <a:normAutofit fontScale="92500" lnSpcReduction="20000"/>
          </a:bodyPr>
          <a:lstStyle/>
          <a:p>
            <a:r>
              <a:rPr lang="cy-GB" noProof="1">
                <a:solidFill>
                  <a:prstClr val="black"/>
                </a:solidFill>
                <a:hlinkClick r:id="rId2"/>
              </a:rPr>
              <a:t>https://</a:t>
            </a:r>
            <a:r>
              <a:rPr lang="cy-GB" noProof="1" smtClean="0">
                <a:solidFill>
                  <a:prstClr val="black"/>
                </a:solidFill>
                <a:hlinkClick r:id="rId2"/>
              </a:rPr>
              <a:t>carers.org/about-us/about-young-carers</a:t>
            </a:r>
            <a:endParaRPr lang="cy-GB" noProof="1" smtClean="0">
              <a:solidFill>
                <a:prstClr val="black"/>
              </a:solidFill>
            </a:endParaRPr>
          </a:p>
          <a:p>
            <a:r>
              <a:rPr lang="cy-GB" noProof="1" smtClean="0">
                <a:solidFill>
                  <a:prstClr val="black"/>
                </a:solidFill>
                <a:hlinkClick r:id="rId3"/>
              </a:rPr>
              <a:t>https://seneddresearch.blog/2018/03/16/poverty-in-wales-are-we-getting-the-full-picture/</a:t>
            </a:r>
            <a:endParaRPr lang="cy-GB" noProof="1">
              <a:solidFill>
                <a:prstClr val="black"/>
              </a:solidFill>
            </a:endParaRPr>
          </a:p>
          <a:p>
            <a:pPr lvl="0"/>
            <a:r>
              <a:rPr lang="cy-GB" noProof="1" smtClean="0">
                <a:solidFill>
                  <a:prstClr val="black"/>
                </a:solidFill>
                <a:hlinkClick r:id="rId4"/>
              </a:rPr>
              <a:t>https://statswales.gov.uk/Catalogue/Health-and-Social-Care/Social-Services/Childrens-Services/Service-Provision/Prior-to-April-2016/youngcarers-by-localauthority-measure</a:t>
            </a:r>
            <a:endParaRPr lang="cy-GB" noProof="1" smtClean="0">
              <a:solidFill>
                <a:prstClr val="black"/>
              </a:solidFill>
            </a:endParaRPr>
          </a:p>
          <a:p>
            <a:r>
              <a:rPr lang="cy-GB" noProof="1">
                <a:solidFill>
                  <a:prstClr val="black"/>
                </a:solidFill>
                <a:hlinkClick r:id="rId5"/>
              </a:rPr>
              <a:t>https://</a:t>
            </a:r>
            <a:r>
              <a:rPr lang="cy-GB" noProof="1" smtClean="0">
                <a:solidFill>
                  <a:prstClr val="black"/>
                </a:solidFill>
                <a:hlinkClick r:id="rId5"/>
              </a:rPr>
              <a:t>statswales.gov.wales/Catalogue/Health-and-Social-Care/Social-Services/Childrens-Services/Children-Looked-After/childrenlookedafterat31march-by-localauthority-gender-age</a:t>
            </a:r>
            <a:endParaRPr lang="cy-GB" noProof="1" smtClean="0">
              <a:solidFill>
                <a:prstClr val="black"/>
              </a:solidFill>
            </a:endParaRPr>
          </a:p>
          <a:p>
            <a:r>
              <a:rPr lang="cy-GB" noProof="1" smtClean="0">
                <a:solidFill>
                  <a:prstClr val="black"/>
                </a:solidFill>
                <a:hlinkClick r:id="rId6"/>
              </a:rPr>
              <a:t>http</a:t>
            </a:r>
            <a:r>
              <a:rPr lang="cy-GB" noProof="1">
                <a:solidFill>
                  <a:prstClr val="black"/>
                </a:solidFill>
                <a:hlinkClick r:id="rId6"/>
              </a:rPr>
              <a:t>://</a:t>
            </a:r>
            <a:r>
              <a:rPr lang="cy-GB" noProof="1" smtClean="0">
                <a:solidFill>
                  <a:prstClr val="black"/>
                </a:solidFill>
                <a:hlinkClick r:id="rId6"/>
              </a:rPr>
              <a:t>www.welshwomensaid.org.uk/index.php?option=com_content&amp;view=article&amp;id=49&amp;Itemid=55</a:t>
            </a:r>
            <a:endParaRPr lang="cy-GB" noProof="1" smtClean="0">
              <a:solidFill>
                <a:prstClr val="black"/>
              </a:solidFill>
            </a:endParaRPr>
          </a:p>
          <a:p>
            <a:pPr lvl="0"/>
            <a:r>
              <a:rPr lang="cy-GB" noProof="1">
                <a:solidFill>
                  <a:prstClr val="black"/>
                </a:solidFill>
                <a:hlinkClick r:id="rId7"/>
              </a:rPr>
              <a:t>http://</a:t>
            </a:r>
            <a:r>
              <a:rPr lang="cy-GB" noProof="1" smtClean="0">
                <a:solidFill>
                  <a:prstClr val="black"/>
                </a:solidFill>
                <a:hlinkClick r:id="rId7"/>
              </a:rPr>
              <a:t>www.youngminds.org.uk/training_services/policy/mental_health_statistics</a:t>
            </a:r>
            <a:endParaRPr lang="cy-GB" noProof="1" smtClean="0">
              <a:solidFill>
                <a:prstClr val="black"/>
              </a:solidFill>
            </a:endParaRPr>
          </a:p>
          <a:p>
            <a:pPr lvl="0"/>
            <a:endParaRPr lang="cy-GB" noProof="1">
              <a:solidFill>
                <a:prstClr val="black"/>
              </a:solidFill>
            </a:endParaRPr>
          </a:p>
          <a:p>
            <a:pPr lvl="0"/>
            <a:endParaRPr lang="cy-GB" noProof="1" smtClean="0">
              <a:solidFill>
                <a:prstClr val="black"/>
              </a:solidFill>
            </a:endParaRPr>
          </a:p>
          <a:p>
            <a:pPr lvl="0"/>
            <a:endParaRPr lang="cy-GB" noProof="1">
              <a:solidFill>
                <a:prstClr val="black"/>
              </a:solidFill>
            </a:endParaRPr>
          </a:p>
          <a:p>
            <a:pPr lvl="0"/>
            <a:endParaRPr lang="cy-GB" noProof="1">
              <a:solidFill>
                <a:prstClr val="black"/>
              </a:solidFill>
            </a:endParaRPr>
          </a:p>
          <a:p>
            <a:pPr lvl="0"/>
            <a:endParaRPr lang="cy-GB" noProof="1" smtClean="0">
              <a:solidFill>
                <a:prstClr val="black"/>
              </a:solidFill>
            </a:endParaRPr>
          </a:p>
          <a:p>
            <a:pPr lvl="0"/>
            <a:endParaRPr lang="cy-GB" noProof="1" smtClean="0">
              <a:solidFill>
                <a:prstClr val="black"/>
              </a:solidFill>
            </a:endParaRPr>
          </a:p>
          <a:p>
            <a:endParaRPr lang="en-GB" noProof="1"/>
          </a:p>
        </p:txBody>
      </p:sp>
    </p:spTree>
    <p:extLst>
      <p:ext uri="{BB962C8B-B14F-4D97-AF65-F5344CB8AC3E}">
        <p14:creationId xmlns:p14="http://schemas.microsoft.com/office/powerpoint/2010/main" val="5490172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464</TotalTime>
  <Words>1837</Words>
  <Application>Microsoft Office PowerPoint</Application>
  <PresentationFormat>Widescreen</PresentationFormat>
  <Paragraphs>170</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Times New Roman</vt:lpstr>
      <vt:lpstr>Office Theme</vt:lpstr>
      <vt:lpstr>Cydweithrediadau Proffesiynol Professional Collaborations</vt:lpstr>
      <vt:lpstr>Cyflwyniad     Introduction</vt:lpstr>
      <vt:lpstr>Archwilio Bywydau Cymhleth Plant Exploring the Complex Lives of Children</vt:lpstr>
      <vt:lpstr>Lles      Well-being</vt:lpstr>
      <vt:lpstr>Iechyd Meddwl   Mental Health</vt:lpstr>
      <vt:lpstr>Trais Domestig   Domestic Violence</vt:lpstr>
      <vt:lpstr>Tlodi     Poverty</vt:lpstr>
      <vt:lpstr>Strwythur Teuluol  Family Structure</vt:lpstr>
      <vt:lpstr>Plant o fewn y System Gofal Children within the Care System</vt:lpstr>
      <vt:lpstr>Gofalwyr Ifanc   Young Carers</vt:lpstr>
      <vt:lpstr>Beth mae hyn yn ei olygu i blant? What does this mean for children?</vt:lpstr>
      <vt:lpstr>Hierarchaeth Anghenion Maslow Maslow’s Hierarchy of Needs</vt:lpstr>
      <vt:lpstr>Beth mae hyn yn ei olygu i athrawon? What does this mean for teachers?</vt:lpstr>
      <vt:lpstr>Damcaniaeth Systemau Ecolegol Bronfenbrenner Bronfenbrenner’s Ecological Systems Theory</vt:lpstr>
      <vt:lpstr>Cydweithrediadau Proffesiynol Professional Collaborations</vt:lpstr>
      <vt:lpstr>Cydweithrediadau Proffesiynol – rhai enghreifftiau Professional Collaborations – some examples</vt:lpstr>
      <vt:lpstr>“One Family in Wales”</vt:lpstr>
      <vt:lpstr>Tasg Unigol    Individual Task</vt:lpstr>
      <vt:lpstr>Adborth a Thrafodaeth i Gloi Feedback and Concluding Discussion</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Collaborations</dc:title>
  <dc:creator>Angharad Lewis</dc:creator>
  <cp:lastModifiedBy>Carys Jennings</cp:lastModifiedBy>
  <cp:revision>51</cp:revision>
  <cp:lastPrinted>2016-11-01T15:10:36Z</cp:lastPrinted>
  <dcterms:created xsi:type="dcterms:W3CDTF">2016-10-26T10:49:45Z</dcterms:created>
  <dcterms:modified xsi:type="dcterms:W3CDTF">2019-10-28T07:58:51Z</dcterms:modified>
</cp:coreProperties>
</file>