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sldIdLst>
    <p:sldId id="303" r:id="rId2"/>
    <p:sldId id="435" r:id="rId3"/>
    <p:sldId id="441" r:id="rId4"/>
    <p:sldId id="443" r:id="rId5"/>
    <p:sldId id="447" r:id="rId6"/>
    <p:sldId id="270" r:id="rId7"/>
    <p:sldId id="440" r:id="rId8"/>
    <p:sldId id="448" r:id="rId9"/>
    <p:sldId id="450" r:id="rId10"/>
    <p:sldId id="470" r:id="rId11"/>
    <p:sldId id="273" r:id="rId12"/>
    <p:sldId id="259" r:id="rId13"/>
    <p:sldId id="446" r:id="rId14"/>
    <p:sldId id="442" r:id="rId15"/>
    <p:sldId id="260" r:id="rId16"/>
    <p:sldId id="444" r:id="rId17"/>
    <p:sldId id="445" r:id="rId18"/>
    <p:sldId id="274" r:id="rId19"/>
    <p:sldId id="271" r:id="rId20"/>
    <p:sldId id="277" r:id="rId21"/>
    <p:sldId id="379" r:id="rId22"/>
    <p:sldId id="421" r:id="rId23"/>
    <p:sldId id="284" r:id="rId24"/>
    <p:sldId id="449" r:id="rId25"/>
    <p:sldId id="438" r:id="rId26"/>
    <p:sldId id="502" r:id="rId27"/>
    <p:sldId id="387" r:id="rId28"/>
    <p:sldId id="503" r:id="rId29"/>
    <p:sldId id="504" r:id="rId30"/>
    <p:sldId id="386" r:id="rId31"/>
    <p:sldId id="679" r:id="rId32"/>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92" autoAdjust="0"/>
    <p:restoredTop sz="66741" autoAdjust="0"/>
  </p:normalViewPr>
  <p:slideViewPr>
    <p:cSldViewPr snapToGrid="0">
      <p:cViewPr varScale="1">
        <p:scale>
          <a:sx n="60" d="100"/>
          <a:sy n="60" d="100"/>
        </p:scale>
        <p:origin x="1086" y="45"/>
      </p:cViewPr>
      <p:guideLst/>
    </p:cSldViewPr>
  </p:slideViewPr>
  <p:notesTextViewPr>
    <p:cViewPr>
      <p:scale>
        <a:sx n="1" d="1"/>
        <a:sy n="1" d="1"/>
      </p:scale>
      <p:origin x="0" y="0"/>
    </p:cViewPr>
  </p:notesTextViewPr>
  <p:sorterViewPr>
    <p:cViewPr>
      <p:scale>
        <a:sx n="100" d="100"/>
        <a:sy n="100" d="100"/>
      </p:scale>
      <p:origin x="0" y="-240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1BDEFE22-A830-4058-9618-ED6D68E925EF}" type="datetimeFigureOut">
              <a:rPr lang="en-GB" smtClean="0"/>
              <a:t>10/11/2025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6FC7ECD4-B04E-4968-A1A2-EAC065EB671A}" type="slidenum">
              <a:rPr lang="en-GB" smtClean="0"/>
              <a:t>‹#›</a:t>
            </a:fld>
            <a:endParaRPr lang="en-GB"/>
          </a:p>
        </p:txBody>
      </p:sp>
    </p:spTree>
    <p:extLst>
      <p:ext uri="{BB962C8B-B14F-4D97-AF65-F5344CB8AC3E}">
        <p14:creationId xmlns:p14="http://schemas.microsoft.com/office/powerpoint/2010/main" val="34201107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doi.org/10.1111/1748-8583.12139"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cipd.org/uk/knowledge/reports/goodwork/"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2</a:t>
            </a:fld>
            <a:endParaRPr lang="en-GB"/>
          </a:p>
        </p:txBody>
      </p:sp>
    </p:spTree>
    <p:extLst>
      <p:ext uri="{BB962C8B-B14F-4D97-AF65-F5344CB8AC3E}">
        <p14:creationId xmlns:p14="http://schemas.microsoft.com/office/powerpoint/2010/main" val="12939877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https://journals.sagepub.com/doi/pdf/10.1177/070674371105600504</a:t>
            </a:r>
          </a:p>
          <a:p>
            <a:endParaRPr lang="en-GB" dirty="0"/>
          </a:p>
          <a:p>
            <a:r>
              <a:rPr lang="en-GB" dirty="0"/>
              <a:t>Fundamentally, resilience refers to positive adaptation, or the ability to maintain or regain mental health, </a:t>
            </a:r>
            <a:r>
              <a:rPr lang="en-GB" b="1" dirty="0"/>
              <a:t>despite experiencing adversity.</a:t>
            </a:r>
          </a:p>
          <a:p>
            <a:endParaRPr lang="en-GB" dirty="0"/>
          </a:p>
          <a:p>
            <a:r>
              <a:rPr lang="en-GB" dirty="0"/>
              <a:t>Definitions have evolved as scientific knowledge has increased. Resilience is studied by researchers from diverse disciplines, including psychology, psychiatry, sociology, and more recently, biological disciplines. However, no consensus on an operational definition exists. The central question of resilience is how some people withstand adversity without developing negative physical or mental health outcomes.</a:t>
            </a:r>
          </a:p>
          <a:p>
            <a:endParaRPr lang="en-GB" dirty="0"/>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3</a:t>
            </a:fld>
            <a:endParaRPr lang="en-GB"/>
          </a:p>
        </p:txBody>
      </p:sp>
    </p:spTree>
    <p:extLst>
      <p:ext uri="{BB962C8B-B14F-4D97-AF65-F5344CB8AC3E}">
        <p14:creationId xmlns:p14="http://schemas.microsoft.com/office/powerpoint/2010/main" val="5118899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Personal factors</a:t>
            </a:r>
          </a:p>
          <a:p>
            <a:r>
              <a:rPr lang="en-GB" dirty="0"/>
              <a:t>Personality traits (openness, extraversion, and agreeableness), internal locus of control, self-esteem, cognitive appraisal (positive interpretation of events into self-narrative), and optimism all evidently contribute to resilience.</a:t>
            </a:r>
          </a:p>
          <a:p>
            <a:endParaRPr lang="en-GB" dirty="0"/>
          </a:p>
          <a:p>
            <a:r>
              <a:rPr lang="en-GB" dirty="0"/>
              <a:t>Demographic factors (age, sex, gender, race, and ethnicity), social relationships, and population characteristics relate variably with resilience, depending on resilience definition. Some factors that increase resilience may be life stage–specific and others may operate across the lifespan.</a:t>
            </a:r>
            <a:endParaRPr lang="en-GB" b="1" dirty="0"/>
          </a:p>
          <a:p>
            <a:endParaRPr lang="en-GB" b="1" dirty="0"/>
          </a:p>
          <a:p>
            <a:r>
              <a:rPr lang="en-GB" b="1" dirty="0"/>
              <a:t>Biological factors</a:t>
            </a:r>
          </a:p>
          <a:p>
            <a:r>
              <a:rPr lang="en-GB" dirty="0"/>
              <a:t>Evidence exists that supportive, sensitive early caregivers in infancy and childhood can increase resilience and reduce the effects of so-called toxic environments. </a:t>
            </a:r>
          </a:p>
          <a:p>
            <a:endParaRPr lang="en-GB" b="1" dirty="0"/>
          </a:p>
          <a:p>
            <a:r>
              <a:rPr lang="en-GB" b="1" dirty="0"/>
              <a:t>Environmental-systemic factors</a:t>
            </a:r>
          </a:p>
          <a:p>
            <a:r>
              <a:rPr lang="en-GB" dirty="0"/>
              <a:t>On a microenvironmental level, social support, including relationships with family and peers, is correlated with resilience. Secure attachment to family stability, secure relationships and the absence depression or substance abuse are associated with increased wellbeing. Social support can come from positive peers, supportive teachers, and other adults as well as immediate family.</a:t>
            </a:r>
          </a:p>
          <a:p>
            <a:endParaRPr lang="en-GB" dirty="0"/>
          </a:p>
          <a:p>
            <a:r>
              <a:rPr lang="en-GB" dirty="0"/>
              <a:t>On a macrosystemic level, community factors, such as good schools, community services, sports and artistic opportunities, cultural factors, spirituality and religion, and lack of exposure to violence, contribute to resilience.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4</a:t>
            </a:fld>
            <a:endParaRPr lang="en-GB"/>
          </a:p>
        </p:txBody>
      </p:sp>
    </p:spTree>
    <p:extLst>
      <p:ext uri="{BB962C8B-B14F-4D97-AF65-F5344CB8AC3E}">
        <p14:creationId xmlns:p14="http://schemas.microsoft.com/office/powerpoint/2010/main" val="12799196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5</a:t>
            </a:fld>
            <a:endParaRPr lang="en-GB"/>
          </a:p>
        </p:txBody>
      </p:sp>
    </p:spTree>
    <p:extLst>
      <p:ext uri="{BB962C8B-B14F-4D97-AF65-F5344CB8AC3E}">
        <p14:creationId xmlns:p14="http://schemas.microsoft.com/office/powerpoint/2010/main" val="23569942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Like resilience, a universal definition of wellbeing does not exist; there is not even consensus on spelling, with wellbeing, well-being and well being used interchangeably, sometimes within a single paper. Instead, the development of wellbeing research has led to an array of blurred and overly-broad definitions.</a:t>
            </a:r>
          </a:p>
          <a:p>
            <a:endParaRPr lang="en-GB" dirty="0"/>
          </a:p>
          <a:p>
            <a:r>
              <a:rPr lang="en-GB" sz="1200" kern="1200" dirty="0">
                <a:solidFill>
                  <a:schemeClr val="tx1"/>
                </a:solidFill>
                <a:effectLst/>
                <a:latin typeface="+mn-lt"/>
                <a:ea typeface="+mn-ea"/>
                <a:cs typeface="+mn-cs"/>
              </a:rPr>
              <a:t>Bradburn’s (1969) research focused on wellbeing as a spectrum of positive to negative wellbeing, but more recently Headey and colleagues have advocated the need for positive and negative affects to instead be seen as distinct dimensions that can be experienced simultaneously, positive in some areas of life whilst negative in others.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2012, Dodge, et al., argued that attempts at defining wellbeing so far focused more on dimensions of wellbeing than developing a definition. They then offered another new definition of wellbeing, again reflecting the idea of equilibrium being central, but replacing the stocks and flows of Headey and Wearing (1992) with the resources and challenges of Hendry and </a:t>
            </a:r>
            <a:r>
              <a:rPr lang="en-GB" sz="1200" kern="1200" dirty="0" err="1">
                <a:solidFill>
                  <a:schemeClr val="tx1"/>
                </a:solidFill>
                <a:effectLst/>
                <a:latin typeface="+mn-lt"/>
                <a:ea typeface="+mn-ea"/>
                <a:cs typeface="+mn-cs"/>
              </a:rPr>
              <a:t>Kloep</a:t>
            </a:r>
            <a:r>
              <a:rPr lang="en-GB" sz="1200" kern="1200" dirty="0">
                <a:solidFill>
                  <a:schemeClr val="tx1"/>
                </a:solidFill>
                <a:effectLst/>
                <a:latin typeface="+mn-lt"/>
                <a:ea typeface="+mn-ea"/>
                <a:cs typeface="+mn-cs"/>
              </a:rPr>
              <a:t> (2002).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2020, there is still not consensus as to how to define wellbeing. </a:t>
            </a:r>
          </a:p>
          <a:p>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Interesting read: https://www.cipd.co.uk/Images/moving-employee-well-being-agenda-forward_2016_tcm18-15556.pdf </a:t>
            </a:r>
            <a:endParaRPr lang="en-GB" i="1" dirty="0"/>
          </a:p>
        </p:txBody>
      </p:sp>
      <p:sp>
        <p:nvSpPr>
          <p:cNvPr id="4" name="Slide Number Placeholder 3"/>
          <p:cNvSpPr>
            <a:spLocks noGrp="1"/>
          </p:cNvSpPr>
          <p:nvPr>
            <p:ph type="sldNum" sz="quarter" idx="5"/>
          </p:nvPr>
        </p:nvSpPr>
        <p:spPr/>
        <p:txBody>
          <a:bodyPr/>
          <a:lstStyle/>
          <a:p>
            <a:fld id="{0BC7F02B-0C6D-468F-8B1C-7E7F0134CF8B}" type="slidenum">
              <a:rPr lang="en-GB" smtClean="0"/>
              <a:t>6</a:t>
            </a:fld>
            <a:endParaRPr lang="en-GB"/>
          </a:p>
        </p:txBody>
      </p:sp>
    </p:spTree>
    <p:extLst>
      <p:ext uri="{BB962C8B-B14F-4D97-AF65-F5344CB8AC3E}">
        <p14:creationId xmlns:p14="http://schemas.microsoft.com/office/powerpoint/2010/main" val="10678845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Promoting and supporting employee well-being is at the heart of the CIPD’s purpose to champion better work and working lives because an effective workplace wellbeing programme can deliver mutual benefit to people, organisations, economies and communities.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Mutual gains – You’ll see the idea of mutual benefits a lot in wellbeing research – that wellbeing is both good for the employer and employee. This is disputed by some, who see workplace wellbeing schemes as a means to exploit employee happiness for organisational productivity.  CIPD research shows ‘healthy workplaces’ help people to flourish and reach their potential. This means creating an environment that actively promotes a state of contentment, benefiting both employees and the organisation.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Clear links between higher levels of wellbeing and increased resilience. As well as reduced sickness absence and higher performance and productivity. We also see a more inclusive workplace culture in places that value employee wellbeing. </a:t>
            </a:r>
          </a:p>
          <a:p>
            <a:endParaRPr lang="en-GB" sz="1200" b="0" i="0" kern="1200" dirty="0">
              <a:solidFill>
                <a:schemeClr val="tx1"/>
              </a:solidFill>
              <a:effectLst/>
              <a:latin typeface="+mn-lt"/>
              <a:ea typeface="+mn-ea"/>
              <a:cs typeface="+mn-cs"/>
            </a:endParaRPr>
          </a:p>
          <a:p>
            <a:endParaRPr lang="en-GB" b="0" dirty="0"/>
          </a:p>
        </p:txBody>
      </p:sp>
      <p:sp>
        <p:nvSpPr>
          <p:cNvPr id="4" name="Slide Number Placeholder 3"/>
          <p:cNvSpPr>
            <a:spLocks noGrp="1"/>
          </p:cNvSpPr>
          <p:nvPr>
            <p:ph type="sldNum" sz="quarter" idx="5"/>
          </p:nvPr>
        </p:nvSpPr>
        <p:spPr/>
        <p:txBody>
          <a:bodyPr/>
          <a:lstStyle/>
          <a:p>
            <a:fld id="{0BC7F02B-0C6D-468F-8B1C-7E7F0134CF8B}" type="slidenum">
              <a:rPr lang="en-GB" smtClean="0"/>
              <a:t>7</a:t>
            </a:fld>
            <a:endParaRPr lang="en-GB"/>
          </a:p>
        </p:txBody>
      </p:sp>
    </p:spTree>
    <p:extLst>
      <p:ext uri="{BB962C8B-B14F-4D97-AF65-F5344CB8AC3E}">
        <p14:creationId xmlns:p14="http://schemas.microsoft.com/office/powerpoint/2010/main" val="29899517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42BCF7-D4C8-4FF5-BC5A-4A94A56AEFE1}" type="slidenum">
              <a:rPr lang="en-GB" smtClean="0"/>
              <a:t>9</a:t>
            </a:fld>
            <a:endParaRPr lang="en-GB"/>
          </a:p>
        </p:txBody>
      </p:sp>
    </p:spTree>
    <p:extLst>
      <p:ext uri="{BB962C8B-B14F-4D97-AF65-F5344CB8AC3E}">
        <p14:creationId xmlns:p14="http://schemas.microsoft.com/office/powerpoint/2010/main" val="15756905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Guest (2017). </a:t>
            </a:r>
          </a:p>
          <a:p>
            <a:endParaRPr lang="en-GB" dirty="0"/>
          </a:p>
          <a:p>
            <a:pPr algn="just">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Guest, D.E. (2017) ‘Human resource management and employee well‐being: towards a new analytic framework’,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Human resource management journal</a:t>
            </a:r>
            <a:r>
              <a:rPr lang="en-GB" sz="1200" dirty="0">
                <a:effectLst/>
                <a:latin typeface="Calibri" panose="020F0502020204030204" pitchFamily="34" charset="0"/>
                <a:ea typeface="Calibri" panose="020F0502020204030204" pitchFamily="34" charset="0"/>
                <a:cs typeface="Times New Roman" panose="02020603050405020304" pitchFamily="18" charset="0"/>
              </a:rPr>
              <a:t>, 27(1), pp. 22–38. </a:t>
            </a:r>
            <a:r>
              <a:rPr lang="en-GB" sz="1200" dirty="0">
                <a:effectLst/>
                <a:latin typeface="Calibri" panose="020F0502020204030204" pitchFamily="34" charset="0"/>
                <a:ea typeface="Calibri" panose="020F0502020204030204" pitchFamily="34" charset="0"/>
                <a:cs typeface="Calibri" panose="020F0502020204030204" pitchFamily="34" charset="0"/>
              </a:rPr>
              <a:t>Available at: </a:t>
            </a:r>
            <a:r>
              <a:rPr lang="en-GB" sz="12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https://doi.org/10.1111/1748-8583.12139</a:t>
            </a:r>
            <a:r>
              <a:rPr lang="en-GB" sz="1200" dirty="0">
                <a:solidFill>
                  <a:srgbClr val="3A3A3A"/>
                </a:solidFill>
                <a:effectLst/>
                <a:latin typeface="Calibri" panose="020F0502020204030204" pitchFamily="34" charset="0"/>
                <a:ea typeface="Calibri" panose="020F0502020204030204" pitchFamily="34" charset="0"/>
                <a:cs typeface="Calibri" panose="020F0502020204030204" pitchFamily="34"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E42BCF7-D4C8-4FF5-BC5A-4A94A56AEFE1}" type="slidenum">
              <a:rPr lang="en-GB" smtClean="0"/>
              <a:t>10</a:t>
            </a:fld>
            <a:endParaRPr lang="en-GB"/>
          </a:p>
        </p:txBody>
      </p:sp>
    </p:spTree>
    <p:extLst>
      <p:ext uri="{BB962C8B-B14F-4D97-AF65-F5344CB8AC3E}">
        <p14:creationId xmlns:p14="http://schemas.microsoft.com/office/powerpoint/2010/main" val="35832712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CIPD have identified seven inter-related 'domains' of employee wellbeing, guided by the principle that an effective employee wellbeing strategy needs to go far beyond a series of standalone initiatives.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There’s no 'one-size-fits-all' approach to designing a health and well-being strategy; its content should be based on the unique needs and characteristics of the organisation and its workforce.</a:t>
            </a:r>
          </a:p>
          <a:p>
            <a:endParaRPr lang="en-GB" sz="1200" b="0" i="1"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pPr marL="228600" indent="-228600">
              <a:buAutoNum type="arabicPeriod"/>
            </a:pPr>
            <a:r>
              <a:rPr lang="en-GB" sz="1200" b="1" i="0" kern="1200" dirty="0">
                <a:solidFill>
                  <a:schemeClr val="tx1"/>
                </a:solidFill>
                <a:effectLst/>
                <a:latin typeface="+mn-lt"/>
                <a:ea typeface="+mn-ea"/>
                <a:cs typeface="+mn-cs"/>
              </a:rPr>
              <a:t>Health</a:t>
            </a:r>
          </a:p>
          <a:p>
            <a:r>
              <a:rPr lang="en-GB" sz="1200" b="0" i="0" kern="1200" dirty="0">
                <a:solidFill>
                  <a:schemeClr val="tx1"/>
                </a:solidFill>
                <a:effectLst/>
                <a:latin typeface="+mn-lt"/>
                <a:ea typeface="+mn-ea"/>
                <a:cs typeface="+mn-cs"/>
              </a:rPr>
              <a:t>Physical health: Health promotion, good rehabilitation practices, health checks, well-being benefits, health insurance protection, managing disability, occupational health support, employee assistance programme.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Physical safety: Safe working practices, safe equipment, personal safety training.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Mental health: Stress management, risk assessments, conflict resolution training, training line managers to have difficult conversations, managing mental ill health, occupational health support, employee assistance programme.</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2. Good work</a:t>
            </a:r>
          </a:p>
          <a:p>
            <a:r>
              <a:rPr lang="en-GB" sz="1200" b="0" i="0" kern="1200" dirty="0">
                <a:solidFill>
                  <a:schemeClr val="tx1"/>
                </a:solidFill>
                <a:effectLst/>
                <a:latin typeface="+mn-lt"/>
                <a:ea typeface="+mn-ea"/>
                <a:cs typeface="+mn-cs"/>
              </a:rPr>
              <a:t>Working environment: Ergonomically designed working areas, open and inclusive culture.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Good line management: Effective people management policies, training for line managers, sickness absence management.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Work demands: Job design, job roles, job quality, workload, working hours, job satisfaction, work-life balance.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Autonomy: Control, innovation, whistleblowing.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Change management: Communication, involvement, leadership.</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Pay and reward: Fair and transparent remuneration practices, non-financial recognition.</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3. Values/Principles</a:t>
            </a:r>
          </a:p>
          <a:p>
            <a:r>
              <a:rPr lang="en-GB" sz="1200" b="0" i="0" kern="1200" dirty="0">
                <a:solidFill>
                  <a:schemeClr val="tx1"/>
                </a:solidFill>
                <a:effectLst/>
                <a:latin typeface="+mn-lt"/>
                <a:ea typeface="+mn-ea"/>
                <a:cs typeface="+mn-cs"/>
              </a:rPr>
              <a:t>Leadership: Values-based leadership, clear mission and objectives, health and well-being strategy, corporate governance, building trust.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Ethical standards: Dignity at work, corporate social responsibility, community investment, volunteering.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Diversity: Diversity and inclusion, valuing difference, cultural engagement, training for employees and managers</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4. Collective/Social</a:t>
            </a:r>
          </a:p>
          <a:p>
            <a:r>
              <a:rPr lang="en-GB" sz="1200" b="0" i="0" kern="1200" dirty="0">
                <a:solidFill>
                  <a:schemeClr val="tx1"/>
                </a:solidFill>
                <a:effectLst/>
                <a:latin typeface="+mn-lt"/>
                <a:ea typeface="+mn-ea"/>
                <a:cs typeface="+mn-cs"/>
              </a:rPr>
              <a:t>Employee voice: Communication, consultation, genuine dialogue, involvement in decision making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Positive relationships: Management style, teamworking, healthy relationships with peers and managers, dignity and respect.</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5. Personal growth</a:t>
            </a:r>
          </a:p>
          <a:p>
            <a:r>
              <a:rPr lang="en-GB" sz="1200" b="0" i="0" kern="1200" dirty="0">
                <a:solidFill>
                  <a:schemeClr val="tx1"/>
                </a:solidFill>
                <a:effectLst/>
                <a:latin typeface="+mn-lt"/>
                <a:ea typeface="+mn-ea"/>
                <a:cs typeface="+mn-cs"/>
              </a:rPr>
              <a:t>Career development: Mentoring, coaching, performance management, performance development plans, skills utilisation, succession planning.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Emotional: Positive relationships, personal resilience training, financial well-being.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Lifelong learning: Performance development plans, access to training, mid-career review, technical and vocational learning, challenging work.</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Creativity: Open and collaborative culture, innovation workshops.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6. Good lifestyle choices</a:t>
            </a:r>
          </a:p>
          <a:p>
            <a:r>
              <a:rPr lang="en-GB" sz="1200" b="0" i="0" kern="1200" dirty="0">
                <a:solidFill>
                  <a:schemeClr val="tx1"/>
                </a:solidFill>
                <a:effectLst/>
                <a:latin typeface="+mn-lt"/>
                <a:ea typeface="+mn-ea"/>
                <a:cs typeface="+mn-cs"/>
              </a:rPr>
              <a:t>Physical activity: Walking clubs, lunchtime yoga, charity walks.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Healthy eating: Recipe clubs, healthy menu choices in the canteen.</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7. Financial well-being</a:t>
            </a:r>
          </a:p>
          <a:p>
            <a:r>
              <a:rPr lang="en-GB" sz="1200" b="0" i="0" kern="1200" dirty="0">
                <a:solidFill>
                  <a:schemeClr val="tx1"/>
                </a:solidFill>
                <a:effectLst/>
                <a:latin typeface="+mn-lt"/>
                <a:ea typeface="+mn-ea"/>
                <a:cs typeface="+mn-cs"/>
              </a:rPr>
              <a:t>Fair pay and benefit policies: Pay rates above the statutory National Minimum/Living Wage, flexible benefits scheme.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Retirement planning: Phased retirement such as a three- or four-day week, pre-retirement courses for people approaching retirement.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Employee financial support: Employee assistance programme offering debt counselling, signposting to external sources of free advice (for example, Citizens Advice), access to independent financial advisers.</a:t>
            </a:r>
          </a:p>
        </p:txBody>
      </p:sp>
      <p:sp>
        <p:nvSpPr>
          <p:cNvPr id="4" name="Slide Number Placeholder 3"/>
          <p:cNvSpPr>
            <a:spLocks noGrp="1"/>
          </p:cNvSpPr>
          <p:nvPr>
            <p:ph type="sldNum" sz="quarter" idx="5"/>
          </p:nvPr>
        </p:nvSpPr>
        <p:spPr/>
        <p:txBody>
          <a:bodyPr/>
          <a:lstStyle/>
          <a:p>
            <a:fld id="{0BC7F02B-0C6D-468F-8B1C-7E7F0134CF8B}" type="slidenum">
              <a:rPr lang="en-GB" smtClean="0"/>
              <a:t>12</a:t>
            </a:fld>
            <a:endParaRPr lang="en-GB"/>
          </a:p>
        </p:txBody>
      </p:sp>
    </p:spTree>
    <p:extLst>
      <p:ext uri="{BB962C8B-B14F-4D97-AF65-F5344CB8AC3E}">
        <p14:creationId xmlns:p14="http://schemas.microsoft.com/office/powerpoint/2010/main" val="25428790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Good Work Index | Report | CIPD</a:t>
            </a:r>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13</a:t>
            </a:fld>
            <a:endParaRPr lang="en-GB"/>
          </a:p>
        </p:txBody>
      </p:sp>
    </p:spTree>
    <p:extLst>
      <p:ext uri="{BB962C8B-B14F-4D97-AF65-F5344CB8AC3E}">
        <p14:creationId xmlns:p14="http://schemas.microsoft.com/office/powerpoint/2010/main" val="11597615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54545"/>
                </a:solidFill>
                <a:effectLst/>
                <a:latin typeface="Ubuntu"/>
              </a:rPr>
              <a:t>Coaching creates resilient leaders. It keeps small companies nimble. It builds a collaborative culture. It puts focus on people. It links individual goals with organisational goals. It is an investment to be used with people who are valued. </a:t>
            </a:r>
            <a:r>
              <a:rPr lang="en-GB" b="0" i="0" dirty="0">
                <a:solidFill>
                  <a:srgbClr val="2A2A2A"/>
                </a:solidFill>
                <a:effectLst/>
                <a:latin typeface="lora"/>
              </a:rPr>
              <a:t>Resilience coaching focuses on building someone’s personal assets</a:t>
            </a:r>
            <a:r>
              <a:rPr lang="en-GB" b="0" i="0" dirty="0">
                <a:solidFill>
                  <a:srgbClr val="454545"/>
                </a:solidFill>
                <a:effectLst/>
                <a:latin typeface="Ubuntu"/>
              </a:rPr>
              <a:t>. </a:t>
            </a:r>
            <a:r>
              <a:rPr lang="en-GB" b="0" i="0" dirty="0">
                <a:solidFill>
                  <a:srgbClr val="2A2A2A"/>
                </a:solidFill>
                <a:effectLst/>
                <a:latin typeface="lora"/>
              </a:rPr>
              <a:t>By helping a client focus on the process that they previously used to overcome adversity, you can help them better understand the skills that already exist within them. This type of focus builds confidence and readiness for the inevitable adversities that they will likely face in their lifetime. In a coaching setting, a growth mindset is crucial. Clients will be encouraged to notice what has worked for them in the past. Then, if the coaching conversation allows, a client can plan for ways to utilise their personal assets to build their resilience. Finding subjective growth in connection to these protective factors is highly recommended:</a:t>
            </a:r>
          </a:p>
          <a:p>
            <a:pPr marL="628650" lvl="1" indent="-171450" algn="l">
              <a:buFont typeface="Arial" panose="020B0604020202020204" pitchFamily="34" charset="0"/>
              <a:buChar char="•"/>
            </a:pPr>
            <a:r>
              <a:rPr lang="en-GB" b="0" i="0" dirty="0">
                <a:solidFill>
                  <a:srgbClr val="111111"/>
                </a:solidFill>
                <a:effectLst/>
                <a:latin typeface="Roboto" panose="02000000000000000000" pitchFamily="2" charset="0"/>
              </a:rPr>
              <a:t>Optimism – expecting change to have positive outcomes, as long as you look for them</a:t>
            </a:r>
          </a:p>
          <a:p>
            <a:pPr marL="628650" lvl="1" indent="-171450" algn="l">
              <a:buFont typeface="Arial" panose="020B0604020202020204" pitchFamily="34" charset="0"/>
              <a:buChar char="•"/>
            </a:pPr>
            <a:r>
              <a:rPr lang="en-GB" b="0" i="0" dirty="0">
                <a:solidFill>
                  <a:srgbClr val="111111"/>
                </a:solidFill>
                <a:effectLst/>
                <a:latin typeface="Roboto" panose="02000000000000000000" pitchFamily="2" charset="0"/>
              </a:rPr>
              <a:t>Self-assuredness – a strong, realistic view of their own capabilities to manage new or difficult situations</a:t>
            </a:r>
          </a:p>
          <a:p>
            <a:pPr marL="628650" lvl="1" indent="-171450" algn="l">
              <a:buFont typeface="Arial" panose="020B0604020202020204" pitchFamily="34" charset="0"/>
              <a:buChar char="•"/>
            </a:pPr>
            <a:r>
              <a:rPr lang="en-GB" b="0" i="0" dirty="0">
                <a:solidFill>
                  <a:srgbClr val="111111"/>
                </a:solidFill>
                <a:effectLst/>
                <a:latin typeface="Roboto" panose="02000000000000000000" pitchFamily="2" charset="0"/>
              </a:rPr>
              <a:t>Focus – being able to establish and work to clear priorities, even in the midst of uncertainty</a:t>
            </a:r>
          </a:p>
          <a:p>
            <a:pPr marL="628650" lvl="1" indent="-171450" algn="l">
              <a:buFont typeface="Arial" panose="020B0604020202020204" pitchFamily="34" charset="0"/>
              <a:buChar char="•"/>
            </a:pPr>
            <a:r>
              <a:rPr lang="en-GB" b="0" i="0" dirty="0">
                <a:solidFill>
                  <a:srgbClr val="111111"/>
                </a:solidFill>
                <a:effectLst/>
                <a:latin typeface="Roboto" panose="02000000000000000000" pitchFamily="2" charset="0"/>
              </a:rPr>
              <a:t>Openness to ideas – they look for and are positive about applying new thinking</a:t>
            </a:r>
          </a:p>
          <a:p>
            <a:pPr marL="628650" lvl="1" indent="-171450" algn="l">
              <a:buFont typeface="Arial" panose="020B0604020202020204" pitchFamily="34" charset="0"/>
              <a:buChar char="•"/>
            </a:pPr>
            <a:r>
              <a:rPr lang="en-GB" b="0" i="0" dirty="0">
                <a:solidFill>
                  <a:srgbClr val="111111"/>
                </a:solidFill>
                <a:effectLst/>
                <a:latin typeface="Roboto" panose="02000000000000000000" pitchFamily="2" charset="0"/>
              </a:rPr>
              <a:t>Willing to ask for support – they are not afraid to ask for help when they need it</a:t>
            </a:r>
          </a:p>
          <a:p>
            <a:pPr marL="628650" lvl="1" indent="-171450" algn="l">
              <a:buFont typeface="Arial" panose="020B0604020202020204" pitchFamily="34" charset="0"/>
              <a:buChar char="•"/>
            </a:pPr>
            <a:r>
              <a:rPr lang="en-GB" b="0" i="0" dirty="0">
                <a:solidFill>
                  <a:srgbClr val="111111"/>
                </a:solidFill>
                <a:effectLst/>
                <a:latin typeface="Roboto" panose="02000000000000000000" pitchFamily="2" charset="0"/>
              </a:rPr>
              <a:t>Structured – they step back from problems or changes and envision flexible plans to address them (for example, with alternative scenarios)</a:t>
            </a:r>
          </a:p>
          <a:p>
            <a:pPr marL="628650" lvl="1" indent="-171450" algn="l">
              <a:buFont typeface="Arial" panose="020B0604020202020204" pitchFamily="34" charset="0"/>
              <a:buChar char="•"/>
            </a:pPr>
            <a:r>
              <a:rPr lang="en-GB" b="0" i="0" dirty="0">
                <a:solidFill>
                  <a:srgbClr val="111111"/>
                </a:solidFill>
                <a:effectLst/>
                <a:latin typeface="Roboto" panose="02000000000000000000" pitchFamily="2" charset="0"/>
              </a:rPr>
              <a:t>Being proactive – they prefer to initiate change rather than be overtaken by it</a:t>
            </a:r>
          </a:p>
          <a:p>
            <a:pPr algn="l"/>
            <a:endParaRPr lang="en-GB" b="0" i="0" dirty="0">
              <a:solidFill>
                <a:srgbClr val="2A2A2A"/>
              </a:solidFill>
              <a:effectLst/>
              <a:latin typeface="lora"/>
            </a:endParaRPr>
          </a:p>
          <a:p>
            <a:pPr algn="l"/>
            <a:r>
              <a:rPr lang="en-GB" b="1" i="0" dirty="0">
                <a:solidFill>
                  <a:srgbClr val="111111"/>
                </a:solidFill>
                <a:effectLst/>
                <a:latin typeface="Roboto" panose="02000000000000000000" pitchFamily="2" charset="0"/>
              </a:rPr>
              <a:t>Developing optimism</a:t>
            </a:r>
            <a:r>
              <a:rPr lang="en-GB" b="0" i="0" dirty="0">
                <a:solidFill>
                  <a:srgbClr val="111111"/>
                </a:solidFill>
                <a:effectLst/>
                <a:latin typeface="Roboto" panose="02000000000000000000" pitchFamily="2" charset="0"/>
              </a:rPr>
              <a:t> requires a shift in attention, from noticing all the problems and barriers around them to noticing more of the pleasures and opportunities. Keeping a “joy diary” – a daily record of things you are grateful for – is one practical method. Also helpful is choosing to associate with people who are optimistic – pessimists tend to attract pessimists and repel optimists. Seeking out situations and surrounding oneself with things that amuse also promotes optimism – environments with laughter tend to be more optimistic and more creative.</a:t>
            </a:r>
          </a:p>
          <a:p>
            <a:pPr algn="l"/>
            <a:r>
              <a:rPr lang="en-GB" b="1" i="0" dirty="0">
                <a:solidFill>
                  <a:srgbClr val="111111"/>
                </a:solidFill>
                <a:effectLst/>
                <a:latin typeface="Roboto" panose="02000000000000000000" pitchFamily="2" charset="0"/>
              </a:rPr>
              <a:t>Self-assuredness</a:t>
            </a:r>
            <a:r>
              <a:rPr lang="en-GB" b="0" i="0" dirty="0">
                <a:solidFill>
                  <a:srgbClr val="111111"/>
                </a:solidFill>
                <a:effectLst/>
                <a:latin typeface="Roboto" panose="02000000000000000000" pitchFamily="2" charset="0"/>
              </a:rPr>
              <a:t> comes from a justified self-belief. Regularly recording accomplishments and learning can help here, though seeking praise from others can have the opposite effect. One simple technique is to establish at the beginning of each day, each week and each month one small but meaningful thing you will accomplish that will make you respect and/or like yourself more and to invest effort in making that happen. Another is to ensure that you do at least one act of kindness every day.</a:t>
            </a:r>
          </a:p>
          <a:p>
            <a:pPr algn="l"/>
            <a:r>
              <a:rPr lang="en-GB" b="1" i="0" dirty="0">
                <a:solidFill>
                  <a:srgbClr val="111111"/>
                </a:solidFill>
                <a:effectLst/>
                <a:latin typeface="Roboto" panose="02000000000000000000" pitchFamily="2" charset="0"/>
              </a:rPr>
              <a:t>Being focused</a:t>
            </a:r>
            <a:r>
              <a:rPr lang="en-GB" b="0" i="0" dirty="0">
                <a:solidFill>
                  <a:srgbClr val="111111"/>
                </a:solidFill>
                <a:effectLst/>
                <a:latin typeface="Roboto" panose="02000000000000000000" pitchFamily="2" charset="0"/>
              </a:rPr>
              <a:t> can be difficult when you are under stress. It helps here to step away from the stress-causing environment (preferably literally by, for example, taking a walk) and having quiet contemplative time to work out what is really important and why. Meditation works in a similar way for some people. And of course, the coaching or mentoring conversation is a safe and protected environment where this kind of constructive, purposeful thinking can take place.</a:t>
            </a:r>
          </a:p>
          <a:p>
            <a:pPr algn="l"/>
            <a:r>
              <a:rPr lang="en-GB" b="1" i="0" dirty="0">
                <a:solidFill>
                  <a:srgbClr val="111111"/>
                </a:solidFill>
                <a:effectLst/>
                <a:latin typeface="Roboto" panose="02000000000000000000" pitchFamily="2" charset="0"/>
              </a:rPr>
              <a:t>Being open to new ideas</a:t>
            </a:r>
            <a:r>
              <a:rPr lang="en-GB" b="0" i="0" dirty="0">
                <a:solidFill>
                  <a:srgbClr val="111111"/>
                </a:solidFill>
                <a:effectLst/>
                <a:latin typeface="Roboto" panose="02000000000000000000" pitchFamily="2" charset="0"/>
              </a:rPr>
              <a:t> requires yet another mind shift that can be helped by simple tools, such as the three layers of learning. Most intentional learning tends to happen by focusing on knowledge or skills needs directly related to the job role a person has. But there is also great benefit to be derived from acquiring peripheral learning that widens understanding of things that impact the core role; and ad hoc learning that has no immediate connection to the core role. The most significant new ideas and insights come from these two latter areas. To access these, we can widen the network of people we interact with and the range of topics that we read about. A useful coaching question here is: </a:t>
            </a:r>
            <a:r>
              <a:rPr lang="en-GB" b="0" i="1" dirty="0">
                <a:solidFill>
                  <a:srgbClr val="111111"/>
                </a:solidFill>
                <a:effectLst/>
                <a:latin typeface="Roboto" panose="02000000000000000000" pitchFamily="2" charset="0"/>
              </a:rPr>
              <a:t>How many conversations have you had this week that have given you significant new insights?</a:t>
            </a:r>
            <a:endParaRPr lang="en-GB" b="0" i="0" dirty="0">
              <a:solidFill>
                <a:srgbClr val="111111"/>
              </a:solidFill>
              <a:effectLst/>
              <a:latin typeface="Roboto" panose="02000000000000000000" pitchFamily="2" charset="0"/>
            </a:endParaRPr>
          </a:p>
          <a:p>
            <a:pPr algn="l"/>
            <a:r>
              <a:rPr lang="en-GB" b="1" i="0" dirty="0">
                <a:solidFill>
                  <a:srgbClr val="111111"/>
                </a:solidFill>
                <a:effectLst/>
                <a:latin typeface="Roboto" panose="02000000000000000000" pitchFamily="2" charset="0"/>
              </a:rPr>
              <a:t>Willingness to ask for support</a:t>
            </a:r>
            <a:r>
              <a:rPr lang="en-GB" b="0" i="0" dirty="0">
                <a:solidFill>
                  <a:srgbClr val="111111"/>
                </a:solidFill>
                <a:effectLst/>
                <a:latin typeface="Roboto" panose="02000000000000000000" pitchFamily="2" charset="0"/>
              </a:rPr>
              <a:t> is often a matter of confidence. If we are afraid to be vulnerable, or to look stupid, we often try to struggle on, on our own. The secret here is to start by giving support to others, which makes it much easier to ask people to reciprocate. It’s like building a bank of helpfulness – the more in credit you are, the easier it is to get a loan when you need it. The coach or mentor can help the </a:t>
            </a:r>
            <a:r>
              <a:rPr lang="en-GB" b="0" i="0" dirty="0" err="1">
                <a:solidFill>
                  <a:srgbClr val="111111"/>
                </a:solidFill>
                <a:effectLst/>
                <a:latin typeface="Roboto" panose="02000000000000000000" pitchFamily="2" charset="0"/>
              </a:rPr>
              <a:t>coachee</a:t>
            </a:r>
            <a:r>
              <a:rPr lang="en-GB" b="0" i="0" dirty="0">
                <a:solidFill>
                  <a:srgbClr val="111111"/>
                </a:solidFill>
                <a:effectLst/>
                <a:latin typeface="Roboto" panose="02000000000000000000" pitchFamily="2" charset="0"/>
              </a:rPr>
              <a:t> or mentee recognise the real or potential support networks they have, then to plan how to both expand and strengthen these.</a:t>
            </a:r>
          </a:p>
          <a:p>
            <a:pPr algn="l"/>
            <a:r>
              <a:rPr lang="en-GB" b="1" i="0" dirty="0">
                <a:solidFill>
                  <a:srgbClr val="111111"/>
                </a:solidFill>
                <a:effectLst/>
                <a:latin typeface="Roboto" panose="02000000000000000000" pitchFamily="2" charset="0"/>
              </a:rPr>
              <a:t>Structured thinking and planning</a:t>
            </a:r>
            <a:r>
              <a:rPr lang="en-GB" b="0" i="0" dirty="0">
                <a:solidFill>
                  <a:srgbClr val="111111"/>
                </a:solidFill>
                <a:effectLst/>
                <a:latin typeface="Roboto" panose="02000000000000000000" pitchFamily="2" charset="0"/>
              </a:rPr>
              <a:t>. For most people, careers are a series of unmanaged and unconsidered changes. Careers happen to them, rather than happen as a result of their imagination and intentional action. The coach or mentor can help the </a:t>
            </a:r>
            <a:r>
              <a:rPr lang="en-GB" b="0" i="0" dirty="0" err="1">
                <a:solidFill>
                  <a:srgbClr val="111111"/>
                </a:solidFill>
                <a:effectLst/>
                <a:latin typeface="Roboto" panose="02000000000000000000" pitchFamily="2" charset="0"/>
              </a:rPr>
              <a:t>coachee</a:t>
            </a:r>
            <a:r>
              <a:rPr lang="en-GB" b="0" i="0" dirty="0">
                <a:solidFill>
                  <a:srgbClr val="111111"/>
                </a:solidFill>
                <a:effectLst/>
                <a:latin typeface="Roboto" panose="02000000000000000000" pitchFamily="2" charset="0"/>
              </a:rPr>
              <a:t> or mentee create and work with a flexible plan of strategic opportunism, reviewing it frequently against the </a:t>
            </a:r>
            <a:r>
              <a:rPr lang="en-GB" b="0" i="0" dirty="0" err="1">
                <a:solidFill>
                  <a:srgbClr val="111111"/>
                </a:solidFill>
                <a:effectLst/>
                <a:latin typeface="Roboto" panose="02000000000000000000" pitchFamily="2" charset="0"/>
              </a:rPr>
              <a:t>coachee</a:t>
            </a:r>
            <a:r>
              <a:rPr lang="en-GB" b="0" i="0" dirty="0">
                <a:solidFill>
                  <a:srgbClr val="111111"/>
                </a:solidFill>
                <a:effectLst/>
                <a:latin typeface="Roboto" panose="02000000000000000000" pitchFamily="2" charset="0"/>
              </a:rPr>
              <a:t> or mentee’s personal development and evolving opportunities in the world around them. Knowing that you have a fall-back plan (or several) increases confidence in the face of threatening change – you simply start to invest more energy into paths that you have already mapped out.</a:t>
            </a:r>
          </a:p>
          <a:p>
            <a:pPr algn="l"/>
            <a:r>
              <a:rPr lang="en-GB" b="1" i="0" dirty="0">
                <a:solidFill>
                  <a:srgbClr val="111111"/>
                </a:solidFill>
                <a:effectLst/>
                <a:latin typeface="Roboto" panose="02000000000000000000" pitchFamily="2" charset="0"/>
              </a:rPr>
              <a:t>Being proactive. </a:t>
            </a:r>
            <a:r>
              <a:rPr lang="en-GB" b="0" i="0" dirty="0">
                <a:solidFill>
                  <a:srgbClr val="111111"/>
                </a:solidFill>
                <a:effectLst/>
                <a:latin typeface="Roboto" panose="02000000000000000000" pitchFamily="2" charset="0"/>
              </a:rPr>
              <a:t>Coaches and mentors can’t easily teach </a:t>
            </a:r>
            <a:r>
              <a:rPr lang="en-GB" b="0" i="0" dirty="0" err="1">
                <a:solidFill>
                  <a:srgbClr val="111111"/>
                </a:solidFill>
                <a:effectLst/>
                <a:latin typeface="Roboto" panose="02000000000000000000" pitchFamily="2" charset="0"/>
              </a:rPr>
              <a:t>coachees</a:t>
            </a:r>
            <a:r>
              <a:rPr lang="en-GB" b="0" i="0" dirty="0">
                <a:solidFill>
                  <a:srgbClr val="111111"/>
                </a:solidFill>
                <a:effectLst/>
                <a:latin typeface="Roboto" panose="02000000000000000000" pitchFamily="2" charset="0"/>
              </a:rPr>
              <a:t> or mentees to become more proactive – that stems from a deep internal motivation. But they can help the </a:t>
            </a:r>
            <a:r>
              <a:rPr lang="en-GB" b="0" i="0" dirty="0" err="1">
                <a:solidFill>
                  <a:srgbClr val="111111"/>
                </a:solidFill>
                <a:effectLst/>
                <a:latin typeface="Roboto" panose="02000000000000000000" pitchFamily="2" charset="0"/>
              </a:rPr>
              <a:t>coachee</a:t>
            </a:r>
            <a:r>
              <a:rPr lang="en-GB" b="0" i="0" dirty="0">
                <a:solidFill>
                  <a:srgbClr val="111111"/>
                </a:solidFill>
                <a:effectLst/>
                <a:latin typeface="Roboto" panose="02000000000000000000" pitchFamily="2" charset="0"/>
              </a:rPr>
              <a:t> or mentee develop the habit of anticipating change and looking for ways to meet it with innovative changes of their own that give them more sense of control over what is happening. Simple tools, such as a personal SWOT</a:t>
            </a:r>
            <a:r>
              <a:rPr lang="en-GB" b="0" i="0" u="none" strike="noStrike" dirty="0">
                <a:solidFill>
                  <a:srgbClr val="0073AA"/>
                </a:solidFill>
                <a:effectLst/>
                <a:latin typeface="Roboto" panose="02000000000000000000" pitchFamily="2" charset="0"/>
              </a:rPr>
              <a:t> </a:t>
            </a:r>
            <a:r>
              <a:rPr lang="en-GB" b="0" i="0" dirty="0">
                <a:solidFill>
                  <a:srgbClr val="111111"/>
                </a:solidFill>
                <a:effectLst/>
                <a:latin typeface="Roboto" panose="02000000000000000000" pitchFamily="2" charset="0"/>
              </a:rPr>
              <a:t>analysis, start the thinking process, and lay the ground for imagining different futures, which in turn can create a stimulus for proactivity.</a:t>
            </a:r>
          </a:p>
          <a:p>
            <a:endParaRPr lang="en-GB" b="0" i="0" dirty="0">
              <a:solidFill>
                <a:srgbClr val="2A2A2A"/>
              </a:solidFill>
              <a:effectLst/>
              <a:latin typeface="lora"/>
            </a:endParaRPr>
          </a:p>
          <a:p>
            <a:r>
              <a:rPr lang="en-GB" b="0" i="1" dirty="0">
                <a:solidFill>
                  <a:srgbClr val="454545"/>
                </a:solidFill>
                <a:effectLst/>
                <a:latin typeface="Ubuntu"/>
              </a:rPr>
              <a:t>https://positivepsychology.com/resilience-coaching-counseling-tools-techniques/</a:t>
            </a:r>
          </a:p>
          <a:p>
            <a:r>
              <a:rPr lang="en-GB" b="0" i="1" dirty="0">
                <a:solidFill>
                  <a:srgbClr val="454545"/>
                </a:solidFill>
                <a:effectLst/>
                <a:latin typeface="Ubuntu"/>
              </a:rPr>
              <a:t>https://artofmentoring.net/helping-coachee-mentee-develop-resilience/</a:t>
            </a:r>
          </a:p>
          <a:p>
            <a:endParaRPr lang="en-GB" b="0" i="0" dirty="0">
              <a:solidFill>
                <a:srgbClr val="454545"/>
              </a:solidFill>
              <a:effectLst/>
              <a:latin typeface="Ubuntu"/>
            </a:endParaRPr>
          </a:p>
          <a:p>
            <a:r>
              <a:rPr lang="en-GB" b="0" i="0" dirty="0">
                <a:solidFill>
                  <a:srgbClr val="454545"/>
                </a:solidFill>
                <a:effectLst/>
                <a:latin typeface="Ubuntu"/>
              </a:rPr>
              <a:t>Mentoring has been reported to help new employees acclimate more quickly to the organisation, reduce turnover, prepare mid-level managers and executives to move successfully into senior-level positions, help minority workers advance, and enhance women’s development to the senior level.</a:t>
            </a:r>
            <a:r>
              <a:rPr lang="en-GB" b="0" i="0" dirty="0">
                <a:solidFill>
                  <a:srgbClr val="3C4858"/>
                </a:solidFill>
                <a:effectLst/>
                <a:latin typeface="Roboto" panose="02000000000000000000" pitchFamily="2" charset="0"/>
              </a:rPr>
              <a:t> If we talk about building resilience as a </a:t>
            </a:r>
            <a:r>
              <a:rPr lang="en-GB" b="0" i="1" dirty="0">
                <a:solidFill>
                  <a:srgbClr val="3C4858"/>
                </a:solidFill>
                <a:effectLst/>
                <a:latin typeface="Roboto" panose="02000000000000000000" pitchFamily="2" charset="0"/>
              </a:rPr>
              <a:t>process</a:t>
            </a:r>
            <a:r>
              <a:rPr lang="en-GB" b="0" i="0" dirty="0">
                <a:solidFill>
                  <a:srgbClr val="3C4858"/>
                </a:solidFill>
                <a:effectLst/>
                <a:latin typeface="Roboto" panose="02000000000000000000" pitchFamily="2" charset="0"/>
              </a:rPr>
              <a:t>, we can envisage how mentoring can be a mechanism for assisting someone in this area. Work with your mentee to identify strategies that can help them build resilience and successfully navigate their way through a stressful situation or event. Encourage the mentee to decide which strategies they think they can use and will best help them manage stress and help them build resilience.</a:t>
            </a:r>
          </a:p>
          <a:p>
            <a:endParaRPr lang="en-GB" b="0" i="0" dirty="0">
              <a:solidFill>
                <a:srgbClr val="3C4858"/>
              </a:solidFill>
              <a:effectLst/>
              <a:latin typeface="Roboto" panose="02000000000000000000" pitchFamily="2" charset="0"/>
            </a:endParaRPr>
          </a:p>
          <a:p>
            <a:endParaRPr lang="en-GB" b="0" i="0" dirty="0">
              <a:solidFill>
                <a:srgbClr val="3C4858"/>
              </a:solidFill>
              <a:effectLst/>
              <a:latin typeface="Roboto" panose="02000000000000000000" pitchFamily="2" charset="0"/>
            </a:endParaRPr>
          </a:p>
          <a:p>
            <a:endParaRPr lang="en-GB" b="0" i="0" dirty="0">
              <a:solidFill>
                <a:srgbClr val="3C4858"/>
              </a:solidFill>
              <a:effectLst/>
              <a:latin typeface="Roboto" panose="02000000000000000000" pitchFamily="2" charset="0"/>
            </a:endParaRPr>
          </a:p>
          <a:p>
            <a:r>
              <a:rPr lang="en-GB" dirty="0"/>
              <a:t>https://petersen.consulting/building-resilience-through-mentoring/</a:t>
            </a:r>
            <a:r>
              <a:rPr lang="en-GB" b="0" i="0" dirty="0">
                <a:solidFill>
                  <a:srgbClr val="3C4858"/>
                </a:solidFill>
                <a:effectLst/>
                <a:latin typeface="Roboto" panose="02000000000000000000" pitchFamily="2" charset="0"/>
              </a:rPr>
              <a:t> </a:t>
            </a:r>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14</a:t>
            </a:fld>
            <a:endParaRPr lang="en-GB"/>
          </a:p>
        </p:txBody>
      </p:sp>
    </p:spTree>
    <p:extLst>
      <p:ext uri="{BB962C8B-B14F-4D97-AF65-F5344CB8AC3E}">
        <p14:creationId xmlns:p14="http://schemas.microsoft.com/office/powerpoint/2010/main" val="9074664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Change is simply about an act/process in which something becomes different.</a:t>
            </a:r>
          </a:p>
          <a:p>
            <a:endParaRPr lang="en-GB" dirty="0"/>
          </a:p>
          <a:p>
            <a:r>
              <a:rPr lang="en-GB" dirty="0"/>
              <a:t>Change management is a whole body of literature in itself.</a:t>
            </a:r>
          </a:p>
          <a:p>
            <a:endParaRPr lang="en-GB" dirty="0"/>
          </a:p>
          <a:p>
            <a:r>
              <a:rPr lang="en-GB" dirty="0"/>
              <a:t>Technical </a:t>
            </a:r>
            <a:r>
              <a:rPr lang="en-GB"/>
              <a:t>definition above </a:t>
            </a:r>
            <a:r>
              <a:rPr lang="en-GB" dirty="0"/>
              <a:t>– as always, use reputable sources for definitions. </a:t>
            </a:r>
          </a:p>
          <a:p>
            <a:endParaRPr lang="en-GB" dirty="0"/>
          </a:p>
          <a:p>
            <a:endParaRPr lang="en-GB" dirty="0"/>
          </a:p>
        </p:txBody>
      </p:sp>
      <p:sp>
        <p:nvSpPr>
          <p:cNvPr id="4" name="Slide Number Placeholder 3"/>
          <p:cNvSpPr>
            <a:spLocks noGrp="1"/>
          </p:cNvSpPr>
          <p:nvPr>
            <p:ph type="sldNum" sz="quarter" idx="10"/>
          </p:nvPr>
        </p:nvSpPr>
        <p:spPr/>
        <p:txBody>
          <a:bodyPr/>
          <a:lstStyle/>
          <a:p>
            <a:fld id="{6FC7ECD4-B04E-4968-A1A2-EAC065EB671A}" type="slidenum">
              <a:rPr lang="en-GB" smtClean="0"/>
              <a:t>15</a:t>
            </a:fld>
            <a:endParaRPr lang="en-GB"/>
          </a:p>
        </p:txBody>
      </p:sp>
    </p:spTree>
    <p:extLst>
      <p:ext uri="{BB962C8B-B14F-4D97-AF65-F5344CB8AC3E}">
        <p14:creationId xmlns:p14="http://schemas.microsoft.com/office/powerpoint/2010/main" val="28883042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i="0" dirty="0">
                <a:solidFill>
                  <a:srgbClr val="3C3C3C"/>
                </a:solidFill>
                <a:effectLst/>
                <a:latin typeface="inherit"/>
              </a:rPr>
              <a:t>Reactions to change</a:t>
            </a:r>
            <a:endParaRPr lang="en-GB" b="0" i="0" dirty="0">
              <a:solidFill>
                <a:srgbClr val="3C3C3C"/>
              </a:solidFill>
              <a:effectLst/>
              <a:latin typeface="myriad-pro-semiextended"/>
            </a:endParaRPr>
          </a:p>
          <a:p>
            <a:pPr algn="l" fontAlgn="base"/>
            <a:r>
              <a:rPr lang="en-GB" b="0" i="0" dirty="0">
                <a:solidFill>
                  <a:srgbClr val="7D7D7D"/>
                </a:solidFill>
                <a:effectLst/>
                <a:latin typeface="proxima-nova"/>
              </a:rPr>
              <a:t>The causes of stress-related change, how it shows up, and the tactics to combat it can be different for different people. Whilst we have an idea of what our reactions would be to these changes, we are often surprised by other people’s reactions. As human beings, our perspective on the world is largely influenced by our own perceptions, our own ways of taking in and processing information; we often forget that others may have different ways of perceiving events. There is a broad spectrum of responses to change that are all considered ‘normal'.  Understanding where you (and those around you) fall on this spectrum can allow you to cut yourself and others some slack where it comes to change, and can also help you know what are the best steps to take to help yourself and others. </a:t>
            </a:r>
          </a:p>
          <a:p>
            <a:pPr algn="l" fontAlgn="base"/>
            <a:endParaRPr lang="en-GB" b="0" i="0" dirty="0">
              <a:solidFill>
                <a:srgbClr val="7D7D7D"/>
              </a:solidFill>
              <a:effectLst/>
              <a:latin typeface="proxima-nova"/>
            </a:endParaRPr>
          </a:p>
          <a:p>
            <a:pPr algn="l" fontAlgn="base"/>
            <a:r>
              <a:rPr lang="en-GB" b="1" i="0" dirty="0">
                <a:solidFill>
                  <a:srgbClr val="7D7D7D"/>
                </a:solidFill>
                <a:effectLst/>
                <a:latin typeface="proxima-nova"/>
              </a:rPr>
              <a:t>Types of change</a:t>
            </a:r>
          </a:p>
          <a:p>
            <a:pPr algn="l" fontAlgn="base"/>
            <a:r>
              <a:rPr lang="en-GB" b="0" i="0" dirty="0">
                <a:solidFill>
                  <a:srgbClr val="7D7D7D"/>
                </a:solidFill>
                <a:effectLst/>
                <a:latin typeface="proxima-nova"/>
              </a:rPr>
              <a:t>People – cultural, personnel, social</a:t>
            </a:r>
          </a:p>
          <a:p>
            <a:pPr algn="l" fontAlgn="base"/>
            <a:r>
              <a:rPr lang="en-GB" b="0" i="0" dirty="0">
                <a:solidFill>
                  <a:srgbClr val="7D7D7D"/>
                </a:solidFill>
                <a:effectLst/>
                <a:latin typeface="proxima-nova"/>
              </a:rPr>
              <a:t>Organisation – leadership, structural, strategic</a:t>
            </a:r>
          </a:p>
          <a:p>
            <a:pPr algn="l" fontAlgn="base"/>
            <a:r>
              <a:rPr lang="en-GB" b="0" i="0" dirty="0">
                <a:solidFill>
                  <a:srgbClr val="7D7D7D"/>
                </a:solidFill>
                <a:effectLst/>
                <a:latin typeface="proxima-nova"/>
              </a:rPr>
              <a:t>System – System and process, business expansion or improvement</a:t>
            </a:r>
          </a:p>
          <a:p>
            <a:pPr algn="l" fontAlgn="base"/>
            <a:endParaRPr lang="en-GB" b="0" i="0" dirty="0">
              <a:solidFill>
                <a:srgbClr val="7D7D7D"/>
              </a:solidFill>
              <a:effectLst/>
              <a:latin typeface="proxima-nova"/>
            </a:endParaRPr>
          </a:p>
          <a:p>
            <a:pPr algn="l" fontAlgn="base"/>
            <a:r>
              <a:rPr lang="en-GB" b="1" i="0" dirty="0">
                <a:solidFill>
                  <a:srgbClr val="7D7D7D"/>
                </a:solidFill>
                <a:effectLst/>
                <a:latin typeface="proxima-nova"/>
              </a:rPr>
              <a:t>Concerns</a:t>
            </a:r>
          </a:p>
          <a:p>
            <a:pPr algn="l" fontAlgn="base"/>
            <a:r>
              <a:rPr lang="en-GB" b="1" i="0" dirty="0">
                <a:solidFill>
                  <a:srgbClr val="7D7D7D"/>
                </a:solidFill>
                <a:effectLst/>
                <a:latin typeface="inherit"/>
              </a:rPr>
              <a:t>Loss of Competence (self and others)</a:t>
            </a:r>
            <a:r>
              <a:rPr lang="en-GB" b="0" i="0" dirty="0">
                <a:solidFill>
                  <a:srgbClr val="7D7D7D"/>
                </a:solidFill>
                <a:effectLst/>
                <a:latin typeface="proxima-nova"/>
              </a:rPr>
              <a:t> </a:t>
            </a:r>
            <a:r>
              <a:rPr lang="en-GB" b="0" i="0" dirty="0">
                <a:solidFill>
                  <a:srgbClr val="7D7D7D"/>
                </a:solidFill>
                <a:effectLst/>
                <a:latin typeface="inherit"/>
              </a:rPr>
              <a:t>– For some people change is stressful because of possible loss of competence. Will my skills be enough to help me succeed under the new conditions? Will this new manager hold the same standards as I do? Is our company losing its focus on quality or customer service? Will we be given too many responsibilities so I won’t be able to do as good a job as I used to? The lack of information that commonly surrounds a change can feed this concern about competence (at least at first), as many questions are not able to be answered right away, and that contributes to the stress for some people.</a:t>
            </a:r>
            <a:endParaRPr lang="en-GB" b="0" i="0" dirty="0">
              <a:solidFill>
                <a:srgbClr val="7D7D7D"/>
              </a:solidFill>
              <a:effectLst/>
              <a:latin typeface="proxima-nova"/>
            </a:endParaRPr>
          </a:p>
          <a:p>
            <a:pPr algn="l" fontAlgn="base"/>
            <a:r>
              <a:rPr lang="en-GB" b="1" i="0" dirty="0">
                <a:solidFill>
                  <a:srgbClr val="7D7D7D"/>
                </a:solidFill>
                <a:effectLst/>
                <a:latin typeface="inherit"/>
              </a:rPr>
              <a:t>Loss of Connection</a:t>
            </a:r>
            <a:r>
              <a:rPr lang="en-GB" b="0" i="0" dirty="0">
                <a:solidFill>
                  <a:srgbClr val="7D7D7D"/>
                </a:solidFill>
                <a:effectLst/>
                <a:latin typeface="proxima-nova"/>
              </a:rPr>
              <a:t> </a:t>
            </a:r>
            <a:r>
              <a:rPr lang="en-GB" b="0" i="0" dirty="0">
                <a:solidFill>
                  <a:srgbClr val="7D7D7D"/>
                </a:solidFill>
                <a:effectLst/>
                <a:latin typeface="inherit"/>
              </a:rPr>
              <a:t>– For some people change is stressful because of loss of connection. Relationships are disrupted, and it will take time to build up the trust I had in those established connections. Will that need for time be respected or will I be pushed to perform right away before I have solid relationships formed? How will people be treated in this change? If people are being let go, is that being done respectfully? Will the new direction be in alignment with my values so that I can continue to feel connected to the mission of this organisation/team?</a:t>
            </a:r>
            <a:endParaRPr lang="en-GB" b="0" i="0" dirty="0">
              <a:solidFill>
                <a:srgbClr val="7D7D7D"/>
              </a:solidFill>
              <a:effectLst/>
              <a:latin typeface="proxima-nova"/>
            </a:endParaRPr>
          </a:p>
          <a:p>
            <a:pPr algn="l" fontAlgn="base"/>
            <a:r>
              <a:rPr lang="en-GB" b="1" i="0" dirty="0">
                <a:solidFill>
                  <a:srgbClr val="7D7D7D"/>
                </a:solidFill>
                <a:effectLst/>
                <a:latin typeface="inherit"/>
              </a:rPr>
              <a:t>Loss of Choice </a:t>
            </a:r>
            <a:r>
              <a:rPr lang="en-GB" b="0" i="0" dirty="0">
                <a:solidFill>
                  <a:srgbClr val="7D7D7D"/>
                </a:solidFill>
                <a:effectLst/>
                <a:latin typeface="inherit"/>
              </a:rPr>
              <a:t>– For some people change is stressful because of a concern over possible restriction of their behaviours. Will I be involved in the change; will I have a say? Will this new direction still allow for the possibilities that we had in the past, or is it closing some doors? Where is my place in this new scenario; is my expertise and perspective valued? Will this change be over-engineered so that it takes months or years and we never get to the fun stuff?</a:t>
            </a:r>
            <a:endParaRPr lang="en-GB" b="0" i="0" dirty="0">
              <a:solidFill>
                <a:srgbClr val="7D7D7D"/>
              </a:solidFill>
              <a:effectLst/>
              <a:latin typeface="proxima-nova"/>
            </a:endParaRPr>
          </a:p>
          <a:p>
            <a:pPr algn="l" fontAlgn="base"/>
            <a:r>
              <a:rPr lang="en-GB" b="1" i="0" dirty="0">
                <a:solidFill>
                  <a:srgbClr val="7D7D7D"/>
                </a:solidFill>
                <a:effectLst/>
                <a:latin typeface="inherit"/>
              </a:rPr>
              <a:t>Loss of Control</a:t>
            </a:r>
            <a:r>
              <a:rPr lang="en-GB" b="0" i="0" dirty="0">
                <a:solidFill>
                  <a:srgbClr val="7D7D7D"/>
                </a:solidFill>
                <a:effectLst/>
                <a:latin typeface="proxima-nova"/>
              </a:rPr>
              <a:t> </a:t>
            </a:r>
            <a:r>
              <a:rPr lang="en-GB" b="0" i="0" dirty="0">
                <a:solidFill>
                  <a:srgbClr val="7D7D7D"/>
                </a:solidFill>
                <a:effectLst/>
                <a:latin typeface="inherit"/>
              </a:rPr>
              <a:t>– For some people change is stressful because they aren’t in control of it. They like to be in control of their roles, their projects, and their direction and change messes this up. Even if on the other side of the change they’ll regain control, if they can’t keep that control through the change, this is stressful. Why aren’t we there already? If that’s the direction we are going, let’s go, darn it! Is the person leading this change competent? Will they get it right? Will the organisation be able to maintain focus and output through the change or will we lose ground?</a:t>
            </a:r>
          </a:p>
          <a:p>
            <a:pPr algn="l" fontAlgn="base"/>
            <a:endParaRPr lang="en-GB" b="0" i="0" dirty="0">
              <a:solidFill>
                <a:srgbClr val="7D7D7D"/>
              </a:solidFill>
              <a:effectLst/>
              <a:latin typeface="proxima-nova"/>
            </a:endParaRPr>
          </a:p>
          <a:p>
            <a:pPr algn="l" fontAlgn="base"/>
            <a:r>
              <a:rPr lang="en-GB" b="0" i="0" dirty="0">
                <a:solidFill>
                  <a:srgbClr val="7D7D7D"/>
                </a:solidFill>
                <a:effectLst/>
                <a:latin typeface="inherit"/>
              </a:rPr>
              <a:t>As in many areas of our lives, awareness leads to opportunity. When we are aware of our stress triggers, we open up options for choices that we can make to help reduce negative stress, and thus maintain our resilience through change.</a:t>
            </a:r>
            <a:endParaRPr lang="en-GB" b="0" i="0" dirty="0">
              <a:solidFill>
                <a:srgbClr val="7D7D7D"/>
              </a:solidFill>
              <a:effectLst/>
              <a:latin typeface="proxima-nova"/>
            </a:endParaRPr>
          </a:p>
          <a:p>
            <a:pPr algn="l" fontAlgn="base"/>
            <a:endParaRPr lang="en-GB" b="0" i="0" dirty="0">
              <a:solidFill>
                <a:srgbClr val="7D7D7D"/>
              </a:solidFill>
              <a:effectLst/>
              <a:latin typeface="proxima-nova"/>
            </a:endParaRPr>
          </a:p>
          <a:p>
            <a:pPr algn="l" fontAlgn="base"/>
            <a:endParaRPr lang="en-GB" b="0" i="0" dirty="0">
              <a:solidFill>
                <a:srgbClr val="7D7D7D"/>
              </a:solidFill>
              <a:effectLst/>
              <a:latin typeface="proxima-nova"/>
            </a:endParaRPr>
          </a:p>
          <a:p>
            <a:pPr algn="l" fontAlgn="base"/>
            <a:r>
              <a:rPr lang="en-GB" b="1" i="0" dirty="0">
                <a:solidFill>
                  <a:srgbClr val="7D7D7D"/>
                </a:solidFill>
                <a:effectLst/>
                <a:latin typeface="proxima-nova"/>
              </a:rPr>
              <a:t>Growth mindset - </a:t>
            </a:r>
            <a:r>
              <a:rPr lang="en-GB" b="0" i="0" dirty="0">
                <a:solidFill>
                  <a:srgbClr val="202124"/>
                </a:solidFill>
                <a:effectLst/>
                <a:latin typeface="arial" panose="020B0604020202020204" pitchFamily="34" charset="0"/>
              </a:rPr>
              <a:t> Individuals who believe their talents can be developed (through hard work, good strategies, and input from others) have a growth mindset. They tend to achieve more than those with a more fixed mindset (those who believe their talents are innate gifts)</a:t>
            </a:r>
          </a:p>
          <a:p>
            <a:pPr algn="l" fontAlgn="base"/>
            <a:endParaRPr lang="en-GB" b="0" i="0" dirty="0">
              <a:solidFill>
                <a:srgbClr val="7D7D7D"/>
              </a:solidFill>
              <a:effectLst/>
              <a:latin typeface="proxima-nova"/>
            </a:endParaRPr>
          </a:p>
          <a:p>
            <a:pPr algn="l" fontAlgn="base"/>
            <a:endParaRPr lang="en-GB" b="0" i="0" dirty="0">
              <a:solidFill>
                <a:srgbClr val="7D7D7D"/>
              </a:solidFill>
              <a:effectLst/>
              <a:latin typeface="inherit"/>
            </a:endParaRPr>
          </a:p>
          <a:p>
            <a:pPr algn="l" fontAlgn="base"/>
            <a:endParaRPr lang="en-GB" b="0" i="0" dirty="0">
              <a:solidFill>
                <a:srgbClr val="7D7D7D"/>
              </a:solidFill>
              <a:effectLst/>
              <a:latin typeface="inherit"/>
            </a:endParaRPr>
          </a:p>
          <a:p>
            <a:pPr algn="l" fontAlgn="base"/>
            <a:r>
              <a:rPr lang="en-GB" b="0" i="0" dirty="0">
                <a:solidFill>
                  <a:srgbClr val="7D7D7D"/>
                </a:solidFill>
                <a:effectLst/>
                <a:latin typeface="proxima-nova"/>
              </a:rPr>
              <a:t>https://www.insights.com/resources/remaining-resilient-through-change/</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16</a:t>
            </a:fld>
            <a:endParaRPr lang="en-GB"/>
          </a:p>
        </p:txBody>
      </p:sp>
    </p:spTree>
    <p:extLst>
      <p:ext uri="{BB962C8B-B14F-4D97-AF65-F5344CB8AC3E}">
        <p14:creationId xmlns:p14="http://schemas.microsoft.com/office/powerpoint/2010/main" val="17199831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7D7D7D"/>
                </a:solidFill>
                <a:effectLst/>
                <a:latin typeface="inherit"/>
              </a:rPr>
              <a:t>Think about recent changes that have taken place in your organisation, particularly ones that affected you in your everyday work routine.</a:t>
            </a:r>
          </a:p>
          <a:p>
            <a:pPr algn="l" fontAlgn="base"/>
            <a:endParaRPr lang="en-GB" b="0" i="0" dirty="0">
              <a:solidFill>
                <a:srgbClr val="7D7D7D"/>
              </a:solidFill>
              <a:effectLst/>
              <a:latin typeface="inherit"/>
            </a:endParaRPr>
          </a:p>
          <a:p>
            <a:pPr algn="l" fontAlgn="base"/>
            <a:r>
              <a:rPr lang="en-GB" b="0" i="0" dirty="0">
                <a:solidFill>
                  <a:srgbClr val="7D7D7D"/>
                </a:solidFill>
                <a:effectLst/>
                <a:latin typeface="inherit"/>
              </a:rPr>
              <a:t>Then, use these statements to assess your own typical reactions to change. Rank order the categories, with a ‘1’ for the category that is most like you, and a ‘4’ for the category that is least like you.</a:t>
            </a:r>
          </a:p>
          <a:p>
            <a:pPr algn="l" fontAlgn="base"/>
            <a:endParaRPr lang="en-GB" b="0" i="0" dirty="0">
              <a:solidFill>
                <a:srgbClr val="7D7D7D"/>
              </a:solidFill>
              <a:effectLst/>
              <a:latin typeface="inherit"/>
            </a:endParaRPr>
          </a:p>
          <a:p>
            <a:pPr algn="l" fontAlgn="base"/>
            <a:endParaRPr lang="en-GB" b="0" i="0" dirty="0">
              <a:solidFill>
                <a:srgbClr val="7D7D7D"/>
              </a:solidFill>
              <a:effectLst/>
              <a:latin typeface="inherit"/>
            </a:endParaRPr>
          </a:p>
          <a:p>
            <a:pPr algn="l" fontAlgn="base"/>
            <a:r>
              <a:rPr lang="en-GB" b="0" i="0" dirty="0">
                <a:solidFill>
                  <a:srgbClr val="7D7D7D"/>
                </a:solidFill>
                <a:effectLst/>
                <a:latin typeface="proxima-nova"/>
              </a:rPr>
              <a:t>https://www.insights.com/resources/remaining-resilient-through-change/</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17</a:t>
            </a:fld>
            <a:endParaRPr lang="en-GB"/>
          </a:p>
        </p:txBody>
      </p:sp>
    </p:spTree>
    <p:extLst>
      <p:ext uri="{BB962C8B-B14F-4D97-AF65-F5344CB8AC3E}">
        <p14:creationId xmlns:p14="http://schemas.microsoft.com/office/powerpoint/2010/main" val="37441853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dirty="0"/>
              <a:t>Coaching is non-directive, so </a:t>
            </a:r>
            <a:r>
              <a:rPr lang="en-GB" dirty="0" err="1"/>
              <a:t>coachee</a:t>
            </a:r>
            <a:r>
              <a:rPr lang="en-GB" dirty="0"/>
              <a:t> should be doing the talking. Coaching helps those who fear change, more than the usual, to get to the root of why this is the case how they can overcome/embrace this.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GB" dirty="0"/>
          </a:p>
          <a:p>
            <a:pPr marL="228600" indent="-228600">
              <a:buFont typeface="+mj-lt"/>
              <a:buAutoNum type="arabicPeriod"/>
            </a:pPr>
            <a:r>
              <a:rPr lang="en-GB" dirty="0"/>
              <a:t>Familiar with idea of organisational trust (WPC mod Level 5). Fairness and EE are a part of this. Engaged workforce more willing and able to adapt to change</a:t>
            </a:r>
          </a:p>
          <a:p>
            <a:pPr marL="228600" indent="-228600">
              <a:buFont typeface="+mj-lt"/>
              <a:buAutoNum type="arabicPeriod"/>
            </a:pPr>
            <a:endParaRPr lang="en-GB" dirty="0"/>
          </a:p>
          <a:p>
            <a:pPr marL="228600" indent="-228600">
              <a:buFont typeface="+mj-lt"/>
              <a:buAutoNum type="arabicPeriod"/>
            </a:pPr>
            <a:r>
              <a:rPr lang="en-GB" dirty="0"/>
              <a:t>Employee voice and participation – will talk more about this later</a:t>
            </a:r>
          </a:p>
        </p:txBody>
      </p:sp>
      <p:sp>
        <p:nvSpPr>
          <p:cNvPr id="4" name="Slide Number Placeholder 3"/>
          <p:cNvSpPr>
            <a:spLocks noGrp="1"/>
          </p:cNvSpPr>
          <p:nvPr>
            <p:ph type="sldNum" sz="quarter" idx="5"/>
          </p:nvPr>
        </p:nvSpPr>
        <p:spPr/>
        <p:txBody>
          <a:bodyPr/>
          <a:lstStyle/>
          <a:p>
            <a:fld id="{6FC7ECD4-B04E-4968-A1A2-EAC065EB671A}" type="slidenum">
              <a:rPr lang="en-GB" smtClean="0"/>
              <a:t>18</a:t>
            </a:fld>
            <a:endParaRPr lang="en-GB"/>
          </a:p>
        </p:txBody>
      </p:sp>
    </p:spTree>
    <p:extLst>
      <p:ext uri="{BB962C8B-B14F-4D97-AF65-F5344CB8AC3E}">
        <p14:creationId xmlns:p14="http://schemas.microsoft.com/office/powerpoint/2010/main" val="21112694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Internal Drivers:</a:t>
            </a:r>
          </a:p>
          <a:p>
            <a:r>
              <a:rPr lang="en-GB" dirty="0"/>
              <a:t>New strategic objectives</a:t>
            </a:r>
          </a:p>
          <a:p>
            <a:r>
              <a:rPr lang="en-GB" dirty="0"/>
              <a:t>New products or service developments</a:t>
            </a:r>
          </a:p>
          <a:p>
            <a:r>
              <a:rPr lang="en-GB" dirty="0"/>
              <a:t>Work process changes</a:t>
            </a:r>
          </a:p>
          <a:p>
            <a:r>
              <a:rPr lang="en-GB" dirty="0"/>
              <a:t>Technology requirements and developments</a:t>
            </a:r>
          </a:p>
          <a:p>
            <a:r>
              <a:rPr lang="en-GB" dirty="0"/>
              <a:t>Organisational re-design</a:t>
            </a:r>
          </a:p>
          <a:p>
            <a:r>
              <a:rPr lang="en-GB" dirty="0"/>
              <a:t>Key staff changes</a:t>
            </a:r>
          </a:p>
          <a:p>
            <a:r>
              <a:rPr lang="en-GB" dirty="0"/>
              <a:t>Staff feedback</a:t>
            </a:r>
          </a:p>
          <a:p>
            <a:r>
              <a:rPr lang="en-GB" dirty="0"/>
              <a:t>Changes in income streams</a:t>
            </a:r>
          </a:p>
          <a:p>
            <a:r>
              <a:rPr lang="en-GB" dirty="0"/>
              <a:t>Health, safety and welfare issues</a:t>
            </a:r>
          </a:p>
          <a:p>
            <a:r>
              <a:rPr lang="en-GB" dirty="0"/>
              <a:t>Quality requirements</a:t>
            </a:r>
          </a:p>
          <a:p>
            <a:r>
              <a:rPr lang="en-GB" dirty="0"/>
              <a:t>Critical incidents</a:t>
            </a:r>
          </a:p>
          <a:p>
            <a:endParaRPr lang="en-GB" b="1" dirty="0"/>
          </a:p>
          <a:p>
            <a:r>
              <a:rPr lang="en-GB" b="1" dirty="0"/>
              <a:t>External </a:t>
            </a:r>
            <a:r>
              <a:rPr lang="en-GB" dirty="0"/>
              <a:t>– PESTLE factors, market developments, sector developments, competitor activity, customer feedback, external quality requirements.</a:t>
            </a:r>
          </a:p>
          <a:p>
            <a:endParaRPr lang="en-GB" b="1" dirty="0"/>
          </a:p>
          <a:p>
            <a:r>
              <a:rPr lang="en-GB" b="1" dirty="0"/>
              <a:t>Factors that might enable or hinder </a:t>
            </a:r>
            <a:r>
              <a:rPr lang="en-GB" dirty="0"/>
              <a:t>– structures, cultures, presence of union, history/experience of change, management style, employment contracts, reward/performance management systems</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19</a:t>
            </a:fld>
            <a:endParaRPr lang="en-GB"/>
          </a:p>
        </p:txBody>
      </p:sp>
    </p:spTree>
    <p:extLst>
      <p:ext uri="{BB962C8B-B14F-4D97-AF65-F5344CB8AC3E}">
        <p14:creationId xmlns:p14="http://schemas.microsoft.com/office/powerpoint/2010/main" val="2136463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with most models, they are a framework/guideline and specific organisational factors will need to be considered: resources, history, culture, psychological contract…</a:t>
            </a:r>
          </a:p>
          <a:p>
            <a:endParaRPr lang="en-GB" dirty="0"/>
          </a:p>
          <a:p>
            <a:r>
              <a:rPr lang="en-GB" dirty="0"/>
              <a:t>Where does coaching and/or mentoring fit into this? At what point in a change model might coaching/mentoring help, to both manage change and maintain resilience during change?</a:t>
            </a:r>
          </a:p>
        </p:txBody>
      </p:sp>
      <p:sp>
        <p:nvSpPr>
          <p:cNvPr id="4" name="Slide Number Placeholder 3"/>
          <p:cNvSpPr>
            <a:spLocks noGrp="1"/>
          </p:cNvSpPr>
          <p:nvPr>
            <p:ph type="sldNum" sz="quarter" idx="10"/>
          </p:nvPr>
        </p:nvSpPr>
        <p:spPr/>
        <p:txBody>
          <a:bodyPr/>
          <a:lstStyle/>
          <a:p>
            <a:fld id="{6FC7ECD4-B04E-4968-A1A2-EAC065EB671A}" type="slidenum">
              <a:rPr lang="en-GB" smtClean="0"/>
              <a:t>20</a:t>
            </a:fld>
            <a:endParaRPr lang="en-GB"/>
          </a:p>
        </p:txBody>
      </p:sp>
    </p:spTree>
    <p:extLst>
      <p:ext uri="{BB962C8B-B14F-4D97-AF65-F5344CB8AC3E}">
        <p14:creationId xmlns:p14="http://schemas.microsoft.com/office/powerpoint/2010/main" val="3594454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LEWIN </a:t>
            </a:r>
            <a:r>
              <a:rPr lang="en-GB" dirty="0"/>
              <a:t>https://www.mindtools.com/pages/article/newPPM_94.htm</a:t>
            </a:r>
          </a:p>
          <a:p>
            <a:endParaRPr lang="en-GB" dirty="0"/>
          </a:p>
          <a:p>
            <a:r>
              <a:rPr lang="en-GB" b="1" dirty="0"/>
              <a:t>Unfreeze</a:t>
            </a:r>
          </a:p>
          <a:p>
            <a:pPr fontAlgn="base"/>
            <a:r>
              <a:rPr lang="en-GB" sz="1200" b="0" i="0" kern="1200" dirty="0">
                <a:solidFill>
                  <a:schemeClr val="tx1"/>
                </a:solidFill>
                <a:effectLst/>
                <a:latin typeface="+mn-lt"/>
                <a:ea typeface="+mn-ea"/>
                <a:cs typeface="+mn-cs"/>
              </a:rPr>
              <a:t>This first stage of change involves preparing the organization to accept that change is necessary, which involves breaking down the existing status quo before you can build up a new way of operating.</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Key to this is developing a compelling message showing why the existing way of doing things cannot continue. This is easiest to frame when you can point to declining sales figures, poor financial results, worrying customer satisfaction surveys, or suchlike. These show that things have to change in a way that everyone can understand.</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This first part of the change process is usually the most difficult and stressful. When you start cutting down the "way things are done," you put everyone and everything off balance. You may evoke strong reactions in people, and that's exactly what needs to be done.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By forcing the organization to re-examine its core, you effectively create a (controlled) crisis, which in turn can build a strong motivation to seek out a new equilibrium. Without this motivation, you won't get the buy-in and participation necessary to effect any meaningful change.</a:t>
            </a:r>
          </a:p>
          <a:p>
            <a:pPr fontAlgn="base"/>
            <a:endParaRPr lang="en-GB" sz="1200" b="0" i="0" kern="1200" dirty="0">
              <a:solidFill>
                <a:schemeClr val="tx1"/>
              </a:solidFill>
              <a:effectLst/>
              <a:latin typeface="+mn-lt"/>
              <a:ea typeface="+mn-ea"/>
              <a:cs typeface="+mn-cs"/>
            </a:endParaRPr>
          </a:p>
          <a:p>
            <a:endParaRPr lang="en-GB" b="1" dirty="0"/>
          </a:p>
          <a:p>
            <a:r>
              <a:rPr lang="en-GB" b="1" dirty="0"/>
              <a:t>Movement</a:t>
            </a:r>
          </a:p>
          <a:p>
            <a:pPr fontAlgn="base"/>
            <a:r>
              <a:rPr lang="en-GB" sz="1200" b="0" i="0" kern="1200" dirty="0">
                <a:solidFill>
                  <a:schemeClr val="tx1"/>
                </a:solidFill>
                <a:effectLst/>
                <a:latin typeface="+mn-lt"/>
                <a:ea typeface="+mn-ea"/>
                <a:cs typeface="+mn-cs"/>
              </a:rPr>
              <a:t>After the uncertainty created in the unfreeze stage, the change stage is where people begin to resolve their uncertainty and look for new ways to do things. People start to believe and act in ways that support the new direction.</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The transition from unfreeze to change does not happen overnight: people take time to embrace the new direction and participate proactively in the change.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In order to accept the change and contribute to making it successful, people need to understand how it will benefit them. Not everyone will fall in line just because the change is necessary and will benefit the company. This is a common assumption and a pitfall that should be avoided.</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Time and communication are the two keys to the changes occurring successfully. People need time to understand the changes, and they also need to feel highly connected to the organization throughout the transition period.</a:t>
            </a:r>
          </a:p>
          <a:p>
            <a:endParaRPr lang="en-GB" b="1" dirty="0"/>
          </a:p>
          <a:p>
            <a:r>
              <a:rPr lang="en-GB" b="1" dirty="0"/>
              <a:t>Refreeze</a:t>
            </a:r>
          </a:p>
          <a:p>
            <a:r>
              <a:rPr lang="en-GB" sz="1200" b="0" i="0" kern="1200" dirty="0">
                <a:solidFill>
                  <a:schemeClr val="tx1"/>
                </a:solidFill>
                <a:effectLst/>
                <a:latin typeface="+mn-lt"/>
                <a:ea typeface="+mn-ea"/>
                <a:cs typeface="+mn-cs"/>
              </a:rPr>
              <a:t>When the changes are taking shape and people have embraced the new ways of working, the organization is ready to refreeze. The outward signs of the refreeze are a stable organization chart, consistent job descriptions, and so on. The refreeze stage also needs to help people and the organization internalize or institutionalize the changes. This means making sure that the changes are used all the time, and that they are incorporated into everyday business. With a new sense of stability, employees feel confident and comfortable with the new ways of working.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rationale for creating a new sense of stability in our ever-changing world is often questioned. Even though change is a constant in many organizations, this refreezing stage is still important. Without it, employees get caught in a transition trap where they aren't sure how things should be done, so nothing ever gets done to full capacity. In the absence of a new frozen state, it is very difficult to tackle the next change initiative effectively. </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Force-field analysis </a:t>
            </a:r>
            <a:r>
              <a:rPr lang="en-GB" dirty="0"/>
              <a:t>– analysing restraining and driving forces within the organisation which oppose or support the proposed change, and then taking steps to encourage the driving forces and decrease the restraining forces. </a:t>
            </a:r>
          </a:p>
          <a:p>
            <a:endParaRPr lang="en-GB" b="1" dirty="0"/>
          </a:p>
          <a:p>
            <a:endParaRPr lang="en-GB" b="1" dirty="0"/>
          </a:p>
          <a:p>
            <a:r>
              <a:rPr lang="en-GB" b="1" dirty="0"/>
              <a:t>KOTTER </a:t>
            </a:r>
            <a:r>
              <a:rPr lang="en-GB" b="0" dirty="0"/>
              <a:t>https://www.mindtools.com/pages/article/newPPM_82.htm</a:t>
            </a:r>
          </a:p>
        </p:txBody>
      </p:sp>
      <p:sp>
        <p:nvSpPr>
          <p:cNvPr id="4" name="Slide Number Placeholder 3"/>
          <p:cNvSpPr>
            <a:spLocks noGrp="1"/>
          </p:cNvSpPr>
          <p:nvPr>
            <p:ph type="sldNum" sz="quarter" idx="10"/>
          </p:nvPr>
        </p:nvSpPr>
        <p:spPr/>
        <p:txBody>
          <a:bodyPr/>
          <a:lstStyle/>
          <a:p>
            <a:fld id="{31A24480-EA56-4F09-995E-1BB250F2401B}" type="slidenum">
              <a:rPr lang="en-GB" smtClean="0"/>
              <a:t>21</a:t>
            </a:fld>
            <a:endParaRPr lang="en-GB"/>
          </a:p>
        </p:txBody>
      </p:sp>
    </p:spTree>
    <p:extLst>
      <p:ext uri="{BB962C8B-B14F-4D97-AF65-F5344CB8AC3E}">
        <p14:creationId xmlns:p14="http://schemas.microsoft.com/office/powerpoint/2010/main" val="2753342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Change is constant </a:t>
            </a:r>
            <a:r>
              <a:rPr lang="en-GB" dirty="0"/>
              <a:t>(especially now): Need for agile business processes and agile workforce for long-term sustainability – </a:t>
            </a:r>
            <a:r>
              <a:rPr lang="en-GB" i="1" dirty="0"/>
              <a:t>Agile = able to move quickly and easily. </a:t>
            </a:r>
            <a:r>
              <a:rPr lang="en-GB" dirty="0"/>
              <a:t>The global pandemic has forced many businesses to think of ways to become more agile very quickly. E.G.: Slater Gordon and Lloyds law firms in London were very quick to announce they will be closing their offices permanently as they have discovered that employees can work effectively from home.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Coaching culture: </a:t>
            </a:r>
            <a:r>
              <a:rPr lang="en-GB" dirty="0"/>
              <a:t>Build resilience and change capabilities. Resilience linked to emotional intelligence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t>Innovation</a:t>
            </a:r>
            <a:r>
              <a:rPr lang="en-GB" b="0" i="0" dirty="0"/>
              <a:t>: T</a:t>
            </a:r>
            <a:r>
              <a:rPr lang="en-GB" sz="1200" b="0" i="0" kern="1200" dirty="0">
                <a:solidFill>
                  <a:schemeClr val="tx1"/>
                </a:solidFill>
                <a:effectLst/>
                <a:latin typeface="+mn-lt"/>
                <a:ea typeface="+mn-ea"/>
                <a:cs typeface="+mn-cs"/>
              </a:rPr>
              <a:t>he creation, development and implementation of a new product, process or service, with the aim of improving efficiency, effectiveness or competitive advantage.</a:t>
            </a:r>
          </a:p>
          <a:p>
            <a:endParaRPr lang="en-GB" sz="1200" b="0" i="1"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Essential part of business growth.</a:t>
            </a:r>
            <a:endParaRPr lang="en-GB" b="1" i="0" dirty="0"/>
          </a:p>
        </p:txBody>
      </p:sp>
      <p:sp>
        <p:nvSpPr>
          <p:cNvPr id="4" name="Slide Number Placeholder 3"/>
          <p:cNvSpPr>
            <a:spLocks noGrp="1"/>
          </p:cNvSpPr>
          <p:nvPr>
            <p:ph type="sldNum" sz="quarter" idx="10"/>
          </p:nvPr>
        </p:nvSpPr>
        <p:spPr/>
        <p:txBody>
          <a:bodyPr/>
          <a:lstStyle/>
          <a:p>
            <a:fld id="{6FC7ECD4-B04E-4968-A1A2-EAC065EB671A}" type="slidenum">
              <a:rPr lang="en-GB" smtClean="0"/>
              <a:t>22</a:t>
            </a:fld>
            <a:endParaRPr lang="en-GB"/>
          </a:p>
        </p:txBody>
      </p:sp>
    </p:spTree>
    <p:extLst>
      <p:ext uri="{BB962C8B-B14F-4D97-AF65-F5344CB8AC3E}">
        <p14:creationId xmlns:p14="http://schemas.microsoft.com/office/powerpoint/2010/main" val="18665913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Consultation - gaining direct feedback from employees – focus groups, interviews</a:t>
            </a:r>
          </a:p>
          <a:p>
            <a:pPr marL="171450" indent="-171450">
              <a:buFont typeface="Arial" panose="020B0604020202020204" pitchFamily="34" charset="0"/>
              <a:buChar char="•"/>
            </a:pPr>
            <a:r>
              <a:rPr lang="en-GB" dirty="0"/>
              <a:t>Using technology – pulse surveys using apps, internal social media</a:t>
            </a:r>
          </a:p>
          <a:p>
            <a:pPr marL="171450" indent="-171450">
              <a:buFont typeface="Arial" panose="020B0604020202020204" pitchFamily="34" charset="0"/>
              <a:buChar char="•"/>
            </a:pPr>
            <a:r>
              <a:rPr lang="en-GB" dirty="0"/>
              <a:t>Monitoring against success factors, objectives, milestones</a:t>
            </a:r>
          </a:p>
          <a:p>
            <a:pPr marL="171450" indent="-171450">
              <a:buFont typeface="Arial" panose="020B0604020202020204" pitchFamily="34" charset="0"/>
              <a:buChar char="•"/>
            </a:pPr>
            <a:r>
              <a:rPr lang="en-GB" dirty="0"/>
              <a:t>Process/performance assessments</a:t>
            </a:r>
          </a:p>
          <a:p>
            <a:pPr marL="171450" indent="-171450">
              <a:buFont typeface="Arial" panose="020B0604020202020204" pitchFamily="34" charset="0"/>
              <a:buChar char="•"/>
            </a:pPr>
            <a:r>
              <a:rPr lang="en-GB" dirty="0"/>
              <a:t>Customer and other stakeholder feedback (shareholders, trustees, external partners, compliance agencies)</a:t>
            </a:r>
          </a:p>
          <a:p>
            <a:pPr marL="171450" indent="-171450">
              <a:buFont typeface="Arial" panose="020B0604020202020204" pitchFamily="34" charset="0"/>
              <a:buChar char="•"/>
            </a:pPr>
            <a:r>
              <a:rPr lang="en-GB" dirty="0"/>
              <a:t>Qualitative (opinions/feedback) and quantitative (statistics, outcomes, compliance or quality data). </a:t>
            </a:r>
          </a:p>
          <a:p>
            <a:pPr marL="171450" indent="-171450">
              <a:buFont typeface="Arial" panose="020B0604020202020204" pitchFamily="34" charset="0"/>
              <a:buChar char="•"/>
            </a:pPr>
            <a:r>
              <a:rPr lang="en-GB" dirty="0"/>
              <a:t>HR data – turnover, absence, skills development, training data. </a:t>
            </a:r>
          </a:p>
          <a:p>
            <a:endParaRPr lang="en-GB" dirty="0"/>
          </a:p>
        </p:txBody>
      </p:sp>
      <p:sp>
        <p:nvSpPr>
          <p:cNvPr id="4" name="Slide Number Placeholder 3"/>
          <p:cNvSpPr>
            <a:spLocks noGrp="1"/>
          </p:cNvSpPr>
          <p:nvPr>
            <p:ph type="sldNum" sz="quarter" idx="10"/>
          </p:nvPr>
        </p:nvSpPr>
        <p:spPr/>
        <p:txBody>
          <a:bodyPr/>
          <a:lstStyle/>
          <a:p>
            <a:fld id="{6FC7ECD4-B04E-4968-A1A2-EAC065EB671A}" type="slidenum">
              <a:rPr lang="en-GB" smtClean="0"/>
              <a:t>23</a:t>
            </a:fld>
            <a:endParaRPr lang="en-GB"/>
          </a:p>
        </p:txBody>
      </p:sp>
    </p:spTree>
    <p:extLst>
      <p:ext uri="{BB962C8B-B14F-4D97-AF65-F5344CB8AC3E}">
        <p14:creationId xmlns:p14="http://schemas.microsoft.com/office/powerpoint/2010/main" val="456343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25</a:t>
            </a:fld>
            <a:endParaRPr lang="en-GB"/>
          </a:p>
        </p:txBody>
      </p:sp>
    </p:spTree>
    <p:extLst>
      <p:ext uri="{BB962C8B-B14F-4D97-AF65-F5344CB8AC3E}">
        <p14:creationId xmlns:p14="http://schemas.microsoft.com/office/powerpoint/2010/main" val="335838831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Build rapport</a:t>
            </a:r>
          </a:p>
          <a:p>
            <a:r>
              <a:rPr lang="en-GB" dirty="0"/>
              <a:t>Listen – underpinned by idea that </a:t>
            </a:r>
            <a:r>
              <a:rPr lang="en-GB" dirty="0" err="1"/>
              <a:t>coachee</a:t>
            </a:r>
            <a:r>
              <a:rPr lang="en-GB" dirty="0"/>
              <a:t> has ideas and solutions to move forwards</a:t>
            </a:r>
          </a:p>
          <a:p>
            <a:r>
              <a:rPr lang="en-GB" dirty="0"/>
              <a:t>Use questions to explore their perspective</a:t>
            </a:r>
          </a:p>
          <a:p>
            <a:r>
              <a:rPr lang="en-GB" dirty="0"/>
              <a:t>Challenge and check things </a:t>
            </a:r>
          </a:p>
          <a:p>
            <a:r>
              <a:rPr lang="en-GB" dirty="0"/>
              <a:t>Target – end result</a:t>
            </a:r>
          </a:p>
          <a:p>
            <a:r>
              <a:rPr lang="en-GB" dirty="0"/>
              <a:t>Review – recap</a:t>
            </a:r>
          </a:p>
          <a:p>
            <a:r>
              <a:rPr lang="en-GB" dirty="0"/>
              <a:t>Insights – time to reflect</a:t>
            </a:r>
          </a:p>
          <a:p>
            <a:r>
              <a:rPr lang="en-GB" dirty="0"/>
              <a:t>Acknowledge success</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27</a:t>
            </a:fld>
            <a:endParaRPr lang="en-GB"/>
          </a:p>
        </p:txBody>
      </p:sp>
    </p:spTree>
    <p:extLst>
      <p:ext uri="{BB962C8B-B14F-4D97-AF65-F5344CB8AC3E}">
        <p14:creationId xmlns:p14="http://schemas.microsoft.com/office/powerpoint/2010/main" val="11646275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1"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29</a:t>
            </a:fld>
            <a:endParaRPr lang="en-US"/>
          </a:p>
        </p:txBody>
      </p:sp>
    </p:spTree>
    <p:extLst>
      <p:ext uri="{BB962C8B-B14F-4D97-AF65-F5344CB8AC3E}">
        <p14:creationId xmlns:p14="http://schemas.microsoft.com/office/powerpoint/2010/main" val="4374625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30</a:t>
            </a:fld>
            <a:endParaRPr lang="en-GB"/>
          </a:p>
        </p:txBody>
      </p:sp>
    </p:spTree>
    <p:extLst>
      <p:ext uri="{BB962C8B-B14F-4D97-AF65-F5344CB8AC3E}">
        <p14:creationId xmlns:p14="http://schemas.microsoft.com/office/powerpoint/2010/main" val="325869825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A29BE8-5D5E-4A18-B0D3-25882E2C931B}" type="slidenum">
              <a:rPr lang="en-GB" smtClean="0"/>
              <a:t>31</a:t>
            </a:fld>
            <a:endParaRPr lang="en-GB"/>
          </a:p>
        </p:txBody>
      </p:sp>
    </p:spTree>
    <p:extLst>
      <p:ext uri="{BB962C8B-B14F-4D97-AF65-F5344CB8AC3E}">
        <p14:creationId xmlns:p14="http://schemas.microsoft.com/office/powerpoint/2010/main" val="35184732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8DA8A81B-615B-4AA8-BAC8-0DD43F35D4F4}" type="datetimeFigureOut">
              <a:rPr lang="en-GB" smtClean="0"/>
              <a:t>10/11/2025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920680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A8A81B-615B-4AA8-BAC8-0DD43F35D4F4}" type="datetimeFigureOut">
              <a:rPr lang="en-GB" smtClean="0"/>
              <a:t>10/11/2025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152146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A8A81B-615B-4AA8-BAC8-0DD43F35D4F4}" type="datetimeFigureOut">
              <a:rPr lang="en-GB" smtClean="0"/>
              <a:t>10/11/2025</a:t>
            </a:fld>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17937088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DA8A81B-615B-4AA8-BAC8-0DD43F35D4F4}" type="datetimeFigureOut">
              <a:rPr lang="en-GB" smtClean="0"/>
              <a:t>10/11/2025</a:t>
            </a:fld>
            <a:endParaRPr lang="en-GB"/>
          </a:p>
        </p:txBody>
      </p:sp>
      <p:sp>
        <p:nvSpPr>
          <p:cNvPr id="7" name="Slide Number Placeholder 6"/>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4307157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DA8A81B-615B-4AA8-BAC8-0DD43F35D4F4}" type="datetimeFigureOut">
              <a:rPr lang="en-GB" smtClean="0"/>
              <a:t>10/11/2025</a:t>
            </a:fld>
            <a:endParaRPr lang="en-GB"/>
          </a:p>
        </p:txBody>
      </p:sp>
      <p:sp>
        <p:nvSpPr>
          <p:cNvPr id="9" name="Slide Number Placeholder 8"/>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2333695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DA8A81B-615B-4AA8-BAC8-0DD43F35D4F4}" type="datetimeFigureOut">
              <a:rPr lang="en-GB" smtClean="0"/>
              <a:t>10/11/2025</a:t>
            </a:fld>
            <a:endParaRPr lang="en-GB"/>
          </a:p>
        </p:txBody>
      </p:sp>
      <p:sp>
        <p:nvSpPr>
          <p:cNvPr id="5" name="Slide Number Placeholder 4"/>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3540922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A8A81B-615B-4AA8-BAC8-0DD43F35D4F4}" type="datetimeFigureOut">
              <a:rPr lang="en-GB" smtClean="0"/>
              <a:t>10/11/2025</a:t>
            </a:fld>
            <a:endParaRPr lang="en-GB"/>
          </a:p>
        </p:txBody>
      </p:sp>
      <p:sp>
        <p:nvSpPr>
          <p:cNvPr id="4" name="Slide Number Placeholder 3"/>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41365318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DA8A81B-615B-4AA8-BAC8-0DD43F35D4F4}" type="datetimeFigureOut">
              <a:rPr lang="en-GB" smtClean="0"/>
              <a:t>10/11/2025</a:t>
            </a:fld>
            <a:endParaRPr lang="en-GB"/>
          </a:p>
        </p:txBody>
      </p:sp>
      <p:sp>
        <p:nvSpPr>
          <p:cNvPr id="7" name="Slide Number Placeholder 6"/>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266347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DA8A81B-615B-4AA8-BAC8-0DD43F35D4F4}" type="datetimeFigureOut">
              <a:rPr lang="en-GB" smtClean="0"/>
              <a:t>10/11/2025</a:t>
            </a:fld>
            <a:endParaRPr lang="en-GB"/>
          </a:p>
        </p:txBody>
      </p:sp>
      <p:sp>
        <p:nvSpPr>
          <p:cNvPr id="7" name="Slide Number Placeholder 6"/>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316846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A8A81B-615B-4AA8-BAC8-0DD43F35D4F4}" type="datetimeFigureOut">
              <a:rPr lang="en-GB" smtClean="0"/>
              <a:t>10/11/2025</a:t>
            </a:fld>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41979780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A8A81B-615B-4AA8-BAC8-0DD43F35D4F4}" type="datetimeFigureOut">
              <a:rPr lang="en-GB" smtClean="0"/>
              <a:t>10/11/2025</a:t>
            </a:fld>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9958024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a:t>Click to edit Master title style</a:t>
            </a:r>
            <a:endParaRPr lang="en-US" dirty="0"/>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a:t>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CB046040-C258-4DC5-9669-63CD694582A4}" type="slidenum">
              <a:rPr lang="en-GB" smtClean="0"/>
              <a:t>‹#›</a:t>
            </a:fld>
            <a:endParaRPr lang="en-GB"/>
          </a:p>
        </p:txBody>
      </p:sp>
    </p:spTree>
    <p:extLst>
      <p:ext uri="{BB962C8B-B14F-4D97-AF65-F5344CB8AC3E}">
        <p14:creationId xmlns:p14="http://schemas.microsoft.com/office/powerpoint/2010/main" val="2618180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114300" y="-261938"/>
            <a:ext cx="2089151"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Index slide</a:t>
            </a:r>
          </a:p>
        </p:txBody>
      </p:sp>
      <p:grpSp>
        <p:nvGrpSpPr>
          <p:cNvPr id="5" name="Groep 56" hidden="1"/>
          <p:cNvGrpSpPr>
            <a:grpSpLocks/>
          </p:cNvGrpSpPr>
          <p:nvPr/>
        </p:nvGrpSpPr>
        <p:grpSpPr bwMode="auto">
          <a:xfrm>
            <a:off x="12492567" y="106363"/>
            <a:ext cx="3972984" cy="5918200"/>
            <a:chOff x="9234062" y="-92622"/>
            <a:chExt cx="2979308" cy="5917970"/>
          </a:xfrm>
        </p:grpSpPr>
        <p:sp>
          <p:nvSpPr>
            <p:cNvPr id="6" name="Tekstvak 33"/>
            <p:cNvSpPr txBox="1">
              <a:spLocks noChangeArrowheads="1"/>
            </p:cNvSpPr>
            <p:nvPr/>
          </p:nvSpPr>
          <p:spPr bwMode="auto">
            <a:xfrm>
              <a:off x="9438820" y="896352"/>
              <a:ext cx="2068213" cy="430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527765" y="820313"/>
            <a:ext cx="11103403"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540779" y="1210970"/>
            <a:ext cx="11088789"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CB046040-C258-4DC5-9669-63CD694582A4}" type="slidenum">
              <a:rPr lang="en-GB" smtClean="0"/>
              <a:t>‹#›</a:t>
            </a:fld>
            <a:endParaRPr lang="en-GB"/>
          </a:p>
        </p:txBody>
      </p:sp>
    </p:spTree>
    <p:extLst>
      <p:ext uri="{BB962C8B-B14F-4D97-AF65-F5344CB8AC3E}">
        <p14:creationId xmlns:p14="http://schemas.microsoft.com/office/powerpoint/2010/main" val="26576084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57352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8DA8A81B-615B-4AA8-BAC8-0DD43F35D4F4}" type="datetimeFigureOut">
              <a:rPr lang="en-GB" smtClean="0"/>
              <a:t>10/11/2025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B046040-C258-4DC5-9669-63CD694582A4}" type="slidenum">
              <a:rPr lang="en-GB" smtClean="0"/>
              <a:t>‹#›</a:t>
            </a:fld>
            <a:endParaRPr lang="en-GB"/>
          </a:p>
        </p:txBody>
      </p:sp>
    </p:spTree>
    <p:extLst>
      <p:ext uri="{BB962C8B-B14F-4D97-AF65-F5344CB8AC3E}">
        <p14:creationId xmlns:p14="http://schemas.microsoft.com/office/powerpoint/2010/main" val="68926540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 Id="rId9" Type="http://schemas.openxmlformats.org/officeDocument/2006/relationships/image" Target="../media/image18.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6.xml"/><Relationship Id="rId1" Type="http://schemas.openxmlformats.org/officeDocument/2006/relationships/slideLayout" Target="../slideLayouts/slideLayout14.xml"/><Relationship Id="rId4" Type="http://schemas.openxmlformats.org/officeDocument/2006/relationships/image" Target="../media/image2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666598"/>
            <a:ext cx="10363200" cy="1470025"/>
          </a:xfrm>
        </p:spPr>
        <p:txBody>
          <a:bodyPr>
            <a:normAutofit/>
          </a:bodyPr>
          <a:lstStyle/>
          <a:p>
            <a:br>
              <a:rPr lang="en-GB" b="1" dirty="0">
                <a:solidFill>
                  <a:schemeClr val="bg1"/>
                </a:solidFill>
              </a:rPr>
            </a:br>
            <a:r>
              <a:rPr lang="en-GB" b="1" dirty="0">
                <a:solidFill>
                  <a:schemeClr val="bg1"/>
                </a:solidFill>
              </a:rPr>
              <a:t>Coaching and Mentoring</a:t>
            </a:r>
          </a:p>
        </p:txBody>
      </p:sp>
      <p:sp>
        <p:nvSpPr>
          <p:cNvPr id="5" name="Subtitle 4"/>
          <p:cNvSpPr>
            <a:spLocks noGrp="1"/>
          </p:cNvSpPr>
          <p:nvPr>
            <p:ph type="subTitle" idx="1"/>
          </p:nvPr>
        </p:nvSpPr>
        <p:spPr>
          <a:xfrm>
            <a:off x="2141637" y="3721378"/>
            <a:ext cx="7908726" cy="1752600"/>
          </a:xfrm>
        </p:spPr>
        <p:txBody>
          <a:bodyPr>
            <a:normAutofit/>
          </a:bodyPr>
          <a:lstStyle/>
          <a:p>
            <a:r>
              <a:rPr lang="en-GB" dirty="0">
                <a:solidFill>
                  <a:schemeClr val="bg1"/>
                </a:solidFill>
              </a:rPr>
              <a:t>Resilience and Change</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3193330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1F537-9B3B-4B86-A80E-7FF8D837535B}"/>
              </a:ext>
            </a:extLst>
          </p:cNvPr>
          <p:cNvSpPr>
            <a:spLocks noGrp="1"/>
          </p:cNvSpPr>
          <p:nvPr>
            <p:ph type="title"/>
          </p:nvPr>
        </p:nvSpPr>
        <p:spPr/>
        <p:txBody>
          <a:bodyPr/>
          <a:lstStyle/>
          <a:p>
            <a:pPr algn="l"/>
            <a:r>
              <a:rPr lang="en-GB" b="1" dirty="0"/>
              <a:t>Today:</a:t>
            </a:r>
          </a:p>
        </p:txBody>
      </p:sp>
      <p:sp>
        <p:nvSpPr>
          <p:cNvPr id="3" name="Content Placeholder 2">
            <a:extLst>
              <a:ext uri="{FF2B5EF4-FFF2-40B4-BE49-F238E27FC236}">
                <a16:creationId xmlns:a16="http://schemas.microsoft.com/office/drawing/2014/main" id="{B31E9D26-FCCD-4E52-BA77-8DE978CC6AB5}"/>
              </a:ext>
            </a:extLst>
          </p:cNvPr>
          <p:cNvSpPr>
            <a:spLocks noGrp="1"/>
          </p:cNvSpPr>
          <p:nvPr>
            <p:ph idx="1"/>
          </p:nvPr>
        </p:nvSpPr>
        <p:spPr>
          <a:xfrm>
            <a:off x="609600" y="1470484"/>
            <a:ext cx="10972800" cy="3917032"/>
          </a:xfrm>
        </p:spPr>
        <p:txBody>
          <a:bodyPr>
            <a:normAutofit lnSpcReduction="10000"/>
          </a:bodyPr>
          <a:lstStyle/>
          <a:p>
            <a:pPr lvl="0"/>
            <a:r>
              <a:rPr lang="en-GB" dirty="0"/>
              <a:t>What is resilience?</a:t>
            </a:r>
          </a:p>
          <a:p>
            <a:pPr lvl="0"/>
            <a:r>
              <a:rPr lang="en-GB" dirty="0"/>
              <a:t>Sources of resilience</a:t>
            </a:r>
          </a:p>
          <a:p>
            <a:pPr lvl="0"/>
            <a:r>
              <a:rPr lang="en-GB" dirty="0"/>
              <a:t>What is change management?</a:t>
            </a:r>
          </a:p>
          <a:p>
            <a:pPr lvl="0"/>
            <a:r>
              <a:rPr lang="en-GB"/>
              <a:t>The </a:t>
            </a:r>
            <a:r>
              <a:rPr lang="en-GB" dirty="0"/>
              <a:t>role of coaching and mentoring in building resilience and change management</a:t>
            </a:r>
          </a:p>
          <a:p>
            <a:pPr lvl="0"/>
            <a:r>
              <a:rPr lang="en-GB" dirty="0"/>
              <a:t>Drivers and models of change</a:t>
            </a:r>
          </a:p>
          <a:p>
            <a:pPr lvl="0"/>
            <a:r>
              <a:rPr lang="en-GB" dirty="0"/>
              <a:t>Techniques for monitoring change</a:t>
            </a:r>
          </a:p>
        </p:txBody>
      </p:sp>
    </p:spTree>
    <p:extLst>
      <p:ext uri="{BB962C8B-B14F-4D97-AF65-F5344CB8AC3E}">
        <p14:creationId xmlns:p14="http://schemas.microsoft.com/office/powerpoint/2010/main" val="4062942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BA8E0-A63E-4A08-9577-406AABA595B7}"/>
              </a:ext>
            </a:extLst>
          </p:cNvPr>
          <p:cNvSpPr>
            <a:spLocks noGrp="1"/>
          </p:cNvSpPr>
          <p:nvPr>
            <p:ph type="title"/>
          </p:nvPr>
        </p:nvSpPr>
        <p:spPr/>
        <p:txBody>
          <a:bodyPr/>
          <a:lstStyle/>
          <a:p>
            <a:r>
              <a:rPr lang="en-GB" b="1" dirty="0"/>
              <a:t>What is resilience?</a:t>
            </a:r>
          </a:p>
        </p:txBody>
      </p:sp>
      <p:sp>
        <p:nvSpPr>
          <p:cNvPr id="3" name="Content Placeholder 2">
            <a:extLst>
              <a:ext uri="{FF2B5EF4-FFF2-40B4-BE49-F238E27FC236}">
                <a16:creationId xmlns:a16="http://schemas.microsoft.com/office/drawing/2014/main" id="{8837C0E6-EB38-404B-A5E6-063CA0D86C1F}"/>
              </a:ext>
            </a:extLst>
          </p:cNvPr>
          <p:cNvSpPr>
            <a:spLocks noGrp="1"/>
          </p:cNvSpPr>
          <p:nvPr>
            <p:ph idx="1"/>
          </p:nvPr>
        </p:nvSpPr>
        <p:spPr/>
        <p:txBody>
          <a:bodyPr/>
          <a:lstStyle/>
          <a:p>
            <a:r>
              <a:rPr lang="en-GB" dirty="0"/>
              <a:t>Positive adaptation</a:t>
            </a:r>
          </a:p>
          <a:p>
            <a:r>
              <a:rPr lang="en-GB" dirty="0"/>
              <a:t>Ability to maintain or regain mental health</a:t>
            </a:r>
          </a:p>
          <a:p>
            <a:r>
              <a:rPr lang="en-GB" dirty="0"/>
              <a:t>No absolute consensus</a:t>
            </a:r>
          </a:p>
          <a:p>
            <a:r>
              <a:rPr lang="en-GB" sz="3200" dirty="0"/>
              <a:t>Bounce-</a:t>
            </a:r>
            <a:r>
              <a:rPr lang="en-GB" sz="3200" dirty="0" err="1"/>
              <a:t>backability</a:t>
            </a:r>
            <a:r>
              <a:rPr lang="en-GB" sz="3200" dirty="0"/>
              <a:t>’</a:t>
            </a:r>
          </a:p>
          <a:p>
            <a:r>
              <a:rPr lang="en-GB" sz="3200" dirty="0"/>
              <a:t>Ability to recover quickly from set-backs, manage stress</a:t>
            </a:r>
          </a:p>
          <a:p>
            <a:r>
              <a:rPr lang="en-GB" dirty="0"/>
              <a:t>Resilience links to wellbeing</a:t>
            </a:r>
            <a:endParaRPr lang="en-GB" sz="3200" dirty="0"/>
          </a:p>
          <a:p>
            <a:endParaRPr lang="en-GB" dirty="0"/>
          </a:p>
        </p:txBody>
      </p:sp>
    </p:spTree>
    <p:extLst>
      <p:ext uri="{BB962C8B-B14F-4D97-AF65-F5344CB8AC3E}">
        <p14:creationId xmlns:p14="http://schemas.microsoft.com/office/powerpoint/2010/main" val="1776317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39E88-12B6-48E6-AAEB-409D5D68E643}"/>
              </a:ext>
            </a:extLst>
          </p:cNvPr>
          <p:cNvSpPr>
            <a:spLocks noGrp="1"/>
          </p:cNvSpPr>
          <p:nvPr>
            <p:ph type="title"/>
          </p:nvPr>
        </p:nvSpPr>
        <p:spPr>
          <a:xfrm>
            <a:off x="609600" y="312067"/>
            <a:ext cx="10972800" cy="1143000"/>
          </a:xfrm>
        </p:spPr>
        <p:txBody>
          <a:bodyPr/>
          <a:lstStyle/>
          <a:p>
            <a:r>
              <a:rPr lang="en-GB" b="1" dirty="0"/>
              <a:t>Sources of resilience</a:t>
            </a:r>
          </a:p>
        </p:txBody>
      </p:sp>
      <p:sp>
        <p:nvSpPr>
          <p:cNvPr id="3" name="Content Placeholder 2">
            <a:extLst>
              <a:ext uri="{FF2B5EF4-FFF2-40B4-BE49-F238E27FC236}">
                <a16:creationId xmlns:a16="http://schemas.microsoft.com/office/drawing/2014/main" id="{7919B96D-C975-4C7F-8CDD-F5B1091A6F2D}"/>
              </a:ext>
            </a:extLst>
          </p:cNvPr>
          <p:cNvSpPr>
            <a:spLocks noGrp="1"/>
          </p:cNvSpPr>
          <p:nvPr>
            <p:ph idx="1"/>
          </p:nvPr>
        </p:nvSpPr>
        <p:spPr>
          <a:xfrm>
            <a:off x="609600" y="1771651"/>
            <a:ext cx="10972800" cy="3917032"/>
          </a:xfrm>
        </p:spPr>
        <p:txBody>
          <a:bodyPr numCol="1">
            <a:normAutofit/>
          </a:bodyPr>
          <a:lstStyle/>
          <a:p>
            <a:r>
              <a:rPr lang="en-GB" sz="3600" dirty="0"/>
              <a:t>Personal factors (including demographic)</a:t>
            </a:r>
          </a:p>
          <a:p>
            <a:r>
              <a:rPr lang="en-GB" sz="3600" dirty="0"/>
              <a:t>Biological factors</a:t>
            </a:r>
          </a:p>
          <a:p>
            <a:r>
              <a:rPr lang="en-GB" sz="3600" dirty="0"/>
              <a:t>Environmental-systemic factors</a:t>
            </a:r>
          </a:p>
        </p:txBody>
      </p:sp>
    </p:spTree>
    <p:extLst>
      <p:ext uri="{BB962C8B-B14F-4D97-AF65-F5344CB8AC3E}">
        <p14:creationId xmlns:p14="http://schemas.microsoft.com/office/powerpoint/2010/main" val="3358722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7DAE6-4928-9484-C6DD-6E655FA35410}"/>
              </a:ext>
            </a:extLst>
          </p:cNvPr>
          <p:cNvSpPr>
            <a:spLocks noGrp="1"/>
          </p:cNvSpPr>
          <p:nvPr>
            <p:ph type="title"/>
          </p:nvPr>
        </p:nvSpPr>
        <p:spPr/>
        <p:txBody>
          <a:bodyPr/>
          <a:lstStyle/>
          <a:p>
            <a:r>
              <a:rPr lang="en-GB" dirty="0"/>
              <a:t>What does wellbeing at work mean to you?</a:t>
            </a:r>
          </a:p>
        </p:txBody>
      </p:sp>
      <p:pic>
        <p:nvPicPr>
          <p:cNvPr id="5" name="Content Placeholder 4">
            <a:extLst>
              <a:ext uri="{FF2B5EF4-FFF2-40B4-BE49-F238E27FC236}">
                <a16:creationId xmlns:a16="http://schemas.microsoft.com/office/drawing/2014/main" id="{00124836-EE7F-A55A-9142-5B454D72608F}"/>
              </a:ext>
            </a:extLst>
          </p:cNvPr>
          <p:cNvPicPr>
            <a:picLocks noGrp="1" noChangeAspect="1"/>
          </p:cNvPicPr>
          <p:nvPr>
            <p:ph idx="1"/>
          </p:nvPr>
        </p:nvPicPr>
        <p:blipFill>
          <a:blip r:embed="rId3"/>
          <a:stretch>
            <a:fillRect/>
          </a:stretch>
        </p:blipFill>
        <p:spPr>
          <a:xfrm>
            <a:off x="4633912" y="2043906"/>
            <a:ext cx="2924175" cy="3028950"/>
          </a:xfrm>
          <a:prstGeom prst="rect">
            <a:avLst/>
          </a:prstGeom>
        </p:spPr>
      </p:pic>
    </p:spTree>
    <p:extLst>
      <p:ext uri="{BB962C8B-B14F-4D97-AF65-F5344CB8AC3E}">
        <p14:creationId xmlns:p14="http://schemas.microsoft.com/office/powerpoint/2010/main" val="34190773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DC478-06F3-4587-9671-2C3693D6CCD1}"/>
              </a:ext>
            </a:extLst>
          </p:cNvPr>
          <p:cNvSpPr>
            <a:spLocks noGrp="1"/>
          </p:cNvSpPr>
          <p:nvPr>
            <p:ph type="title"/>
          </p:nvPr>
        </p:nvSpPr>
        <p:spPr/>
        <p:txBody>
          <a:bodyPr/>
          <a:lstStyle/>
          <a:p>
            <a:r>
              <a:rPr lang="en-GB" b="1" dirty="0"/>
              <a:t>What is wellbeing?</a:t>
            </a:r>
          </a:p>
        </p:txBody>
      </p:sp>
      <p:sp>
        <p:nvSpPr>
          <p:cNvPr id="3" name="Content Placeholder 2">
            <a:extLst>
              <a:ext uri="{FF2B5EF4-FFF2-40B4-BE49-F238E27FC236}">
                <a16:creationId xmlns:a16="http://schemas.microsoft.com/office/drawing/2014/main" id="{E06C0FBC-334A-44ED-89C4-54A280E31A15}"/>
              </a:ext>
            </a:extLst>
          </p:cNvPr>
          <p:cNvSpPr>
            <a:spLocks noGrp="1"/>
          </p:cNvSpPr>
          <p:nvPr>
            <p:ph idx="1"/>
          </p:nvPr>
        </p:nvSpPr>
        <p:spPr>
          <a:xfrm>
            <a:off x="609600" y="1414681"/>
            <a:ext cx="11961341" cy="5307827"/>
          </a:xfrm>
        </p:spPr>
        <p:txBody>
          <a:bodyPr numCol="2"/>
          <a:lstStyle/>
          <a:p>
            <a:r>
              <a:rPr lang="en-GB" dirty="0"/>
              <a:t>Well, who knows?</a:t>
            </a:r>
          </a:p>
          <a:p>
            <a:r>
              <a:rPr lang="en-GB" dirty="0"/>
              <a:t>Bradburn (1969) – spectrum</a:t>
            </a:r>
          </a:p>
          <a:p>
            <a:r>
              <a:rPr lang="en-GB" dirty="0"/>
              <a:t>Headey (1992) – positive and negative affects</a:t>
            </a:r>
          </a:p>
          <a:p>
            <a:endParaRPr lang="en-GB" dirty="0"/>
          </a:p>
          <a:p>
            <a:endParaRPr lang="en-GB" dirty="0"/>
          </a:p>
          <a:p>
            <a:endParaRPr lang="en-GB" dirty="0"/>
          </a:p>
          <a:p>
            <a:endParaRPr lang="en-GB" dirty="0"/>
          </a:p>
          <a:p>
            <a:endParaRPr lang="en-GB" dirty="0"/>
          </a:p>
          <a:p>
            <a:r>
              <a:rPr lang="en-GB" dirty="0"/>
              <a:t>Dodge, et al., (2012) – equilibrium</a:t>
            </a:r>
          </a:p>
          <a:p>
            <a:r>
              <a:rPr lang="en-GB" dirty="0"/>
              <a:t>CIPD (2020) – a state of flourishing</a:t>
            </a:r>
          </a:p>
        </p:txBody>
      </p:sp>
      <p:pic>
        <p:nvPicPr>
          <p:cNvPr id="1026" name="Picture 2" descr="Definition of psychological wellbeing (Dodge et. al., 2012) | Download  Scientific Diagram">
            <a:extLst>
              <a:ext uri="{FF2B5EF4-FFF2-40B4-BE49-F238E27FC236}">
                <a16:creationId xmlns:a16="http://schemas.microsoft.com/office/drawing/2014/main" id="{D94B27EA-B588-47EB-9DFB-B8AF191764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62708" y="3906243"/>
            <a:ext cx="9266584" cy="26539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3633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BEB22-607A-4E32-BD0E-CB1FC00ECDC1}"/>
              </a:ext>
            </a:extLst>
          </p:cNvPr>
          <p:cNvSpPr>
            <a:spLocks noGrp="1"/>
          </p:cNvSpPr>
          <p:nvPr>
            <p:ph type="title"/>
          </p:nvPr>
        </p:nvSpPr>
        <p:spPr/>
        <p:txBody>
          <a:bodyPr/>
          <a:lstStyle/>
          <a:p>
            <a:r>
              <a:rPr lang="en-GB" b="1" dirty="0"/>
              <a:t>Wellbeing at work</a:t>
            </a:r>
          </a:p>
        </p:txBody>
      </p:sp>
      <p:sp>
        <p:nvSpPr>
          <p:cNvPr id="3" name="Content Placeholder 2">
            <a:extLst>
              <a:ext uri="{FF2B5EF4-FFF2-40B4-BE49-F238E27FC236}">
                <a16:creationId xmlns:a16="http://schemas.microsoft.com/office/drawing/2014/main" id="{7BB929BF-E380-4E1C-902F-0AAF2DE695E1}"/>
              </a:ext>
            </a:extLst>
          </p:cNvPr>
          <p:cNvSpPr>
            <a:spLocks noGrp="1"/>
          </p:cNvSpPr>
          <p:nvPr>
            <p:ph idx="1"/>
          </p:nvPr>
        </p:nvSpPr>
        <p:spPr>
          <a:xfrm>
            <a:off x="609600" y="1550773"/>
            <a:ext cx="10972800" cy="3917032"/>
          </a:xfrm>
        </p:spPr>
        <p:txBody>
          <a:bodyPr>
            <a:normAutofit/>
          </a:bodyPr>
          <a:lstStyle/>
          <a:p>
            <a:r>
              <a:rPr lang="en-GB" sz="3600" dirty="0"/>
              <a:t>Better work and working lives</a:t>
            </a:r>
          </a:p>
          <a:p>
            <a:r>
              <a:rPr lang="en-GB" sz="3600" dirty="0"/>
              <a:t>Mutual gains</a:t>
            </a:r>
          </a:p>
          <a:p>
            <a:r>
              <a:rPr lang="en-GB" sz="3600" dirty="0"/>
              <a:t>Wellbeing and resilience</a:t>
            </a:r>
          </a:p>
          <a:p>
            <a:endParaRPr lang="en-GB" sz="3600" dirty="0"/>
          </a:p>
          <a:p>
            <a:endParaRPr lang="en-GB" sz="3600" dirty="0"/>
          </a:p>
        </p:txBody>
      </p:sp>
    </p:spTree>
    <p:extLst>
      <p:ext uri="{BB962C8B-B14F-4D97-AF65-F5344CB8AC3E}">
        <p14:creationId xmlns:p14="http://schemas.microsoft.com/office/powerpoint/2010/main" val="3446974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24E92-25F8-4B91-A1FD-149D156BB3F2}"/>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a:t>What factors contribute to a healthy work environment?</a:t>
            </a:r>
          </a:p>
        </p:txBody>
      </p:sp>
      <p:sp>
        <p:nvSpPr>
          <p:cNvPr id="3" name="Content Placeholder 2">
            <a:extLst>
              <a:ext uri="{FF2B5EF4-FFF2-40B4-BE49-F238E27FC236}">
                <a16:creationId xmlns:a16="http://schemas.microsoft.com/office/drawing/2014/main" id="{75F67117-E185-4CC8-B090-AAFAB853BF30}"/>
              </a:ext>
            </a:extLst>
          </p:cNvPr>
          <p:cNvSpPr>
            <a:spLocks noGrp="1"/>
          </p:cNvSpPr>
          <p:nvPr>
            <p:ph sz="half" idx="1"/>
          </p:nvPr>
        </p:nvSpPr>
        <p:spPr>
          <a:xfrm>
            <a:off x="609600" y="1600201"/>
            <a:ext cx="5384800" cy="3989040"/>
          </a:xfrm>
        </p:spPr>
        <p:txBody>
          <a:bodyPr>
            <a:normAutofit/>
          </a:bodyPr>
          <a:lstStyle/>
          <a:p>
            <a:pPr marL="0" indent="0">
              <a:buNone/>
            </a:pPr>
            <a:r>
              <a:rPr lang="en-GB" dirty="0"/>
              <a:t>Discuss this question in your groups/pairs and list the factors. </a:t>
            </a:r>
          </a:p>
        </p:txBody>
      </p:sp>
      <p:pic>
        <p:nvPicPr>
          <p:cNvPr id="5" name="Graphic 4" descr="Group outline">
            <a:extLst>
              <a:ext uri="{FF2B5EF4-FFF2-40B4-BE49-F238E27FC236}">
                <a16:creationId xmlns:a16="http://schemas.microsoft.com/office/drawing/2014/main" id="{F85D64D4-2675-E0CC-0DEA-FB2BA0776C8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895480" y="1600201"/>
            <a:ext cx="3989040" cy="3989040"/>
          </a:xfrm>
          <a:prstGeom prst="rect">
            <a:avLst/>
          </a:prstGeom>
        </p:spPr>
      </p:pic>
    </p:spTree>
    <p:extLst>
      <p:ext uri="{BB962C8B-B14F-4D97-AF65-F5344CB8AC3E}">
        <p14:creationId xmlns:p14="http://schemas.microsoft.com/office/powerpoint/2010/main" val="20898389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75279-38E4-844F-18CD-79429BC53CC8}"/>
              </a:ext>
            </a:extLst>
          </p:cNvPr>
          <p:cNvSpPr>
            <a:spLocks noGrp="1"/>
          </p:cNvSpPr>
          <p:nvPr>
            <p:ph type="title"/>
          </p:nvPr>
        </p:nvSpPr>
        <p:spPr>
          <a:xfrm>
            <a:off x="277091" y="152400"/>
            <a:ext cx="11790217" cy="550985"/>
          </a:xfrm>
        </p:spPr>
        <p:txBody>
          <a:bodyPr>
            <a:noAutofit/>
          </a:bodyPr>
          <a:lstStyle/>
          <a:p>
            <a:r>
              <a:rPr lang="en-GB" sz="3600" b="1" dirty="0"/>
              <a:t>HR Practices that Promote Wellbeing - Guest (2017)</a:t>
            </a:r>
          </a:p>
        </p:txBody>
      </p:sp>
      <p:pic>
        <p:nvPicPr>
          <p:cNvPr id="4" name="Content Placeholder 3">
            <a:extLst>
              <a:ext uri="{FF2B5EF4-FFF2-40B4-BE49-F238E27FC236}">
                <a16:creationId xmlns:a16="http://schemas.microsoft.com/office/drawing/2014/main" id="{C804BA75-2DBF-3CE9-1085-9E0EBD65F00E}"/>
              </a:ext>
            </a:extLst>
          </p:cNvPr>
          <p:cNvPicPr>
            <a:picLocks noGrp="1" noChangeAspect="1"/>
          </p:cNvPicPr>
          <p:nvPr>
            <p:ph idx="1"/>
          </p:nvPr>
        </p:nvPicPr>
        <p:blipFill>
          <a:blip r:embed="rId3"/>
          <a:stretch>
            <a:fillRect/>
          </a:stretch>
        </p:blipFill>
        <p:spPr>
          <a:xfrm>
            <a:off x="3200400" y="937846"/>
            <a:ext cx="5474677" cy="4578717"/>
          </a:xfrm>
          <a:prstGeom prst="rect">
            <a:avLst/>
          </a:prstGeom>
        </p:spPr>
      </p:pic>
    </p:spTree>
    <p:extLst>
      <p:ext uri="{BB962C8B-B14F-4D97-AF65-F5344CB8AC3E}">
        <p14:creationId xmlns:p14="http://schemas.microsoft.com/office/powerpoint/2010/main" val="9500447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03848BF-AC06-5C1E-8523-11C7255E87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120650" y="187374"/>
            <a:ext cx="11950700" cy="6483252"/>
          </a:xfrm>
          <a:prstGeom prst="rect">
            <a:avLst/>
          </a:prstGeom>
          <a:noFill/>
        </p:spPr>
      </p:pic>
    </p:spTree>
    <p:extLst>
      <p:ext uri="{BB962C8B-B14F-4D97-AF65-F5344CB8AC3E}">
        <p14:creationId xmlns:p14="http://schemas.microsoft.com/office/powerpoint/2010/main" val="9840126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FE8CF-E243-D466-0139-1E3F447C75F6}"/>
              </a:ext>
            </a:extLst>
          </p:cNvPr>
          <p:cNvSpPr>
            <a:spLocks noGrp="1"/>
          </p:cNvSpPr>
          <p:nvPr>
            <p:ph type="title"/>
          </p:nvPr>
        </p:nvSpPr>
        <p:spPr/>
        <p:txBody>
          <a:bodyPr/>
          <a:lstStyle/>
          <a:p>
            <a:r>
              <a:rPr lang="en-GB" b="1" dirty="0"/>
              <a:t>Current Wellbeing at Work Issues</a:t>
            </a:r>
          </a:p>
        </p:txBody>
      </p:sp>
      <p:sp>
        <p:nvSpPr>
          <p:cNvPr id="3" name="Content Placeholder 2">
            <a:extLst>
              <a:ext uri="{FF2B5EF4-FFF2-40B4-BE49-F238E27FC236}">
                <a16:creationId xmlns:a16="http://schemas.microsoft.com/office/drawing/2014/main" id="{870FB555-1515-38C9-C337-6F5CF5E8F971}"/>
              </a:ext>
            </a:extLst>
          </p:cNvPr>
          <p:cNvSpPr>
            <a:spLocks noGrp="1"/>
          </p:cNvSpPr>
          <p:nvPr>
            <p:ph idx="1"/>
          </p:nvPr>
        </p:nvSpPr>
        <p:spPr/>
        <p:txBody>
          <a:bodyPr>
            <a:normAutofit fontScale="85000" lnSpcReduction="20000"/>
          </a:bodyPr>
          <a:lstStyle/>
          <a:p>
            <a:r>
              <a:rPr lang="en-GB" dirty="0"/>
              <a:t>Cost of living crisis</a:t>
            </a:r>
          </a:p>
          <a:p>
            <a:r>
              <a:rPr lang="en-GB" dirty="0"/>
              <a:t>Exhaustion following Covid</a:t>
            </a:r>
          </a:p>
          <a:p>
            <a:r>
              <a:rPr lang="en-GB" dirty="0"/>
              <a:t>Rise in home-working</a:t>
            </a:r>
          </a:p>
          <a:p>
            <a:r>
              <a:rPr lang="en-GB" dirty="0"/>
              <a:t>Social media/technology – work/life balance</a:t>
            </a:r>
          </a:p>
          <a:p>
            <a:r>
              <a:rPr lang="en-GB" dirty="0"/>
              <a:t>Uncertainty – interest rates, global unrest</a:t>
            </a:r>
          </a:p>
          <a:p>
            <a:r>
              <a:rPr lang="en-GB" dirty="0"/>
              <a:t>Rise in precarious work – zero hours contracts</a:t>
            </a:r>
          </a:p>
          <a:p>
            <a:r>
              <a:rPr lang="en-GB" dirty="0"/>
              <a:t>Menopause</a:t>
            </a:r>
          </a:p>
          <a:p>
            <a:r>
              <a:rPr lang="en-GB" dirty="0"/>
              <a:t>Fertility issues</a:t>
            </a:r>
          </a:p>
          <a:p>
            <a:r>
              <a:rPr lang="en-GB" dirty="0"/>
              <a:t>Ageing population</a:t>
            </a:r>
          </a:p>
          <a:p>
            <a:endParaRPr lang="en-GB" dirty="0"/>
          </a:p>
          <a:p>
            <a:endParaRPr lang="en-GB" dirty="0"/>
          </a:p>
        </p:txBody>
      </p:sp>
    </p:spTree>
    <p:extLst>
      <p:ext uri="{BB962C8B-B14F-4D97-AF65-F5344CB8AC3E}">
        <p14:creationId xmlns:p14="http://schemas.microsoft.com/office/powerpoint/2010/main" val="40630610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2624F-ABB0-4E76-9DA2-A1B0403BA374}"/>
              </a:ext>
            </a:extLst>
          </p:cNvPr>
          <p:cNvSpPr>
            <a:spLocks noGrp="1"/>
          </p:cNvSpPr>
          <p:nvPr>
            <p:ph type="title"/>
          </p:nvPr>
        </p:nvSpPr>
        <p:spPr>
          <a:xfrm>
            <a:off x="1136819" y="-18534"/>
            <a:ext cx="9918361" cy="1826011"/>
          </a:xfrm>
        </p:spPr>
        <p:txBody>
          <a:bodyPr>
            <a:normAutofit/>
          </a:bodyPr>
          <a:lstStyle/>
          <a:p>
            <a:r>
              <a:rPr lang="en-GB" sz="4800" b="1" dirty="0"/>
              <a:t>CIPD Key Domains of Wellbeing</a:t>
            </a:r>
          </a:p>
        </p:txBody>
      </p:sp>
      <p:pic>
        <p:nvPicPr>
          <p:cNvPr id="2050" name="Picture 2" descr="Well-being at work | Factsheets | CIPD">
            <a:extLst>
              <a:ext uri="{FF2B5EF4-FFF2-40B4-BE49-F238E27FC236}">
                <a16:creationId xmlns:a16="http://schemas.microsoft.com/office/drawing/2014/main" id="{F31D7DBA-0DA3-4A5E-88AE-9F6D167EA8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354" y="1725828"/>
            <a:ext cx="2387060" cy="160298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Well-being at work | Factsheets | CIPD">
            <a:extLst>
              <a:ext uri="{FF2B5EF4-FFF2-40B4-BE49-F238E27FC236}">
                <a16:creationId xmlns:a16="http://schemas.microsoft.com/office/drawing/2014/main" id="{1149AB14-8C09-4C54-8DE8-38644E7E55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6355" y="1725828"/>
            <a:ext cx="2387059" cy="1602989"/>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ell-being at work | Factsheets | CIPD">
            <a:extLst>
              <a:ext uri="{FF2B5EF4-FFF2-40B4-BE49-F238E27FC236}">
                <a16:creationId xmlns:a16="http://schemas.microsoft.com/office/drawing/2014/main" id="{07EFFCB6-38DE-42EE-B507-5E319F5ABCB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77355" y="1725828"/>
            <a:ext cx="2471942" cy="165999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Well-being at work | Factsheets | CIPD">
            <a:extLst>
              <a:ext uri="{FF2B5EF4-FFF2-40B4-BE49-F238E27FC236}">
                <a16:creationId xmlns:a16="http://schemas.microsoft.com/office/drawing/2014/main" id="{D5BBC778-0553-4DC8-BCF2-B0FADF1D7E9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711811" y="1751205"/>
            <a:ext cx="2471943" cy="1659991"/>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Well-being at work | Factsheets | CIPD">
            <a:extLst>
              <a:ext uri="{FF2B5EF4-FFF2-40B4-BE49-F238E27FC236}">
                <a16:creationId xmlns:a16="http://schemas.microsoft.com/office/drawing/2014/main" id="{1E364612-4F35-424E-A61D-AF182BDD690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417489" y="3606843"/>
            <a:ext cx="2609850" cy="1752600"/>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Well-being at work | Factsheets | CIPD">
            <a:extLst>
              <a:ext uri="{FF2B5EF4-FFF2-40B4-BE49-F238E27FC236}">
                <a16:creationId xmlns:a16="http://schemas.microsoft.com/office/drawing/2014/main" id="{1F092A45-4468-4278-8DD8-99EF6981BBF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735376" y="3606843"/>
            <a:ext cx="2609850" cy="1752600"/>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Well-being at work | Factsheets | CIPD">
            <a:extLst>
              <a:ext uri="{FF2B5EF4-FFF2-40B4-BE49-F238E27FC236}">
                <a16:creationId xmlns:a16="http://schemas.microsoft.com/office/drawing/2014/main" id="{9382F634-81DF-4E7B-98F7-070030CBD68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053264" y="3606843"/>
            <a:ext cx="2609850" cy="1752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0057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5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5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5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06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0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7A903-A5E6-FF38-5422-DA35DEBCB2FC}"/>
              </a:ext>
            </a:extLst>
          </p:cNvPr>
          <p:cNvSpPr>
            <a:spLocks noGrp="1"/>
          </p:cNvSpPr>
          <p:nvPr>
            <p:ph type="title"/>
          </p:nvPr>
        </p:nvSpPr>
        <p:spPr/>
        <p:txBody>
          <a:bodyPr/>
          <a:lstStyle/>
          <a:p>
            <a:r>
              <a:rPr lang="en-GB" dirty="0"/>
              <a:t>CIPD Good Work Index (2025)</a:t>
            </a:r>
          </a:p>
        </p:txBody>
      </p:sp>
      <p:sp>
        <p:nvSpPr>
          <p:cNvPr id="3" name="Content Placeholder 2">
            <a:extLst>
              <a:ext uri="{FF2B5EF4-FFF2-40B4-BE49-F238E27FC236}">
                <a16:creationId xmlns:a16="http://schemas.microsoft.com/office/drawing/2014/main" id="{B41E8303-2953-C696-BB45-4E2E9D67B173}"/>
              </a:ext>
            </a:extLst>
          </p:cNvPr>
          <p:cNvSpPr>
            <a:spLocks noGrp="1"/>
          </p:cNvSpPr>
          <p:nvPr>
            <p:ph idx="1"/>
          </p:nvPr>
        </p:nvSpPr>
        <p:spPr/>
        <p:txBody>
          <a:bodyPr>
            <a:normAutofit fontScale="62500" lnSpcReduction="20000"/>
          </a:bodyPr>
          <a:lstStyle/>
          <a:p>
            <a:pPr marL="0" indent="0">
              <a:buNone/>
            </a:pPr>
            <a:r>
              <a:rPr lang="en-GB" dirty="0"/>
              <a:t>The CIPD believes that good work is fundamental to individual wellbeing, supports a strong, fair society, and creates motivated workers, productive organisations and a strong economy.  </a:t>
            </a:r>
          </a:p>
          <a:p>
            <a:pPr marL="0" indent="0">
              <a:buNone/>
            </a:pPr>
            <a:endParaRPr lang="en-GB" dirty="0"/>
          </a:p>
          <a:p>
            <a:pPr marL="0" indent="0">
              <a:buNone/>
            </a:pPr>
            <a:r>
              <a:rPr lang="en-GB" dirty="0"/>
              <a:t>They define ‘good work’ as work that:  </a:t>
            </a:r>
          </a:p>
          <a:p>
            <a:r>
              <a:rPr lang="en-GB" dirty="0"/>
              <a:t>is fairly rewarded  </a:t>
            </a:r>
          </a:p>
          <a:p>
            <a:r>
              <a:rPr lang="en-GB" dirty="0"/>
              <a:t>gives people the means to securely make a living  </a:t>
            </a:r>
          </a:p>
          <a:p>
            <a:r>
              <a:rPr lang="en-GB" dirty="0"/>
              <a:t>provides opportunities to develop skills and a career and gives a sense of fulfilment  </a:t>
            </a:r>
          </a:p>
          <a:p>
            <a:r>
              <a:rPr lang="en-GB" dirty="0"/>
              <a:t>delivers a supportive environment with constructive relationships  </a:t>
            </a:r>
          </a:p>
          <a:p>
            <a:r>
              <a:rPr lang="en-GB" dirty="0"/>
              <a:t>allows for work–life balance  </a:t>
            </a:r>
          </a:p>
          <a:p>
            <a:r>
              <a:rPr lang="en-GB" dirty="0"/>
              <a:t>is physically and mentally healthy for people  </a:t>
            </a:r>
          </a:p>
          <a:p>
            <a:r>
              <a:rPr lang="en-GB" dirty="0"/>
              <a:t>gives people the voice and choice they need to shape their working lives  </a:t>
            </a:r>
          </a:p>
          <a:p>
            <a:r>
              <a:rPr lang="en-GB" dirty="0"/>
              <a:t>is accessible to all. </a:t>
            </a:r>
          </a:p>
          <a:p>
            <a:endParaRPr lang="en-GB" dirty="0"/>
          </a:p>
        </p:txBody>
      </p:sp>
    </p:spTree>
    <p:extLst>
      <p:ext uri="{BB962C8B-B14F-4D97-AF65-F5344CB8AC3E}">
        <p14:creationId xmlns:p14="http://schemas.microsoft.com/office/powerpoint/2010/main" val="36026882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AE964-0479-4959-BC3F-4CA6AE451E95}"/>
              </a:ext>
            </a:extLst>
          </p:cNvPr>
          <p:cNvSpPr>
            <a:spLocks noGrp="1"/>
          </p:cNvSpPr>
          <p:nvPr>
            <p:ph type="title"/>
          </p:nvPr>
        </p:nvSpPr>
        <p:spPr>
          <a:xfrm>
            <a:off x="609600" y="136525"/>
            <a:ext cx="10972800" cy="1143000"/>
          </a:xfrm>
        </p:spPr>
        <p:txBody>
          <a:bodyPr>
            <a:noAutofit/>
          </a:bodyPr>
          <a:lstStyle/>
          <a:p>
            <a:r>
              <a:rPr lang="en-GB" sz="3600" b="1" dirty="0"/>
              <a:t>The role of coaching and mentoring</a:t>
            </a:r>
            <a:br>
              <a:rPr lang="en-GB" sz="3600" b="1" dirty="0"/>
            </a:br>
            <a:r>
              <a:rPr lang="en-GB" sz="3600" b="1" dirty="0"/>
              <a:t>in building resilience</a:t>
            </a:r>
          </a:p>
        </p:txBody>
      </p:sp>
      <p:sp>
        <p:nvSpPr>
          <p:cNvPr id="3" name="Content Placeholder 2">
            <a:extLst>
              <a:ext uri="{FF2B5EF4-FFF2-40B4-BE49-F238E27FC236}">
                <a16:creationId xmlns:a16="http://schemas.microsoft.com/office/drawing/2014/main" id="{865B698B-D234-4A5F-B457-8A8CCE3E6169}"/>
              </a:ext>
            </a:extLst>
          </p:cNvPr>
          <p:cNvSpPr>
            <a:spLocks noGrp="1"/>
          </p:cNvSpPr>
          <p:nvPr>
            <p:ph idx="1"/>
          </p:nvPr>
        </p:nvSpPr>
        <p:spPr>
          <a:xfrm>
            <a:off x="104775" y="1450975"/>
            <a:ext cx="11982450" cy="4416425"/>
          </a:xfrm>
        </p:spPr>
        <p:txBody>
          <a:bodyPr numCol="2">
            <a:normAutofit fontScale="85000" lnSpcReduction="20000"/>
          </a:bodyPr>
          <a:lstStyle/>
          <a:p>
            <a:pPr algn="just"/>
            <a:r>
              <a:rPr lang="en-GB" sz="2800" b="0" i="0" dirty="0">
                <a:solidFill>
                  <a:srgbClr val="111111"/>
                </a:solidFill>
                <a:effectLst/>
                <a:latin typeface="Roboto" panose="02000000000000000000" pitchFamily="2" charset="0"/>
              </a:rPr>
              <a:t>Enabling the </a:t>
            </a:r>
            <a:r>
              <a:rPr lang="en-GB" sz="2800" b="0" i="0" dirty="0" err="1">
                <a:solidFill>
                  <a:srgbClr val="111111"/>
                </a:solidFill>
                <a:effectLst/>
                <a:latin typeface="Roboto" panose="02000000000000000000" pitchFamily="2" charset="0"/>
              </a:rPr>
              <a:t>coachee</a:t>
            </a:r>
            <a:r>
              <a:rPr lang="en-GB" sz="2800" b="0" i="0" dirty="0">
                <a:solidFill>
                  <a:srgbClr val="111111"/>
                </a:solidFill>
                <a:effectLst/>
                <a:latin typeface="Roboto" panose="02000000000000000000" pitchFamily="2" charset="0"/>
              </a:rPr>
              <a:t> or mentee to cope with current situations (resilience in the moment)</a:t>
            </a:r>
          </a:p>
          <a:p>
            <a:pPr algn="just"/>
            <a:r>
              <a:rPr lang="en-GB" sz="2800" b="0" i="0" dirty="0">
                <a:solidFill>
                  <a:srgbClr val="111111"/>
                </a:solidFill>
                <a:effectLst/>
                <a:latin typeface="Roboto" panose="02000000000000000000" pitchFamily="2" charset="0"/>
              </a:rPr>
              <a:t>Building their overall level of resilience (resilience capacity)</a:t>
            </a:r>
          </a:p>
          <a:p>
            <a:pPr algn="just"/>
            <a:r>
              <a:rPr lang="en-GB" sz="2800" b="0" i="0" dirty="0">
                <a:solidFill>
                  <a:srgbClr val="111111"/>
                </a:solidFill>
                <a:effectLst/>
                <a:latin typeface="Roboto" panose="02000000000000000000" pitchFamily="2" charset="0"/>
              </a:rPr>
              <a:t>Optimism – expecting change to have positive outcomes, as long as you look for them</a:t>
            </a:r>
          </a:p>
          <a:p>
            <a:pPr algn="just"/>
            <a:r>
              <a:rPr lang="en-GB" sz="2800" b="0" i="0" dirty="0">
                <a:solidFill>
                  <a:srgbClr val="111111"/>
                </a:solidFill>
                <a:effectLst/>
                <a:latin typeface="Roboto" panose="02000000000000000000" pitchFamily="2" charset="0"/>
              </a:rPr>
              <a:t>Self-assuredness – a strong, realistic view of their own capabilities to manage new or difficult situations</a:t>
            </a:r>
          </a:p>
          <a:p>
            <a:pPr algn="just"/>
            <a:r>
              <a:rPr lang="en-GB" sz="2800" b="0" i="0" dirty="0">
                <a:solidFill>
                  <a:srgbClr val="111111"/>
                </a:solidFill>
                <a:effectLst/>
                <a:latin typeface="Roboto" panose="02000000000000000000" pitchFamily="2" charset="0"/>
              </a:rPr>
              <a:t>Focus – being able to establish and work to clear priorities, even in the midst of   uncertainty</a:t>
            </a:r>
          </a:p>
          <a:p>
            <a:pPr algn="just"/>
            <a:r>
              <a:rPr lang="en-GB" sz="2800" b="0" i="0" dirty="0">
                <a:solidFill>
                  <a:srgbClr val="111111"/>
                </a:solidFill>
                <a:effectLst/>
                <a:latin typeface="Roboto" panose="02000000000000000000" pitchFamily="2" charset="0"/>
              </a:rPr>
              <a:t>Openness to ideas – they look for and are positive about applying new thinking</a:t>
            </a:r>
          </a:p>
          <a:p>
            <a:pPr algn="just"/>
            <a:r>
              <a:rPr lang="en-GB" sz="2800" b="0" i="0" dirty="0">
                <a:solidFill>
                  <a:srgbClr val="111111"/>
                </a:solidFill>
                <a:effectLst/>
                <a:latin typeface="Roboto" panose="02000000000000000000" pitchFamily="2" charset="0"/>
              </a:rPr>
              <a:t>Willing to ask for support – they are not afraid to ask for help when they need it</a:t>
            </a:r>
          </a:p>
          <a:p>
            <a:pPr algn="just"/>
            <a:r>
              <a:rPr lang="en-GB" sz="2800" b="0" i="0" dirty="0">
                <a:solidFill>
                  <a:srgbClr val="111111"/>
                </a:solidFill>
                <a:effectLst/>
                <a:latin typeface="Roboto" panose="02000000000000000000" pitchFamily="2" charset="0"/>
              </a:rPr>
              <a:t>Structured – they step back from problems or changes and envision flexible plans to address them (for example, with alternative scenarios)</a:t>
            </a:r>
          </a:p>
          <a:p>
            <a:pPr algn="just"/>
            <a:r>
              <a:rPr lang="en-GB" sz="2800" b="0" i="0" dirty="0">
                <a:solidFill>
                  <a:srgbClr val="111111"/>
                </a:solidFill>
                <a:effectLst/>
                <a:latin typeface="Roboto" panose="02000000000000000000" pitchFamily="2" charset="0"/>
              </a:rPr>
              <a:t>Being proactive – they prefer to initiate change rather than be overtaken by it</a:t>
            </a:r>
          </a:p>
          <a:p>
            <a:pPr algn="l">
              <a:buFont typeface="Arial" panose="020B0604020202020204" pitchFamily="34" charset="0"/>
              <a:buChar char="•"/>
            </a:pPr>
            <a:endParaRPr lang="en-GB" b="0" i="0" dirty="0">
              <a:solidFill>
                <a:srgbClr val="111111"/>
              </a:solidFill>
              <a:effectLst/>
              <a:latin typeface="Roboto" panose="02000000000000000000" pitchFamily="2" charset="0"/>
            </a:endParaRPr>
          </a:p>
        </p:txBody>
      </p:sp>
    </p:spTree>
    <p:extLst>
      <p:ext uri="{BB962C8B-B14F-4D97-AF65-F5344CB8AC3E}">
        <p14:creationId xmlns:p14="http://schemas.microsoft.com/office/powerpoint/2010/main" val="1311792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569422" y="172764"/>
            <a:ext cx="10972800" cy="1143000"/>
          </a:xfrm>
        </p:spPr>
        <p:txBody>
          <a:bodyPr>
            <a:normAutofit/>
          </a:bodyPr>
          <a:lstStyle/>
          <a:p>
            <a:r>
              <a:rPr lang="en-GB" altLang="es-ES_tradnl" sz="4800" b="1" dirty="0">
                <a:cs typeface="Arial" charset="0"/>
              </a:rPr>
              <a:t>Resilience in change</a:t>
            </a:r>
          </a:p>
        </p:txBody>
      </p:sp>
      <p:sp>
        <p:nvSpPr>
          <p:cNvPr id="4099" name="Content Placeholder 2"/>
          <p:cNvSpPr>
            <a:spLocks noGrp="1"/>
          </p:cNvSpPr>
          <p:nvPr>
            <p:ph idx="1"/>
          </p:nvPr>
        </p:nvSpPr>
        <p:spPr>
          <a:xfrm>
            <a:off x="147145" y="1315764"/>
            <a:ext cx="11475433" cy="4564117"/>
          </a:xfrm>
        </p:spPr>
        <p:txBody>
          <a:bodyPr>
            <a:noAutofit/>
          </a:bodyPr>
          <a:lstStyle/>
          <a:p>
            <a:pPr marL="0" indent="0" algn="just">
              <a:buNone/>
            </a:pPr>
            <a:r>
              <a:rPr lang="en-GB" altLang="es-ES_tradnl" sz="2800" dirty="0">
                <a:cs typeface="Arial" charset="0"/>
              </a:rPr>
              <a:t>What is change management?</a:t>
            </a:r>
          </a:p>
          <a:p>
            <a:pPr marL="400050" lvl="1" indent="0" algn="just">
              <a:buNone/>
            </a:pPr>
            <a:r>
              <a:rPr lang="en-GB" altLang="es-ES_tradnl" i="1" dirty="0">
                <a:cs typeface="Arial" charset="0"/>
              </a:rPr>
              <a:t>“Change management is defined as a </a:t>
            </a:r>
            <a:r>
              <a:rPr lang="en-GB" altLang="es-ES_tradnl" b="1" i="1" dirty="0">
                <a:cs typeface="Arial" charset="0"/>
              </a:rPr>
              <a:t>structured approach </a:t>
            </a:r>
            <a:r>
              <a:rPr lang="en-GB" altLang="es-ES_tradnl" i="1" dirty="0">
                <a:cs typeface="Arial" charset="0"/>
              </a:rPr>
              <a:t>to transitioning individuals, teams and organisations from a current state to a desired future state. It can be applied to situations such as downsizing, introducing a new internal process or adding new technology. Research shows that </a:t>
            </a:r>
            <a:r>
              <a:rPr lang="en-GB" altLang="es-ES_tradnl" b="1" i="1" dirty="0">
                <a:cs typeface="Arial" charset="0"/>
              </a:rPr>
              <a:t>actively managing change can increase the success rate of these initiatives</a:t>
            </a:r>
            <a:r>
              <a:rPr lang="en-GB" altLang="es-ES_tradnl" i="1" dirty="0">
                <a:cs typeface="Arial" charset="0"/>
              </a:rPr>
              <a:t>”</a:t>
            </a:r>
          </a:p>
          <a:p>
            <a:pPr marL="400050" lvl="1" indent="0" algn="just">
              <a:buNone/>
            </a:pPr>
            <a:endParaRPr lang="en-GB" altLang="es-ES_tradnl" i="1" dirty="0">
              <a:cs typeface="Arial" charset="0"/>
            </a:endParaRPr>
          </a:p>
          <a:p>
            <a:pPr marL="0" indent="0" algn="r">
              <a:buNone/>
            </a:pPr>
            <a:r>
              <a:rPr lang="en-GB" altLang="es-ES_tradnl" sz="2800" dirty="0">
                <a:cs typeface="Arial" charset="0"/>
              </a:rPr>
              <a:t>- (Society for Human Resource Management, 2015</a:t>
            </a:r>
            <a:r>
              <a:rPr lang="en-GB" altLang="es-ES_tradnl" sz="2800" dirty="0">
                <a:latin typeface="Arial" charset="0"/>
                <a:cs typeface="Arial" charset="0"/>
              </a:rPr>
              <a:t>)  </a:t>
            </a:r>
          </a:p>
        </p:txBody>
      </p:sp>
    </p:spTree>
    <p:extLst>
      <p:ext uri="{BB962C8B-B14F-4D97-AF65-F5344CB8AC3E}">
        <p14:creationId xmlns:p14="http://schemas.microsoft.com/office/powerpoint/2010/main" val="3273521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9">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09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34D8A-171A-4776-81B1-F8D84A2F51BC}"/>
              </a:ext>
            </a:extLst>
          </p:cNvPr>
          <p:cNvSpPr>
            <a:spLocks noGrp="1"/>
          </p:cNvSpPr>
          <p:nvPr>
            <p:ph type="title"/>
          </p:nvPr>
        </p:nvSpPr>
        <p:spPr/>
        <p:txBody>
          <a:bodyPr/>
          <a:lstStyle/>
          <a:p>
            <a:r>
              <a:rPr lang="en-GB" b="1" dirty="0"/>
              <a:t>Resilience in change</a:t>
            </a:r>
          </a:p>
        </p:txBody>
      </p:sp>
      <p:sp>
        <p:nvSpPr>
          <p:cNvPr id="3" name="Content Placeholder 2">
            <a:extLst>
              <a:ext uri="{FF2B5EF4-FFF2-40B4-BE49-F238E27FC236}">
                <a16:creationId xmlns:a16="http://schemas.microsoft.com/office/drawing/2014/main" id="{474F6392-8F73-4DF4-9439-C53437F1ECD7}"/>
              </a:ext>
            </a:extLst>
          </p:cNvPr>
          <p:cNvSpPr>
            <a:spLocks noGrp="1"/>
          </p:cNvSpPr>
          <p:nvPr>
            <p:ph idx="1"/>
          </p:nvPr>
        </p:nvSpPr>
        <p:spPr/>
        <p:txBody>
          <a:bodyPr/>
          <a:lstStyle/>
          <a:p>
            <a:r>
              <a:rPr lang="en-GB" dirty="0"/>
              <a:t>‘Yippee!’ or ‘Oh no!’ – reactions to change </a:t>
            </a:r>
          </a:p>
          <a:p>
            <a:r>
              <a:rPr lang="en-GB" dirty="0"/>
              <a:t>Types of change: People, organisation, system</a:t>
            </a:r>
          </a:p>
          <a:p>
            <a:r>
              <a:rPr lang="en-GB" dirty="0"/>
              <a:t>Concerns: Loss of competence, control, confidence, choice</a:t>
            </a:r>
          </a:p>
          <a:p>
            <a:r>
              <a:rPr lang="en-GB" dirty="0"/>
              <a:t>Growth mindset</a:t>
            </a:r>
          </a:p>
        </p:txBody>
      </p:sp>
    </p:spTree>
    <p:extLst>
      <p:ext uri="{BB962C8B-B14F-4D97-AF65-F5344CB8AC3E}">
        <p14:creationId xmlns:p14="http://schemas.microsoft.com/office/powerpoint/2010/main" val="4585809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DE6D5-82E5-4422-B8D0-4E64C48667E4}"/>
              </a:ext>
            </a:extLst>
          </p:cNvPr>
          <p:cNvSpPr>
            <a:spLocks noGrp="1"/>
          </p:cNvSpPr>
          <p:nvPr>
            <p:ph type="title"/>
          </p:nvPr>
        </p:nvSpPr>
        <p:spPr>
          <a:xfrm>
            <a:off x="609600" y="-114300"/>
            <a:ext cx="10972800" cy="1143000"/>
          </a:xfrm>
        </p:spPr>
        <p:txBody>
          <a:bodyPr/>
          <a:lstStyle/>
          <a:p>
            <a:r>
              <a:rPr lang="en-GB" b="1" dirty="0"/>
              <a:t>How do you react to change?</a:t>
            </a:r>
          </a:p>
        </p:txBody>
      </p:sp>
      <p:sp>
        <p:nvSpPr>
          <p:cNvPr id="3" name="Content Placeholder 2">
            <a:extLst>
              <a:ext uri="{FF2B5EF4-FFF2-40B4-BE49-F238E27FC236}">
                <a16:creationId xmlns:a16="http://schemas.microsoft.com/office/drawing/2014/main" id="{9EF33352-9597-47ED-9A83-4968ADDC298B}"/>
              </a:ext>
            </a:extLst>
          </p:cNvPr>
          <p:cNvSpPr>
            <a:spLocks noGrp="1"/>
          </p:cNvSpPr>
          <p:nvPr>
            <p:ph idx="1"/>
          </p:nvPr>
        </p:nvSpPr>
        <p:spPr>
          <a:xfrm>
            <a:off x="247650" y="952500"/>
            <a:ext cx="11696700" cy="5448300"/>
          </a:xfrm>
        </p:spPr>
        <p:txBody>
          <a:bodyPr>
            <a:normAutofit fontScale="47500" lnSpcReduction="20000"/>
          </a:bodyPr>
          <a:lstStyle/>
          <a:p>
            <a:pPr marL="0" indent="0" algn="just" fontAlgn="base">
              <a:buNone/>
            </a:pPr>
            <a:r>
              <a:rPr lang="en-GB" sz="5100" b="0" i="0" dirty="0">
                <a:effectLst/>
              </a:rPr>
              <a:t>1. Supports change if there is convincing rationale or tangible benefit; is not inclined to support change when there is no business case for it. Tends to have strong views of what ought to happen, often based on past experiences. Capable of dealing with multiple factors and complex change situations; may move quicker think others are comfortable with.</a:t>
            </a:r>
          </a:p>
          <a:p>
            <a:pPr marL="0" indent="0" algn="just" fontAlgn="base">
              <a:buNone/>
            </a:pPr>
            <a:r>
              <a:rPr lang="en-GB" sz="5100" b="0" i="0" dirty="0">
                <a:effectLst/>
              </a:rPr>
              <a:t>2. Willing to try new approaches and is often the initiator of change. Is aware of and responsive to others’ needs during the change. Looks forward to the change, sees what’s positive about it and promotes it.</a:t>
            </a:r>
          </a:p>
          <a:p>
            <a:pPr marL="0" indent="0" algn="just" fontAlgn="base">
              <a:buNone/>
            </a:pPr>
            <a:r>
              <a:rPr lang="en-GB" sz="5100" b="0" i="0" dirty="0">
                <a:effectLst/>
              </a:rPr>
              <a:t>3. Needs to be convinced that the change is based on logical factors and may become baffled by non-logical factors. Needs time to think about the change particularly if it involves personal change. Tends to be risk-averse and moves slowly.</a:t>
            </a:r>
          </a:p>
          <a:p>
            <a:pPr marL="0" indent="0" algn="just" fontAlgn="base">
              <a:buNone/>
            </a:pPr>
            <a:r>
              <a:rPr lang="en-GB" sz="5100" b="0" i="0" dirty="0">
                <a:effectLst/>
              </a:rPr>
              <a:t>4. Ok if the change is congruent with their values; can be resistant if a deeply held value is threatened or compromised. Is reflective, open and willing to listen to all points of view; is inclusive in the process. Is concerned that others are treated respectfully; is concerned about others.</a:t>
            </a:r>
          </a:p>
          <a:p>
            <a:endParaRPr lang="en-GB" dirty="0"/>
          </a:p>
        </p:txBody>
      </p:sp>
    </p:spTree>
    <p:extLst>
      <p:ext uri="{BB962C8B-B14F-4D97-AF65-F5344CB8AC3E}">
        <p14:creationId xmlns:p14="http://schemas.microsoft.com/office/powerpoint/2010/main" val="35402733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F4257-6AC7-4985-96C3-D0848B86AB43}"/>
              </a:ext>
            </a:extLst>
          </p:cNvPr>
          <p:cNvSpPr>
            <a:spLocks noGrp="1"/>
          </p:cNvSpPr>
          <p:nvPr>
            <p:ph type="title"/>
          </p:nvPr>
        </p:nvSpPr>
        <p:spPr>
          <a:xfrm>
            <a:off x="609600" y="388267"/>
            <a:ext cx="10972800" cy="1143000"/>
          </a:xfrm>
        </p:spPr>
        <p:txBody>
          <a:bodyPr>
            <a:normAutofit fontScale="90000"/>
          </a:bodyPr>
          <a:lstStyle/>
          <a:p>
            <a:r>
              <a:rPr lang="en-GB" b="1" dirty="0"/>
              <a:t>Coaching and mentoring play a key role in managing change</a:t>
            </a:r>
          </a:p>
        </p:txBody>
      </p:sp>
      <p:sp>
        <p:nvSpPr>
          <p:cNvPr id="3" name="Content Placeholder 2">
            <a:extLst>
              <a:ext uri="{FF2B5EF4-FFF2-40B4-BE49-F238E27FC236}">
                <a16:creationId xmlns:a16="http://schemas.microsoft.com/office/drawing/2014/main" id="{0A0C0AF9-491B-42FD-8CB0-F501498ACBB4}"/>
              </a:ext>
            </a:extLst>
          </p:cNvPr>
          <p:cNvSpPr>
            <a:spLocks noGrp="1"/>
          </p:cNvSpPr>
          <p:nvPr>
            <p:ph idx="1"/>
          </p:nvPr>
        </p:nvSpPr>
        <p:spPr>
          <a:xfrm>
            <a:off x="609600" y="1728008"/>
            <a:ext cx="10972800" cy="4303575"/>
          </a:xfrm>
        </p:spPr>
        <p:txBody>
          <a:bodyPr>
            <a:normAutofit/>
          </a:bodyPr>
          <a:lstStyle/>
          <a:p>
            <a:pPr algn="just"/>
            <a:r>
              <a:rPr lang="en-GB" sz="2800" dirty="0"/>
              <a:t>Coaching can be an invaluable tool to open up dialogue about change, work through any fears or resistance to change and help people to transition</a:t>
            </a:r>
          </a:p>
          <a:p>
            <a:pPr algn="just"/>
            <a:r>
              <a:rPr lang="en-GB" sz="2800" dirty="0"/>
              <a:t>Researchers have demonstrated that fostering trust, perceptions of fairness and early employee engagement will improve employees’ responses to change</a:t>
            </a:r>
          </a:p>
          <a:p>
            <a:pPr algn="just"/>
            <a:r>
              <a:rPr lang="en-GB" sz="2800" dirty="0"/>
              <a:t>More importantly – employees can help shape change through their own ideas and contributions.</a:t>
            </a:r>
          </a:p>
          <a:p>
            <a:pPr marL="0" indent="0">
              <a:buNone/>
            </a:pPr>
            <a:endParaRPr lang="en-GB" sz="2800" dirty="0"/>
          </a:p>
          <a:p>
            <a:pPr marL="0" indent="0">
              <a:buNone/>
            </a:pPr>
            <a:endParaRPr lang="en-GB" sz="2800" dirty="0"/>
          </a:p>
        </p:txBody>
      </p:sp>
    </p:spTree>
    <p:extLst>
      <p:ext uri="{BB962C8B-B14F-4D97-AF65-F5344CB8AC3E}">
        <p14:creationId xmlns:p14="http://schemas.microsoft.com/office/powerpoint/2010/main" val="1358671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Activity: Drivers of change</a:t>
            </a:r>
          </a:p>
        </p:txBody>
      </p:sp>
      <p:sp>
        <p:nvSpPr>
          <p:cNvPr id="3" name="Content Placeholder 2"/>
          <p:cNvSpPr>
            <a:spLocks noGrp="1"/>
          </p:cNvSpPr>
          <p:nvPr>
            <p:ph idx="1"/>
          </p:nvPr>
        </p:nvSpPr>
        <p:spPr>
          <a:xfrm>
            <a:off x="762000" y="1657351"/>
            <a:ext cx="10820400" cy="3917032"/>
          </a:xfrm>
        </p:spPr>
        <p:txBody>
          <a:bodyPr/>
          <a:lstStyle/>
          <a:p>
            <a:pPr marL="0" indent="0">
              <a:buNone/>
            </a:pPr>
            <a:r>
              <a:rPr lang="en-GB" dirty="0"/>
              <a:t>In your groups, create a list of the following:</a:t>
            </a:r>
          </a:p>
          <a:p>
            <a:pPr marL="971550" lvl="1" indent="-514350">
              <a:buFont typeface="+mj-lt"/>
              <a:buAutoNum type="arabicPeriod"/>
            </a:pPr>
            <a:r>
              <a:rPr lang="en-GB" sz="3200" dirty="0"/>
              <a:t>Internal and external drivers of change</a:t>
            </a:r>
          </a:p>
          <a:p>
            <a:pPr marL="971550" lvl="1" indent="-514350">
              <a:buFont typeface="+mj-lt"/>
              <a:buAutoNum type="arabicPeriod"/>
            </a:pPr>
            <a:r>
              <a:rPr lang="en-GB" sz="3200" dirty="0"/>
              <a:t>Factors that might enable or hinder change</a:t>
            </a:r>
          </a:p>
        </p:txBody>
      </p:sp>
    </p:spTree>
    <p:extLst>
      <p:ext uri="{BB962C8B-B14F-4D97-AF65-F5344CB8AC3E}">
        <p14:creationId xmlns:p14="http://schemas.microsoft.com/office/powerpoint/2010/main" val="3627144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7C919-0DDA-4DEF-A46B-1FC0623C3556}"/>
              </a:ext>
            </a:extLst>
          </p:cNvPr>
          <p:cNvSpPr>
            <a:spLocks noGrp="1"/>
          </p:cNvSpPr>
          <p:nvPr>
            <p:ph type="title"/>
          </p:nvPr>
        </p:nvSpPr>
        <p:spPr/>
        <p:txBody>
          <a:bodyPr/>
          <a:lstStyle/>
          <a:p>
            <a:r>
              <a:rPr lang="en-GB" b="1" dirty="0"/>
              <a:t>Models of change</a:t>
            </a:r>
          </a:p>
        </p:txBody>
      </p:sp>
      <p:sp>
        <p:nvSpPr>
          <p:cNvPr id="3" name="Content Placeholder 2">
            <a:extLst>
              <a:ext uri="{FF2B5EF4-FFF2-40B4-BE49-F238E27FC236}">
                <a16:creationId xmlns:a16="http://schemas.microsoft.com/office/drawing/2014/main" id="{DD0EEC82-C3CB-4C19-B28D-3646B73C264B}"/>
              </a:ext>
            </a:extLst>
          </p:cNvPr>
          <p:cNvSpPr>
            <a:spLocks noGrp="1"/>
          </p:cNvSpPr>
          <p:nvPr>
            <p:ph idx="1"/>
          </p:nvPr>
        </p:nvSpPr>
        <p:spPr/>
        <p:txBody>
          <a:bodyPr/>
          <a:lstStyle/>
          <a:p>
            <a:r>
              <a:rPr lang="en-GB" dirty="0"/>
              <a:t>Change models are a good starting point</a:t>
            </a:r>
          </a:p>
          <a:p>
            <a:r>
              <a:rPr lang="en-GB" dirty="0"/>
              <a:t>Need to adapt models to fit a real-life situation</a:t>
            </a:r>
          </a:p>
          <a:p>
            <a:r>
              <a:rPr lang="en-GB" dirty="0"/>
              <a:t>Can use model as a framework for a change plan </a:t>
            </a:r>
          </a:p>
        </p:txBody>
      </p:sp>
    </p:spTree>
    <p:extLst>
      <p:ext uri="{BB962C8B-B14F-4D97-AF65-F5344CB8AC3E}">
        <p14:creationId xmlns:p14="http://schemas.microsoft.com/office/powerpoint/2010/main" val="796866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76310"/>
            <a:ext cx="10972800" cy="1143000"/>
          </a:xfrm>
        </p:spPr>
        <p:txBody>
          <a:bodyPr>
            <a:normAutofit/>
          </a:bodyPr>
          <a:lstStyle/>
          <a:p>
            <a:r>
              <a:rPr lang="en-GB" b="1" dirty="0"/>
              <a:t>Models of Change</a:t>
            </a:r>
          </a:p>
        </p:txBody>
      </p:sp>
      <p:sp>
        <p:nvSpPr>
          <p:cNvPr id="3" name="Content Placeholder 2"/>
          <p:cNvSpPr>
            <a:spLocks noGrp="1"/>
          </p:cNvSpPr>
          <p:nvPr>
            <p:ph idx="1"/>
          </p:nvPr>
        </p:nvSpPr>
        <p:spPr>
          <a:xfrm>
            <a:off x="1231681" y="1219310"/>
            <a:ext cx="10560269" cy="5135452"/>
          </a:xfrm>
        </p:spPr>
        <p:txBody>
          <a:bodyPr numCol="2">
            <a:normAutofit fontScale="92500" lnSpcReduction="10000"/>
          </a:bodyPr>
          <a:lstStyle/>
          <a:p>
            <a:pPr marL="0" indent="0">
              <a:buNone/>
            </a:pPr>
            <a:r>
              <a:rPr lang="en-GB" b="1" dirty="0"/>
              <a:t>Lewin (1947)</a:t>
            </a:r>
            <a:endParaRPr lang="en-GB" dirty="0"/>
          </a:p>
          <a:p>
            <a:r>
              <a:rPr lang="en-GB" dirty="0"/>
              <a:t>Three stages in change management:</a:t>
            </a:r>
          </a:p>
          <a:p>
            <a:pPr marL="914400" lvl="1" indent="-514350">
              <a:buFont typeface="+mj-lt"/>
              <a:buAutoNum type="arabicPeriod"/>
            </a:pPr>
            <a:r>
              <a:rPr lang="en-GB" dirty="0"/>
              <a:t>Unfreezing</a:t>
            </a:r>
          </a:p>
          <a:p>
            <a:pPr marL="914400" lvl="1" indent="-514350">
              <a:buFont typeface="+mj-lt"/>
              <a:buAutoNum type="arabicPeriod"/>
            </a:pPr>
            <a:r>
              <a:rPr lang="en-GB" dirty="0"/>
              <a:t>Movement</a:t>
            </a:r>
          </a:p>
          <a:p>
            <a:pPr marL="914400" lvl="1" indent="-514350">
              <a:buFont typeface="+mj-lt"/>
              <a:buAutoNum type="arabicPeriod"/>
            </a:pPr>
            <a:r>
              <a:rPr lang="en-GB" dirty="0"/>
              <a:t>Refreezing</a:t>
            </a:r>
          </a:p>
          <a:p>
            <a:r>
              <a:rPr lang="en-GB" dirty="0"/>
              <a:t>Force-field analysis</a:t>
            </a:r>
          </a:p>
          <a:p>
            <a:endParaRPr lang="en-GB" dirty="0"/>
          </a:p>
          <a:p>
            <a:endParaRPr lang="en-GB" dirty="0"/>
          </a:p>
          <a:p>
            <a:endParaRPr lang="en-GB" dirty="0"/>
          </a:p>
          <a:p>
            <a:pPr marL="0" indent="0">
              <a:buNone/>
            </a:pPr>
            <a:r>
              <a:rPr lang="en-GB" b="1" dirty="0"/>
              <a:t>Kotter’s 8 Stage Change Model (1996)</a:t>
            </a:r>
          </a:p>
          <a:p>
            <a:pPr marL="914400" lvl="1" indent="-514350">
              <a:buFont typeface="+mj-lt"/>
              <a:buAutoNum type="arabicPeriod"/>
            </a:pPr>
            <a:r>
              <a:rPr lang="en-GB" dirty="0"/>
              <a:t>Sense of urgency</a:t>
            </a:r>
          </a:p>
          <a:p>
            <a:pPr marL="914400" lvl="1" indent="-514350">
              <a:buFont typeface="+mj-lt"/>
              <a:buAutoNum type="arabicPeriod"/>
            </a:pPr>
            <a:r>
              <a:rPr lang="en-GB" dirty="0"/>
              <a:t>Powerful coalition</a:t>
            </a:r>
          </a:p>
          <a:p>
            <a:pPr marL="914400" lvl="1" indent="-514350">
              <a:buFont typeface="+mj-lt"/>
              <a:buAutoNum type="arabicPeriod"/>
            </a:pPr>
            <a:r>
              <a:rPr lang="en-GB" dirty="0"/>
              <a:t>Vision for change</a:t>
            </a:r>
          </a:p>
          <a:p>
            <a:pPr marL="914400" lvl="1" indent="-514350">
              <a:buFont typeface="+mj-lt"/>
              <a:buAutoNum type="arabicPeriod"/>
            </a:pPr>
            <a:r>
              <a:rPr lang="en-GB" dirty="0"/>
              <a:t>Communicate vision</a:t>
            </a:r>
          </a:p>
          <a:p>
            <a:pPr marL="914400" lvl="1" indent="-514350">
              <a:buFont typeface="+mj-lt"/>
              <a:buAutoNum type="arabicPeriod"/>
            </a:pPr>
            <a:r>
              <a:rPr lang="en-GB" dirty="0"/>
              <a:t>Remove obstacles</a:t>
            </a:r>
          </a:p>
          <a:p>
            <a:pPr marL="914400" lvl="1" indent="-514350">
              <a:buFont typeface="+mj-lt"/>
              <a:buAutoNum type="arabicPeriod"/>
            </a:pPr>
            <a:r>
              <a:rPr lang="en-GB" dirty="0"/>
              <a:t>Creating short-term wins</a:t>
            </a:r>
          </a:p>
          <a:p>
            <a:pPr marL="914400" lvl="1" indent="-514350">
              <a:buFont typeface="+mj-lt"/>
              <a:buAutoNum type="arabicPeriod"/>
            </a:pPr>
            <a:r>
              <a:rPr lang="en-GB" dirty="0"/>
              <a:t>Building on the change</a:t>
            </a:r>
          </a:p>
          <a:p>
            <a:pPr marL="914400" lvl="1" indent="-514350">
              <a:buFont typeface="+mj-lt"/>
              <a:buAutoNum type="arabicPeriod"/>
            </a:pPr>
            <a:r>
              <a:rPr lang="en-GB" dirty="0"/>
              <a:t>Anchoring the change</a:t>
            </a:r>
          </a:p>
          <a:p>
            <a:pPr marL="914400" lvl="1" indent="-514350">
              <a:buFont typeface="+mj-lt"/>
              <a:buAutoNum type="arabicPeriod"/>
            </a:pPr>
            <a:endParaRPr lang="en-GB" b="1" dirty="0"/>
          </a:p>
        </p:txBody>
      </p:sp>
    </p:spTree>
    <p:extLst>
      <p:ext uri="{BB962C8B-B14F-4D97-AF65-F5344CB8AC3E}">
        <p14:creationId xmlns:p14="http://schemas.microsoft.com/office/powerpoint/2010/main" val="1920543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1" end="11"/>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2" end="12"/>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13" end="13"/>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3">
                                            <p:txEl>
                                              <p:pRg st="14" end="14"/>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3">
                                            <p:txEl>
                                              <p:pRg st="15" end="15"/>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3">
                                            <p:txEl>
                                              <p:pRg st="16" end="16"/>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3">
                                            <p:txEl>
                                              <p:pRg st="17" end="1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40BB5-ED71-4703-9C28-00F77BC57E9B}"/>
              </a:ext>
            </a:extLst>
          </p:cNvPr>
          <p:cNvSpPr>
            <a:spLocks noGrp="1"/>
          </p:cNvSpPr>
          <p:nvPr>
            <p:ph type="title"/>
          </p:nvPr>
        </p:nvSpPr>
        <p:spPr>
          <a:xfrm>
            <a:off x="609600" y="400050"/>
            <a:ext cx="10972800" cy="1455067"/>
          </a:xfrm>
        </p:spPr>
        <p:txBody>
          <a:bodyPr>
            <a:normAutofit/>
          </a:bodyPr>
          <a:lstStyle/>
          <a:p>
            <a:r>
              <a:rPr lang="en-GB" b="1" dirty="0"/>
              <a:t>Role of coaching and mentoring:</a:t>
            </a:r>
            <a:br>
              <a:rPr lang="en-GB" b="1" dirty="0"/>
            </a:br>
            <a:r>
              <a:rPr lang="en-GB" b="1" dirty="0"/>
              <a:t>Need for agility</a:t>
            </a:r>
          </a:p>
        </p:txBody>
      </p:sp>
      <p:sp>
        <p:nvSpPr>
          <p:cNvPr id="3" name="Content Placeholder 2">
            <a:extLst>
              <a:ext uri="{FF2B5EF4-FFF2-40B4-BE49-F238E27FC236}">
                <a16:creationId xmlns:a16="http://schemas.microsoft.com/office/drawing/2014/main" id="{60258D5D-B319-445E-A02A-ED92EF076DF5}"/>
              </a:ext>
            </a:extLst>
          </p:cNvPr>
          <p:cNvSpPr>
            <a:spLocks noGrp="1"/>
          </p:cNvSpPr>
          <p:nvPr>
            <p:ph idx="1"/>
          </p:nvPr>
        </p:nvSpPr>
        <p:spPr>
          <a:xfrm>
            <a:off x="609600" y="2114551"/>
            <a:ext cx="10972800" cy="3917032"/>
          </a:xfrm>
        </p:spPr>
        <p:txBody>
          <a:bodyPr/>
          <a:lstStyle/>
          <a:p>
            <a:r>
              <a:rPr lang="en-GB" dirty="0"/>
              <a:t>Change is constant</a:t>
            </a:r>
          </a:p>
          <a:p>
            <a:r>
              <a:rPr lang="en-GB" dirty="0"/>
              <a:t>A coaching culture can promote a change-ready culture</a:t>
            </a:r>
          </a:p>
          <a:p>
            <a:r>
              <a:rPr lang="en-GB" dirty="0"/>
              <a:t>Promote a change mindset to encourage innovation</a:t>
            </a:r>
          </a:p>
          <a:p>
            <a:endParaRPr lang="en-GB" dirty="0"/>
          </a:p>
        </p:txBody>
      </p:sp>
    </p:spTree>
    <p:extLst>
      <p:ext uri="{BB962C8B-B14F-4D97-AF65-F5344CB8AC3E}">
        <p14:creationId xmlns:p14="http://schemas.microsoft.com/office/powerpoint/2010/main" val="985050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B2080-544C-43CE-A117-7E3F6DD06F9D}"/>
              </a:ext>
            </a:extLst>
          </p:cNvPr>
          <p:cNvSpPr>
            <a:spLocks noGrp="1"/>
          </p:cNvSpPr>
          <p:nvPr>
            <p:ph type="title"/>
          </p:nvPr>
        </p:nvSpPr>
        <p:spPr/>
        <p:txBody>
          <a:bodyPr>
            <a:normAutofit/>
          </a:bodyPr>
          <a:lstStyle/>
          <a:p>
            <a:r>
              <a:rPr lang="en-GB" sz="4800" b="1" dirty="0"/>
              <a:t>Techniques for monitoring change</a:t>
            </a:r>
          </a:p>
        </p:txBody>
      </p:sp>
      <p:sp>
        <p:nvSpPr>
          <p:cNvPr id="3" name="Content Placeholder 2">
            <a:extLst>
              <a:ext uri="{FF2B5EF4-FFF2-40B4-BE49-F238E27FC236}">
                <a16:creationId xmlns:a16="http://schemas.microsoft.com/office/drawing/2014/main" id="{4C8C6A45-AEDA-496F-A9A8-B658352B39C8}"/>
              </a:ext>
            </a:extLst>
          </p:cNvPr>
          <p:cNvSpPr>
            <a:spLocks noGrp="1"/>
          </p:cNvSpPr>
          <p:nvPr>
            <p:ph idx="1"/>
          </p:nvPr>
        </p:nvSpPr>
        <p:spPr>
          <a:xfrm>
            <a:off x="609599" y="1600201"/>
            <a:ext cx="11230303" cy="4832130"/>
          </a:xfrm>
        </p:spPr>
        <p:txBody>
          <a:bodyPr numCol="2">
            <a:normAutofit/>
          </a:bodyPr>
          <a:lstStyle/>
          <a:p>
            <a:r>
              <a:rPr lang="en-GB" dirty="0"/>
              <a:t>Consultation </a:t>
            </a:r>
          </a:p>
          <a:p>
            <a:r>
              <a:rPr lang="en-GB" dirty="0"/>
              <a:t>Using technology</a:t>
            </a:r>
          </a:p>
          <a:p>
            <a:r>
              <a:rPr lang="en-GB" dirty="0"/>
              <a:t>Monitoring against success factors, objectives, milestones</a:t>
            </a:r>
          </a:p>
          <a:p>
            <a:r>
              <a:rPr lang="en-GB" dirty="0"/>
              <a:t>Process/performance assessments</a:t>
            </a:r>
          </a:p>
          <a:p>
            <a:endParaRPr lang="en-GB" dirty="0"/>
          </a:p>
          <a:p>
            <a:r>
              <a:rPr lang="en-GB" dirty="0"/>
              <a:t>Customer and other stakeholder feedback </a:t>
            </a:r>
          </a:p>
          <a:p>
            <a:r>
              <a:rPr lang="en-GB" dirty="0"/>
              <a:t>Qualitative and quantitative</a:t>
            </a:r>
          </a:p>
          <a:p>
            <a:r>
              <a:rPr lang="en-GB" dirty="0"/>
              <a:t>HR data </a:t>
            </a:r>
          </a:p>
          <a:p>
            <a:endParaRPr lang="en-GB" dirty="0"/>
          </a:p>
        </p:txBody>
      </p:sp>
    </p:spTree>
    <p:extLst>
      <p:ext uri="{BB962C8B-B14F-4D97-AF65-F5344CB8AC3E}">
        <p14:creationId xmlns:p14="http://schemas.microsoft.com/office/powerpoint/2010/main" val="3827649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08513-4B5D-EF19-9038-675AC5B8101A}"/>
              </a:ext>
            </a:extLst>
          </p:cNvPr>
          <p:cNvSpPr>
            <a:spLocks noGrp="1"/>
          </p:cNvSpPr>
          <p:nvPr>
            <p:ph type="title"/>
          </p:nvPr>
        </p:nvSpPr>
        <p:spPr/>
        <p:txBody>
          <a:bodyPr/>
          <a:lstStyle/>
          <a:p>
            <a:r>
              <a:rPr lang="en-GB" dirty="0"/>
              <a:t>Coaching through change - Scenarios</a:t>
            </a:r>
          </a:p>
        </p:txBody>
      </p:sp>
      <p:sp>
        <p:nvSpPr>
          <p:cNvPr id="3" name="Content Placeholder 2">
            <a:extLst>
              <a:ext uri="{FF2B5EF4-FFF2-40B4-BE49-F238E27FC236}">
                <a16:creationId xmlns:a16="http://schemas.microsoft.com/office/drawing/2014/main" id="{88A78D2D-7B77-C1CC-BA43-70E6B6E6C11C}"/>
              </a:ext>
            </a:extLst>
          </p:cNvPr>
          <p:cNvSpPr>
            <a:spLocks noGrp="1"/>
          </p:cNvSpPr>
          <p:nvPr>
            <p:ph idx="1"/>
          </p:nvPr>
        </p:nvSpPr>
        <p:spPr/>
        <p:txBody>
          <a:bodyPr/>
          <a:lstStyle/>
          <a:p>
            <a:pPr marL="0" indent="0">
              <a:buNone/>
            </a:pPr>
            <a:r>
              <a:rPr lang="en-GB" dirty="0"/>
              <a:t>Read the scenarios on the handout, how could coaching help?</a:t>
            </a:r>
          </a:p>
          <a:p>
            <a:pPr marL="0" indent="0">
              <a:buNone/>
            </a:pPr>
            <a:r>
              <a:rPr lang="en-GB" dirty="0"/>
              <a:t>Make a note of what coaching strategies could be helpful and draft some potential questions you could ask. </a:t>
            </a:r>
          </a:p>
          <a:p>
            <a:pPr marL="0" indent="0">
              <a:buNone/>
            </a:pPr>
            <a:endParaRPr lang="en-GB" dirty="0"/>
          </a:p>
        </p:txBody>
      </p:sp>
    </p:spTree>
    <p:extLst>
      <p:ext uri="{BB962C8B-B14F-4D97-AF65-F5344CB8AC3E}">
        <p14:creationId xmlns:p14="http://schemas.microsoft.com/office/powerpoint/2010/main" val="19492901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1F537-9B3B-4B86-A80E-7FF8D837535B}"/>
              </a:ext>
            </a:extLst>
          </p:cNvPr>
          <p:cNvSpPr>
            <a:spLocks noGrp="1"/>
          </p:cNvSpPr>
          <p:nvPr>
            <p:ph type="title"/>
          </p:nvPr>
        </p:nvSpPr>
        <p:spPr/>
        <p:txBody>
          <a:bodyPr/>
          <a:lstStyle/>
          <a:p>
            <a:pPr algn="l"/>
            <a:r>
              <a:rPr lang="en-GB" b="1" dirty="0"/>
              <a:t>Summary:</a:t>
            </a:r>
          </a:p>
        </p:txBody>
      </p:sp>
      <p:sp>
        <p:nvSpPr>
          <p:cNvPr id="3" name="Content Placeholder 2">
            <a:extLst>
              <a:ext uri="{FF2B5EF4-FFF2-40B4-BE49-F238E27FC236}">
                <a16:creationId xmlns:a16="http://schemas.microsoft.com/office/drawing/2014/main" id="{B31E9D26-FCCD-4E52-BA77-8DE978CC6AB5}"/>
              </a:ext>
            </a:extLst>
          </p:cNvPr>
          <p:cNvSpPr>
            <a:spLocks noGrp="1"/>
          </p:cNvSpPr>
          <p:nvPr>
            <p:ph idx="1"/>
          </p:nvPr>
        </p:nvSpPr>
        <p:spPr>
          <a:xfrm>
            <a:off x="742950" y="1470484"/>
            <a:ext cx="10972800" cy="3917032"/>
          </a:xfrm>
        </p:spPr>
        <p:txBody>
          <a:bodyPr>
            <a:normAutofit/>
          </a:bodyPr>
          <a:lstStyle/>
          <a:p>
            <a:pPr lvl="0"/>
            <a:r>
              <a:rPr lang="en-GB" dirty="0"/>
              <a:t>What is resilience?</a:t>
            </a:r>
          </a:p>
          <a:p>
            <a:pPr lvl="0"/>
            <a:r>
              <a:rPr lang="en-GB" dirty="0"/>
              <a:t>What is change management?</a:t>
            </a:r>
          </a:p>
          <a:p>
            <a:pPr lvl="0"/>
            <a:r>
              <a:rPr lang="en-GB" dirty="0"/>
              <a:t>The role of coaching and mentoring in building resilience and change management</a:t>
            </a:r>
          </a:p>
          <a:p>
            <a:pPr lvl="0"/>
            <a:r>
              <a:rPr lang="en-GB" dirty="0"/>
              <a:t>Drivers and models of change</a:t>
            </a:r>
          </a:p>
          <a:p>
            <a:pPr lvl="0"/>
            <a:r>
              <a:rPr lang="en-GB" dirty="0"/>
              <a:t>Techniques for monitoring change</a:t>
            </a:r>
          </a:p>
        </p:txBody>
      </p:sp>
    </p:spTree>
    <p:extLst>
      <p:ext uri="{BB962C8B-B14F-4D97-AF65-F5344CB8AC3E}">
        <p14:creationId xmlns:p14="http://schemas.microsoft.com/office/powerpoint/2010/main" val="3725444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75FF8-BF14-5341-3115-DC67D8C9E7FC}"/>
              </a:ext>
            </a:extLst>
          </p:cNvPr>
          <p:cNvSpPr>
            <a:spLocks noGrp="1"/>
          </p:cNvSpPr>
          <p:nvPr>
            <p:ph type="title"/>
          </p:nvPr>
        </p:nvSpPr>
        <p:spPr>
          <a:xfrm>
            <a:off x="1981200" y="274638"/>
            <a:ext cx="8229600" cy="490066"/>
          </a:xfrm>
        </p:spPr>
        <p:txBody>
          <a:bodyPr>
            <a:normAutofit fontScale="90000"/>
          </a:bodyPr>
          <a:lstStyle/>
          <a:p>
            <a:r>
              <a:rPr lang="en-GB" sz="3200" b="1" dirty="0"/>
              <a:t>General Tips for Practical Exercise</a:t>
            </a:r>
          </a:p>
        </p:txBody>
      </p:sp>
      <p:sp>
        <p:nvSpPr>
          <p:cNvPr id="3" name="Content Placeholder 2">
            <a:extLst>
              <a:ext uri="{FF2B5EF4-FFF2-40B4-BE49-F238E27FC236}">
                <a16:creationId xmlns:a16="http://schemas.microsoft.com/office/drawing/2014/main" id="{C803917B-829B-349D-4069-1A018D3585AD}"/>
              </a:ext>
            </a:extLst>
          </p:cNvPr>
          <p:cNvSpPr>
            <a:spLocks noGrp="1"/>
          </p:cNvSpPr>
          <p:nvPr>
            <p:ph idx="1"/>
          </p:nvPr>
        </p:nvSpPr>
        <p:spPr>
          <a:xfrm>
            <a:off x="1981200" y="836713"/>
            <a:ext cx="8229600" cy="5000587"/>
          </a:xfrm>
        </p:spPr>
        <p:txBody>
          <a:bodyPr>
            <a:normAutofit fontScale="47500" lnSpcReduction="20000"/>
          </a:bodyPr>
          <a:lstStyle/>
          <a:p>
            <a:r>
              <a:rPr lang="en-GB" sz="4500" dirty="0"/>
              <a:t>Mentioning a coaching contract at the beginning and building in elements of other models such as the ‘E’ in ELECTRIC. Saying why a contract is needed</a:t>
            </a:r>
          </a:p>
          <a:p>
            <a:r>
              <a:rPr lang="en-GB" sz="4500" dirty="0"/>
              <a:t>Spending time building rapport, beyond ‘how are you?’</a:t>
            </a:r>
          </a:p>
          <a:p>
            <a:r>
              <a:rPr lang="en-GB" sz="4500" dirty="0"/>
              <a:t>Giving your </a:t>
            </a:r>
            <a:r>
              <a:rPr lang="en-GB" sz="4500" dirty="0" err="1"/>
              <a:t>coachee</a:t>
            </a:r>
            <a:r>
              <a:rPr lang="en-GB" sz="4500" dirty="0"/>
              <a:t> a structure for the session – explaining Instant Payoff, how long the session will be (to reduce anxiety)</a:t>
            </a:r>
          </a:p>
          <a:p>
            <a:r>
              <a:rPr lang="en-GB" sz="4500" dirty="0"/>
              <a:t>Probing problem and prioritising what to focus on (due to time)</a:t>
            </a:r>
          </a:p>
          <a:p>
            <a:r>
              <a:rPr lang="en-GB" sz="4500" dirty="0"/>
              <a:t>Breaking down blocks into 3 types</a:t>
            </a:r>
          </a:p>
          <a:p>
            <a:r>
              <a:rPr lang="en-GB" sz="4500" dirty="0"/>
              <a:t>Being assertive about actions and timescales. Explaining SMART</a:t>
            </a:r>
          </a:p>
          <a:p>
            <a:r>
              <a:rPr lang="en-GB" sz="4500" dirty="0"/>
              <a:t>Smiling, using encouraging language, being positive, complimenting </a:t>
            </a:r>
            <a:r>
              <a:rPr lang="en-GB" sz="4500" dirty="0" err="1"/>
              <a:t>coachee</a:t>
            </a:r>
            <a:endParaRPr lang="en-GB" sz="4500" dirty="0"/>
          </a:p>
          <a:p>
            <a:r>
              <a:rPr lang="en-GB" sz="4500" dirty="0"/>
              <a:t>Responding well to the </a:t>
            </a:r>
            <a:r>
              <a:rPr lang="en-GB" sz="4500" dirty="0" err="1"/>
              <a:t>coachee</a:t>
            </a:r>
            <a:r>
              <a:rPr lang="en-GB" sz="4500" dirty="0"/>
              <a:t> by either summarising, reflecting back to show understanding or commenting positively</a:t>
            </a:r>
          </a:p>
          <a:p>
            <a:r>
              <a:rPr lang="en-GB" sz="4500" dirty="0"/>
              <a:t>Showing </a:t>
            </a:r>
            <a:r>
              <a:rPr lang="en-GB" sz="4500" dirty="0" err="1"/>
              <a:t>coachee</a:t>
            </a:r>
            <a:r>
              <a:rPr lang="en-GB" sz="4500" dirty="0"/>
              <a:t> that you have confidence in them that they can achieve their goals</a:t>
            </a:r>
          </a:p>
          <a:p>
            <a:endParaRPr lang="en-GB" dirty="0"/>
          </a:p>
          <a:p>
            <a:endParaRPr lang="en-GB" dirty="0"/>
          </a:p>
        </p:txBody>
      </p:sp>
    </p:spTree>
    <p:extLst>
      <p:ext uri="{BB962C8B-B14F-4D97-AF65-F5344CB8AC3E}">
        <p14:creationId xmlns:p14="http://schemas.microsoft.com/office/powerpoint/2010/main" val="4572417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AD64C-1858-C5BD-06A8-B87BAECF15D6}"/>
              </a:ext>
            </a:extLst>
          </p:cNvPr>
          <p:cNvSpPr>
            <a:spLocks noGrp="1"/>
          </p:cNvSpPr>
          <p:nvPr>
            <p:ph type="title"/>
          </p:nvPr>
        </p:nvSpPr>
        <p:spPr>
          <a:xfrm>
            <a:off x="1981200" y="274638"/>
            <a:ext cx="8229600" cy="1143000"/>
          </a:xfrm>
        </p:spPr>
        <p:txBody>
          <a:bodyPr anchor="ctr">
            <a:normAutofit/>
          </a:bodyPr>
          <a:lstStyle/>
          <a:p>
            <a:pPr>
              <a:lnSpc>
                <a:spcPct val="90000"/>
              </a:lnSpc>
            </a:pPr>
            <a:r>
              <a:rPr lang="en-GB" sz="3700" b="1"/>
              <a:t>ELECTRIC Model (Williamson, 2015)</a:t>
            </a:r>
          </a:p>
        </p:txBody>
      </p:sp>
      <p:pic>
        <p:nvPicPr>
          <p:cNvPr id="5" name="Picture 4" descr="One glowing light bulb among other light bulbs">
            <a:extLst>
              <a:ext uri="{FF2B5EF4-FFF2-40B4-BE49-F238E27FC236}">
                <a16:creationId xmlns:a16="http://schemas.microsoft.com/office/drawing/2014/main" id="{65AC1819-CE45-22F3-1A7A-0B8AC241D02F}"/>
              </a:ext>
            </a:extLst>
          </p:cNvPr>
          <p:cNvPicPr>
            <a:picLocks noChangeAspect="1"/>
          </p:cNvPicPr>
          <p:nvPr/>
        </p:nvPicPr>
        <p:blipFill>
          <a:blip r:embed="rId3" cstate="print">
            <a:extLst>
              <a:ext uri="{28A0092B-C50C-407E-A947-70E740481C1C}">
                <a14:useLocalDpi xmlns:a14="http://schemas.microsoft.com/office/drawing/2010/main" val="0"/>
              </a:ext>
            </a:extLst>
          </a:blip>
          <a:srcRect l="885" r="48241"/>
          <a:stretch/>
        </p:blipFill>
        <p:spPr>
          <a:xfrm>
            <a:off x="1981200" y="1600201"/>
            <a:ext cx="4038600" cy="3989040"/>
          </a:xfrm>
          <a:prstGeom prst="rect">
            <a:avLst/>
          </a:prstGeom>
          <a:noFill/>
        </p:spPr>
      </p:pic>
      <p:sp>
        <p:nvSpPr>
          <p:cNvPr id="3" name="Content Placeholder 2">
            <a:extLst>
              <a:ext uri="{FF2B5EF4-FFF2-40B4-BE49-F238E27FC236}">
                <a16:creationId xmlns:a16="http://schemas.microsoft.com/office/drawing/2014/main" id="{FA413C68-2DFA-0F51-2AE8-70A5D83AB46F}"/>
              </a:ext>
            </a:extLst>
          </p:cNvPr>
          <p:cNvSpPr>
            <a:spLocks noGrp="1"/>
          </p:cNvSpPr>
          <p:nvPr>
            <p:ph sz="half" idx="2"/>
          </p:nvPr>
        </p:nvSpPr>
        <p:spPr>
          <a:xfrm>
            <a:off x="6172200" y="1600201"/>
            <a:ext cx="4038600" cy="3989040"/>
          </a:xfrm>
        </p:spPr>
        <p:txBody>
          <a:bodyPr>
            <a:normAutofit/>
          </a:bodyPr>
          <a:lstStyle/>
          <a:p>
            <a:pPr>
              <a:lnSpc>
                <a:spcPct val="90000"/>
              </a:lnSpc>
            </a:pPr>
            <a:r>
              <a:rPr lang="en-GB" dirty="0"/>
              <a:t>Engage</a:t>
            </a:r>
            <a:endParaRPr lang="en-GB"/>
          </a:p>
          <a:p>
            <a:pPr>
              <a:lnSpc>
                <a:spcPct val="90000"/>
              </a:lnSpc>
            </a:pPr>
            <a:r>
              <a:rPr lang="en-GB" dirty="0"/>
              <a:t>Listen</a:t>
            </a:r>
            <a:endParaRPr lang="en-GB"/>
          </a:p>
          <a:p>
            <a:pPr>
              <a:lnSpc>
                <a:spcPct val="90000"/>
              </a:lnSpc>
            </a:pPr>
            <a:r>
              <a:rPr lang="en-GB" dirty="0"/>
              <a:t>Explore</a:t>
            </a:r>
            <a:endParaRPr lang="en-GB"/>
          </a:p>
          <a:p>
            <a:pPr>
              <a:lnSpc>
                <a:spcPct val="90000"/>
              </a:lnSpc>
            </a:pPr>
            <a:r>
              <a:rPr lang="en-GB" dirty="0"/>
              <a:t>Challenge</a:t>
            </a:r>
            <a:endParaRPr lang="en-GB"/>
          </a:p>
          <a:p>
            <a:pPr>
              <a:lnSpc>
                <a:spcPct val="90000"/>
              </a:lnSpc>
            </a:pPr>
            <a:r>
              <a:rPr lang="en-GB" dirty="0"/>
              <a:t>Target</a:t>
            </a:r>
            <a:endParaRPr lang="en-GB"/>
          </a:p>
          <a:p>
            <a:pPr>
              <a:lnSpc>
                <a:spcPct val="90000"/>
              </a:lnSpc>
            </a:pPr>
            <a:r>
              <a:rPr lang="en-GB" dirty="0"/>
              <a:t>Review</a:t>
            </a:r>
            <a:endParaRPr lang="en-GB"/>
          </a:p>
          <a:p>
            <a:pPr>
              <a:lnSpc>
                <a:spcPct val="90000"/>
              </a:lnSpc>
            </a:pPr>
            <a:r>
              <a:rPr lang="en-GB" dirty="0"/>
              <a:t>Insights </a:t>
            </a:r>
            <a:endParaRPr lang="en-GB"/>
          </a:p>
          <a:p>
            <a:pPr>
              <a:lnSpc>
                <a:spcPct val="90000"/>
              </a:lnSpc>
            </a:pPr>
            <a:r>
              <a:rPr lang="en-GB" dirty="0"/>
              <a:t>Conclude</a:t>
            </a:r>
            <a:endParaRPr lang="en-GB"/>
          </a:p>
        </p:txBody>
      </p:sp>
    </p:spTree>
    <p:extLst>
      <p:ext uri="{BB962C8B-B14F-4D97-AF65-F5344CB8AC3E}">
        <p14:creationId xmlns:p14="http://schemas.microsoft.com/office/powerpoint/2010/main" val="27704657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1FD85-23F5-8F9D-3119-C227010D3888}"/>
              </a:ext>
            </a:extLst>
          </p:cNvPr>
          <p:cNvSpPr>
            <a:spLocks noGrp="1"/>
          </p:cNvSpPr>
          <p:nvPr>
            <p:ph type="title"/>
          </p:nvPr>
        </p:nvSpPr>
        <p:spPr/>
        <p:txBody>
          <a:bodyPr/>
          <a:lstStyle/>
          <a:p>
            <a:r>
              <a:rPr lang="en-GB" b="1" dirty="0"/>
              <a:t>Areas of focus</a:t>
            </a:r>
          </a:p>
        </p:txBody>
      </p:sp>
      <p:sp>
        <p:nvSpPr>
          <p:cNvPr id="3" name="Content Placeholder 2">
            <a:extLst>
              <a:ext uri="{FF2B5EF4-FFF2-40B4-BE49-F238E27FC236}">
                <a16:creationId xmlns:a16="http://schemas.microsoft.com/office/drawing/2014/main" id="{07024626-AF70-0554-B687-512B9B16375D}"/>
              </a:ext>
            </a:extLst>
          </p:cNvPr>
          <p:cNvSpPr>
            <a:spLocks noGrp="1"/>
          </p:cNvSpPr>
          <p:nvPr>
            <p:ph idx="1"/>
          </p:nvPr>
        </p:nvSpPr>
        <p:spPr>
          <a:xfrm>
            <a:off x="1981200" y="1417638"/>
            <a:ext cx="8229600" cy="3917032"/>
          </a:xfrm>
        </p:spPr>
        <p:txBody>
          <a:bodyPr>
            <a:normAutofit fontScale="77500" lnSpcReduction="20000"/>
          </a:bodyPr>
          <a:lstStyle/>
          <a:p>
            <a:r>
              <a:rPr lang="en-GB" dirty="0"/>
              <a:t>Taking time at the beginning to explain reasons for contract, why you are a credible coach, the structure of the session, plus building rapport</a:t>
            </a:r>
          </a:p>
          <a:p>
            <a:r>
              <a:rPr lang="en-GB" dirty="0"/>
              <a:t>Summarising what </a:t>
            </a:r>
            <a:r>
              <a:rPr lang="en-GB" dirty="0" err="1"/>
              <a:t>coachee</a:t>
            </a:r>
            <a:r>
              <a:rPr lang="en-GB" dirty="0"/>
              <a:t> had said, to show understanding</a:t>
            </a:r>
          </a:p>
          <a:p>
            <a:r>
              <a:rPr lang="en-GB" dirty="0"/>
              <a:t>Probing </a:t>
            </a:r>
            <a:r>
              <a:rPr lang="en-GB" dirty="0" err="1"/>
              <a:t>coachee</a:t>
            </a:r>
            <a:r>
              <a:rPr lang="en-GB" dirty="0"/>
              <a:t> to truly understand their perspective</a:t>
            </a:r>
          </a:p>
          <a:p>
            <a:r>
              <a:rPr lang="en-GB" dirty="0"/>
              <a:t>Challenging </a:t>
            </a:r>
            <a:r>
              <a:rPr lang="en-GB" dirty="0" err="1"/>
              <a:t>coachee</a:t>
            </a:r>
            <a:r>
              <a:rPr lang="en-GB" dirty="0"/>
              <a:t> appropriately</a:t>
            </a:r>
          </a:p>
          <a:p>
            <a:r>
              <a:rPr lang="en-GB" dirty="0"/>
              <a:t>Helping </a:t>
            </a:r>
            <a:r>
              <a:rPr lang="en-GB" dirty="0" err="1"/>
              <a:t>coachee</a:t>
            </a:r>
            <a:r>
              <a:rPr lang="en-GB" dirty="0"/>
              <a:t> to come up with own solutions, rather than jumping in with your own ideas</a:t>
            </a:r>
          </a:p>
          <a:p>
            <a:r>
              <a:rPr lang="en-GB" dirty="0"/>
              <a:t>Agreeing specific actions at the end, with clear deadlines/time to review</a:t>
            </a:r>
          </a:p>
          <a:p>
            <a:endParaRPr lang="en-GB" dirty="0"/>
          </a:p>
        </p:txBody>
      </p:sp>
    </p:spTree>
    <p:extLst>
      <p:ext uri="{BB962C8B-B14F-4D97-AF65-F5344CB8AC3E}">
        <p14:creationId xmlns:p14="http://schemas.microsoft.com/office/powerpoint/2010/main" val="10826107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58713"/>
            <a:ext cx="8229600" cy="571500"/>
          </a:xfrm>
        </p:spPr>
        <p:txBody>
          <a:bodyPr>
            <a:normAutofit fontScale="90000"/>
          </a:bodyPr>
          <a:lstStyle/>
          <a:p>
            <a:pPr algn="ctr"/>
            <a:r>
              <a:rPr lang="en-GB" sz="4000" b="1" dirty="0">
                <a:solidFill>
                  <a:schemeClr val="tx1"/>
                </a:solidFill>
              </a:rPr>
              <a:t>Instant Payoff Coaching </a:t>
            </a:r>
          </a:p>
        </p:txBody>
      </p:sp>
      <p:sp>
        <p:nvSpPr>
          <p:cNvPr id="3" name="Vertical Text Placeholder 2"/>
          <p:cNvSpPr>
            <a:spLocks noGrp="1"/>
          </p:cNvSpPr>
          <p:nvPr>
            <p:ph type="body" orient="vert" idx="1"/>
          </p:nvPr>
        </p:nvSpPr>
        <p:spPr>
          <a:xfrm>
            <a:off x="1754994" y="810246"/>
            <a:ext cx="8530483" cy="5067027"/>
          </a:xfrm>
        </p:spPr>
        <p:txBody>
          <a:bodyPr>
            <a:noAutofit/>
          </a:bodyPr>
          <a:lstStyle/>
          <a:p>
            <a:pPr lvl="0" algn="just"/>
            <a:r>
              <a:rPr lang="en-GB" sz="2000" dirty="0"/>
              <a:t>Ask the </a:t>
            </a:r>
            <a:r>
              <a:rPr lang="en-GB" sz="2000" dirty="0" err="1"/>
              <a:t>coachee</a:t>
            </a:r>
            <a:r>
              <a:rPr lang="en-GB" sz="2000" dirty="0"/>
              <a:t> to describe the current issue or problem, with specific examples and a small amount of relevant background.</a:t>
            </a:r>
          </a:p>
          <a:p>
            <a:pPr lvl="0" algn="just"/>
            <a:r>
              <a:rPr lang="en-GB" sz="2000" dirty="0"/>
              <a:t>Ask him/her to describe the desired outcome – paint as specific a ‘picture’ as possible of how things would be if s/he had sorted out the problem.  Do not try to solve the problem, but note the emerging ideas</a:t>
            </a:r>
          </a:p>
          <a:p>
            <a:pPr lvl="0" algn="just"/>
            <a:r>
              <a:rPr lang="en-GB" sz="2000" dirty="0"/>
              <a:t>With the </a:t>
            </a:r>
            <a:r>
              <a:rPr lang="en-GB" sz="2000" dirty="0" err="1"/>
              <a:t>coachee</a:t>
            </a:r>
            <a:r>
              <a:rPr lang="en-GB" sz="2000" dirty="0"/>
              <a:t>, list all the obstacles/blocks that lie between 1 and 2.  Sort them into three groups:</a:t>
            </a:r>
          </a:p>
          <a:p>
            <a:pPr lvl="1" algn="just"/>
            <a:r>
              <a:rPr lang="en-GB" sz="2000" dirty="0">
                <a:solidFill>
                  <a:schemeClr val="tx2"/>
                </a:solidFill>
              </a:rPr>
              <a:t>Blocks that exist in the </a:t>
            </a:r>
            <a:r>
              <a:rPr lang="en-GB" sz="2000" dirty="0" err="1">
                <a:solidFill>
                  <a:schemeClr val="tx2"/>
                </a:solidFill>
              </a:rPr>
              <a:t>coachee</a:t>
            </a:r>
            <a:r>
              <a:rPr lang="en-GB" sz="2000" dirty="0">
                <a:solidFill>
                  <a:schemeClr val="tx2"/>
                </a:solidFill>
              </a:rPr>
              <a:t> (lack of skill/knowledge, low motivation, attitude etc).</a:t>
            </a:r>
          </a:p>
          <a:p>
            <a:pPr lvl="1" algn="just"/>
            <a:r>
              <a:rPr lang="en-GB" sz="2000" dirty="0">
                <a:solidFill>
                  <a:schemeClr val="tx2"/>
                </a:solidFill>
              </a:rPr>
              <a:t>Blocks that exist in others (anxious customer, manager stressed and panicking etc.)</a:t>
            </a:r>
          </a:p>
          <a:p>
            <a:pPr lvl="1" algn="just"/>
            <a:r>
              <a:rPr lang="en-GB" sz="2000" dirty="0">
                <a:solidFill>
                  <a:schemeClr val="tx2"/>
                </a:solidFill>
              </a:rPr>
              <a:t>Blocks in the situation (inadequate resources, shift in deadline etc.</a:t>
            </a:r>
          </a:p>
          <a:p>
            <a:pPr lvl="0" algn="just"/>
            <a:r>
              <a:rPr lang="en-GB" sz="2000" dirty="0"/>
              <a:t>Jointly brainstorm ways around these blocks, and possible next steps.  Agree an approach, actions and timing. </a:t>
            </a:r>
          </a:p>
          <a:p>
            <a:pPr marL="0" indent="0" algn="ctr">
              <a:buNone/>
            </a:pPr>
            <a:r>
              <a:rPr lang="en-GB" sz="800" dirty="0"/>
              <a:t>Instant Pay-off Coaching -Landsberg, M. (2015) .</a:t>
            </a:r>
            <a:r>
              <a:rPr lang="en-GB" sz="800" i="1" dirty="0"/>
              <a:t>The Tao of Coaching Boost Your Effectiveness at Work by Developing Those Around You</a:t>
            </a:r>
            <a:r>
              <a:rPr lang="en-GB" sz="800" dirty="0"/>
              <a:t>. London: Profile Books</a:t>
            </a:r>
          </a:p>
        </p:txBody>
      </p:sp>
    </p:spTree>
    <p:extLst>
      <p:ext uri="{BB962C8B-B14F-4D97-AF65-F5344CB8AC3E}">
        <p14:creationId xmlns:p14="http://schemas.microsoft.com/office/powerpoint/2010/main" val="192748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FE45-D53E-4BAA-8170-329C06847AA9}"/>
              </a:ext>
            </a:extLst>
          </p:cNvPr>
          <p:cNvSpPr>
            <a:spLocks noGrp="1"/>
          </p:cNvSpPr>
          <p:nvPr>
            <p:ph type="title"/>
          </p:nvPr>
        </p:nvSpPr>
        <p:spPr/>
        <p:txBody>
          <a:bodyPr>
            <a:normAutofit/>
          </a:bodyPr>
          <a:lstStyle/>
          <a:p>
            <a:r>
              <a:rPr lang="en-GB" b="1" dirty="0"/>
              <a:t>Learning from Previous Sessions</a:t>
            </a:r>
          </a:p>
        </p:txBody>
      </p:sp>
      <p:sp>
        <p:nvSpPr>
          <p:cNvPr id="3" name="Content Placeholder 2">
            <a:extLst>
              <a:ext uri="{FF2B5EF4-FFF2-40B4-BE49-F238E27FC236}">
                <a16:creationId xmlns:a16="http://schemas.microsoft.com/office/drawing/2014/main" id="{560B7815-4CB7-4F65-8882-903F174EA263}"/>
              </a:ext>
            </a:extLst>
          </p:cNvPr>
          <p:cNvSpPr>
            <a:spLocks noGrp="1"/>
          </p:cNvSpPr>
          <p:nvPr>
            <p:ph idx="1"/>
          </p:nvPr>
        </p:nvSpPr>
        <p:spPr/>
        <p:txBody>
          <a:bodyPr>
            <a:normAutofit lnSpcReduction="10000"/>
          </a:bodyPr>
          <a:lstStyle/>
          <a:p>
            <a:r>
              <a:rPr lang="en-GB" i="1" dirty="0"/>
              <a:t>In its simplest form, coaching is a conversation</a:t>
            </a:r>
          </a:p>
          <a:p>
            <a:r>
              <a:rPr lang="en-GB" i="1" dirty="0"/>
              <a:t>Utilises coach’s application of the skills of listening, asking questions and giving feedback</a:t>
            </a:r>
          </a:p>
          <a:p>
            <a:r>
              <a:rPr lang="en-GB" i="1" dirty="0"/>
              <a:t>Models are available to guide the conversation</a:t>
            </a:r>
          </a:p>
          <a:p>
            <a:r>
              <a:rPr lang="en-GB" i="1" dirty="0"/>
              <a:t>Whichever tools and models you use, it’s ultimately how you are with them that the </a:t>
            </a:r>
            <a:r>
              <a:rPr lang="en-GB" i="1" dirty="0" err="1"/>
              <a:t>coachee</a:t>
            </a:r>
            <a:r>
              <a:rPr lang="en-GB" i="1" dirty="0"/>
              <a:t> will remember (adopt an authentic coaching and mentoring style) – (</a:t>
            </a:r>
            <a:r>
              <a:rPr lang="en-GB" i="1" dirty="0" err="1"/>
              <a:t>Parsloe</a:t>
            </a:r>
            <a:r>
              <a:rPr lang="en-GB" i="1" dirty="0"/>
              <a:t> and </a:t>
            </a:r>
            <a:r>
              <a:rPr lang="en-GB" i="1" dirty="0" err="1"/>
              <a:t>Leedham</a:t>
            </a:r>
            <a:r>
              <a:rPr lang="en-GB" i="1" dirty="0"/>
              <a:t>, 2022)</a:t>
            </a:r>
          </a:p>
          <a:p>
            <a:pPr marL="0" indent="0">
              <a:buNone/>
            </a:pPr>
            <a:endParaRPr lang="en-GB" i="1" dirty="0"/>
          </a:p>
        </p:txBody>
      </p:sp>
    </p:spTree>
    <p:extLst>
      <p:ext uri="{BB962C8B-B14F-4D97-AF65-F5344CB8AC3E}">
        <p14:creationId xmlns:p14="http://schemas.microsoft.com/office/powerpoint/2010/main" val="12968267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9C25B-E207-B64B-1B35-BE2FCBEF8D2F}"/>
              </a:ext>
            </a:extLst>
          </p:cNvPr>
          <p:cNvSpPr>
            <a:spLocks noGrp="1"/>
          </p:cNvSpPr>
          <p:nvPr>
            <p:ph type="title"/>
          </p:nvPr>
        </p:nvSpPr>
        <p:spPr>
          <a:xfrm>
            <a:off x="621629" y="640080"/>
            <a:ext cx="4225290" cy="5578816"/>
          </a:xfrm>
        </p:spPr>
        <p:txBody>
          <a:bodyPr vert="horz" lIns="91440" tIns="45720" rIns="91440" bIns="45720" rtlCol="0" anchor="ctr">
            <a:normAutofit/>
          </a:bodyPr>
          <a:lstStyle/>
          <a:p>
            <a:pPr algn="ctr"/>
            <a:r>
              <a:rPr lang="en-US" kern="1200">
                <a:solidFill>
                  <a:srgbClr val="FFFFFF"/>
                </a:solidFill>
                <a:latin typeface="+mj-lt"/>
                <a:ea typeface="+mj-ea"/>
                <a:cs typeface="+mj-cs"/>
              </a:rPr>
              <a:t>Questions…</a:t>
            </a:r>
          </a:p>
        </p:txBody>
      </p:sp>
      <p:pic>
        <p:nvPicPr>
          <p:cNvPr id="5" name="Content Placeholder 4" descr="Questions outline">
            <a:extLst>
              <a:ext uri="{FF2B5EF4-FFF2-40B4-BE49-F238E27FC236}">
                <a16:creationId xmlns:a16="http://schemas.microsoft.com/office/drawing/2014/main" id="{75F6EDAC-7601-C34D-60FC-7A6261FEFF6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249433" y="238577"/>
            <a:ext cx="5459470" cy="5459470"/>
          </a:xfrm>
          <a:prstGeom prst="rect">
            <a:avLst/>
          </a:prstGeom>
        </p:spPr>
      </p:pic>
    </p:spTree>
    <p:extLst>
      <p:ext uri="{BB962C8B-B14F-4D97-AF65-F5344CB8AC3E}">
        <p14:creationId xmlns:p14="http://schemas.microsoft.com/office/powerpoint/2010/main" val="3985077088"/>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0</TotalTime>
  <Words>6069</Words>
  <Application>Microsoft Office PowerPoint</Application>
  <PresentationFormat>Widescreen</PresentationFormat>
  <Paragraphs>444</Paragraphs>
  <Slides>31</Slides>
  <Notes>26</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31</vt:i4>
      </vt:variant>
    </vt:vector>
  </HeadingPairs>
  <TitlesOfParts>
    <vt:vector size="43" baseType="lpstr">
      <vt:lpstr>inherit</vt:lpstr>
      <vt:lpstr>Myriad Pro</vt:lpstr>
      <vt:lpstr>myriad-pro-semiextended</vt:lpstr>
      <vt:lpstr>proxima-nova</vt:lpstr>
      <vt:lpstr>arial</vt:lpstr>
      <vt:lpstr>arial</vt:lpstr>
      <vt:lpstr>Calibri</vt:lpstr>
      <vt:lpstr>lora</vt:lpstr>
      <vt:lpstr>Roboto</vt:lpstr>
      <vt:lpstr>Tahoma</vt:lpstr>
      <vt:lpstr>Ubuntu</vt:lpstr>
      <vt:lpstr>UWTSD</vt:lpstr>
      <vt:lpstr> Coaching and Mentoring</vt:lpstr>
      <vt:lpstr>Today:</vt:lpstr>
      <vt:lpstr>What is resilience?</vt:lpstr>
      <vt:lpstr>Sources of resilience</vt:lpstr>
      <vt:lpstr>What does wellbeing at work mean to you?</vt:lpstr>
      <vt:lpstr>What is wellbeing?</vt:lpstr>
      <vt:lpstr>Wellbeing at work</vt:lpstr>
      <vt:lpstr>What factors contribute to a healthy work environment?</vt:lpstr>
      <vt:lpstr>HR Practices that Promote Wellbeing - Guest (2017)</vt:lpstr>
      <vt:lpstr>PowerPoint Presentation</vt:lpstr>
      <vt:lpstr>Current Wellbeing at Work Issues</vt:lpstr>
      <vt:lpstr>CIPD Key Domains of Wellbeing</vt:lpstr>
      <vt:lpstr>CIPD Good Work Index (2025)</vt:lpstr>
      <vt:lpstr>The role of coaching and mentoring in building resilience</vt:lpstr>
      <vt:lpstr>Resilience in change</vt:lpstr>
      <vt:lpstr>Resilience in change</vt:lpstr>
      <vt:lpstr>How do you react to change?</vt:lpstr>
      <vt:lpstr>Coaching and mentoring play a key role in managing change</vt:lpstr>
      <vt:lpstr>Activity: Drivers of change</vt:lpstr>
      <vt:lpstr>Models of change</vt:lpstr>
      <vt:lpstr>Models of Change</vt:lpstr>
      <vt:lpstr>Role of coaching and mentoring: Need for agility</vt:lpstr>
      <vt:lpstr>Techniques for monitoring change</vt:lpstr>
      <vt:lpstr>Coaching through change - Scenarios</vt:lpstr>
      <vt:lpstr>Summary:</vt:lpstr>
      <vt:lpstr>General Tips for Practical Exercise</vt:lpstr>
      <vt:lpstr>ELECTRIC Model (Williamson, 2015)</vt:lpstr>
      <vt:lpstr>Areas of focus</vt:lpstr>
      <vt:lpstr>Instant Payoff Coaching </vt:lpstr>
      <vt:lpstr>Learning from Previous Sessions</vt:lpstr>
      <vt:lpstr>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Rhiannon Akers</cp:lastModifiedBy>
  <cp:revision>113</cp:revision>
  <dcterms:created xsi:type="dcterms:W3CDTF">2019-08-19T13:38:16Z</dcterms:created>
  <dcterms:modified xsi:type="dcterms:W3CDTF">2025-11-10T09:29:47Z</dcterms:modified>
</cp:coreProperties>
</file>