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4" Type="http://schemas.openxmlformats.org/officeDocument/2006/relationships/custom-properties" Target="docProps/custom.xml"/><Relationship Id="rId1" Type="http://schemas.openxmlformats.org/officeDocument/2006/relationships/officeDocument" Target="ppt/presentation.xml"/><Relationship Id="rId2" Type="http://schemas.openxmlformats.org/package/2006/relationships/metadata/core-properties" Target="docProps/core.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72" r:id="rId4"/>
  </p:sldMasterIdLst>
  <p:notesMasterIdLst>
    <p:notesMasterId r:id="rId42"/>
  </p:notesMasterIdLst>
  <p:sldIdLst>
    <p:sldId id="467" r:id="rId5"/>
    <p:sldId id="536" r:id="rId6"/>
    <p:sldId id="511" r:id="rId7"/>
    <p:sldId id="512" r:id="rId8"/>
    <p:sldId id="513" r:id="rId9"/>
    <p:sldId id="505" r:id="rId10"/>
    <p:sldId id="506" r:id="rId11"/>
    <p:sldId id="508" r:id="rId12"/>
    <p:sldId id="507" r:id="rId13"/>
    <p:sldId id="510" r:id="rId14"/>
    <p:sldId id="509" r:id="rId15"/>
    <p:sldId id="514" r:id="rId16"/>
    <p:sldId id="515" r:id="rId17"/>
    <p:sldId id="526" r:id="rId18"/>
    <p:sldId id="527" r:id="rId19"/>
    <p:sldId id="517" r:id="rId20"/>
    <p:sldId id="516" r:id="rId21"/>
    <p:sldId id="518" r:id="rId22"/>
    <p:sldId id="519" r:id="rId23"/>
    <p:sldId id="520" r:id="rId24"/>
    <p:sldId id="521" r:id="rId25"/>
    <p:sldId id="522" r:id="rId26"/>
    <p:sldId id="523" r:id="rId27"/>
    <p:sldId id="524" r:id="rId28"/>
    <p:sldId id="525" r:id="rId29"/>
    <p:sldId id="528" r:id="rId30"/>
    <p:sldId id="437" r:id="rId31"/>
    <p:sldId id="529" r:id="rId32"/>
    <p:sldId id="531" r:id="rId33"/>
    <p:sldId id="533" r:id="rId34"/>
    <p:sldId id="532" r:id="rId35"/>
    <p:sldId id="534" r:id="rId36"/>
    <p:sldId id="535" r:id="rId37"/>
    <p:sldId id="537" r:id="rId38"/>
    <p:sldId id="538" r:id="rId39"/>
    <p:sldId id="539" r:id="rId40"/>
    <p:sldId id="504" r:id="rId4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32B098"/>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2061" autoAdjust="0"/>
    <p:restoredTop sz="84464"/>
  </p:normalViewPr>
  <p:slideViewPr>
    <p:cSldViewPr snapToGrid="0" snapToObjects="1">
      <p:cViewPr>
        <p:scale>
          <a:sx n="82" d="100"/>
          <a:sy n="82" d="100"/>
        </p:scale>
        <p:origin x="1304" y="1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46" Type="http://schemas.openxmlformats.org/officeDocument/2006/relationships/tableStyles" Target="tableStyles.xml"/><Relationship Id="rId20" Type="http://schemas.openxmlformats.org/officeDocument/2006/relationships/slide" Target="slides/slide16.xml"/><Relationship Id="rId21" Type="http://schemas.openxmlformats.org/officeDocument/2006/relationships/slide" Target="slides/slide17.xml"/><Relationship Id="rId22" Type="http://schemas.openxmlformats.org/officeDocument/2006/relationships/slide" Target="slides/slide18.xml"/><Relationship Id="rId23" Type="http://schemas.openxmlformats.org/officeDocument/2006/relationships/slide" Target="slides/slide19.xml"/><Relationship Id="rId24" Type="http://schemas.openxmlformats.org/officeDocument/2006/relationships/slide" Target="slides/slide20.xml"/><Relationship Id="rId25" Type="http://schemas.openxmlformats.org/officeDocument/2006/relationships/slide" Target="slides/slide21.xml"/><Relationship Id="rId26" Type="http://schemas.openxmlformats.org/officeDocument/2006/relationships/slide" Target="slides/slide22.xml"/><Relationship Id="rId27" Type="http://schemas.openxmlformats.org/officeDocument/2006/relationships/slide" Target="slides/slide23.xml"/><Relationship Id="rId28" Type="http://schemas.openxmlformats.org/officeDocument/2006/relationships/slide" Target="slides/slide24.xml"/><Relationship Id="rId29" Type="http://schemas.openxmlformats.org/officeDocument/2006/relationships/slide" Target="slides/slide25.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30" Type="http://schemas.openxmlformats.org/officeDocument/2006/relationships/slide" Target="slides/slide26.xml"/><Relationship Id="rId31" Type="http://schemas.openxmlformats.org/officeDocument/2006/relationships/slide" Target="slides/slide27.xml"/><Relationship Id="rId32" Type="http://schemas.openxmlformats.org/officeDocument/2006/relationships/slide" Target="slides/slide28.xml"/><Relationship Id="rId9" Type="http://schemas.openxmlformats.org/officeDocument/2006/relationships/slide" Target="slides/slide5.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33" Type="http://schemas.openxmlformats.org/officeDocument/2006/relationships/slide" Target="slides/slide29.xml"/><Relationship Id="rId34" Type="http://schemas.openxmlformats.org/officeDocument/2006/relationships/slide" Target="slides/slide30.xml"/><Relationship Id="rId35" Type="http://schemas.openxmlformats.org/officeDocument/2006/relationships/slide" Target="slides/slide31.xml"/><Relationship Id="rId36" Type="http://schemas.openxmlformats.org/officeDocument/2006/relationships/slide" Target="slides/slide32.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slide" Target="slides/slide12.xml"/><Relationship Id="rId17" Type="http://schemas.openxmlformats.org/officeDocument/2006/relationships/slide" Target="slides/slide13.xml"/><Relationship Id="rId18" Type="http://schemas.openxmlformats.org/officeDocument/2006/relationships/slide" Target="slides/slide14.xml"/><Relationship Id="rId19" Type="http://schemas.openxmlformats.org/officeDocument/2006/relationships/slide" Target="slides/slide15.xml"/><Relationship Id="rId37" Type="http://schemas.openxmlformats.org/officeDocument/2006/relationships/slide" Target="slides/slide33.xml"/><Relationship Id="rId38" Type="http://schemas.openxmlformats.org/officeDocument/2006/relationships/slide" Target="slides/slide34.xml"/><Relationship Id="rId39" Type="http://schemas.openxmlformats.org/officeDocument/2006/relationships/slide" Target="slides/slide35.xml"/><Relationship Id="rId40" Type="http://schemas.openxmlformats.org/officeDocument/2006/relationships/slide" Target="slides/slide36.xml"/><Relationship Id="rId41" Type="http://schemas.openxmlformats.org/officeDocument/2006/relationships/slide" Target="slides/slide37.xml"/><Relationship Id="rId42" Type="http://schemas.openxmlformats.org/officeDocument/2006/relationships/notesMaster" Target="notesMasters/notesMaster1.xml"/><Relationship Id="rId43" Type="http://schemas.openxmlformats.org/officeDocument/2006/relationships/presProps" Target="presProps.xml"/><Relationship Id="rId44" Type="http://schemas.openxmlformats.org/officeDocument/2006/relationships/viewProps" Target="viewProps.xml"/><Relationship Id="rId45"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56E285A-1626-4BB0-A458-3E5589E2C09B}" type="datetimeFigureOut">
              <a:rPr lang="en-US" smtClean="0"/>
              <a:t>1/13/21</a:t>
            </a:fld>
            <a:endParaRPr lang="en-US"/>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68C8073-CAD2-48BF-B8DB-FCAF7D6ED014}" type="slidenum">
              <a:rPr lang="en-US" smtClean="0"/>
              <a:t>‹#›</a:t>
            </a:fld>
            <a:endParaRPr lang="en-US"/>
          </a:p>
        </p:txBody>
      </p:sp>
    </p:spTree>
    <p:extLst>
      <p:ext uri="{BB962C8B-B14F-4D97-AF65-F5344CB8AC3E}">
        <p14:creationId xmlns:p14="http://schemas.microsoft.com/office/powerpoint/2010/main" val="330081766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1.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2.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3.xml"/></Relationships>
</file>

<file path=ppt/notesSlides/_rels/notesSlide1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4.xml"/></Relationships>
</file>

<file path=ppt/notesSlides/_rels/notesSlide1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5.xml"/></Relationships>
</file>

<file path=ppt/notesSlides/_rels/notesSlide1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6.xml"/></Relationships>
</file>

<file path=ppt/notesSlides/_rels/notesSlide1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9.xml"/></Relationships>
</file>

<file path=ppt/notesSlides/_rels/notesSlide2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0.xml"/></Relationships>
</file>

<file path=ppt/notesSlides/_rels/notesSlide2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4.xml"/></Relationships>
</file>

<file path=ppt/notesSlides/_rels/notesSlide2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7.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This session builds on</a:t>
            </a:r>
            <a:r>
              <a:rPr lang="en-US" baseline="0" dirty="0" smtClean="0"/>
              <a:t> the first </a:t>
            </a:r>
            <a:r>
              <a:rPr lang="en-US" baseline="0" dirty="0" err="1" smtClean="0"/>
              <a:t>behaviour</a:t>
            </a:r>
            <a:r>
              <a:rPr lang="en-US" baseline="0" dirty="0" smtClean="0"/>
              <a:t> management session in the strand within 4007. In the first session, students were introduced to </a:t>
            </a:r>
          </a:p>
          <a:p>
            <a:pPr marL="228600" indent="-228600">
              <a:buAutoNum type="alphaUcParenR"/>
            </a:pPr>
            <a:r>
              <a:rPr lang="en-US" baseline="0" dirty="0" smtClean="0"/>
              <a:t>Assertive Discipline approach (Marlene Canter)</a:t>
            </a:r>
          </a:p>
          <a:p>
            <a:pPr marL="228600" indent="-228600">
              <a:buAutoNum type="alphaUcParenR"/>
            </a:pPr>
            <a:r>
              <a:rPr lang="en-US" baseline="0" dirty="0" smtClean="0"/>
              <a:t>Logical consequences approach (</a:t>
            </a:r>
            <a:r>
              <a:rPr lang="en-US" baseline="0" dirty="0" err="1" smtClean="0"/>
              <a:t>Drekus</a:t>
            </a:r>
            <a:r>
              <a:rPr lang="en-US" baseline="0" dirty="0" smtClean="0"/>
              <a:t>)</a:t>
            </a:r>
          </a:p>
          <a:p>
            <a:pPr marL="228600" indent="-228600">
              <a:buAutoNum type="alphaUcParenR"/>
            </a:pPr>
            <a:r>
              <a:rPr lang="en-US" baseline="0" dirty="0" smtClean="0"/>
              <a:t>Reality Therapy approach (</a:t>
            </a:r>
            <a:r>
              <a:rPr lang="en-US" baseline="0" dirty="0" err="1" smtClean="0"/>
              <a:t>Glasser</a:t>
            </a:r>
            <a:r>
              <a:rPr lang="en-US" baseline="0" dirty="0" smtClean="0"/>
              <a:t>)</a:t>
            </a:r>
          </a:p>
          <a:p>
            <a:pPr marL="228600" indent="-228600">
              <a:buAutoNum type="alphaUcParenR"/>
            </a:pPr>
            <a:endParaRPr lang="en-US" baseline="0" dirty="0"/>
          </a:p>
          <a:p>
            <a:pPr marL="0" indent="0">
              <a:buFontTx/>
              <a:buNone/>
            </a:pPr>
            <a:r>
              <a:rPr lang="en-US" baseline="0" dirty="0" smtClean="0"/>
              <a:t>The students took the main aspects that they liked of each theory and made their own </a:t>
            </a:r>
            <a:r>
              <a:rPr lang="en-US" baseline="0" dirty="0" err="1" smtClean="0"/>
              <a:t>behaviour</a:t>
            </a:r>
            <a:r>
              <a:rPr lang="en-US" baseline="0" dirty="0" smtClean="0"/>
              <a:t> strategy</a:t>
            </a:r>
            <a:r>
              <a:rPr lang="mr-IN" baseline="0" dirty="0" smtClean="0"/>
              <a:t>…</a:t>
            </a:r>
            <a:r>
              <a:rPr lang="en-GB" baseline="0" dirty="0" smtClean="0"/>
              <a:t>So with this in mind we will link the start of this session to the end of the last one</a:t>
            </a:r>
            <a:r>
              <a:rPr lang="mr-IN" baseline="0" dirty="0" smtClean="0"/>
              <a:t>…</a:t>
            </a:r>
            <a:endParaRPr lang="en-US" baseline="0" dirty="0"/>
          </a:p>
          <a:p>
            <a:pPr marL="228600" indent="-228600">
              <a:buAutoNum type="alphaUcParenR"/>
            </a:pPr>
            <a:endParaRPr lang="en-US" baseline="0" dirty="0"/>
          </a:p>
        </p:txBody>
      </p:sp>
      <p:sp>
        <p:nvSpPr>
          <p:cNvPr id="4" name="Slide Number Placeholder 3"/>
          <p:cNvSpPr>
            <a:spLocks noGrp="1"/>
          </p:cNvSpPr>
          <p:nvPr>
            <p:ph type="sldNum" sz="quarter" idx="10"/>
          </p:nvPr>
        </p:nvSpPr>
        <p:spPr/>
        <p:txBody>
          <a:bodyPr/>
          <a:lstStyle/>
          <a:p>
            <a:fld id="{B68C8073-CAD2-48BF-B8DB-FCAF7D6ED014}" type="slidenum">
              <a:rPr lang="en-US" smtClean="0"/>
              <a:t>1</a:t>
            </a:fld>
            <a:endParaRPr lang="en-US"/>
          </a:p>
        </p:txBody>
      </p:sp>
    </p:spTree>
    <p:extLst>
      <p:ext uri="{BB962C8B-B14F-4D97-AF65-F5344CB8AC3E}">
        <p14:creationId xmlns:p14="http://schemas.microsoft.com/office/powerpoint/2010/main" val="39920017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Hopefully seeing the image again may jog the students memory!</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6</a:t>
            </a:fld>
            <a:endParaRPr lang="en-US"/>
          </a:p>
        </p:txBody>
      </p:sp>
    </p:spTree>
    <p:extLst>
      <p:ext uri="{BB962C8B-B14F-4D97-AF65-F5344CB8AC3E}">
        <p14:creationId xmlns:p14="http://schemas.microsoft.com/office/powerpoint/2010/main" val="206013158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 VERY quick review discussion of the above</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7</a:t>
            </a:fld>
            <a:endParaRPr lang="en-US"/>
          </a:p>
        </p:txBody>
      </p:sp>
    </p:spTree>
    <p:extLst>
      <p:ext uri="{BB962C8B-B14F-4D97-AF65-F5344CB8AC3E}">
        <p14:creationId xmlns:p14="http://schemas.microsoft.com/office/powerpoint/2010/main" val="13225601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Highlight to the students again how the strand works.</a:t>
            </a:r>
            <a:r>
              <a:rPr lang="en-US" baseline="0" dirty="0" smtClean="0"/>
              <a:t> That we </a:t>
            </a:r>
            <a:r>
              <a:rPr lang="en-US" baseline="0" dirty="0" err="1" smtClean="0"/>
              <a:t>utilise</a:t>
            </a:r>
            <a:r>
              <a:rPr lang="en-US" baseline="0" dirty="0" smtClean="0"/>
              <a:t> a spiral curriculum where we meet new content, revise and delve deeper moving towards mastery. </a:t>
            </a:r>
          </a:p>
          <a:p>
            <a:endParaRPr lang="en-US" baseline="0" dirty="0" smtClean="0"/>
          </a:p>
          <a:p>
            <a:r>
              <a:rPr lang="en-US" baseline="0" dirty="0" smtClean="0"/>
              <a:t>So let’s delve deeper with the same question “Why manage </a:t>
            </a:r>
            <a:r>
              <a:rPr lang="en-US" baseline="0" dirty="0" err="1" smtClean="0"/>
              <a:t>behaviour</a:t>
            </a:r>
            <a:r>
              <a:rPr lang="en-US" baseline="0" dirty="0" smtClean="0"/>
              <a:t>?”</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a:p>
        </p:txBody>
      </p:sp>
    </p:spTree>
    <p:extLst>
      <p:ext uri="{BB962C8B-B14F-4D97-AF65-F5344CB8AC3E}">
        <p14:creationId xmlns:p14="http://schemas.microsoft.com/office/powerpoint/2010/main" val="5350441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9</a:t>
            </a:fld>
            <a:endParaRPr lang="en-US"/>
          </a:p>
        </p:txBody>
      </p:sp>
    </p:spTree>
    <p:extLst>
      <p:ext uri="{BB962C8B-B14F-4D97-AF65-F5344CB8AC3E}">
        <p14:creationId xmlns:p14="http://schemas.microsoft.com/office/powerpoint/2010/main" val="77684519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So let’s do</a:t>
            </a:r>
            <a:r>
              <a:rPr lang="en-US" baseline="0" dirty="0" smtClean="0"/>
              <a:t> some role play. Pretend that you are out on the school playground and you are leading a warm up for your Physical Education lesson. All students are following your instructions and are performing the stretches that you are demonstrating. Then you notice these two children off task and misbehaving at the back of the group. What do you do? </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10</a:t>
            </a:fld>
            <a:endParaRPr lang="en-US"/>
          </a:p>
        </p:txBody>
      </p:sp>
    </p:spTree>
    <p:extLst>
      <p:ext uri="{BB962C8B-B14F-4D97-AF65-F5344CB8AC3E}">
        <p14:creationId xmlns:p14="http://schemas.microsoft.com/office/powerpoint/2010/main" val="116726115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Take some time here to discuss the possibility that SOME</a:t>
            </a:r>
            <a:r>
              <a:rPr lang="en-US" baseline="0" dirty="0" smtClean="0"/>
              <a:t> pupils who exhibit perceived poor </a:t>
            </a:r>
            <a:r>
              <a:rPr lang="en-US" baseline="0" dirty="0" err="1" smtClean="0"/>
              <a:t>behaviour</a:t>
            </a:r>
            <a:r>
              <a:rPr lang="en-US" baseline="0" dirty="0" smtClean="0"/>
              <a:t> are simply being curious about something else! Curiosity if a huge part of being a creative child!</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12</a:t>
            </a:fld>
            <a:endParaRPr lang="en-US"/>
          </a:p>
        </p:txBody>
      </p:sp>
    </p:spTree>
    <p:extLst>
      <p:ext uri="{BB962C8B-B14F-4D97-AF65-F5344CB8AC3E}">
        <p14:creationId xmlns:p14="http://schemas.microsoft.com/office/powerpoint/2010/main" val="20459831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16</a:t>
            </a:fld>
            <a:endParaRPr lang="en-US"/>
          </a:p>
        </p:txBody>
      </p:sp>
    </p:spTree>
    <p:extLst>
      <p:ext uri="{BB962C8B-B14F-4D97-AF65-F5344CB8AC3E}">
        <p14:creationId xmlns:p14="http://schemas.microsoft.com/office/powerpoint/2010/main" val="7215654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17</a:t>
            </a:fld>
            <a:endParaRPr lang="en-US"/>
          </a:p>
        </p:txBody>
      </p:sp>
    </p:spTree>
    <p:extLst>
      <p:ext uri="{BB962C8B-B14F-4D97-AF65-F5344CB8AC3E}">
        <p14:creationId xmlns:p14="http://schemas.microsoft.com/office/powerpoint/2010/main" val="73843674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18</a:t>
            </a:fld>
            <a:endParaRPr lang="en-US"/>
          </a:p>
        </p:txBody>
      </p:sp>
    </p:spTree>
    <p:extLst>
      <p:ext uri="{BB962C8B-B14F-4D97-AF65-F5344CB8AC3E}">
        <p14:creationId xmlns:p14="http://schemas.microsoft.com/office/powerpoint/2010/main" val="181570661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19</a:t>
            </a:fld>
            <a:endParaRPr lang="en-US"/>
          </a:p>
        </p:txBody>
      </p:sp>
    </p:spTree>
    <p:extLst>
      <p:ext uri="{BB962C8B-B14F-4D97-AF65-F5344CB8AC3E}">
        <p14:creationId xmlns:p14="http://schemas.microsoft.com/office/powerpoint/2010/main" val="96342317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Activity Time (15 mins) </a:t>
            </a:r>
          </a:p>
          <a:p>
            <a:endParaRPr lang="en-US" dirty="0" smtClean="0"/>
          </a:p>
          <a:p>
            <a:r>
              <a:rPr lang="en-US" dirty="0" smtClean="0"/>
              <a:t>Explain to the students that they now have 15mins to complete the task and when we come back we will have a whole group discussion that they need to prepare for.</a:t>
            </a:r>
          </a:p>
          <a:p>
            <a:endParaRPr lang="en-US" dirty="0" smtClean="0"/>
          </a:p>
          <a:p>
            <a:r>
              <a:rPr lang="en-US" dirty="0" smtClean="0"/>
              <a:t>Student need to </a:t>
            </a:r>
          </a:p>
          <a:p>
            <a:endParaRPr lang="en-US" dirty="0" smtClean="0"/>
          </a:p>
          <a:p>
            <a:pPr marL="228600" indent="-228600">
              <a:buAutoNum type="alphaLcParenR"/>
            </a:pPr>
            <a:r>
              <a:rPr lang="en-US" dirty="0" smtClean="0"/>
              <a:t>Read the main aspects of </a:t>
            </a:r>
            <a:r>
              <a:rPr lang="en-US" dirty="0" err="1" smtClean="0"/>
              <a:t>Ginnot’s</a:t>
            </a:r>
            <a:r>
              <a:rPr lang="en-US" dirty="0" smtClean="0"/>
              <a:t> </a:t>
            </a:r>
            <a:r>
              <a:rPr lang="en-US" dirty="0" err="1" smtClean="0"/>
              <a:t>behaviour</a:t>
            </a:r>
            <a:r>
              <a:rPr lang="en-US" dirty="0" smtClean="0"/>
              <a:t> model above.</a:t>
            </a:r>
          </a:p>
          <a:p>
            <a:pPr marL="228600" indent="-228600">
              <a:buAutoNum type="alphaLcParenR"/>
            </a:pPr>
            <a:r>
              <a:rPr lang="en-US" dirty="0" smtClean="0"/>
              <a:t>Reflect on each statement and decide if they either agree or disagree with the each statement</a:t>
            </a:r>
          </a:p>
          <a:p>
            <a:pPr marL="228600" indent="-228600">
              <a:buAutoNum type="alphaLcParenR"/>
            </a:pPr>
            <a:r>
              <a:rPr lang="en-US" dirty="0" smtClean="0"/>
              <a:t>Choose three aspects above to make additional notes on ready to discuss/</a:t>
            </a:r>
            <a:r>
              <a:rPr lang="en-US" baseline="0" dirty="0" smtClean="0"/>
              <a:t> share when we meet back. This may involve additional research into the chosen statements. For example is there any other research that suggests that ‘insulting children causes rebellion”? Who else agrees with this or disagrees? </a:t>
            </a:r>
            <a:endParaRPr lang="en-US"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20</a:t>
            </a:fld>
            <a:endParaRPr lang="en-US"/>
          </a:p>
        </p:txBody>
      </p:sp>
    </p:spTree>
    <p:extLst>
      <p:ext uri="{BB962C8B-B14F-4D97-AF65-F5344CB8AC3E}">
        <p14:creationId xmlns:p14="http://schemas.microsoft.com/office/powerpoint/2010/main" val="18897425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21</a:t>
            </a:fld>
            <a:endParaRPr lang="en-US"/>
          </a:p>
        </p:txBody>
      </p:sp>
    </p:spTree>
    <p:extLst>
      <p:ext uri="{BB962C8B-B14F-4D97-AF65-F5344CB8AC3E}">
        <p14:creationId xmlns:p14="http://schemas.microsoft.com/office/powerpoint/2010/main" val="1477058075"/>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22</a:t>
            </a:fld>
            <a:endParaRPr lang="en-US"/>
          </a:p>
        </p:txBody>
      </p:sp>
    </p:spTree>
    <p:extLst>
      <p:ext uri="{BB962C8B-B14F-4D97-AF65-F5344CB8AC3E}">
        <p14:creationId xmlns:p14="http://schemas.microsoft.com/office/powerpoint/2010/main" val="31031773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23</a:t>
            </a:fld>
            <a:endParaRPr lang="en-US"/>
          </a:p>
        </p:txBody>
      </p:sp>
    </p:spTree>
    <p:extLst>
      <p:ext uri="{BB962C8B-B14F-4D97-AF65-F5344CB8AC3E}">
        <p14:creationId xmlns:p14="http://schemas.microsoft.com/office/powerpoint/2010/main" val="205588499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Activity Time (15 mins) </a:t>
            </a:r>
          </a:p>
          <a:p>
            <a:endParaRPr lang="en-US" dirty="0" smtClean="0"/>
          </a:p>
          <a:p>
            <a:r>
              <a:rPr lang="en-US" dirty="0" smtClean="0"/>
              <a:t>Explain to the students that they now have 15mins to complete the task and when we come back we will have a whole group discussion that they need to prepare for.</a:t>
            </a:r>
          </a:p>
          <a:p>
            <a:endParaRPr lang="en-US" dirty="0" smtClean="0"/>
          </a:p>
          <a:p>
            <a:r>
              <a:rPr lang="en-US" dirty="0" smtClean="0"/>
              <a:t>Student need to </a:t>
            </a:r>
          </a:p>
          <a:p>
            <a:endParaRPr lang="en-US" dirty="0" smtClean="0"/>
          </a:p>
          <a:p>
            <a:pPr marL="228600" indent="-228600">
              <a:buAutoNum type="alphaLcParenR"/>
            </a:pPr>
            <a:r>
              <a:rPr lang="en-US" dirty="0" smtClean="0"/>
              <a:t>Read the main aspects of </a:t>
            </a:r>
            <a:r>
              <a:rPr lang="en-US" dirty="0" err="1" smtClean="0"/>
              <a:t>Ginnot’s</a:t>
            </a:r>
            <a:r>
              <a:rPr lang="en-US" dirty="0" smtClean="0"/>
              <a:t> </a:t>
            </a:r>
            <a:r>
              <a:rPr lang="en-US" dirty="0" err="1" smtClean="0"/>
              <a:t>behaviour</a:t>
            </a:r>
            <a:r>
              <a:rPr lang="en-US" dirty="0" smtClean="0"/>
              <a:t> model above.</a:t>
            </a:r>
          </a:p>
          <a:p>
            <a:pPr marL="228600" indent="-228600">
              <a:buAutoNum type="alphaLcParenR"/>
            </a:pPr>
            <a:r>
              <a:rPr lang="en-US" dirty="0" smtClean="0"/>
              <a:t>Reflect on each statement and decide if they either agree or disagree with the each statement</a:t>
            </a:r>
          </a:p>
          <a:p>
            <a:pPr marL="228600" indent="-228600">
              <a:buAutoNum type="alphaLcParenR"/>
            </a:pPr>
            <a:r>
              <a:rPr lang="en-US" dirty="0" smtClean="0"/>
              <a:t>Choose three aspects above to make additional notes on ready to discuss/</a:t>
            </a:r>
            <a:r>
              <a:rPr lang="en-US" baseline="0" dirty="0" smtClean="0"/>
              <a:t> share when we meet back. This may involve additional research into the chosen statements. For example is there any other research that suggests that ‘insulting children causes rebellion”? Who else agrees with this or disagrees? </a:t>
            </a:r>
            <a:endParaRPr lang="en-US"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24</a:t>
            </a:fld>
            <a:endParaRPr lang="en-US"/>
          </a:p>
        </p:txBody>
      </p:sp>
    </p:spTree>
    <p:extLst>
      <p:ext uri="{BB962C8B-B14F-4D97-AF65-F5344CB8AC3E}">
        <p14:creationId xmlns:p14="http://schemas.microsoft.com/office/powerpoint/2010/main" val="5612136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25</a:t>
            </a:fld>
            <a:endParaRPr lang="en-US"/>
          </a:p>
        </p:txBody>
      </p:sp>
    </p:spTree>
    <p:extLst>
      <p:ext uri="{BB962C8B-B14F-4D97-AF65-F5344CB8AC3E}">
        <p14:creationId xmlns:p14="http://schemas.microsoft.com/office/powerpoint/2010/main" val="1896097533"/>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Activity Time (15 mins) </a:t>
            </a:r>
          </a:p>
          <a:p>
            <a:endParaRPr lang="en-US" dirty="0" smtClean="0"/>
          </a:p>
          <a:p>
            <a:r>
              <a:rPr lang="en-US" dirty="0" smtClean="0"/>
              <a:t>Explain to the students that they now have 15mins to complete the task and when we come back we will have a whole group discussion that they need to prepare for.</a:t>
            </a:r>
          </a:p>
          <a:p>
            <a:endParaRPr lang="en-US" dirty="0" smtClean="0"/>
          </a:p>
          <a:p>
            <a:r>
              <a:rPr lang="en-US" dirty="0" smtClean="0"/>
              <a:t>Student need to </a:t>
            </a:r>
          </a:p>
          <a:p>
            <a:endParaRPr lang="en-US" dirty="0" smtClean="0"/>
          </a:p>
          <a:p>
            <a:pPr marL="228600" indent="-228600">
              <a:buAutoNum type="alphaLcParenR"/>
            </a:pPr>
            <a:r>
              <a:rPr lang="en-US" dirty="0" smtClean="0"/>
              <a:t>Read the main aspects of </a:t>
            </a:r>
            <a:r>
              <a:rPr lang="en-US" dirty="0" err="1" smtClean="0"/>
              <a:t>Ginnot’s</a:t>
            </a:r>
            <a:r>
              <a:rPr lang="en-US" dirty="0" smtClean="0"/>
              <a:t> </a:t>
            </a:r>
            <a:r>
              <a:rPr lang="en-US" dirty="0" err="1" smtClean="0"/>
              <a:t>behaviour</a:t>
            </a:r>
            <a:r>
              <a:rPr lang="en-US" dirty="0" smtClean="0"/>
              <a:t> model above.</a:t>
            </a:r>
          </a:p>
          <a:p>
            <a:pPr marL="228600" indent="-228600">
              <a:buAutoNum type="alphaLcParenR"/>
            </a:pPr>
            <a:r>
              <a:rPr lang="en-US" dirty="0" smtClean="0"/>
              <a:t>Reflect on each statement and decide if they either agree or disagree with the each statement</a:t>
            </a:r>
          </a:p>
          <a:p>
            <a:pPr marL="228600" indent="-228600">
              <a:buAutoNum type="alphaLcParenR"/>
            </a:pPr>
            <a:r>
              <a:rPr lang="en-US" dirty="0" smtClean="0"/>
              <a:t>Choose three aspects above to make additional notes on ready to discuss/</a:t>
            </a:r>
            <a:r>
              <a:rPr lang="en-US" baseline="0" dirty="0" smtClean="0"/>
              <a:t> share when we meet back. This may involve additional research into the chosen statements. For example is there any other research that suggests that ‘insulting children causes rebellion”? Who else agrees with this or disagrees? </a:t>
            </a:r>
            <a:endParaRPr lang="en-US" dirty="0" smtClean="0"/>
          </a:p>
        </p:txBody>
      </p:sp>
      <p:sp>
        <p:nvSpPr>
          <p:cNvPr id="4" name="Slide Number Placeholder 3"/>
          <p:cNvSpPr>
            <a:spLocks noGrp="1"/>
          </p:cNvSpPr>
          <p:nvPr>
            <p:ph type="sldNum" sz="quarter" idx="10"/>
          </p:nvPr>
        </p:nvSpPr>
        <p:spPr/>
        <p:txBody>
          <a:bodyPr/>
          <a:lstStyle/>
          <a:p>
            <a:fld id="{B68C8073-CAD2-48BF-B8DB-FCAF7D6ED014}" type="slidenum">
              <a:rPr lang="en-US" smtClean="0"/>
              <a:t>26</a:t>
            </a:fld>
            <a:endParaRPr lang="en-US"/>
          </a:p>
        </p:txBody>
      </p:sp>
    </p:spTree>
    <p:extLst>
      <p:ext uri="{BB962C8B-B14F-4D97-AF65-F5344CB8AC3E}">
        <p14:creationId xmlns:p14="http://schemas.microsoft.com/office/powerpoint/2010/main" val="122504867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One theorist,</a:t>
            </a:r>
            <a:r>
              <a:rPr lang="en-US" baseline="0" dirty="0" smtClean="0"/>
              <a:t> </a:t>
            </a:r>
            <a:r>
              <a:rPr lang="en-US" dirty="0" smtClean="0"/>
              <a:t>Jacob </a:t>
            </a:r>
            <a:r>
              <a:rPr lang="en-US" dirty="0" err="1" smtClean="0"/>
              <a:t>Kounin</a:t>
            </a:r>
            <a:r>
              <a:rPr lang="en-US" dirty="0" smtClean="0"/>
              <a:t> is renowned for his</a:t>
            </a:r>
            <a:r>
              <a:rPr lang="en-US" baseline="0" dirty="0" smtClean="0"/>
              <a:t> principles of classroom management that are focused on Preventative discipline. </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29</a:t>
            </a:fld>
            <a:endParaRPr lang="en-US"/>
          </a:p>
        </p:txBody>
      </p:sp>
    </p:spTree>
    <p:extLst>
      <p:ext uri="{BB962C8B-B14F-4D97-AF65-F5344CB8AC3E}">
        <p14:creationId xmlns:p14="http://schemas.microsoft.com/office/powerpoint/2010/main" val="530749563"/>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Research the chosen aspect of </a:t>
            </a:r>
            <a:r>
              <a:rPr lang="en-US" dirty="0" err="1" smtClean="0"/>
              <a:t>Kounin’s</a:t>
            </a:r>
            <a:r>
              <a:rPr lang="en-US" dirty="0" smtClean="0"/>
              <a:t> approach as a group.</a:t>
            </a:r>
          </a:p>
          <a:p>
            <a:endParaRPr lang="en-US" dirty="0" smtClean="0"/>
          </a:p>
          <a:p>
            <a:r>
              <a:rPr lang="en-US" dirty="0" smtClean="0"/>
              <a:t>Consider the aim of the strategy, the advantages of it, a description of it with clear classroom examples that aid our understanding. Consider</a:t>
            </a:r>
            <a:r>
              <a:rPr lang="en-US" baseline="0" dirty="0" smtClean="0"/>
              <a:t> supporting research. Pictures, diagrams, videos etc. </a:t>
            </a:r>
          </a:p>
          <a:p>
            <a:endParaRPr lang="en-US" baseline="0" dirty="0" smtClean="0"/>
          </a:p>
          <a:p>
            <a:r>
              <a:rPr lang="en-US" baseline="0" dirty="0" smtClean="0"/>
              <a:t>Students complete their section of the shared ppt. All groups </a:t>
            </a:r>
            <a:r>
              <a:rPr lang="en-US" baseline="0" dirty="0" err="1" smtClean="0"/>
              <a:t>colaboratively</a:t>
            </a:r>
            <a:r>
              <a:rPr lang="en-US" baseline="0" dirty="0" smtClean="0"/>
              <a:t> complete the presentation and we then present the whole to the group. Each group presenting their section.</a:t>
            </a:r>
            <a:endParaRPr lang="en-US" dirty="0" smtClean="0"/>
          </a:p>
          <a:p>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30</a:t>
            </a:fld>
            <a:endParaRPr lang="en-US"/>
          </a:p>
        </p:txBody>
      </p:sp>
    </p:spTree>
    <p:extLst>
      <p:ext uri="{BB962C8B-B14F-4D97-AF65-F5344CB8AC3E}">
        <p14:creationId xmlns:p14="http://schemas.microsoft.com/office/powerpoint/2010/main" val="1693862712"/>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Times of </a:t>
            </a:r>
            <a:r>
              <a:rPr lang="en-US" dirty="0" err="1" smtClean="0"/>
              <a:t>transistion</a:t>
            </a:r>
            <a:endParaRPr lang="en-US" dirty="0"/>
          </a:p>
        </p:txBody>
      </p:sp>
      <p:sp>
        <p:nvSpPr>
          <p:cNvPr id="4" name="Slide Number Placeholder 3"/>
          <p:cNvSpPr>
            <a:spLocks noGrp="1"/>
          </p:cNvSpPr>
          <p:nvPr>
            <p:ph type="sldNum" sz="quarter" idx="10"/>
          </p:nvPr>
        </p:nvSpPr>
        <p:spPr/>
        <p:txBody>
          <a:bodyPr/>
          <a:lstStyle/>
          <a:p>
            <a:fld id="{B68C8073-CAD2-48BF-B8DB-FCAF7D6ED014}" type="slidenum">
              <a:rPr lang="en-US" smtClean="0"/>
              <a:t>34</a:t>
            </a:fld>
            <a:endParaRPr lang="en-US"/>
          </a:p>
        </p:txBody>
      </p:sp>
    </p:spTree>
    <p:extLst>
      <p:ext uri="{BB962C8B-B14F-4D97-AF65-F5344CB8AC3E}">
        <p14:creationId xmlns:p14="http://schemas.microsoft.com/office/powerpoint/2010/main" val="95322844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following presentation has been designed to help you introduce the SOME BASIC learning theory and aid your understanding of learner progression through the continuum of our new Welsh curriculum. </a:t>
            </a:r>
          </a:p>
        </p:txBody>
      </p:sp>
      <p:sp>
        <p:nvSpPr>
          <p:cNvPr id="4" name="Slide Number Placeholder 3"/>
          <p:cNvSpPr>
            <a:spLocks noGrp="1"/>
          </p:cNvSpPr>
          <p:nvPr>
            <p:ph type="sldNum" sz="quarter" idx="10"/>
          </p:nvPr>
        </p:nvSpPr>
        <p:spPr/>
        <p:txBody>
          <a:bodyPr/>
          <a:lstStyle/>
          <a:p>
            <a:fld id="{B68C8073-CAD2-48BF-B8DB-FCAF7D6ED014}" type="slidenum">
              <a:rPr lang="en-US" smtClean="0"/>
              <a:t>37</a:t>
            </a:fld>
            <a:endParaRPr lang="en-US"/>
          </a:p>
        </p:txBody>
      </p:sp>
    </p:spTree>
    <p:extLst>
      <p:ext uri="{BB962C8B-B14F-4D97-AF65-F5344CB8AC3E}">
        <p14:creationId xmlns:p14="http://schemas.microsoft.com/office/powerpoint/2010/main" val="63319244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1.png"/></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3.jpg"/></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1122363"/>
            <a:ext cx="77724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143000" y="3602038"/>
            <a:ext cx="6858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3986776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2583231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623888" y="4589464"/>
            <a:ext cx="7886700" cy="1500187"/>
          </a:xfrm>
        </p:spPr>
        <p:txBody>
          <a:bodyPr/>
          <a:lstStyle>
            <a:lvl1pPr marL="0" indent="0">
              <a:buNone/>
              <a:defRPr sz="24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5C958B5D-2B71-F94E-8A2A-2F1F5E391DA3}" type="datetimeFigureOut">
              <a:rPr lang="en-US" smtClean="0"/>
              <a:t>1/13/21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86901695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1/13/21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26386915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1/13/21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519532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1/13/21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60922165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1/13/21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2697622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1/13/21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8843412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1/13/21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4962584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71593667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1/13/21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45204605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1_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12752651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xmlns="" id="{11E10363-227B-5C46-BC1B-916C9DDF8762}"/>
              </a:ext>
            </a:extLst>
          </p:cNvPr>
          <p:cNvSpPr>
            <a:spLocks noGrp="1"/>
          </p:cNvSpPr>
          <p:nvPr>
            <p:ph type="dt" sz="half" idx="10"/>
          </p:nvPr>
        </p:nvSpPr>
        <p:spPr/>
        <p:txBody>
          <a:bodyPr/>
          <a:lstStyle/>
          <a:p>
            <a:fld id="{5C958B5D-2B71-F94E-8A2A-2F1F5E391DA3}" type="datetimeFigureOut">
              <a:rPr lang="en-US" smtClean="0"/>
              <a:t>1/13/21</a:t>
            </a:fld>
            <a:endParaRPr lang="en-US"/>
          </a:p>
        </p:txBody>
      </p:sp>
      <p:sp>
        <p:nvSpPr>
          <p:cNvPr id="8" name="Footer Placeholder 7">
            <a:extLst>
              <a:ext uri="{FF2B5EF4-FFF2-40B4-BE49-F238E27FC236}">
                <a16:creationId xmlns:a16="http://schemas.microsoft.com/office/drawing/2014/main" xmlns="" id="{E0D81000-8647-4A48-921C-4541CD9CF7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xmlns=""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0011005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1_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1/13/21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998898814"/>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1/13/21</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spTree>
    <p:extLst>
      <p:ext uri="{BB962C8B-B14F-4D97-AF65-F5344CB8AC3E}">
        <p14:creationId xmlns:p14="http://schemas.microsoft.com/office/powerpoint/2010/main" val="48289680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62" r:id="rId13"/>
    <p:sldLayoutId id="2147483663"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4.jp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5.pn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4" Type="http://schemas.openxmlformats.org/officeDocument/2006/relationships/image" Target="../media/image8.png"/><Relationship Id="rId1" Type="http://schemas.openxmlformats.org/officeDocument/2006/relationships/slideLayout" Target="../slideLayouts/slideLayout7.xml"/><Relationship Id="rId2" Type="http://schemas.openxmlformats.org/officeDocument/2006/relationships/image" Target="../media/image6.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9.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xml"/><Relationship Id="rId3" Type="http://schemas.openxmlformats.org/officeDocument/2006/relationships/image" Target="../media/image10.pn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3.xml"/><Relationship Id="rId3" Type="http://schemas.openxmlformats.org/officeDocument/2006/relationships/image" Target="../media/image11.pn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4" Type="http://schemas.openxmlformats.org/officeDocument/2006/relationships/image" Target="../media/image12.png"/><Relationship Id="rId1" Type="http://schemas.openxmlformats.org/officeDocument/2006/relationships/slideLayout" Target="../slideLayouts/slideLayout7.xml"/><Relationship Id="rId2"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5.xml"/><Relationship Id="rId3" Type="http://schemas.openxmlformats.org/officeDocument/2006/relationships/image" Target="../media/image13.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6.xml"/><Relationship Id="rId3" Type="http://schemas.openxmlformats.org/officeDocument/2006/relationships/image" Target="../media/image14.jp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7.xml"/><Relationship Id="rId3" Type="http://schemas.openxmlformats.org/officeDocument/2006/relationships/image" Target="../media/image15.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6.jp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17.jpg"/><Relationship Id="rId3" Type="http://schemas.openxmlformats.org/officeDocument/2006/relationships/image" Target="../media/image18.png"/></Relationships>
</file>

<file path=ppt/slides/_rels/slide16.xml.rels><?xml version="1.0" encoding="UTF-8" standalone="yes"?>
<Relationships xmlns="http://schemas.openxmlformats.org/package/2006/relationships"><Relationship Id="rId3" Type="http://schemas.openxmlformats.org/officeDocument/2006/relationships/image" Target="../media/image19.png"/><Relationship Id="rId4" Type="http://schemas.openxmlformats.org/officeDocument/2006/relationships/image" Target="../media/image20.jpg"/><Relationship Id="rId1" Type="http://schemas.openxmlformats.org/officeDocument/2006/relationships/slideLayout" Target="../slideLayouts/slideLayout7.xml"/><Relationship Id="rId2" Type="http://schemas.openxmlformats.org/officeDocument/2006/relationships/notesSlide" Target="../notesSlides/notesSlide8.xml"/></Relationships>
</file>

<file path=ppt/slides/_rels/slide17.xml.rels><?xml version="1.0" encoding="UTF-8" standalone="yes"?>
<Relationships xmlns="http://schemas.openxmlformats.org/package/2006/relationships"><Relationship Id="rId3" Type="http://schemas.openxmlformats.org/officeDocument/2006/relationships/image" Target="../media/image19.png"/><Relationship Id="rId4" Type="http://schemas.openxmlformats.org/officeDocument/2006/relationships/image" Target="../media/image21.png"/><Relationship Id="rId1" Type="http://schemas.openxmlformats.org/officeDocument/2006/relationships/slideLayout" Target="../slideLayouts/slideLayout7.xml"/><Relationship Id="rId2" Type="http://schemas.openxmlformats.org/officeDocument/2006/relationships/notesSlide" Target="../notesSlides/notesSlide9.xml"/></Relationships>
</file>

<file path=ppt/slides/_rels/slide18.xml.rels><?xml version="1.0" encoding="UTF-8" standalone="yes"?>
<Relationships xmlns="http://schemas.openxmlformats.org/package/2006/relationships"><Relationship Id="rId3" Type="http://schemas.openxmlformats.org/officeDocument/2006/relationships/image" Target="../media/image19.png"/><Relationship Id="rId4" Type="http://schemas.openxmlformats.org/officeDocument/2006/relationships/image" Target="../media/image22.jpg"/><Relationship Id="rId1" Type="http://schemas.openxmlformats.org/officeDocument/2006/relationships/slideLayout" Target="../slideLayouts/slideLayout7.xml"/><Relationship Id="rId2" Type="http://schemas.openxmlformats.org/officeDocument/2006/relationships/notesSlide" Target="../notesSlides/notesSlide10.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4" Type="http://schemas.openxmlformats.org/officeDocument/2006/relationships/image" Target="../media/image23.jpg"/><Relationship Id="rId1" Type="http://schemas.openxmlformats.org/officeDocument/2006/relationships/slideLayout" Target="../slideLayouts/slideLayout7.xml"/><Relationship Id="rId2" Type="http://schemas.openxmlformats.org/officeDocument/2006/relationships/notesSlide" Target="../notesSlides/notesSlide11.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4" Type="http://schemas.openxmlformats.org/officeDocument/2006/relationships/image" Target="../media/image24.jpg"/><Relationship Id="rId1" Type="http://schemas.openxmlformats.org/officeDocument/2006/relationships/slideLayout" Target="../slideLayouts/slideLayout7.xml"/><Relationship Id="rId2" Type="http://schemas.openxmlformats.org/officeDocument/2006/relationships/notesSlide" Target="../notesSlides/notesSlide12.xml"/></Relationships>
</file>

<file path=ppt/slides/_rels/slide21.xml.rels><?xml version="1.0" encoding="UTF-8" standalone="yes"?>
<Relationships xmlns="http://schemas.openxmlformats.org/package/2006/relationships"><Relationship Id="rId3" Type="http://schemas.openxmlformats.org/officeDocument/2006/relationships/image" Target="../media/image19.png"/><Relationship Id="rId4" Type="http://schemas.openxmlformats.org/officeDocument/2006/relationships/image" Target="../media/image25.jpg"/><Relationship Id="rId1" Type="http://schemas.openxmlformats.org/officeDocument/2006/relationships/slideLayout" Target="../slideLayouts/slideLayout7.xml"/><Relationship Id="rId2" Type="http://schemas.openxmlformats.org/officeDocument/2006/relationships/notesSlide" Target="../notesSlides/notesSlide13.xml"/></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4" Type="http://schemas.openxmlformats.org/officeDocument/2006/relationships/image" Target="../media/image26.jpg"/><Relationship Id="rId1" Type="http://schemas.openxmlformats.org/officeDocument/2006/relationships/slideLayout" Target="../slideLayouts/slideLayout7.xml"/><Relationship Id="rId2" Type="http://schemas.openxmlformats.org/officeDocument/2006/relationships/notesSlide" Target="../notesSlides/notesSlide14.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4" Type="http://schemas.openxmlformats.org/officeDocument/2006/relationships/image" Target="../media/image27.jpg"/><Relationship Id="rId1" Type="http://schemas.openxmlformats.org/officeDocument/2006/relationships/slideLayout" Target="../slideLayouts/slideLayout7.xml"/><Relationship Id="rId2" Type="http://schemas.openxmlformats.org/officeDocument/2006/relationships/notesSlide" Target="../notesSlides/notesSlide15.xml"/></Relationships>
</file>

<file path=ppt/slides/_rels/slide24.xml.rels><?xml version="1.0" encoding="UTF-8" standalone="yes"?>
<Relationships xmlns="http://schemas.openxmlformats.org/package/2006/relationships"><Relationship Id="rId3" Type="http://schemas.openxmlformats.org/officeDocument/2006/relationships/image" Target="../media/image19.png"/><Relationship Id="rId4" Type="http://schemas.openxmlformats.org/officeDocument/2006/relationships/image" Target="../media/image28.jpg"/><Relationship Id="rId1" Type="http://schemas.openxmlformats.org/officeDocument/2006/relationships/slideLayout" Target="../slideLayouts/slideLayout7.xml"/><Relationship Id="rId2" Type="http://schemas.openxmlformats.org/officeDocument/2006/relationships/notesSlide" Target="../notesSlides/notesSlide16.xml"/></Relationships>
</file>

<file path=ppt/slides/_rels/slide25.xml.rels><?xml version="1.0" encoding="UTF-8" standalone="yes"?>
<Relationships xmlns="http://schemas.openxmlformats.org/package/2006/relationships"><Relationship Id="rId3" Type="http://schemas.openxmlformats.org/officeDocument/2006/relationships/image" Target="../media/image19.png"/><Relationship Id="rId4" Type="http://schemas.openxmlformats.org/officeDocument/2006/relationships/image" Target="../media/image29.jpg"/><Relationship Id="rId1" Type="http://schemas.openxmlformats.org/officeDocument/2006/relationships/slideLayout" Target="../slideLayouts/slideLayout7.xml"/><Relationship Id="rId2" Type="http://schemas.openxmlformats.org/officeDocument/2006/relationships/notesSlide" Target="../notesSlides/notesSlide1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8.xml"/><Relationship Id="rId3" Type="http://schemas.openxmlformats.org/officeDocument/2006/relationships/image" Target="../media/image30.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1.jpg"/></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9.xml"/><Relationship Id="rId3" Type="http://schemas.openxmlformats.org/officeDocument/2006/relationships/image" Target="../media/image32.jpg"/></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0.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hyperlink" Target="https://www.youtube.com/watch?v=jHVFwuiWlAU&amp;feature=youtu.be" TargetMode="External"/><Relationship Id="rId3" Type="http://schemas.openxmlformats.org/officeDocument/2006/relationships/image" Target="../media/image33.png"/></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4.png"/></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21.xml"/><Relationship Id="rId3" Type="http://schemas.openxmlformats.org/officeDocument/2006/relationships/image" Target="../media/image4.jpg"/></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image" Target="../media/image35.jpg"/></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2.xml"/><Relationship Id="rId2" Type="http://schemas.openxmlformats.org/officeDocument/2006/relationships/notesSlide" Target="../notesSlides/notesSlide2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71B0D21B-F259-5743-85F6-6A4E69FBAEC4}"/>
              </a:ext>
            </a:extLst>
          </p:cNvPr>
          <p:cNvSpPr txBox="1"/>
          <p:nvPr/>
        </p:nvSpPr>
        <p:spPr>
          <a:xfrm>
            <a:off x="2726267" y="4216400"/>
            <a:ext cx="3867149" cy="923330"/>
          </a:xfrm>
          <a:prstGeom prst="rect">
            <a:avLst/>
          </a:prstGeom>
          <a:noFill/>
        </p:spPr>
        <p:txBody>
          <a:bodyPr wrap="none" rtlCol="0">
            <a:spAutoFit/>
          </a:bodyPr>
          <a:lstStyle/>
          <a:p>
            <a:r>
              <a:rPr lang="en-US" sz="5400" dirty="0">
                <a:solidFill>
                  <a:schemeClr val="bg1"/>
                </a:solidFill>
                <a:latin typeface="American Typewriter" panose="02090604020004020304" pitchFamily="18" charset="77"/>
              </a:rPr>
              <a:t>ECAD5007</a:t>
            </a:r>
          </a:p>
        </p:txBody>
      </p:sp>
      <p:sp>
        <p:nvSpPr>
          <p:cNvPr id="4" name="TextBox 3">
            <a:extLst>
              <a:ext uri="{FF2B5EF4-FFF2-40B4-BE49-F238E27FC236}">
                <a16:creationId xmlns:a16="http://schemas.microsoft.com/office/drawing/2014/main" xmlns="" id="{D08E53FF-BBCE-764F-9439-8D0A763B0D90}"/>
              </a:ext>
            </a:extLst>
          </p:cNvPr>
          <p:cNvSpPr txBox="1"/>
          <p:nvPr/>
        </p:nvSpPr>
        <p:spPr>
          <a:xfrm>
            <a:off x="534199" y="573693"/>
            <a:ext cx="8251283" cy="1323439"/>
          </a:xfrm>
          <a:prstGeom prst="rect">
            <a:avLst/>
          </a:prstGeom>
          <a:noFill/>
        </p:spPr>
        <p:txBody>
          <a:bodyPr wrap="square" rtlCol="0">
            <a:spAutoFit/>
          </a:bodyPr>
          <a:lstStyle/>
          <a:p>
            <a:pPr algn="ctr"/>
            <a:r>
              <a:rPr lang="en-US" sz="4000" dirty="0" err="1" smtClean="0">
                <a:solidFill>
                  <a:schemeClr val="bg1"/>
                </a:solidFill>
                <a:latin typeface="American Typewriter" panose="02090604020004020304" pitchFamily="18" charset="77"/>
              </a:rPr>
              <a:t>Behaviour</a:t>
            </a:r>
            <a:r>
              <a:rPr lang="en-US" sz="4000" dirty="0" smtClean="0">
                <a:solidFill>
                  <a:schemeClr val="bg1"/>
                </a:solidFill>
                <a:latin typeface="American Typewriter" panose="02090604020004020304" pitchFamily="18" charset="77"/>
              </a:rPr>
              <a:t> Management </a:t>
            </a:r>
          </a:p>
          <a:p>
            <a:pPr algn="ctr"/>
            <a:r>
              <a:rPr lang="en-US" sz="4000" dirty="0" smtClean="0">
                <a:solidFill>
                  <a:schemeClr val="bg1"/>
                </a:solidFill>
                <a:latin typeface="American Typewriter" panose="02090604020004020304" pitchFamily="18" charset="77"/>
              </a:rPr>
              <a:t>Theory 2</a:t>
            </a:r>
            <a:endParaRPr lang="en-US" sz="4000" dirty="0">
              <a:solidFill>
                <a:schemeClr val="bg1"/>
              </a:solidFill>
              <a:latin typeface="American Typewriter" panose="02090604020004020304" pitchFamily="18" charset="77"/>
            </a:endParaRPr>
          </a:p>
        </p:txBody>
      </p:sp>
    </p:spTree>
    <p:extLst>
      <p:ext uri="{BB962C8B-B14F-4D97-AF65-F5344CB8AC3E}">
        <p14:creationId xmlns:p14="http://schemas.microsoft.com/office/powerpoint/2010/main" val="392999856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96289" y="-225159"/>
            <a:ext cx="6420389" cy="7276440"/>
          </a:xfrm>
          <a:prstGeom prst="rect">
            <a:avLst/>
          </a:prstGeom>
        </p:spPr>
      </p:pic>
      <p:sp>
        <p:nvSpPr>
          <p:cNvPr id="3" name="TextBox 2"/>
          <p:cNvSpPr txBox="1"/>
          <p:nvPr/>
        </p:nvSpPr>
        <p:spPr>
          <a:xfrm>
            <a:off x="3146156" y="1150903"/>
            <a:ext cx="2944678" cy="4524315"/>
          </a:xfrm>
          <a:prstGeom prst="rect">
            <a:avLst/>
          </a:prstGeom>
          <a:noFill/>
        </p:spPr>
        <p:txBody>
          <a:bodyPr wrap="square" rtlCol="0">
            <a:spAutoFit/>
          </a:bodyPr>
          <a:lstStyle/>
          <a:p>
            <a:pPr algn="ctr"/>
            <a:r>
              <a:rPr lang="en-US" sz="3200" dirty="0" smtClean="0">
                <a:latin typeface="Arial" charset="0"/>
                <a:ea typeface="Arial" charset="0"/>
                <a:cs typeface="Arial" charset="0"/>
              </a:rPr>
              <a:t>What is the most dangerous part of a lesson?</a:t>
            </a:r>
          </a:p>
          <a:p>
            <a:pPr algn="ctr"/>
            <a:endParaRPr lang="en-US" sz="3200" dirty="0">
              <a:latin typeface="Arial" charset="0"/>
              <a:ea typeface="Arial" charset="0"/>
              <a:cs typeface="Arial" charset="0"/>
            </a:endParaRPr>
          </a:p>
          <a:p>
            <a:pPr algn="ctr"/>
            <a:r>
              <a:rPr lang="en-US" sz="3200" dirty="0" smtClean="0">
                <a:latin typeface="Arial" charset="0"/>
                <a:ea typeface="Arial" charset="0"/>
                <a:cs typeface="Arial" charset="0"/>
              </a:rPr>
              <a:t>At what point are </a:t>
            </a:r>
            <a:r>
              <a:rPr lang="en-US" sz="3200" dirty="0" err="1" smtClean="0">
                <a:latin typeface="Arial" charset="0"/>
                <a:ea typeface="Arial" charset="0"/>
                <a:cs typeface="Arial" charset="0"/>
              </a:rPr>
              <a:t>behaviour</a:t>
            </a:r>
            <a:r>
              <a:rPr lang="en-US" sz="3200" dirty="0" smtClean="0">
                <a:latin typeface="Arial" charset="0"/>
                <a:ea typeface="Arial" charset="0"/>
                <a:cs typeface="Arial" charset="0"/>
              </a:rPr>
              <a:t> issues likely to arise?</a:t>
            </a:r>
            <a:endParaRPr lang="en-US" sz="3200" dirty="0">
              <a:latin typeface="Arial" charset="0"/>
              <a:ea typeface="Arial" charset="0"/>
              <a:cs typeface="Arial" charset="0"/>
            </a:endParaRPr>
          </a:p>
        </p:txBody>
      </p:sp>
    </p:spTree>
    <p:extLst>
      <p:ext uri="{BB962C8B-B14F-4D97-AF65-F5344CB8AC3E}">
        <p14:creationId xmlns:p14="http://schemas.microsoft.com/office/powerpoint/2010/main" val="154476701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114300"/>
            <a:ext cx="9144000" cy="6626883"/>
          </a:xfrm>
          <a:prstGeom prst="rect">
            <a:avLst/>
          </a:prstGeom>
        </p:spPr>
      </p:pic>
    </p:spTree>
    <p:extLst>
      <p:ext uri="{BB962C8B-B14F-4D97-AF65-F5344CB8AC3E}">
        <p14:creationId xmlns:p14="http://schemas.microsoft.com/office/powerpoint/2010/main" val="13666393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rot="282437">
            <a:off x="-51258" y="-7036"/>
            <a:ext cx="5056312" cy="3231643"/>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689574">
            <a:off x="5006732" y="769088"/>
            <a:ext cx="5217274" cy="4484077"/>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rot="20823892">
            <a:off x="-258007" y="3078115"/>
            <a:ext cx="6552637" cy="4095398"/>
          </a:xfrm>
          <a:prstGeom prst="rect">
            <a:avLst/>
          </a:prstGeom>
        </p:spPr>
      </p:pic>
    </p:spTree>
    <p:extLst>
      <p:ext uri="{BB962C8B-B14F-4D97-AF65-F5344CB8AC3E}">
        <p14:creationId xmlns:p14="http://schemas.microsoft.com/office/powerpoint/2010/main" val="17691608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74700" y="0"/>
            <a:ext cx="7571446" cy="6858000"/>
          </a:xfrm>
          <a:prstGeom prst="rect">
            <a:avLst/>
          </a:prstGeom>
        </p:spPr>
      </p:pic>
    </p:spTree>
    <p:extLst>
      <p:ext uri="{BB962C8B-B14F-4D97-AF65-F5344CB8AC3E}">
        <p14:creationId xmlns:p14="http://schemas.microsoft.com/office/powerpoint/2010/main" val="13158078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1069383"/>
            <a:ext cx="9102243" cy="5788617"/>
          </a:xfrm>
          <a:prstGeom prst="rect">
            <a:avLst/>
          </a:prstGeom>
        </p:spPr>
      </p:pic>
      <p:sp>
        <p:nvSpPr>
          <p:cNvPr id="3" name="TextBox 2"/>
          <p:cNvSpPr txBox="1"/>
          <p:nvPr/>
        </p:nvSpPr>
        <p:spPr>
          <a:xfrm>
            <a:off x="216977" y="170482"/>
            <a:ext cx="7587205" cy="584775"/>
          </a:xfrm>
          <a:prstGeom prst="rect">
            <a:avLst/>
          </a:prstGeom>
          <a:noFill/>
        </p:spPr>
        <p:txBody>
          <a:bodyPr wrap="none" rtlCol="0">
            <a:spAutoFit/>
          </a:bodyPr>
          <a:lstStyle/>
          <a:p>
            <a:r>
              <a:rPr lang="en-US" sz="3200" dirty="0" smtClean="0">
                <a:latin typeface="Arial" charset="0"/>
                <a:ea typeface="Arial" charset="0"/>
                <a:cs typeface="Arial" charset="0"/>
              </a:rPr>
              <a:t>A year ago we asked you this question</a:t>
            </a:r>
            <a:r>
              <a:rPr lang="mr-IN" sz="3200" dirty="0" smtClean="0">
                <a:latin typeface="Arial" charset="0"/>
                <a:ea typeface="Arial" charset="0"/>
                <a:cs typeface="Arial" charset="0"/>
              </a:rPr>
              <a:t>…</a:t>
            </a:r>
            <a:endParaRPr lang="en-US" sz="3200" dirty="0">
              <a:latin typeface="Arial" charset="0"/>
              <a:ea typeface="Arial" charset="0"/>
              <a:cs typeface="Arial" charset="0"/>
            </a:endParaRPr>
          </a:p>
        </p:txBody>
      </p:sp>
    </p:spTree>
    <p:extLst>
      <p:ext uri="{BB962C8B-B14F-4D97-AF65-F5344CB8AC3E}">
        <p14:creationId xmlns:p14="http://schemas.microsoft.com/office/powerpoint/2010/main" val="1721184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266700" y="0"/>
            <a:ext cx="8585588" cy="6858000"/>
          </a:xfrm>
          <a:prstGeom prst="rect">
            <a:avLst/>
          </a:prstGeom>
        </p:spPr>
      </p:pic>
    </p:spTree>
    <p:extLst>
      <p:ext uri="{BB962C8B-B14F-4D97-AF65-F5344CB8AC3E}">
        <p14:creationId xmlns:p14="http://schemas.microsoft.com/office/powerpoint/2010/main" val="135089763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1218725"/>
            <a:ext cx="5331417" cy="4258633"/>
          </a:xfrm>
          <a:prstGeom prst="rect">
            <a:avLst/>
          </a:prstGeom>
        </p:spPr>
      </p:pic>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486522" y="1562794"/>
            <a:ext cx="3616824" cy="3652492"/>
          </a:xfrm>
          <a:prstGeom prst="rect">
            <a:avLst/>
          </a:prstGeom>
        </p:spPr>
      </p:pic>
    </p:spTree>
    <p:extLst>
      <p:ext uri="{BB962C8B-B14F-4D97-AF65-F5344CB8AC3E}">
        <p14:creationId xmlns:p14="http://schemas.microsoft.com/office/powerpoint/2010/main" val="28960988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653367" y="533845"/>
            <a:ext cx="4339524" cy="4278094"/>
          </a:xfrm>
          <a:prstGeom prst="rect">
            <a:avLst/>
          </a:prstGeom>
        </p:spPr>
        <p:txBody>
          <a:bodyPr wrap="square">
            <a:spAutoFit/>
          </a:bodyPr>
          <a:lstStyle/>
          <a:p>
            <a:r>
              <a:rPr lang="en-GB" sz="2400" dirty="0">
                <a:latin typeface="Arial" charset="0"/>
                <a:ea typeface="Arial" charset="0"/>
                <a:cs typeface="Arial" charset="0"/>
              </a:rPr>
              <a:t>Van Lier et al (2004) states that children who are disruptive within the classroom are at a higher risk of many negative outcomes such as school and academic failure, poor relationships, substance use, conviction of crimes and mental health issues. </a:t>
            </a:r>
            <a:endParaRPr lang="en-GB" sz="2400" dirty="0" smtClean="0">
              <a:latin typeface="Arial" charset="0"/>
              <a:ea typeface="Arial" charset="0"/>
              <a:cs typeface="Arial" charset="0"/>
            </a:endParaRPr>
          </a:p>
          <a:p>
            <a:endParaRPr lang="en-GB" sz="2800" dirty="0">
              <a:latin typeface="Arial" charset="0"/>
              <a:ea typeface="Arial" charset="0"/>
              <a:cs typeface="Arial" charset="0"/>
            </a:endParaRPr>
          </a:p>
          <a:p>
            <a:endParaRPr lang="en-GB" sz="2800" dirty="0" smtClean="0">
              <a:latin typeface="Arial" charset="0"/>
              <a:ea typeface="Arial" charset="0"/>
              <a:cs typeface="Arial" charset="0"/>
            </a:endParaRPr>
          </a:p>
        </p:txBody>
      </p:sp>
      <p:sp>
        <p:nvSpPr>
          <p:cNvPr id="3" name="Rectangle 2"/>
          <p:cNvSpPr/>
          <p:nvPr/>
        </p:nvSpPr>
        <p:spPr>
          <a:xfrm>
            <a:off x="313841" y="5259875"/>
            <a:ext cx="8679050" cy="981423"/>
          </a:xfrm>
          <a:prstGeom prst="rect">
            <a:avLst/>
          </a:prstGeom>
        </p:spPr>
        <p:txBody>
          <a:bodyPr wrap="square">
            <a:spAutoFit/>
          </a:bodyPr>
          <a:lstStyle/>
          <a:p>
            <a:pPr>
              <a:lnSpc>
                <a:spcPct val="107000"/>
              </a:lnSpc>
              <a:spcAft>
                <a:spcPts val="800"/>
              </a:spcAft>
            </a:pPr>
            <a:r>
              <a:rPr lang="en-GB" dirty="0">
                <a:latin typeface="Calibri" charset="0"/>
                <a:ea typeface="Calibri" charset="0"/>
                <a:cs typeface="Times New Roman" charset="0"/>
              </a:rPr>
              <a:t>Van </a:t>
            </a:r>
            <a:r>
              <a:rPr lang="en-GB" dirty="0" err="1">
                <a:latin typeface="Calibri" charset="0"/>
                <a:ea typeface="Calibri" charset="0"/>
                <a:cs typeface="Times New Roman" charset="0"/>
              </a:rPr>
              <a:t>Leir</a:t>
            </a:r>
            <a:r>
              <a:rPr lang="en-GB" dirty="0">
                <a:latin typeface="Calibri" charset="0"/>
                <a:ea typeface="Calibri" charset="0"/>
                <a:cs typeface="Times New Roman" charset="0"/>
              </a:rPr>
              <a:t>, O. A. C., </a:t>
            </a:r>
            <a:r>
              <a:rPr lang="en-GB" dirty="0" err="1">
                <a:latin typeface="Calibri" charset="0"/>
                <a:ea typeface="Calibri" charset="0"/>
                <a:cs typeface="Times New Roman" charset="0"/>
              </a:rPr>
              <a:t>Mythen</a:t>
            </a:r>
            <a:r>
              <a:rPr lang="en-GB" dirty="0">
                <a:latin typeface="Calibri" charset="0"/>
                <a:ea typeface="Calibri" charset="0"/>
                <a:cs typeface="Times New Roman" charset="0"/>
              </a:rPr>
              <a:t>, B. O., Van Der </a:t>
            </a:r>
            <a:r>
              <a:rPr lang="en-GB" dirty="0" err="1">
                <a:latin typeface="Calibri" charset="0"/>
                <a:ea typeface="Calibri" charset="0"/>
                <a:cs typeface="Times New Roman" charset="0"/>
              </a:rPr>
              <a:t>Sar</a:t>
            </a:r>
            <a:r>
              <a:rPr lang="en-GB" dirty="0">
                <a:latin typeface="Calibri" charset="0"/>
                <a:ea typeface="Calibri" charset="0"/>
                <a:cs typeface="Times New Roman" charset="0"/>
              </a:rPr>
              <a:t>, R. M., &amp;</a:t>
            </a:r>
            <a:r>
              <a:rPr lang="en-GB" dirty="0" err="1">
                <a:latin typeface="Calibri" charset="0"/>
                <a:ea typeface="Calibri" charset="0"/>
                <a:cs typeface="Times New Roman" charset="0"/>
              </a:rPr>
              <a:t>Crijnen</a:t>
            </a:r>
            <a:r>
              <a:rPr lang="en-GB" dirty="0">
                <a:latin typeface="Calibri" charset="0"/>
                <a:ea typeface="Calibri" charset="0"/>
                <a:cs typeface="Times New Roman" charset="0"/>
              </a:rPr>
              <a:t>, A. A. M. (2004). Preventing Disruptive </a:t>
            </a:r>
            <a:r>
              <a:rPr lang="en-GB" dirty="0" err="1">
                <a:latin typeface="Calibri" charset="0"/>
                <a:ea typeface="Calibri" charset="0"/>
                <a:cs typeface="Times New Roman" charset="0"/>
              </a:rPr>
              <a:t>Behavior</a:t>
            </a:r>
            <a:r>
              <a:rPr lang="en-GB" dirty="0">
                <a:latin typeface="Calibri" charset="0"/>
                <a:ea typeface="Calibri" charset="0"/>
                <a:cs typeface="Times New Roman" charset="0"/>
              </a:rPr>
              <a:t> in Elementary Schoolchildren: Impact of a Universal Classroom-Based Intervention. Journal of Consulting and Clinical Psychology.</a:t>
            </a:r>
            <a:endParaRPr lang="en-GB" sz="1600" dirty="0">
              <a:effectLst/>
              <a:latin typeface="Calibri" charset="0"/>
              <a:ea typeface="Calibri" charset="0"/>
              <a:cs typeface="Times New Roman"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70" y="0"/>
            <a:ext cx="4477239" cy="4477239"/>
          </a:xfrm>
          <a:prstGeom prst="rect">
            <a:avLst/>
          </a:prstGeom>
        </p:spPr>
      </p:pic>
    </p:spTree>
    <p:extLst>
      <p:ext uri="{BB962C8B-B14F-4D97-AF65-F5344CB8AC3E}">
        <p14:creationId xmlns:p14="http://schemas.microsoft.com/office/powerpoint/2010/main" val="13393513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81000"/>
            <a:ext cx="9144000" cy="6093619"/>
          </a:xfrm>
          <a:prstGeom prst="rect">
            <a:avLst/>
          </a:prstGeom>
        </p:spPr>
      </p:pic>
    </p:spTree>
    <p:extLst>
      <p:ext uri="{BB962C8B-B14F-4D97-AF65-F5344CB8AC3E}">
        <p14:creationId xmlns:p14="http://schemas.microsoft.com/office/powerpoint/2010/main" val="11327743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92368" y="371345"/>
            <a:ext cx="8212017" cy="2677656"/>
          </a:xfrm>
          <a:prstGeom prst="rect">
            <a:avLst/>
          </a:prstGeom>
        </p:spPr>
        <p:txBody>
          <a:bodyPr wrap="square">
            <a:spAutoFit/>
          </a:bodyPr>
          <a:lstStyle/>
          <a:p>
            <a:r>
              <a:rPr lang="en-GB" sz="2800" dirty="0">
                <a:latin typeface="Arial" charset="0"/>
                <a:ea typeface="Arial" charset="0"/>
                <a:cs typeface="Arial" charset="0"/>
              </a:rPr>
              <a:t>Marais and Meier (</a:t>
            </a:r>
            <a:r>
              <a:rPr lang="en-GB" sz="2800">
                <a:latin typeface="Arial" charset="0"/>
                <a:ea typeface="Arial" charset="0"/>
                <a:cs typeface="Arial" charset="0"/>
              </a:rPr>
              <a:t>2010</a:t>
            </a:r>
            <a:r>
              <a:rPr lang="en-GB" sz="2800" smtClean="0">
                <a:latin typeface="Arial" charset="0"/>
                <a:ea typeface="Arial" charset="0"/>
                <a:cs typeface="Arial" charset="0"/>
              </a:rPr>
              <a:t>) </a:t>
            </a:r>
            <a:r>
              <a:rPr lang="en-GB" sz="2800" dirty="0">
                <a:latin typeface="Arial" charset="0"/>
                <a:ea typeface="Arial" charset="0"/>
                <a:cs typeface="Arial" charset="0"/>
              </a:rPr>
              <a:t>state that there are many other reasons for disruptive behaviour such as inexperience/ ignorance, curiosity, wanting to belong, recognition or authority these issues could also relate to safe-guarding issues such as </a:t>
            </a:r>
            <a:r>
              <a:rPr lang="en-GB" sz="2800" dirty="0" smtClean="0">
                <a:latin typeface="Arial" charset="0"/>
                <a:ea typeface="Arial" charset="0"/>
                <a:cs typeface="Arial" charset="0"/>
              </a:rPr>
              <a:t>neglect. </a:t>
            </a:r>
            <a:endParaRPr lang="en-US" sz="2800" dirty="0">
              <a:latin typeface="Arial" charset="0"/>
              <a:ea typeface="Arial" charset="0"/>
              <a:cs typeface="Arial" charset="0"/>
            </a:endParaRPr>
          </a:p>
        </p:txBody>
      </p:sp>
      <p:sp>
        <p:nvSpPr>
          <p:cNvPr id="3" name="Rectangle 2"/>
          <p:cNvSpPr/>
          <p:nvPr/>
        </p:nvSpPr>
        <p:spPr>
          <a:xfrm>
            <a:off x="492368" y="5839751"/>
            <a:ext cx="8440617" cy="685059"/>
          </a:xfrm>
          <a:prstGeom prst="rect">
            <a:avLst/>
          </a:prstGeom>
        </p:spPr>
        <p:txBody>
          <a:bodyPr wrap="square">
            <a:spAutoFit/>
          </a:bodyPr>
          <a:lstStyle/>
          <a:p>
            <a:pPr>
              <a:lnSpc>
                <a:spcPct val="107000"/>
              </a:lnSpc>
              <a:spcAft>
                <a:spcPts val="800"/>
              </a:spcAft>
            </a:pPr>
            <a:r>
              <a:rPr lang="en-GB" dirty="0">
                <a:latin typeface="Calibri" charset="0"/>
                <a:ea typeface="Calibri" charset="0"/>
                <a:cs typeface="Times New Roman" charset="0"/>
              </a:rPr>
              <a:t>Marais, P., and Meier, C. (2010). Disruptive behaviour in the Foundation Phase of schooling. SAJE. </a:t>
            </a:r>
            <a:endParaRPr lang="en-GB" sz="1600" dirty="0">
              <a:effectLst/>
              <a:latin typeface="Calibri" charset="0"/>
              <a:ea typeface="Calibri" charset="0"/>
              <a:cs typeface="Times New Roman" charset="0"/>
            </a:endParaRPr>
          </a:p>
        </p:txBody>
      </p:sp>
    </p:spTree>
    <p:extLst>
      <p:ext uri="{BB962C8B-B14F-4D97-AF65-F5344CB8AC3E}">
        <p14:creationId xmlns:p14="http://schemas.microsoft.com/office/powerpoint/2010/main" val="19855346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92368" y="371345"/>
            <a:ext cx="8212017" cy="2677656"/>
          </a:xfrm>
          <a:prstGeom prst="rect">
            <a:avLst/>
          </a:prstGeom>
        </p:spPr>
        <p:txBody>
          <a:bodyPr wrap="square">
            <a:spAutoFit/>
          </a:bodyPr>
          <a:lstStyle/>
          <a:p>
            <a:r>
              <a:rPr lang="en-GB" sz="2800" dirty="0">
                <a:latin typeface="Arial" charset="0"/>
                <a:ea typeface="Arial" charset="0"/>
                <a:cs typeface="Arial" charset="0"/>
              </a:rPr>
              <a:t>Marais and Meier (</a:t>
            </a:r>
            <a:r>
              <a:rPr lang="en-GB" sz="2800">
                <a:latin typeface="Arial" charset="0"/>
                <a:ea typeface="Arial" charset="0"/>
                <a:cs typeface="Arial" charset="0"/>
              </a:rPr>
              <a:t>2010</a:t>
            </a:r>
            <a:r>
              <a:rPr lang="en-GB" sz="2800" smtClean="0">
                <a:latin typeface="Arial" charset="0"/>
                <a:ea typeface="Arial" charset="0"/>
                <a:cs typeface="Arial" charset="0"/>
              </a:rPr>
              <a:t>) </a:t>
            </a:r>
            <a:r>
              <a:rPr lang="en-GB" sz="2800" dirty="0">
                <a:latin typeface="Arial" charset="0"/>
                <a:ea typeface="Arial" charset="0"/>
                <a:cs typeface="Arial" charset="0"/>
              </a:rPr>
              <a:t>state that there are many other reasons for disruptive behaviour such as inexperience/ ignorance, curiosity, wanting to belong, recognition or authority these issues could also relate to safe-guarding issues such as </a:t>
            </a:r>
            <a:r>
              <a:rPr lang="en-GB" sz="2800" dirty="0" smtClean="0">
                <a:latin typeface="Arial" charset="0"/>
                <a:ea typeface="Arial" charset="0"/>
                <a:cs typeface="Arial" charset="0"/>
              </a:rPr>
              <a:t>neglect. </a:t>
            </a:r>
            <a:endParaRPr lang="en-US" sz="2800" dirty="0">
              <a:latin typeface="Arial" charset="0"/>
              <a:ea typeface="Arial" charset="0"/>
              <a:cs typeface="Arial" charset="0"/>
            </a:endParaRPr>
          </a:p>
        </p:txBody>
      </p:sp>
      <p:sp>
        <p:nvSpPr>
          <p:cNvPr id="3" name="Rectangle 2"/>
          <p:cNvSpPr/>
          <p:nvPr/>
        </p:nvSpPr>
        <p:spPr>
          <a:xfrm>
            <a:off x="492368" y="5839751"/>
            <a:ext cx="8440617" cy="685059"/>
          </a:xfrm>
          <a:prstGeom prst="rect">
            <a:avLst/>
          </a:prstGeom>
        </p:spPr>
        <p:txBody>
          <a:bodyPr wrap="square">
            <a:spAutoFit/>
          </a:bodyPr>
          <a:lstStyle/>
          <a:p>
            <a:pPr>
              <a:lnSpc>
                <a:spcPct val="107000"/>
              </a:lnSpc>
              <a:spcAft>
                <a:spcPts val="800"/>
              </a:spcAft>
            </a:pPr>
            <a:r>
              <a:rPr lang="en-GB" dirty="0">
                <a:latin typeface="Calibri" charset="0"/>
                <a:ea typeface="Calibri" charset="0"/>
                <a:cs typeface="Times New Roman" charset="0"/>
              </a:rPr>
              <a:t>Marais, P., and Meier, C. (2010). Disruptive behaviour in the Foundation Phase of schooling. SAJE. </a:t>
            </a:r>
            <a:endParaRPr lang="en-GB" sz="1600" dirty="0">
              <a:effectLst/>
              <a:latin typeface="Calibri" charset="0"/>
              <a:ea typeface="Calibri" charset="0"/>
              <a:cs typeface="Times New Roman"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16675545">
            <a:off x="3214855" y="2415150"/>
            <a:ext cx="3579633" cy="1951607"/>
          </a:xfrm>
          <a:prstGeom prst="rect">
            <a:avLst/>
          </a:prstGeom>
        </p:spPr>
      </p:pic>
    </p:spTree>
    <p:extLst>
      <p:ext uri="{BB962C8B-B14F-4D97-AF65-F5344CB8AC3E}">
        <p14:creationId xmlns:p14="http://schemas.microsoft.com/office/powerpoint/2010/main" val="4410543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457200" y="1254930"/>
            <a:ext cx="8141677" cy="3108543"/>
          </a:xfrm>
          <a:prstGeom prst="rect">
            <a:avLst/>
          </a:prstGeom>
        </p:spPr>
        <p:txBody>
          <a:bodyPr wrap="square">
            <a:spAutoFit/>
          </a:bodyPr>
          <a:lstStyle/>
          <a:p>
            <a:r>
              <a:rPr lang="en-GB" sz="2800" dirty="0" err="1">
                <a:latin typeface="Arial" charset="0"/>
                <a:ea typeface="Arial" charset="0"/>
                <a:cs typeface="Arial" charset="0"/>
              </a:rPr>
              <a:t>Parsonson</a:t>
            </a:r>
            <a:r>
              <a:rPr lang="en-GB" sz="2800" dirty="0">
                <a:latin typeface="Arial" charset="0"/>
                <a:ea typeface="Arial" charset="0"/>
                <a:cs typeface="Arial" charset="0"/>
              </a:rPr>
              <a:t> (2012) states that a classroom with little disruption requires planning and consistency which links to factors such as clear rules, routines, recurring praise, constancy, suitable tasks for ability to be challenging but not easy and for children to have the opportunity to participate in discussions within the classroom decisions. </a:t>
            </a:r>
            <a:endParaRPr lang="en-US" sz="2800" dirty="0">
              <a:latin typeface="Arial" charset="0"/>
              <a:ea typeface="Arial" charset="0"/>
              <a:cs typeface="Arial" charset="0"/>
            </a:endParaRPr>
          </a:p>
        </p:txBody>
      </p:sp>
      <p:sp>
        <p:nvSpPr>
          <p:cNvPr id="3" name="Rectangle 2"/>
          <p:cNvSpPr/>
          <p:nvPr/>
        </p:nvSpPr>
        <p:spPr>
          <a:xfrm>
            <a:off x="457200" y="5814661"/>
            <a:ext cx="8528539" cy="685059"/>
          </a:xfrm>
          <a:prstGeom prst="rect">
            <a:avLst/>
          </a:prstGeom>
        </p:spPr>
        <p:txBody>
          <a:bodyPr wrap="square">
            <a:spAutoFit/>
          </a:bodyPr>
          <a:lstStyle/>
          <a:p>
            <a:pPr>
              <a:lnSpc>
                <a:spcPct val="107000"/>
              </a:lnSpc>
              <a:spcAft>
                <a:spcPts val="800"/>
              </a:spcAft>
            </a:pPr>
            <a:r>
              <a:rPr lang="en-GB" dirty="0" err="1">
                <a:latin typeface="Calibri" charset="0"/>
                <a:ea typeface="Calibri" charset="0"/>
                <a:cs typeface="Times New Roman" charset="0"/>
              </a:rPr>
              <a:t>Parsonson</a:t>
            </a:r>
            <a:r>
              <a:rPr lang="en-GB" dirty="0">
                <a:latin typeface="Calibri" charset="0"/>
                <a:ea typeface="Calibri" charset="0"/>
                <a:cs typeface="Times New Roman" charset="0"/>
              </a:rPr>
              <a:t>, S. (2012). Evidence-based Classroom Behaviour Management Strategies. Ministry of Education: </a:t>
            </a:r>
            <a:r>
              <a:rPr lang="en-GB" dirty="0" smtClean="0">
                <a:latin typeface="Calibri" charset="0"/>
                <a:ea typeface="Calibri" charset="0"/>
                <a:cs typeface="Times New Roman" charset="0"/>
              </a:rPr>
              <a:t>Special </a:t>
            </a:r>
            <a:r>
              <a:rPr lang="en-GB" dirty="0">
                <a:latin typeface="Calibri" charset="0"/>
                <a:ea typeface="Calibri" charset="0"/>
                <a:cs typeface="Times New Roman" charset="0"/>
              </a:rPr>
              <a:t>Education, Hawkes Bay Region.</a:t>
            </a:r>
            <a:endParaRPr lang="en-GB" sz="1600" dirty="0">
              <a:effectLst/>
              <a:latin typeface="Calibri" charset="0"/>
              <a:ea typeface="Calibri" charset="0"/>
              <a:cs typeface="Times New Roman" charset="0"/>
            </a:endParaRPr>
          </a:p>
        </p:txBody>
      </p:sp>
    </p:spTree>
    <p:extLst>
      <p:ext uri="{BB962C8B-B14F-4D97-AF65-F5344CB8AC3E}">
        <p14:creationId xmlns:p14="http://schemas.microsoft.com/office/powerpoint/2010/main" val="19985896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758136" y="0"/>
            <a:ext cx="5385864" cy="6858000"/>
          </a:xfrm>
          <a:prstGeom prst="rect">
            <a:avLst/>
          </a:prstGeom>
        </p:spPr>
      </p:pic>
      <p:sp>
        <p:nvSpPr>
          <p:cNvPr id="3" name="TextBox 2"/>
          <p:cNvSpPr txBox="1"/>
          <p:nvPr/>
        </p:nvSpPr>
        <p:spPr>
          <a:xfrm>
            <a:off x="-185738" y="185738"/>
            <a:ext cx="4100513" cy="2492990"/>
          </a:xfrm>
          <a:prstGeom prst="rect">
            <a:avLst/>
          </a:prstGeom>
          <a:noFill/>
        </p:spPr>
        <p:txBody>
          <a:bodyPr wrap="square" rtlCol="0">
            <a:spAutoFit/>
          </a:bodyPr>
          <a:lstStyle/>
          <a:p>
            <a:pPr algn="ctr"/>
            <a:r>
              <a:rPr lang="en-US" sz="3200" dirty="0" err="1" smtClean="0">
                <a:latin typeface="Arial" charset="0"/>
                <a:ea typeface="Arial" charset="0"/>
                <a:cs typeface="Arial" charset="0"/>
              </a:rPr>
              <a:t>Dr</a:t>
            </a:r>
            <a:r>
              <a:rPr lang="en-US" sz="3200" dirty="0" smtClean="0">
                <a:latin typeface="Arial" charset="0"/>
                <a:ea typeface="Arial" charset="0"/>
                <a:cs typeface="Arial" charset="0"/>
              </a:rPr>
              <a:t> Haim </a:t>
            </a:r>
            <a:r>
              <a:rPr lang="en-US" sz="3200" dirty="0" err="1" smtClean="0">
                <a:latin typeface="Arial" charset="0"/>
                <a:ea typeface="Arial" charset="0"/>
                <a:cs typeface="Arial" charset="0"/>
              </a:rPr>
              <a:t>Ginnot</a:t>
            </a:r>
            <a:r>
              <a:rPr lang="en-US" sz="3200" dirty="0" smtClean="0">
                <a:latin typeface="Arial" charset="0"/>
                <a:ea typeface="Arial" charset="0"/>
                <a:cs typeface="Arial" charset="0"/>
              </a:rPr>
              <a:t> </a:t>
            </a:r>
          </a:p>
          <a:p>
            <a:pPr algn="ctr"/>
            <a:r>
              <a:rPr lang="en-US" sz="3200" dirty="0" smtClean="0">
                <a:latin typeface="Arial" charset="0"/>
                <a:ea typeface="Arial" charset="0"/>
                <a:cs typeface="Arial" charset="0"/>
              </a:rPr>
              <a:t>(1922-1973)</a:t>
            </a:r>
          </a:p>
          <a:p>
            <a:pPr algn="ctr"/>
            <a:endParaRPr lang="en-US" sz="3200" dirty="0">
              <a:latin typeface="Arial" charset="0"/>
              <a:ea typeface="Arial" charset="0"/>
              <a:cs typeface="Arial" charset="0"/>
            </a:endParaRPr>
          </a:p>
          <a:p>
            <a:pPr algn="ctr"/>
            <a:r>
              <a:rPr lang="en-US" sz="2000" dirty="0" smtClean="0">
                <a:latin typeface="Arial" charset="0"/>
                <a:ea typeface="Arial" charset="0"/>
                <a:cs typeface="Arial" charset="0"/>
              </a:rPr>
              <a:t>Clinical Psychologist, child therapist, parent, educator</a:t>
            </a:r>
            <a:r>
              <a:rPr lang="en-US" sz="2000" dirty="0">
                <a:latin typeface="Arial" charset="0"/>
                <a:ea typeface="Arial" charset="0"/>
                <a:cs typeface="Arial" charset="0"/>
              </a:rPr>
              <a:t> </a:t>
            </a:r>
            <a:r>
              <a:rPr lang="en-US" sz="2000" dirty="0" smtClean="0">
                <a:latin typeface="Arial" charset="0"/>
                <a:ea typeface="Arial" charset="0"/>
                <a:cs typeface="Arial" charset="0"/>
              </a:rPr>
              <a:t>and author. </a:t>
            </a:r>
            <a:endParaRPr lang="en-US" sz="2000" dirty="0">
              <a:latin typeface="Arial" charset="0"/>
              <a:ea typeface="Arial" charset="0"/>
              <a:cs typeface="Arial" charset="0"/>
            </a:endParaRPr>
          </a:p>
        </p:txBody>
      </p:sp>
      <p:sp>
        <p:nvSpPr>
          <p:cNvPr id="5" name="TextBox 4"/>
          <p:cNvSpPr txBox="1"/>
          <p:nvPr/>
        </p:nvSpPr>
        <p:spPr>
          <a:xfrm>
            <a:off x="528637" y="3644979"/>
            <a:ext cx="2900887" cy="2246769"/>
          </a:xfrm>
          <a:prstGeom prst="rect">
            <a:avLst/>
          </a:prstGeom>
          <a:noFill/>
        </p:spPr>
        <p:txBody>
          <a:bodyPr wrap="square" rtlCol="0">
            <a:spAutoFit/>
          </a:bodyPr>
          <a:lstStyle/>
          <a:p>
            <a:pPr algn="ctr"/>
            <a:r>
              <a:rPr lang="en-US" sz="2800" i="1" dirty="0" smtClean="0">
                <a:latin typeface="Arial" charset="0"/>
                <a:ea typeface="Arial" charset="0"/>
                <a:cs typeface="Arial" charset="0"/>
              </a:rPr>
              <a:t>”Children are like wet cement, whatever falls on them makes an impression”</a:t>
            </a:r>
            <a:endParaRPr lang="en-US" sz="2800" i="1" dirty="0">
              <a:latin typeface="Arial" charset="0"/>
              <a:ea typeface="Arial" charset="0"/>
              <a:cs typeface="Arial" charset="0"/>
            </a:endParaRPr>
          </a:p>
        </p:txBody>
      </p:sp>
    </p:spTree>
    <p:extLst>
      <p:ext uri="{BB962C8B-B14F-4D97-AF65-F5344CB8AC3E}">
        <p14:creationId xmlns:p14="http://schemas.microsoft.com/office/powerpoint/2010/main" val="523544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7672388" cy="5947292"/>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rot="640412">
            <a:off x="7139928" y="3855335"/>
            <a:ext cx="2012051" cy="2999446"/>
          </a:xfrm>
          <a:prstGeom prst="rect">
            <a:avLst/>
          </a:prstGeom>
        </p:spPr>
      </p:pic>
    </p:spTree>
    <p:extLst>
      <p:ext uri="{BB962C8B-B14F-4D97-AF65-F5344CB8AC3E}">
        <p14:creationId xmlns:p14="http://schemas.microsoft.com/office/powerpoint/2010/main" val="160034549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1354" y="1040887"/>
            <a:ext cx="8862646" cy="1846659"/>
          </a:xfrm>
          <a:prstGeom prst="rect">
            <a:avLst/>
          </a:prstGeom>
          <a:noFill/>
        </p:spPr>
        <p:txBody>
          <a:bodyPr wrap="square" rtlCol="0">
            <a:spAutoFit/>
          </a:bodyPr>
          <a:lstStyle/>
          <a:p>
            <a:pPr algn="ctr"/>
            <a:r>
              <a:rPr lang="en-US" sz="3200" dirty="0" err="1">
                <a:latin typeface="Arial" charset="0"/>
                <a:ea typeface="Arial" charset="0"/>
                <a:cs typeface="Arial" charset="0"/>
              </a:rPr>
              <a:t>Behaviour</a:t>
            </a:r>
            <a:r>
              <a:rPr lang="en-US" sz="3200" dirty="0">
                <a:latin typeface="Arial" charset="0"/>
                <a:ea typeface="Arial" charset="0"/>
                <a:cs typeface="Arial" charset="0"/>
              </a:rPr>
              <a:t> improves with positive teacher interaction + communication </a:t>
            </a:r>
            <a:endParaRPr lang="en-US" sz="3200" dirty="0" smtClean="0">
              <a:latin typeface="Arial" charset="0"/>
              <a:ea typeface="Arial" charset="0"/>
              <a:cs typeface="Arial" charset="0"/>
            </a:endParaRPr>
          </a:p>
          <a:p>
            <a:pPr algn="ctr"/>
            <a:r>
              <a:rPr lang="en-US" sz="3200" dirty="0" smtClean="0">
                <a:latin typeface="Arial" charset="0"/>
                <a:ea typeface="Arial" charset="0"/>
                <a:cs typeface="Arial" charset="0"/>
              </a:rPr>
              <a:t>(</a:t>
            </a:r>
            <a:r>
              <a:rPr lang="en-US" sz="3200" dirty="0">
                <a:latin typeface="Arial" charset="0"/>
                <a:ea typeface="Arial" charset="0"/>
                <a:cs typeface="Arial" charset="0"/>
              </a:rPr>
              <a:t>understanding / kindness</a:t>
            </a:r>
            <a:r>
              <a:rPr lang="en-US" sz="3200" dirty="0" smtClean="0">
                <a:latin typeface="Arial" charset="0"/>
                <a:ea typeface="Arial" charset="0"/>
                <a:cs typeface="Arial" charset="0"/>
              </a:rPr>
              <a:t>)</a:t>
            </a: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smtClean="0">
                <a:latin typeface="Arial" charset="0"/>
                <a:ea typeface="Arial" charset="0"/>
                <a:cs typeface="Arial" charset="0"/>
              </a:rPr>
              <a:t>Ginnot</a:t>
            </a:r>
            <a:r>
              <a:rPr lang="en-US" sz="3600" dirty="0" smtClean="0">
                <a:latin typeface="Arial" charset="0"/>
                <a:ea typeface="Arial" charset="0"/>
                <a:cs typeface="Arial" charset="0"/>
              </a:rPr>
              <a:t> Model (1971)</a:t>
            </a:r>
            <a:endParaRPr lang="en-US" sz="3600" dirty="0">
              <a:latin typeface="Arial" charset="0"/>
              <a:ea typeface="Arial" charset="0"/>
              <a:cs typeface="Arial" charset="0"/>
            </a:endParaRP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267075" y="2887546"/>
            <a:ext cx="5576888" cy="3725187"/>
          </a:xfrm>
          <a:prstGeom prst="rect">
            <a:avLst/>
          </a:prstGeom>
        </p:spPr>
      </p:pic>
    </p:spTree>
    <p:extLst>
      <p:ext uri="{BB962C8B-B14F-4D97-AF65-F5344CB8AC3E}">
        <p14:creationId xmlns:p14="http://schemas.microsoft.com/office/powerpoint/2010/main" val="1409798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938579" y="982126"/>
            <a:ext cx="7791084" cy="1138773"/>
          </a:xfrm>
          <a:prstGeom prst="rect">
            <a:avLst/>
          </a:prstGeom>
          <a:noFill/>
        </p:spPr>
        <p:txBody>
          <a:bodyPr wrap="square" rtlCol="0">
            <a:spAutoFit/>
          </a:bodyPr>
          <a:lstStyle/>
          <a:p>
            <a:endParaRPr lang="en-US" dirty="0">
              <a:latin typeface="Arial" charset="0"/>
              <a:ea typeface="Arial" charset="0"/>
              <a:cs typeface="Arial" charset="0"/>
            </a:endParaRPr>
          </a:p>
          <a:p>
            <a:r>
              <a:rPr lang="en-US" sz="3200" dirty="0" smtClean="0">
                <a:latin typeface="Arial" charset="0"/>
                <a:ea typeface="Arial" charset="0"/>
                <a:cs typeface="Arial" charset="0"/>
              </a:rPr>
              <a:t>Improve </a:t>
            </a:r>
            <a:r>
              <a:rPr lang="en-US" sz="3200" dirty="0">
                <a:latin typeface="Arial" charset="0"/>
                <a:ea typeface="Arial" charset="0"/>
                <a:cs typeface="Arial" charset="0"/>
              </a:rPr>
              <a:t>self concept = better </a:t>
            </a:r>
            <a:r>
              <a:rPr lang="en-US" sz="3200" dirty="0" err="1" smtClean="0">
                <a:latin typeface="Arial" charset="0"/>
                <a:ea typeface="Arial" charset="0"/>
                <a:cs typeface="Arial" charset="0"/>
              </a:rPr>
              <a:t>behaviour</a:t>
            </a:r>
            <a:r>
              <a:rPr lang="en-US" sz="3200" dirty="0" smtClean="0">
                <a:latin typeface="Arial" charset="0"/>
                <a:ea typeface="Arial" charset="0"/>
                <a:cs typeface="Arial" charset="0"/>
              </a:rPr>
              <a:t> </a:t>
            </a: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smtClean="0">
                <a:latin typeface="Arial" charset="0"/>
                <a:ea typeface="Arial" charset="0"/>
                <a:cs typeface="Arial" charset="0"/>
              </a:rPr>
              <a:t>Ginnot</a:t>
            </a:r>
            <a:r>
              <a:rPr lang="en-US" sz="3600" dirty="0" smtClean="0">
                <a:latin typeface="Arial" charset="0"/>
                <a:ea typeface="Arial" charset="0"/>
                <a:cs typeface="Arial" charset="0"/>
              </a:rPr>
              <a:t> Model (1971)</a:t>
            </a:r>
            <a:endParaRPr lang="en-US" sz="3600" dirty="0">
              <a:latin typeface="Arial" charset="0"/>
              <a:ea typeface="Arial" charset="0"/>
              <a:cs typeface="Arial" charset="0"/>
            </a:endParaRP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63875" y="2579688"/>
            <a:ext cx="5465763" cy="4089348"/>
          </a:xfrm>
          <a:prstGeom prst="rect">
            <a:avLst/>
          </a:prstGeom>
        </p:spPr>
      </p:pic>
    </p:spTree>
    <p:extLst>
      <p:ext uri="{BB962C8B-B14F-4D97-AF65-F5344CB8AC3E}">
        <p14:creationId xmlns:p14="http://schemas.microsoft.com/office/powerpoint/2010/main" val="1746316710"/>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1354" y="898012"/>
            <a:ext cx="8862646" cy="1631216"/>
          </a:xfrm>
          <a:prstGeom prst="rect">
            <a:avLst/>
          </a:prstGeom>
          <a:noFill/>
        </p:spPr>
        <p:txBody>
          <a:bodyPr wrap="square" rtlCol="0">
            <a:spAutoFit/>
          </a:bodyPr>
          <a:lstStyle/>
          <a:p>
            <a:endParaRPr lang="en-US" dirty="0">
              <a:latin typeface="Arial" charset="0"/>
              <a:ea typeface="Arial" charset="0"/>
              <a:cs typeface="Arial" charset="0"/>
            </a:endParaRPr>
          </a:p>
          <a:p>
            <a:pPr algn="ctr"/>
            <a:r>
              <a:rPr lang="en-US" sz="3200" dirty="0" smtClean="0">
                <a:latin typeface="Arial" charset="0"/>
                <a:ea typeface="Arial" charset="0"/>
                <a:cs typeface="Arial" charset="0"/>
              </a:rPr>
              <a:t>Address the situations rather than the students personality</a:t>
            </a: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smtClean="0">
                <a:latin typeface="Arial" charset="0"/>
                <a:ea typeface="Arial" charset="0"/>
                <a:cs typeface="Arial" charset="0"/>
              </a:rPr>
              <a:t>Ginnot</a:t>
            </a:r>
            <a:r>
              <a:rPr lang="en-US" sz="3600" dirty="0" smtClean="0">
                <a:latin typeface="Arial" charset="0"/>
                <a:ea typeface="Arial" charset="0"/>
                <a:cs typeface="Arial" charset="0"/>
              </a:rPr>
              <a:t> Model (1971)</a:t>
            </a:r>
            <a:endParaRPr lang="en-US" sz="3600" dirty="0">
              <a:latin typeface="Arial" charset="0"/>
              <a:ea typeface="Arial" charset="0"/>
              <a:cs typeface="Arial" charset="0"/>
            </a:endParaRP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086100" y="2657816"/>
            <a:ext cx="5786438" cy="3857625"/>
          </a:xfrm>
          <a:prstGeom prst="rect">
            <a:avLst/>
          </a:prstGeom>
        </p:spPr>
      </p:pic>
    </p:spTree>
    <p:extLst>
      <p:ext uri="{BB962C8B-B14F-4D97-AF65-F5344CB8AC3E}">
        <p14:creationId xmlns:p14="http://schemas.microsoft.com/office/powerpoint/2010/main" val="10217822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8382" y="1112324"/>
            <a:ext cx="8862646" cy="1138773"/>
          </a:xfrm>
          <a:prstGeom prst="rect">
            <a:avLst/>
          </a:prstGeom>
          <a:noFill/>
        </p:spPr>
        <p:txBody>
          <a:bodyPr wrap="square" rtlCol="0">
            <a:spAutoFit/>
          </a:bodyPr>
          <a:lstStyle/>
          <a:p>
            <a:endParaRPr lang="en-US" dirty="0">
              <a:latin typeface="Arial" charset="0"/>
              <a:ea typeface="Arial" charset="0"/>
              <a:cs typeface="Arial" charset="0"/>
            </a:endParaRPr>
          </a:p>
          <a:p>
            <a:pPr algn="ctr"/>
            <a:r>
              <a:rPr lang="en-US" sz="3200" dirty="0" smtClean="0">
                <a:latin typeface="Arial" charset="0"/>
                <a:ea typeface="Arial" charset="0"/>
                <a:cs typeface="Arial" charset="0"/>
              </a:rPr>
              <a:t>Accept </a:t>
            </a:r>
            <a:r>
              <a:rPr lang="en-US" sz="3200" dirty="0">
                <a:latin typeface="Arial" charset="0"/>
                <a:ea typeface="Arial" charset="0"/>
                <a:cs typeface="Arial" charset="0"/>
              </a:rPr>
              <a:t>and clarify feelings of </a:t>
            </a:r>
            <a:r>
              <a:rPr lang="en-US" sz="3200" dirty="0" smtClean="0">
                <a:latin typeface="Arial" charset="0"/>
                <a:ea typeface="Arial" charset="0"/>
                <a:cs typeface="Arial" charset="0"/>
              </a:rPr>
              <a:t>children </a:t>
            </a: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smtClean="0">
                <a:latin typeface="Arial" charset="0"/>
                <a:ea typeface="Arial" charset="0"/>
                <a:cs typeface="Arial" charset="0"/>
              </a:rPr>
              <a:t>Ginnot</a:t>
            </a:r>
            <a:r>
              <a:rPr lang="en-US" sz="3600" dirty="0" smtClean="0">
                <a:latin typeface="Arial" charset="0"/>
                <a:ea typeface="Arial" charset="0"/>
                <a:cs typeface="Arial" charset="0"/>
              </a:rPr>
              <a:t> Model (1971)</a:t>
            </a:r>
            <a:endParaRPr lang="en-US" sz="3600" dirty="0">
              <a:latin typeface="Arial" charset="0"/>
              <a:ea typeface="Arial" charset="0"/>
              <a:cs typeface="Arial" charset="0"/>
            </a:endParaRP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14638" y="2593997"/>
            <a:ext cx="6096390" cy="3434585"/>
          </a:xfrm>
          <a:prstGeom prst="rect">
            <a:avLst/>
          </a:prstGeom>
        </p:spPr>
      </p:pic>
    </p:spTree>
    <p:extLst>
      <p:ext uri="{BB962C8B-B14F-4D97-AF65-F5344CB8AC3E}">
        <p14:creationId xmlns:p14="http://schemas.microsoft.com/office/powerpoint/2010/main" val="83850485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1354" y="769424"/>
            <a:ext cx="8091121" cy="1631216"/>
          </a:xfrm>
          <a:prstGeom prst="rect">
            <a:avLst/>
          </a:prstGeom>
          <a:noFill/>
        </p:spPr>
        <p:txBody>
          <a:bodyPr wrap="square" rtlCol="0">
            <a:spAutoFit/>
          </a:bodyPr>
          <a:lstStyle/>
          <a:p>
            <a:endParaRPr lang="en-US" dirty="0">
              <a:latin typeface="Arial" charset="0"/>
              <a:ea typeface="Arial" charset="0"/>
              <a:cs typeface="Arial" charset="0"/>
            </a:endParaRPr>
          </a:p>
          <a:p>
            <a:pPr algn="ctr"/>
            <a:r>
              <a:rPr lang="en-US" sz="3200" dirty="0" smtClean="0">
                <a:latin typeface="Arial" charset="0"/>
                <a:ea typeface="Arial" charset="0"/>
                <a:cs typeface="Arial" charset="0"/>
              </a:rPr>
              <a:t>Improper </a:t>
            </a:r>
            <a:r>
              <a:rPr lang="en-US" sz="3200" dirty="0">
                <a:latin typeface="Arial" charset="0"/>
                <a:ea typeface="Arial" charset="0"/>
                <a:cs typeface="Arial" charset="0"/>
              </a:rPr>
              <a:t>use of praise fosters a dependency on the </a:t>
            </a:r>
            <a:r>
              <a:rPr lang="en-US" sz="3200" dirty="0" smtClean="0">
                <a:latin typeface="Arial" charset="0"/>
                <a:ea typeface="Arial" charset="0"/>
                <a:cs typeface="Arial" charset="0"/>
              </a:rPr>
              <a:t>teacher</a:t>
            </a: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smtClean="0">
                <a:latin typeface="Arial" charset="0"/>
                <a:ea typeface="Arial" charset="0"/>
                <a:cs typeface="Arial" charset="0"/>
              </a:rPr>
              <a:t>Ginnot</a:t>
            </a:r>
            <a:r>
              <a:rPr lang="en-US" sz="3600" dirty="0" smtClean="0">
                <a:latin typeface="Arial" charset="0"/>
                <a:ea typeface="Arial" charset="0"/>
                <a:cs typeface="Arial" charset="0"/>
              </a:rPr>
              <a:t> Model (1971)</a:t>
            </a:r>
            <a:endParaRPr lang="en-US" sz="3600" dirty="0">
              <a:latin typeface="Arial" charset="0"/>
              <a:ea typeface="Arial" charset="0"/>
              <a:cs typeface="Arial" charset="0"/>
            </a:endParaRP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09874" y="2486877"/>
            <a:ext cx="6068048" cy="4050422"/>
          </a:xfrm>
          <a:prstGeom prst="rect">
            <a:avLst/>
          </a:prstGeom>
        </p:spPr>
      </p:pic>
    </p:spTree>
    <p:extLst>
      <p:ext uri="{BB962C8B-B14F-4D97-AF65-F5344CB8AC3E}">
        <p14:creationId xmlns:p14="http://schemas.microsoft.com/office/powerpoint/2010/main" val="22665426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09904" y="1093172"/>
            <a:ext cx="8862646" cy="1138773"/>
          </a:xfrm>
          <a:prstGeom prst="rect">
            <a:avLst/>
          </a:prstGeom>
          <a:noFill/>
        </p:spPr>
        <p:txBody>
          <a:bodyPr wrap="square" rtlCol="0">
            <a:spAutoFit/>
          </a:bodyPr>
          <a:lstStyle/>
          <a:p>
            <a:endParaRPr lang="en-US" dirty="0">
              <a:latin typeface="Arial" charset="0"/>
              <a:ea typeface="Arial" charset="0"/>
              <a:cs typeface="Arial" charset="0"/>
            </a:endParaRPr>
          </a:p>
          <a:p>
            <a:pPr algn="ctr"/>
            <a:r>
              <a:rPr lang="en-US" sz="3200" dirty="0" smtClean="0">
                <a:latin typeface="Arial" charset="0"/>
                <a:ea typeface="Arial" charset="0"/>
                <a:cs typeface="Arial" charset="0"/>
              </a:rPr>
              <a:t>Punishment </a:t>
            </a:r>
            <a:r>
              <a:rPr lang="en-US" sz="3200" dirty="0">
                <a:latin typeface="Arial" charset="0"/>
                <a:ea typeface="Arial" charset="0"/>
                <a:cs typeface="Arial" charset="0"/>
              </a:rPr>
              <a:t>encourages </a:t>
            </a:r>
            <a:r>
              <a:rPr lang="en-US" sz="3200" dirty="0" smtClean="0">
                <a:latin typeface="Arial" charset="0"/>
                <a:ea typeface="Arial" charset="0"/>
                <a:cs typeface="Arial" charset="0"/>
              </a:rPr>
              <a:t>misconduct</a:t>
            </a: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smtClean="0">
                <a:latin typeface="Arial" charset="0"/>
                <a:ea typeface="Arial" charset="0"/>
                <a:cs typeface="Arial" charset="0"/>
              </a:rPr>
              <a:t>Ginnot</a:t>
            </a:r>
            <a:r>
              <a:rPr lang="en-US" sz="3600" dirty="0" smtClean="0">
                <a:latin typeface="Arial" charset="0"/>
                <a:ea typeface="Arial" charset="0"/>
                <a:cs typeface="Arial" charset="0"/>
              </a:rPr>
              <a:t> Model (1971)</a:t>
            </a:r>
            <a:endParaRPr lang="en-US" sz="3600" dirty="0">
              <a:latin typeface="Arial" charset="0"/>
              <a:ea typeface="Arial" charset="0"/>
              <a:cs typeface="Arial" charset="0"/>
            </a:endParaRPr>
          </a:p>
        </p:txBody>
      </p:sp>
      <p:pic>
        <p:nvPicPr>
          <p:cNvPr id="2" name="Picture 1"/>
          <p:cNvPicPr>
            <a:picLocks noChangeAspect="1"/>
          </p:cNvPicPr>
          <p:nvPr/>
        </p:nvPicPr>
        <p:blipFill rotWithShape="1">
          <a:blip r:embed="rId4">
            <a:extLst>
              <a:ext uri="{28A0092B-C50C-407E-A947-70E740481C1C}">
                <a14:useLocalDpi xmlns:a14="http://schemas.microsoft.com/office/drawing/2010/main" val="0"/>
              </a:ext>
            </a:extLst>
          </a:blip>
          <a:srcRect b="26786"/>
          <a:stretch/>
        </p:blipFill>
        <p:spPr>
          <a:xfrm>
            <a:off x="2843212" y="3001848"/>
            <a:ext cx="6129338" cy="2355964"/>
          </a:xfrm>
          <a:prstGeom prst="rect">
            <a:avLst/>
          </a:prstGeom>
        </p:spPr>
      </p:pic>
    </p:spTree>
    <p:extLst>
      <p:ext uri="{BB962C8B-B14F-4D97-AF65-F5344CB8AC3E}">
        <p14:creationId xmlns:p14="http://schemas.microsoft.com/office/powerpoint/2010/main" val="176706303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1354" y="1090488"/>
            <a:ext cx="8862646" cy="1138773"/>
          </a:xfrm>
          <a:prstGeom prst="rect">
            <a:avLst/>
          </a:prstGeom>
          <a:noFill/>
        </p:spPr>
        <p:txBody>
          <a:bodyPr wrap="square" rtlCol="0">
            <a:spAutoFit/>
          </a:bodyPr>
          <a:lstStyle/>
          <a:p>
            <a:endParaRPr lang="en-US" dirty="0">
              <a:latin typeface="Arial" charset="0"/>
              <a:ea typeface="Arial" charset="0"/>
              <a:cs typeface="Arial" charset="0"/>
            </a:endParaRPr>
          </a:p>
          <a:p>
            <a:pPr algn="ctr"/>
            <a:r>
              <a:rPr lang="en-US" sz="3200" dirty="0" smtClean="0">
                <a:latin typeface="Arial" charset="0"/>
                <a:ea typeface="Arial" charset="0"/>
                <a:cs typeface="Arial" charset="0"/>
              </a:rPr>
              <a:t>Insulting </a:t>
            </a:r>
            <a:r>
              <a:rPr lang="en-US" sz="3200" dirty="0">
                <a:latin typeface="Arial" charset="0"/>
                <a:ea typeface="Arial" charset="0"/>
                <a:cs typeface="Arial" charset="0"/>
              </a:rPr>
              <a:t>children causes rebellion </a:t>
            </a:r>
            <a:endParaRPr lang="en-US" sz="3200" dirty="0" smtClean="0">
              <a:latin typeface="Arial" charset="0"/>
              <a:ea typeface="Arial" charset="0"/>
              <a:cs typeface="Arial" charset="0"/>
            </a:endParaRP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smtClean="0">
                <a:latin typeface="Arial" charset="0"/>
                <a:ea typeface="Arial" charset="0"/>
                <a:cs typeface="Arial" charset="0"/>
              </a:rPr>
              <a:t>Ginnot</a:t>
            </a:r>
            <a:r>
              <a:rPr lang="en-US" sz="3600" dirty="0" smtClean="0">
                <a:latin typeface="Arial" charset="0"/>
                <a:ea typeface="Arial" charset="0"/>
                <a:cs typeface="Arial" charset="0"/>
              </a:rPr>
              <a:t> Model (1971)</a:t>
            </a:r>
            <a:endParaRPr lang="en-US" sz="3600" dirty="0">
              <a:latin typeface="Arial" charset="0"/>
              <a:ea typeface="Arial" charset="0"/>
              <a:cs typeface="Arial" charset="0"/>
            </a:endParaRPr>
          </a:p>
        </p:txBody>
      </p:sp>
      <p:pic>
        <p:nvPicPr>
          <p:cNvPr id="2" name="Picture 1"/>
          <p:cNvPicPr>
            <a:picLocks noChangeAspect="1"/>
          </p:cNvPicPr>
          <p:nvPr/>
        </p:nvPicPr>
        <p:blipFill rotWithShape="1">
          <a:blip r:embed="rId4">
            <a:extLst>
              <a:ext uri="{28A0092B-C50C-407E-A947-70E740481C1C}">
                <a14:useLocalDpi xmlns:a14="http://schemas.microsoft.com/office/drawing/2010/main" val="0"/>
              </a:ext>
            </a:extLst>
          </a:blip>
          <a:srcRect l="1042" t="8125" r="2292" b="28125"/>
          <a:stretch/>
        </p:blipFill>
        <p:spPr>
          <a:xfrm>
            <a:off x="2901462" y="2554528"/>
            <a:ext cx="5897251" cy="3889136"/>
          </a:xfrm>
          <a:prstGeom prst="rect">
            <a:avLst/>
          </a:prstGeom>
        </p:spPr>
      </p:pic>
    </p:spTree>
    <p:extLst>
      <p:ext uri="{BB962C8B-B14F-4D97-AF65-F5344CB8AC3E}">
        <p14:creationId xmlns:p14="http://schemas.microsoft.com/office/powerpoint/2010/main" val="410720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1354" y="769424"/>
            <a:ext cx="8862646" cy="2123658"/>
          </a:xfrm>
          <a:prstGeom prst="rect">
            <a:avLst/>
          </a:prstGeom>
          <a:noFill/>
        </p:spPr>
        <p:txBody>
          <a:bodyPr wrap="square" rtlCol="0">
            <a:spAutoFit/>
          </a:bodyPr>
          <a:lstStyle/>
          <a:p>
            <a:endParaRPr lang="en-US" dirty="0">
              <a:latin typeface="Arial" charset="0"/>
              <a:ea typeface="Arial" charset="0"/>
              <a:cs typeface="Arial" charset="0"/>
            </a:endParaRPr>
          </a:p>
          <a:p>
            <a:pPr algn="ctr"/>
            <a:r>
              <a:rPr lang="en-US" sz="3200" dirty="0" smtClean="0">
                <a:latin typeface="Arial" charset="0"/>
                <a:ea typeface="Arial" charset="0"/>
                <a:cs typeface="Arial" charset="0"/>
              </a:rPr>
              <a:t>Use </a:t>
            </a:r>
            <a:r>
              <a:rPr lang="en-US" sz="3200" dirty="0">
                <a:latin typeface="Arial" charset="0"/>
                <a:ea typeface="Arial" charset="0"/>
                <a:cs typeface="Arial" charset="0"/>
              </a:rPr>
              <a:t>language of acceptance not rejection - inviting children to cooperate rather than </a:t>
            </a:r>
            <a:r>
              <a:rPr lang="en-US" sz="3200" dirty="0" smtClean="0">
                <a:latin typeface="Arial" charset="0"/>
                <a:ea typeface="Arial" charset="0"/>
                <a:cs typeface="Arial" charset="0"/>
              </a:rPr>
              <a:t>demand</a:t>
            </a: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smtClean="0">
                <a:latin typeface="Arial" charset="0"/>
                <a:ea typeface="Arial" charset="0"/>
                <a:cs typeface="Arial" charset="0"/>
              </a:rPr>
              <a:t>Ginnot</a:t>
            </a:r>
            <a:r>
              <a:rPr lang="en-US" sz="3600" dirty="0" smtClean="0">
                <a:latin typeface="Arial" charset="0"/>
                <a:ea typeface="Arial" charset="0"/>
                <a:cs typeface="Arial" charset="0"/>
              </a:rPr>
              <a:t> Model (1971)</a:t>
            </a:r>
            <a:endParaRPr lang="en-US" sz="3600" dirty="0">
              <a:latin typeface="Arial" charset="0"/>
              <a:ea typeface="Arial" charset="0"/>
              <a:cs typeface="Arial" charset="0"/>
            </a:endParaRPr>
          </a:p>
        </p:txBody>
      </p:sp>
      <p:pic>
        <p:nvPicPr>
          <p:cNvPr id="2" name="Picture 1"/>
          <p:cNvPicPr>
            <a:picLocks noChangeAspect="1"/>
          </p:cNvPicPr>
          <p:nvPr/>
        </p:nvPicPr>
        <p:blipFill rotWithShape="1">
          <a:blip r:embed="rId4">
            <a:extLst>
              <a:ext uri="{28A0092B-C50C-407E-A947-70E740481C1C}">
                <a14:useLocalDpi xmlns:a14="http://schemas.microsoft.com/office/drawing/2010/main" val="0"/>
              </a:ext>
            </a:extLst>
          </a:blip>
          <a:srcRect t="-100" r="12901"/>
          <a:stretch/>
        </p:blipFill>
        <p:spPr>
          <a:xfrm>
            <a:off x="3045842" y="3042281"/>
            <a:ext cx="5726684" cy="3471560"/>
          </a:xfrm>
          <a:prstGeom prst="rect">
            <a:avLst/>
          </a:prstGeom>
        </p:spPr>
      </p:pic>
    </p:spTree>
    <p:extLst>
      <p:ext uri="{BB962C8B-B14F-4D97-AF65-F5344CB8AC3E}">
        <p14:creationId xmlns:p14="http://schemas.microsoft.com/office/powerpoint/2010/main" val="14198100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38479" y="769424"/>
            <a:ext cx="8862646" cy="1631216"/>
          </a:xfrm>
          <a:prstGeom prst="rect">
            <a:avLst/>
          </a:prstGeom>
          <a:noFill/>
        </p:spPr>
        <p:txBody>
          <a:bodyPr wrap="square" rtlCol="0">
            <a:spAutoFit/>
          </a:bodyPr>
          <a:lstStyle/>
          <a:p>
            <a:endParaRPr lang="en-US" dirty="0">
              <a:latin typeface="Arial" charset="0"/>
              <a:ea typeface="Arial" charset="0"/>
              <a:cs typeface="Arial" charset="0"/>
            </a:endParaRPr>
          </a:p>
          <a:p>
            <a:pPr algn="ctr"/>
            <a:r>
              <a:rPr lang="en-US" sz="3200" dirty="0" smtClean="0">
                <a:latin typeface="Arial" charset="0"/>
                <a:ea typeface="Arial" charset="0"/>
                <a:cs typeface="Arial" charset="0"/>
              </a:rPr>
              <a:t>Teachers </a:t>
            </a:r>
            <a:r>
              <a:rPr lang="en-US" sz="3200" dirty="0">
                <a:latin typeface="Arial" charset="0"/>
                <a:ea typeface="Arial" charset="0"/>
                <a:cs typeface="Arial" charset="0"/>
              </a:rPr>
              <a:t>must model self discipline </a:t>
            </a:r>
            <a:endParaRPr lang="en-US" sz="3200" dirty="0" smtClean="0">
              <a:latin typeface="Arial" charset="0"/>
              <a:ea typeface="Arial" charset="0"/>
              <a:cs typeface="Arial" charset="0"/>
            </a:endParaRPr>
          </a:p>
          <a:p>
            <a:pPr algn="ctr"/>
            <a:r>
              <a:rPr lang="en-US" sz="3200" dirty="0" smtClean="0">
                <a:latin typeface="Arial" charset="0"/>
                <a:ea typeface="Arial" charset="0"/>
                <a:cs typeface="Arial" charset="0"/>
              </a:rPr>
              <a:t>(</a:t>
            </a:r>
            <a:r>
              <a:rPr lang="en-US" sz="3200" dirty="0">
                <a:latin typeface="Arial" charset="0"/>
                <a:ea typeface="Arial" charset="0"/>
                <a:cs typeface="Arial" charset="0"/>
              </a:rPr>
              <a:t>not get angry) </a:t>
            </a:r>
            <a:endParaRPr lang="en-US" sz="3200" dirty="0" smtClean="0">
              <a:latin typeface="Arial" charset="0"/>
              <a:ea typeface="Arial" charset="0"/>
              <a:cs typeface="Arial" charset="0"/>
            </a:endParaRPr>
          </a:p>
          <a:p>
            <a:endParaRPr lang="en-US" dirty="0">
              <a:latin typeface="Arial" charset="0"/>
              <a:ea typeface="Arial" charset="0"/>
              <a:cs typeface="Arial" charset="0"/>
            </a:endParaRP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smtClean="0">
                <a:latin typeface="Arial" charset="0"/>
                <a:ea typeface="Arial" charset="0"/>
                <a:cs typeface="Arial" charset="0"/>
              </a:rPr>
              <a:t>Ginnot</a:t>
            </a:r>
            <a:r>
              <a:rPr lang="en-US" sz="3600" dirty="0" smtClean="0">
                <a:latin typeface="Arial" charset="0"/>
                <a:ea typeface="Arial" charset="0"/>
                <a:cs typeface="Arial" charset="0"/>
              </a:rPr>
              <a:t> Model (1971)</a:t>
            </a:r>
            <a:endParaRPr lang="en-US" sz="3600" dirty="0">
              <a:latin typeface="Arial" charset="0"/>
              <a:ea typeface="Arial" charset="0"/>
              <a:cs typeface="Arial" charset="0"/>
            </a:endParaRPr>
          </a:p>
        </p:txBody>
      </p:sp>
      <p:pic>
        <p:nvPicPr>
          <p:cNvPr id="2" name="Picture 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787130" y="2799781"/>
            <a:ext cx="6085407" cy="3374635"/>
          </a:xfrm>
          <a:prstGeom prst="rect">
            <a:avLst/>
          </a:prstGeom>
        </p:spPr>
      </p:pic>
    </p:spTree>
    <p:extLst>
      <p:ext uri="{BB962C8B-B14F-4D97-AF65-F5344CB8AC3E}">
        <p14:creationId xmlns:p14="http://schemas.microsoft.com/office/powerpoint/2010/main" val="2471467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224329" y="868999"/>
            <a:ext cx="6605221" cy="861774"/>
          </a:xfrm>
          <a:prstGeom prst="rect">
            <a:avLst/>
          </a:prstGeom>
          <a:noFill/>
        </p:spPr>
        <p:txBody>
          <a:bodyPr wrap="square" rtlCol="0">
            <a:spAutoFit/>
          </a:bodyPr>
          <a:lstStyle/>
          <a:p>
            <a:endParaRPr lang="en-US" dirty="0">
              <a:latin typeface="Arial" charset="0"/>
              <a:ea typeface="Arial" charset="0"/>
              <a:cs typeface="Arial" charset="0"/>
            </a:endParaRPr>
          </a:p>
          <a:p>
            <a:pPr algn="ctr"/>
            <a:r>
              <a:rPr lang="en-US" sz="3200" dirty="0" smtClean="0">
                <a:latin typeface="Arial" charset="0"/>
                <a:ea typeface="Arial" charset="0"/>
                <a:cs typeface="Arial" charset="0"/>
              </a:rPr>
              <a:t>Praise </a:t>
            </a:r>
            <a:r>
              <a:rPr lang="en-US" sz="3200" dirty="0" err="1">
                <a:latin typeface="Arial" charset="0"/>
                <a:ea typeface="Arial" charset="0"/>
                <a:cs typeface="Arial" charset="0"/>
              </a:rPr>
              <a:t>behaviour</a:t>
            </a:r>
            <a:r>
              <a:rPr lang="en-US" sz="3200" dirty="0">
                <a:latin typeface="Arial" charset="0"/>
                <a:ea typeface="Arial" charset="0"/>
                <a:cs typeface="Arial" charset="0"/>
              </a:rPr>
              <a:t> rather than ability</a:t>
            </a:r>
          </a:p>
        </p:txBody>
      </p:sp>
      <p:pic>
        <p:nvPicPr>
          <p:cNvPr id="3" name="Picture 2"/>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3472375"/>
            <a:ext cx="2672862" cy="3385625"/>
          </a:xfrm>
          <a:prstGeom prst="rect">
            <a:avLst/>
          </a:prstGeom>
        </p:spPr>
      </p:pic>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smtClean="0">
                <a:latin typeface="Arial" charset="0"/>
                <a:ea typeface="Arial" charset="0"/>
                <a:cs typeface="Arial" charset="0"/>
              </a:rPr>
              <a:t>Ginnot</a:t>
            </a:r>
            <a:r>
              <a:rPr lang="en-US" sz="3600" dirty="0" smtClean="0">
                <a:latin typeface="Arial" charset="0"/>
                <a:ea typeface="Arial" charset="0"/>
                <a:cs typeface="Arial" charset="0"/>
              </a:rPr>
              <a:t> Model (1971)</a:t>
            </a:r>
            <a:endParaRPr lang="en-US" sz="3600" dirty="0">
              <a:latin typeface="Arial" charset="0"/>
              <a:ea typeface="Arial" charset="0"/>
              <a:cs typeface="Arial" charset="0"/>
            </a:endParaRPr>
          </a:p>
        </p:txBody>
      </p:sp>
      <p:pic>
        <p:nvPicPr>
          <p:cNvPr id="6" name="Picture 5"/>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854325" y="2504550"/>
            <a:ext cx="6046788" cy="4036014"/>
          </a:xfrm>
          <a:prstGeom prst="rect">
            <a:avLst/>
          </a:prstGeom>
        </p:spPr>
      </p:pic>
    </p:spTree>
    <p:extLst>
      <p:ext uri="{BB962C8B-B14F-4D97-AF65-F5344CB8AC3E}">
        <p14:creationId xmlns:p14="http://schemas.microsoft.com/office/powerpoint/2010/main" val="56883119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81354" y="769424"/>
            <a:ext cx="8862646" cy="5909310"/>
          </a:xfrm>
          <a:prstGeom prst="rect">
            <a:avLst/>
          </a:prstGeom>
          <a:noFill/>
        </p:spPr>
        <p:txBody>
          <a:bodyPr wrap="square" rtlCol="0">
            <a:spAutoFit/>
          </a:bodyPr>
          <a:lstStyle/>
          <a:p>
            <a:r>
              <a:rPr lang="en-US" dirty="0" err="1" smtClean="0">
                <a:latin typeface="Arial" charset="0"/>
                <a:ea typeface="Arial" charset="0"/>
                <a:cs typeface="Arial" charset="0"/>
              </a:rPr>
              <a:t>Behaviour</a:t>
            </a:r>
            <a:r>
              <a:rPr lang="en-US" dirty="0" smtClean="0">
                <a:latin typeface="Arial" charset="0"/>
                <a:ea typeface="Arial" charset="0"/>
                <a:cs typeface="Arial" charset="0"/>
              </a:rPr>
              <a:t> improves with positive teacher interaction + communication </a:t>
            </a:r>
          </a:p>
          <a:p>
            <a:r>
              <a:rPr lang="en-US" dirty="0" smtClean="0">
                <a:latin typeface="Arial" charset="0"/>
                <a:ea typeface="Arial" charset="0"/>
                <a:cs typeface="Arial" charset="0"/>
              </a:rPr>
              <a:t>(understanding / kindness)</a:t>
            </a:r>
          </a:p>
          <a:p>
            <a:endParaRPr lang="en-US" dirty="0" smtClean="0">
              <a:latin typeface="Arial" charset="0"/>
              <a:ea typeface="Arial" charset="0"/>
              <a:cs typeface="Arial" charset="0"/>
            </a:endParaRPr>
          </a:p>
          <a:p>
            <a:r>
              <a:rPr lang="en-US" dirty="0" smtClean="0">
                <a:latin typeface="Arial" charset="0"/>
                <a:ea typeface="Arial" charset="0"/>
                <a:cs typeface="Arial" charset="0"/>
              </a:rPr>
              <a:t>Improve self concept = better </a:t>
            </a:r>
            <a:r>
              <a:rPr lang="en-US" dirty="0" err="1" smtClean="0">
                <a:latin typeface="Arial" charset="0"/>
                <a:ea typeface="Arial" charset="0"/>
                <a:cs typeface="Arial" charset="0"/>
              </a:rPr>
              <a:t>behaviour</a:t>
            </a:r>
            <a:r>
              <a:rPr lang="en-US" dirty="0" smtClean="0">
                <a:latin typeface="Arial" charset="0"/>
                <a:ea typeface="Arial" charset="0"/>
                <a:cs typeface="Arial" charset="0"/>
              </a:rPr>
              <a:t> </a:t>
            </a:r>
          </a:p>
          <a:p>
            <a:endParaRPr lang="en-US" dirty="0" smtClean="0">
              <a:latin typeface="Arial" charset="0"/>
              <a:ea typeface="Arial" charset="0"/>
              <a:cs typeface="Arial" charset="0"/>
            </a:endParaRPr>
          </a:p>
          <a:p>
            <a:r>
              <a:rPr lang="en-US" dirty="0" smtClean="0">
                <a:latin typeface="Arial" charset="0"/>
                <a:ea typeface="Arial" charset="0"/>
                <a:cs typeface="Arial" charset="0"/>
              </a:rPr>
              <a:t>Use congruent communication (verbal/non verbal agree)</a:t>
            </a:r>
          </a:p>
          <a:p>
            <a:endParaRPr lang="en-US" dirty="0" smtClean="0">
              <a:latin typeface="Arial" charset="0"/>
              <a:ea typeface="Arial" charset="0"/>
              <a:cs typeface="Arial" charset="0"/>
            </a:endParaRPr>
          </a:p>
          <a:p>
            <a:r>
              <a:rPr lang="en-US" dirty="0" smtClean="0">
                <a:latin typeface="Arial" charset="0"/>
                <a:ea typeface="Arial" charset="0"/>
                <a:cs typeface="Arial" charset="0"/>
              </a:rPr>
              <a:t>Accept and clarify feelings of children </a:t>
            </a:r>
          </a:p>
          <a:p>
            <a:endParaRPr lang="en-US" dirty="0" smtClean="0">
              <a:latin typeface="Arial" charset="0"/>
              <a:ea typeface="Arial" charset="0"/>
              <a:cs typeface="Arial" charset="0"/>
            </a:endParaRPr>
          </a:p>
          <a:p>
            <a:r>
              <a:rPr lang="en-US" dirty="0" smtClean="0">
                <a:latin typeface="Arial" charset="0"/>
                <a:ea typeface="Arial" charset="0"/>
                <a:cs typeface="Arial" charset="0"/>
              </a:rPr>
              <a:t>Improper use of praise fosters a dependency on the teacher</a:t>
            </a:r>
          </a:p>
          <a:p>
            <a:endParaRPr lang="en-US" dirty="0" smtClean="0">
              <a:latin typeface="Arial" charset="0"/>
              <a:ea typeface="Arial" charset="0"/>
              <a:cs typeface="Arial" charset="0"/>
            </a:endParaRPr>
          </a:p>
          <a:p>
            <a:r>
              <a:rPr lang="en-US" dirty="0" smtClean="0">
                <a:latin typeface="Arial" charset="0"/>
                <a:ea typeface="Arial" charset="0"/>
                <a:cs typeface="Arial" charset="0"/>
              </a:rPr>
              <a:t>Punishment encourages misconduct</a:t>
            </a:r>
          </a:p>
          <a:p>
            <a:endParaRPr lang="en-US" dirty="0" smtClean="0">
              <a:latin typeface="Arial" charset="0"/>
              <a:ea typeface="Arial" charset="0"/>
              <a:cs typeface="Arial" charset="0"/>
            </a:endParaRPr>
          </a:p>
          <a:p>
            <a:r>
              <a:rPr lang="en-US" dirty="0" smtClean="0">
                <a:latin typeface="Arial" charset="0"/>
                <a:ea typeface="Arial" charset="0"/>
                <a:cs typeface="Arial" charset="0"/>
              </a:rPr>
              <a:t>Insulting children causes rebellion </a:t>
            </a:r>
          </a:p>
          <a:p>
            <a:endParaRPr lang="en-US" dirty="0" smtClean="0">
              <a:latin typeface="Arial" charset="0"/>
              <a:ea typeface="Arial" charset="0"/>
              <a:cs typeface="Arial" charset="0"/>
            </a:endParaRPr>
          </a:p>
          <a:p>
            <a:r>
              <a:rPr lang="en-US" dirty="0" smtClean="0">
                <a:latin typeface="Arial" charset="0"/>
                <a:ea typeface="Arial" charset="0"/>
                <a:cs typeface="Arial" charset="0"/>
              </a:rPr>
              <a:t>Use language of acceptance not rejection - inviting children to cooperate rather than demand</a:t>
            </a:r>
          </a:p>
          <a:p>
            <a:endParaRPr lang="en-US" dirty="0" smtClean="0">
              <a:latin typeface="Arial" charset="0"/>
              <a:ea typeface="Arial" charset="0"/>
              <a:cs typeface="Arial" charset="0"/>
            </a:endParaRPr>
          </a:p>
          <a:p>
            <a:r>
              <a:rPr lang="en-US" dirty="0" smtClean="0">
                <a:latin typeface="Arial" charset="0"/>
                <a:ea typeface="Arial" charset="0"/>
                <a:cs typeface="Arial" charset="0"/>
              </a:rPr>
              <a:t>Teachers must model self discipline (not get angry) </a:t>
            </a:r>
          </a:p>
          <a:p>
            <a:endParaRPr lang="en-US" dirty="0">
              <a:latin typeface="Arial" charset="0"/>
              <a:ea typeface="Arial" charset="0"/>
              <a:cs typeface="Arial" charset="0"/>
            </a:endParaRPr>
          </a:p>
          <a:p>
            <a:r>
              <a:rPr lang="en-US" dirty="0" smtClean="0">
                <a:latin typeface="Arial" charset="0"/>
                <a:ea typeface="Arial" charset="0"/>
                <a:cs typeface="Arial" charset="0"/>
              </a:rPr>
              <a:t>Praise </a:t>
            </a:r>
            <a:r>
              <a:rPr lang="en-US" dirty="0" err="1">
                <a:latin typeface="Arial" charset="0"/>
                <a:ea typeface="Arial" charset="0"/>
                <a:cs typeface="Arial" charset="0"/>
              </a:rPr>
              <a:t>behaviour</a:t>
            </a:r>
            <a:r>
              <a:rPr lang="en-US" dirty="0">
                <a:latin typeface="Arial" charset="0"/>
                <a:ea typeface="Arial" charset="0"/>
                <a:cs typeface="Arial" charset="0"/>
              </a:rPr>
              <a:t> rather than ability</a:t>
            </a:r>
          </a:p>
        </p:txBody>
      </p:sp>
      <p:sp>
        <p:nvSpPr>
          <p:cNvPr id="5" name="TextBox 4"/>
          <p:cNvSpPr txBox="1"/>
          <p:nvPr/>
        </p:nvSpPr>
        <p:spPr>
          <a:xfrm>
            <a:off x="321731" y="123093"/>
            <a:ext cx="4390946" cy="646331"/>
          </a:xfrm>
          <a:prstGeom prst="rect">
            <a:avLst/>
          </a:prstGeom>
          <a:noFill/>
        </p:spPr>
        <p:txBody>
          <a:bodyPr wrap="none" rtlCol="0">
            <a:spAutoFit/>
          </a:bodyPr>
          <a:lstStyle/>
          <a:p>
            <a:r>
              <a:rPr lang="en-US" sz="3600" dirty="0" err="1" smtClean="0">
                <a:latin typeface="Arial" charset="0"/>
                <a:ea typeface="Arial" charset="0"/>
                <a:cs typeface="Arial" charset="0"/>
              </a:rPr>
              <a:t>Ginnot</a:t>
            </a:r>
            <a:r>
              <a:rPr lang="en-US" sz="3600" dirty="0" smtClean="0">
                <a:latin typeface="Arial" charset="0"/>
                <a:ea typeface="Arial" charset="0"/>
                <a:cs typeface="Arial" charset="0"/>
              </a:rPr>
              <a:t> Model (1971)</a:t>
            </a:r>
            <a:endParaRPr lang="en-US" sz="3600" dirty="0">
              <a:latin typeface="Arial" charset="0"/>
              <a:ea typeface="Arial" charset="0"/>
              <a:cs typeface="Arial" charset="0"/>
            </a:endParaRPr>
          </a:p>
        </p:txBody>
      </p:sp>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05612" y="1600200"/>
            <a:ext cx="2025762" cy="2500311"/>
          </a:xfrm>
          <a:prstGeom prst="rect">
            <a:avLst/>
          </a:prstGeom>
        </p:spPr>
      </p:pic>
    </p:spTree>
    <p:extLst>
      <p:ext uri="{BB962C8B-B14F-4D97-AF65-F5344CB8AC3E}">
        <p14:creationId xmlns:p14="http://schemas.microsoft.com/office/powerpoint/2010/main" val="142284426"/>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xmlns="" id="{3ABD04EB-5EC3-0F49-A6C3-D9AB5B46FD19}"/>
              </a:ext>
            </a:extLst>
          </p:cNvPr>
          <p:cNvPicPr>
            <a:picLocks noChangeAspect="1"/>
          </p:cNvPicPr>
          <p:nvPr/>
        </p:nvPicPr>
        <p:blipFill>
          <a:blip r:embed="rId2"/>
          <a:stretch>
            <a:fillRect/>
          </a:stretch>
        </p:blipFill>
        <p:spPr>
          <a:xfrm>
            <a:off x="0" y="-29409"/>
            <a:ext cx="10331116" cy="6887410"/>
          </a:xfrm>
          <a:prstGeom prst="rect">
            <a:avLst/>
          </a:prstGeom>
        </p:spPr>
      </p:pic>
    </p:spTree>
    <p:extLst>
      <p:ext uri="{BB962C8B-B14F-4D97-AF65-F5344CB8AC3E}">
        <p14:creationId xmlns:p14="http://schemas.microsoft.com/office/powerpoint/2010/main" val="406882616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657225" y="555963"/>
            <a:ext cx="8072438" cy="4031873"/>
          </a:xfrm>
          <a:prstGeom prst="rect">
            <a:avLst/>
          </a:prstGeom>
        </p:spPr>
        <p:txBody>
          <a:bodyPr wrap="square">
            <a:spAutoFit/>
          </a:bodyPr>
          <a:lstStyle/>
          <a:p>
            <a:r>
              <a:rPr lang="en-GB" sz="3200" dirty="0">
                <a:latin typeface="Arial" charset="0"/>
                <a:ea typeface="Arial" charset="0"/>
                <a:cs typeface="Arial" charset="0"/>
              </a:rPr>
              <a:t>Wilks (1996) states that there are </a:t>
            </a:r>
            <a:r>
              <a:rPr lang="en-GB" sz="3200" dirty="0">
                <a:solidFill>
                  <a:srgbClr val="00B0F0"/>
                </a:solidFill>
                <a:latin typeface="Arial" charset="0"/>
                <a:ea typeface="Arial" charset="0"/>
                <a:cs typeface="Arial" charset="0"/>
              </a:rPr>
              <a:t>two</a:t>
            </a:r>
            <a:r>
              <a:rPr lang="en-GB" sz="3200" dirty="0">
                <a:latin typeface="Arial" charset="0"/>
                <a:ea typeface="Arial" charset="0"/>
                <a:cs typeface="Arial" charset="0"/>
              </a:rPr>
              <a:t> main groups of behaviour management </a:t>
            </a:r>
            <a:r>
              <a:rPr lang="en-GB" sz="3200" dirty="0" smtClean="0">
                <a:latin typeface="Arial" charset="0"/>
                <a:ea typeface="Arial" charset="0"/>
                <a:cs typeface="Arial" charset="0"/>
              </a:rPr>
              <a:t>strategies.</a:t>
            </a:r>
          </a:p>
          <a:p>
            <a:endParaRPr lang="en-GB" sz="3200" dirty="0">
              <a:latin typeface="Arial" charset="0"/>
              <a:ea typeface="Arial" charset="0"/>
              <a:cs typeface="Arial" charset="0"/>
            </a:endParaRPr>
          </a:p>
          <a:p>
            <a:r>
              <a:rPr lang="en-GB" sz="3200" dirty="0">
                <a:solidFill>
                  <a:srgbClr val="00B0F0"/>
                </a:solidFill>
                <a:latin typeface="Arial" charset="0"/>
                <a:ea typeface="Arial" charset="0"/>
                <a:cs typeface="Arial" charset="0"/>
              </a:rPr>
              <a:t>P</a:t>
            </a:r>
            <a:r>
              <a:rPr lang="en-GB" sz="3200" dirty="0" smtClean="0">
                <a:solidFill>
                  <a:srgbClr val="00B0F0"/>
                </a:solidFill>
                <a:latin typeface="Arial" charset="0"/>
                <a:ea typeface="Arial" charset="0"/>
                <a:cs typeface="Arial" charset="0"/>
              </a:rPr>
              <a:t>roactive strategies</a:t>
            </a:r>
            <a:r>
              <a:rPr lang="en-GB" sz="3200" dirty="0" smtClean="0">
                <a:latin typeface="Arial" charset="0"/>
                <a:ea typeface="Arial" charset="0"/>
                <a:cs typeface="Arial" charset="0"/>
              </a:rPr>
              <a:t>, intended </a:t>
            </a:r>
            <a:r>
              <a:rPr lang="en-GB" sz="3200" dirty="0">
                <a:latin typeface="Arial" charset="0"/>
                <a:ea typeface="Arial" charset="0"/>
                <a:cs typeface="Arial" charset="0"/>
              </a:rPr>
              <a:t>to lower the chance of a behaviour issue arising </a:t>
            </a:r>
            <a:r>
              <a:rPr lang="en-GB" sz="3200" dirty="0" smtClean="0">
                <a:latin typeface="Arial" charset="0"/>
                <a:ea typeface="Arial" charset="0"/>
                <a:cs typeface="Arial" charset="0"/>
              </a:rPr>
              <a:t>in the first place and </a:t>
            </a:r>
            <a:r>
              <a:rPr lang="en-GB" sz="3200" dirty="0">
                <a:solidFill>
                  <a:srgbClr val="00B0F0"/>
                </a:solidFill>
                <a:latin typeface="Arial" charset="0"/>
                <a:ea typeface="Arial" charset="0"/>
                <a:cs typeface="Arial" charset="0"/>
              </a:rPr>
              <a:t>reactive strategies </a:t>
            </a:r>
            <a:r>
              <a:rPr lang="en-GB" sz="3200" dirty="0" smtClean="0">
                <a:latin typeface="Arial" charset="0"/>
                <a:ea typeface="Arial" charset="0"/>
                <a:cs typeface="Arial" charset="0"/>
              </a:rPr>
              <a:t>that are </a:t>
            </a:r>
            <a:r>
              <a:rPr lang="en-GB" sz="3200" dirty="0">
                <a:latin typeface="Arial" charset="0"/>
                <a:ea typeface="Arial" charset="0"/>
                <a:cs typeface="Arial" charset="0"/>
              </a:rPr>
              <a:t>used </a:t>
            </a:r>
            <a:r>
              <a:rPr lang="en-GB" sz="3200" dirty="0" smtClean="0">
                <a:latin typeface="Arial" charset="0"/>
                <a:ea typeface="Arial" charset="0"/>
                <a:cs typeface="Arial" charset="0"/>
              </a:rPr>
              <a:t>once a child misbehaves. </a:t>
            </a:r>
            <a:endParaRPr lang="en-US" sz="3200" dirty="0">
              <a:latin typeface="Arial" charset="0"/>
              <a:ea typeface="Arial" charset="0"/>
              <a:cs typeface="Arial" charset="0"/>
            </a:endParaRPr>
          </a:p>
        </p:txBody>
      </p:sp>
      <p:sp>
        <p:nvSpPr>
          <p:cNvPr id="3" name="Rectangle 2"/>
          <p:cNvSpPr/>
          <p:nvPr/>
        </p:nvSpPr>
        <p:spPr>
          <a:xfrm>
            <a:off x="842962" y="5967240"/>
            <a:ext cx="7343776" cy="685059"/>
          </a:xfrm>
          <a:prstGeom prst="rect">
            <a:avLst/>
          </a:prstGeom>
        </p:spPr>
        <p:txBody>
          <a:bodyPr wrap="square">
            <a:spAutoFit/>
          </a:bodyPr>
          <a:lstStyle/>
          <a:p>
            <a:pPr>
              <a:lnSpc>
                <a:spcPct val="107000"/>
              </a:lnSpc>
              <a:spcAft>
                <a:spcPts val="800"/>
              </a:spcAft>
            </a:pPr>
            <a:r>
              <a:rPr lang="en-GB" dirty="0">
                <a:latin typeface="Calibri" charset="0"/>
                <a:ea typeface="Calibri" charset="0"/>
                <a:cs typeface="Times New Roman" charset="0"/>
              </a:rPr>
              <a:t>Wilks, R. (1996). Classroom management in primary schools: A review of the literature. Behaviour Change.</a:t>
            </a:r>
            <a:endParaRPr lang="en-GB" sz="1600" dirty="0">
              <a:effectLst/>
              <a:latin typeface="Calibri" charset="0"/>
              <a:ea typeface="Calibri" charset="0"/>
              <a:cs typeface="Times New Roman" charset="0"/>
            </a:endParaRPr>
          </a:p>
        </p:txBody>
      </p:sp>
    </p:spTree>
    <p:extLst>
      <p:ext uri="{BB962C8B-B14F-4D97-AF65-F5344CB8AC3E}">
        <p14:creationId xmlns:p14="http://schemas.microsoft.com/office/powerpoint/2010/main" val="30949401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3">
            <a:extLst>
              <a:ext uri="{28A0092B-C50C-407E-A947-70E740481C1C}">
                <a14:useLocalDpi xmlns:a14="http://schemas.microsoft.com/office/drawing/2010/main" val="0"/>
              </a:ext>
            </a:extLst>
          </a:blip>
          <a:srcRect r="13811"/>
          <a:stretch/>
        </p:blipFill>
        <p:spPr>
          <a:xfrm>
            <a:off x="3017838" y="1902710"/>
            <a:ext cx="2840038" cy="3455104"/>
          </a:xfrm>
          <a:prstGeom prst="rect">
            <a:avLst/>
          </a:prstGeom>
        </p:spPr>
      </p:pic>
      <p:sp>
        <p:nvSpPr>
          <p:cNvPr id="4" name="TextBox 3"/>
          <p:cNvSpPr txBox="1"/>
          <p:nvPr/>
        </p:nvSpPr>
        <p:spPr>
          <a:xfrm>
            <a:off x="3103998" y="1317935"/>
            <a:ext cx="2667718" cy="584775"/>
          </a:xfrm>
          <a:prstGeom prst="rect">
            <a:avLst/>
          </a:prstGeom>
          <a:noFill/>
        </p:spPr>
        <p:txBody>
          <a:bodyPr wrap="none" rtlCol="0">
            <a:spAutoFit/>
          </a:bodyPr>
          <a:lstStyle/>
          <a:p>
            <a:r>
              <a:rPr lang="en-US" sz="3200" dirty="0" smtClean="0">
                <a:latin typeface="Arial" charset="0"/>
                <a:ea typeface="Arial" charset="0"/>
                <a:cs typeface="Arial" charset="0"/>
              </a:rPr>
              <a:t>Jacob </a:t>
            </a:r>
            <a:r>
              <a:rPr lang="en-US" sz="3200" dirty="0" err="1" smtClean="0">
                <a:latin typeface="Arial" charset="0"/>
                <a:ea typeface="Arial" charset="0"/>
                <a:cs typeface="Arial" charset="0"/>
              </a:rPr>
              <a:t>Kounin</a:t>
            </a:r>
            <a:endParaRPr lang="en-US" sz="3200" dirty="0">
              <a:latin typeface="Arial" charset="0"/>
              <a:ea typeface="Arial" charset="0"/>
              <a:cs typeface="Arial" charset="0"/>
            </a:endParaRPr>
          </a:p>
        </p:txBody>
      </p:sp>
      <p:sp>
        <p:nvSpPr>
          <p:cNvPr id="5" name="TextBox 4"/>
          <p:cNvSpPr txBox="1"/>
          <p:nvPr/>
        </p:nvSpPr>
        <p:spPr>
          <a:xfrm>
            <a:off x="3103998" y="366215"/>
            <a:ext cx="2480166" cy="369332"/>
          </a:xfrm>
          <a:prstGeom prst="rect">
            <a:avLst/>
          </a:prstGeom>
          <a:noFill/>
        </p:spPr>
        <p:txBody>
          <a:bodyPr wrap="none" rtlCol="0">
            <a:spAutoFit/>
          </a:bodyPr>
          <a:lstStyle/>
          <a:p>
            <a:r>
              <a:rPr lang="en-US" dirty="0" smtClean="0">
                <a:latin typeface="Arial" charset="0"/>
                <a:ea typeface="Arial" charset="0"/>
                <a:cs typeface="Arial" charset="0"/>
              </a:rPr>
              <a:t>Preventative discipline</a:t>
            </a:r>
            <a:endParaRPr lang="en-US" dirty="0">
              <a:latin typeface="Arial" charset="0"/>
              <a:ea typeface="Arial" charset="0"/>
              <a:cs typeface="Arial" charset="0"/>
            </a:endParaRPr>
          </a:p>
        </p:txBody>
      </p:sp>
      <p:sp>
        <p:nvSpPr>
          <p:cNvPr id="6" name="TextBox 5"/>
          <p:cNvSpPr txBox="1"/>
          <p:nvPr/>
        </p:nvSpPr>
        <p:spPr>
          <a:xfrm>
            <a:off x="6072189" y="148384"/>
            <a:ext cx="2914650" cy="1754326"/>
          </a:xfrm>
          <a:prstGeom prst="rect">
            <a:avLst/>
          </a:prstGeom>
          <a:noFill/>
        </p:spPr>
        <p:txBody>
          <a:bodyPr wrap="square" rtlCol="0">
            <a:spAutoFit/>
          </a:bodyPr>
          <a:lstStyle/>
          <a:p>
            <a:pPr algn="ctr"/>
            <a:r>
              <a:rPr lang="en-US" dirty="0" smtClean="0"/>
              <a:t>Personality traits not particular important in classroom management. Planning, </a:t>
            </a:r>
            <a:r>
              <a:rPr lang="en-US" dirty="0" err="1" smtClean="0"/>
              <a:t>organisation</a:t>
            </a:r>
            <a:r>
              <a:rPr lang="en-US" dirty="0" smtClean="0"/>
              <a:t>, managing groups and lesson are the key. </a:t>
            </a:r>
            <a:endParaRPr lang="en-US" dirty="0"/>
          </a:p>
        </p:txBody>
      </p:sp>
      <p:sp>
        <p:nvSpPr>
          <p:cNvPr id="8" name="TextBox 7"/>
          <p:cNvSpPr txBox="1"/>
          <p:nvPr/>
        </p:nvSpPr>
        <p:spPr>
          <a:xfrm>
            <a:off x="63065" y="200017"/>
            <a:ext cx="2654300" cy="1754326"/>
          </a:xfrm>
          <a:prstGeom prst="rect">
            <a:avLst/>
          </a:prstGeom>
          <a:noFill/>
        </p:spPr>
        <p:txBody>
          <a:bodyPr wrap="square" rtlCol="0">
            <a:spAutoFit/>
          </a:bodyPr>
          <a:lstStyle/>
          <a:p>
            <a:pPr algn="ctr"/>
            <a:r>
              <a:rPr lang="en-US" dirty="0" smtClean="0"/>
              <a:t>All class control techniques advocated are intended to create and maintain a classroom atmosphere conducive to learning.</a:t>
            </a:r>
            <a:endParaRPr lang="en-US" dirty="0"/>
          </a:p>
        </p:txBody>
      </p:sp>
      <p:sp>
        <p:nvSpPr>
          <p:cNvPr id="9" name="TextBox 8"/>
          <p:cNvSpPr txBox="1"/>
          <p:nvPr/>
        </p:nvSpPr>
        <p:spPr>
          <a:xfrm>
            <a:off x="6343048" y="2492652"/>
            <a:ext cx="2248390" cy="1754326"/>
          </a:xfrm>
          <a:prstGeom prst="rect">
            <a:avLst/>
          </a:prstGeom>
          <a:noFill/>
        </p:spPr>
        <p:txBody>
          <a:bodyPr wrap="square" rtlCol="0">
            <a:spAutoFit/>
          </a:bodyPr>
          <a:lstStyle/>
          <a:p>
            <a:pPr algn="ctr"/>
            <a:r>
              <a:rPr lang="en-US" dirty="0" err="1" smtClean="0"/>
              <a:t>Kounin</a:t>
            </a:r>
            <a:r>
              <a:rPr lang="en-US" dirty="0" smtClean="0"/>
              <a:t> was inspired by </a:t>
            </a:r>
            <a:r>
              <a:rPr lang="en-US" dirty="0" err="1" smtClean="0"/>
              <a:t>Glasser</a:t>
            </a:r>
            <a:r>
              <a:rPr lang="en-US" dirty="0" smtClean="0"/>
              <a:t> (Reality therapy) and influenced </a:t>
            </a:r>
            <a:r>
              <a:rPr lang="en-US" dirty="0" err="1" smtClean="0"/>
              <a:t>Dreikurs</a:t>
            </a:r>
            <a:r>
              <a:rPr lang="en-US" dirty="0" smtClean="0"/>
              <a:t> (Logical consequences) </a:t>
            </a:r>
            <a:endParaRPr lang="en-US" dirty="0"/>
          </a:p>
        </p:txBody>
      </p:sp>
      <p:sp>
        <p:nvSpPr>
          <p:cNvPr id="10" name="TextBox 9"/>
          <p:cNvSpPr txBox="1"/>
          <p:nvPr/>
        </p:nvSpPr>
        <p:spPr>
          <a:xfrm>
            <a:off x="6158349" y="4836920"/>
            <a:ext cx="2617788" cy="1477328"/>
          </a:xfrm>
          <a:prstGeom prst="rect">
            <a:avLst/>
          </a:prstGeom>
          <a:noFill/>
        </p:spPr>
        <p:txBody>
          <a:bodyPr wrap="square" rtlCol="0">
            <a:spAutoFit/>
          </a:bodyPr>
          <a:lstStyle/>
          <a:p>
            <a:pPr algn="ctr"/>
            <a:r>
              <a:rPr lang="en-US" dirty="0" smtClean="0"/>
              <a:t>First to present detailed analysis of the relationship between the teachers actions and the students </a:t>
            </a:r>
            <a:r>
              <a:rPr lang="en-US" dirty="0" err="1" smtClean="0"/>
              <a:t>behaviour</a:t>
            </a:r>
            <a:endParaRPr lang="en-US" dirty="0"/>
          </a:p>
        </p:txBody>
      </p:sp>
      <p:sp>
        <p:nvSpPr>
          <p:cNvPr id="11" name="TextBox 10"/>
          <p:cNvSpPr txBox="1"/>
          <p:nvPr/>
        </p:nvSpPr>
        <p:spPr>
          <a:xfrm>
            <a:off x="159231" y="2429933"/>
            <a:ext cx="2461968" cy="3416320"/>
          </a:xfrm>
          <a:prstGeom prst="rect">
            <a:avLst/>
          </a:prstGeom>
          <a:noFill/>
        </p:spPr>
        <p:txBody>
          <a:bodyPr wrap="square" rtlCol="0">
            <a:spAutoFit/>
          </a:bodyPr>
          <a:lstStyle/>
          <a:p>
            <a:r>
              <a:rPr lang="en-US" u="sng" dirty="0" smtClean="0"/>
              <a:t>Model focus</a:t>
            </a:r>
          </a:p>
          <a:p>
            <a:r>
              <a:rPr lang="en-US" dirty="0" smtClean="0"/>
              <a:t>- Relationship between the teacher classroom management skills and their ability to actively engage student involvement in lessons</a:t>
            </a:r>
          </a:p>
          <a:p>
            <a:endParaRPr lang="en-US" dirty="0"/>
          </a:p>
          <a:p>
            <a:r>
              <a:rPr lang="en-US" dirty="0" smtClean="0"/>
              <a:t>- The reduction of student </a:t>
            </a:r>
            <a:r>
              <a:rPr lang="en-US" dirty="0" err="1" smtClean="0"/>
              <a:t>misbehaviour</a:t>
            </a:r>
            <a:r>
              <a:rPr lang="en-US" dirty="0" smtClean="0"/>
              <a:t> and deviance </a:t>
            </a:r>
          </a:p>
          <a:p>
            <a:endParaRPr lang="en-US" dirty="0"/>
          </a:p>
        </p:txBody>
      </p:sp>
    </p:spTree>
    <p:extLst>
      <p:ext uri="{BB962C8B-B14F-4D97-AF65-F5344CB8AC3E}">
        <p14:creationId xmlns:p14="http://schemas.microsoft.com/office/powerpoint/2010/main" val="1515932453"/>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412391" y="1185863"/>
            <a:ext cx="3061416" cy="4832092"/>
          </a:xfrm>
          <a:prstGeom prst="rect">
            <a:avLst/>
          </a:prstGeom>
          <a:noFill/>
        </p:spPr>
        <p:txBody>
          <a:bodyPr wrap="none" rtlCol="0">
            <a:spAutoFit/>
          </a:bodyPr>
          <a:lstStyle/>
          <a:p>
            <a:r>
              <a:rPr lang="en-US" sz="4400" dirty="0" smtClean="0"/>
              <a:t>Ripple effect</a:t>
            </a:r>
          </a:p>
          <a:p>
            <a:endParaRPr lang="en-US" sz="4400" dirty="0"/>
          </a:p>
          <a:p>
            <a:r>
              <a:rPr lang="en-US" sz="4400" dirty="0" err="1" smtClean="0"/>
              <a:t>Withitness</a:t>
            </a:r>
            <a:endParaRPr lang="en-US" sz="4400" dirty="0" smtClean="0"/>
          </a:p>
          <a:p>
            <a:endParaRPr lang="en-US" sz="4400" dirty="0"/>
          </a:p>
          <a:p>
            <a:r>
              <a:rPr lang="en-US" sz="4400" dirty="0" smtClean="0"/>
              <a:t>Momentum</a:t>
            </a:r>
          </a:p>
          <a:p>
            <a:endParaRPr lang="en-US" sz="4400" dirty="0"/>
          </a:p>
          <a:p>
            <a:r>
              <a:rPr lang="en-US" sz="4400" dirty="0" smtClean="0"/>
              <a:t>Smoothness</a:t>
            </a:r>
            <a:endParaRPr lang="en-US" sz="4400" dirty="0"/>
          </a:p>
        </p:txBody>
      </p:sp>
      <p:sp>
        <p:nvSpPr>
          <p:cNvPr id="4" name="TextBox 3"/>
          <p:cNvSpPr txBox="1"/>
          <p:nvPr/>
        </p:nvSpPr>
        <p:spPr>
          <a:xfrm>
            <a:off x="4312492" y="1185863"/>
            <a:ext cx="4660058" cy="4832092"/>
          </a:xfrm>
          <a:prstGeom prst="rect">
            <a:avLst/>
          </a:prstGeom>
          <a:noFill/>
        </p:spPr>
        <p:txBody>
          <a:bodyPr wrap="none" rtlCol="0">
            <a:spAutoFit/>
          </a:bodyPr>
          <a:lstStyle/>
          <a:p>
            <a:r>
              <a:rPr lang="en-US" sz="4400" dirty="0" smtClean="0"/>
              <a:t>Group alerting</a:t>
            </a:r>
          </a:p>
          <a:p>
            <a:endParaRPr lang="en-US" sz="4400" dirty="0"/>
          </a:p>
          <a:p>
            <a:r>
              <a:rPr lang="en-US" sz="4400" dirty="0" smtClean="0"/>
              <a:t>Satiation avoidance</a:t>
            </a:r>
          </a:p>
          <a:p>
            <a:endParaRPr lang="en-US" sz="4400" dirty="0"/>
          </a:p>
          <a:p>
            <a:r>
              <a:rPr lang="en-US" sz="4400" dirty="0" smtClean="0"/>
              <a:t>Overlapping</a:t>
            </a:r>
          </a:p>
          <a:p>
            <a:endParaRPr lang="en-US" sz="4400" dirty="0" smtClean="0"/>
          </a:p>
          <a:p>
            <a:r>
              <a:rPr lang="en-US" sz="4400" dirty="0" smtClean="0"/>
              <a:t>Accountability</a:t>
            </a:r>
            <a:endParaRPr lang="en-US" sz="4400" dirty="0"/>
          </a:p>
        </p:txBody>
      </p:sp>
      <p:sp>
        <p:nvSpPr>
          <p:cNvPr id="5" name="TextBox 4"/>
          <p:cNvSpPr txBox="1"/>
          <p:nvPr/>
        </p:nvSpPr>
        <p:spPr>
          <a:xfrm>
            <a:off x="2085975" y="157163"/>
            <a:ext cx="5309852" cy="707886"/>
          </a:xfrm>
          <a:prstGeom prst="rect">
            <a:avLst/>
          </a:prstGeom>
          <a:noFill/>
        </p:spPr>
        <p:txBody>
          <a:bodyPr wrap="none" rtlCol="0">
            <a:spAutoFit/>
          </a:bodyPr>
          <a:lstStyle/>
          <a:p>
            <a:r>
              <a:rPr lang="en-US" sz="4000" dirty="0" err="1" smtClean="0">
                <a:latin typeface="Arial" charset="0"/>
                <a:ea typeface="Arial" charset="0"/>
                <a:cs typeface="Arial" charset="0"/>
              </a:rPr>
              <a:t>Kounin’s</a:t>
            </a:r>
            <a:r>
              <a:rPr lang="en-US" sz="4000" dirty="0" smtClean="0">
                <a:latin typeface="Arial" charset="0"/>
                <a:ea typeface="Arial" charset="0"/>
                <a:cs typeface="Arial" charset="0"/>
              </a:rPr>
              <a:t> Model (1970)</a:t>
            </a:r>
            <a:endParaRPr lang="en-US" sz="4000" dirty="0">
              <a:latin typeface="Arial" charset="0"/>
              <a:ea typeface="Arial" charset="0"/>
              <a:cs typeface="Arial" charset="0"/>
            </a:endParaRPr>
          </a:p>
        </p:txBody>
      </p:sp>
    </p:spTree>
    <p:extLst>
      <p:ext uri="{BB962C8B-B14F-4D97-AF65-F5344CB8AC3E}">
        <p14:creationId xmlns:p14="http://schemas.microsoft.com/office/powerpoint/2010/main" val="5145642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hlinkClick r:id="rId2"/>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597024" y="1064418"/>
            <a:ext cx="6108700" cy="4572000"/>
          </a:xfrm>
          <a:prstGeom prst="rect">
            <a:avLst/>
          </a:prstGeom>
        </p:spPr>
      </p:pic>
      <p:sp>
        <p:nvSpPr>
          <p:cNvPr id="3" name="TextBox 2"/>
          <p:cNvSpPr txBox="1"/>
          <p:nvPr/>
        </p:nvSpPr>
        <p:spPr>
          <a:xfrm>
            <a:off x="539608" y="242888"/>
            <a:ext cx="8223533" cy="461665"/>
          </a:xfrm>
          <a:prstGeom prst="rect">
            <a:avLst/>
          </a:prstGeom>
          <a:noFill/>
        </p:spPr>
        <p:txBody>
          <a:bodyPr wrap="none" rtlCol="0">
            <a:spAutoFit/>
          </a:bodyPr>
          <a:lstStyle/>
          <a:p>
            <a:r>
              <a:rPr lang="en-US" sz="2400" dirty="0" err="1" smtClean="0">
                <a:latin typeface="Arial" charset="0"/>
                <a:ea typeface="Arial" charset="0"/>
                <a:cs typeface="Arial" charset="0"/>
              </a:rPr>
              <a:t>Kounin</a:t>
            </a:r>
            <a:r>
              <a:rPr lang="en-US" sz="2400" dirty="0" smtClean="0">
                <a:latin typeface="Arial" charset="0"/>
                <a:ea typeface="Arial" charset="0"/>
                <a:cs typeface="Arial" charset="0"/>
              </a:rPr>
              <a:t> </a:t>
            </a:r>
            <a:r>
              <a:rPr lang="en-US" sz="2400" dirty="0" err="1" smtClean="0">
                <a:latin typeface="Arial" charset="0"/>
                <a:ea typeface="Arial" charset="0"/>
                <a:cs typeface="Arial" charset="0"/>
              </a:rPr>
              <a:t>behaviour</a:t>
            </a:r>
            <a:r>
              <a:rPr lang="en-US" sz="2400" dirty="0" smtClean="0">
                <a:latin typeface="Arial" charset="0"/>
                <a:ea typeface="Arial" charset="0"/>
                <a:cs typeface="Arial" charset="0"/>
              </a:rPr>
              <a:t> management in an ‘American’ classroom</a:t>
            </a:r>
            <a:endParaRPr lang="en-US" sz="2400" dirty="0">
              <a:latin typeface="Arial" charset="0"/>
              <a:ea typeface="Arial" charset="0"/>
              <a:cs typeface="Arial" charset="0"/>
            </a:endParaRPr>
          </a:p>
        </p:txBody>
      </p:sp>
      <p:sp>
        <p:nvSpPr>
          <p:cNvPr id="4" name="Rectangle 3"/>
          <p:cNvSpPr/>
          <p:nvPr/>
        </p:nvSpPr>
        <p:spPr>
          <a:xfrm>
            <a:off x="1222374" y="5996284"/>
            <a:ext cx="6858000" cy="369332"/>
          </a:xfrm>
          <a:prstGeom prst="rect">
            <a:avLst/>
          </a:prstGeom>
        </p:spPr>
        <p:txBody>
          <a:bodyPr wrap="square">
            <a:spAutoFit/>
          </a:bodyPr>
          <a:lstStyle/>
          <a:p>
            <a:r>
              <a:rPr lang="en-US" dirty="0">
                <a:hlinkClick r:id="rId2"/>
              </a:rPr>
              <a:t>https://</a:t>
            </a:r>
            <a:r>
              <a:rPr lang="en-US" dirty="0" smtClean="0">
                <a:hlinkClick r:id="rId2"/>
              </a:rPr>
              <a:t>www.youtube.com/watch?v=jHVFwuiWlAU&amp;feature=youtu.be</a:t>
            </a:r>
            <a:r>
              <a:rPr lang="en-US" dirty="0" smtClean="0"/>
              <a:t> </a:t>
            </a:r>
            <a:endParaRPr lang="en-US" dirty="0"/>
          </a:p>
        </p:txBody>
      </p:sp>
    </p:spTree>
    <p:extLst>
      <p:ext uri="{BB962C8B-B14F-4D97-AF65-F5344CB8AC3E}">
        <p14:creationId xmlns:p14="http://schemas.microsoft.com/office/powerpoint/2010/main" val="2870177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00908" y="728420"/>
            <a:ext cx="5021881" cy="5021881"/>
          </a:xfrm>
          <a:prstGeom prst="rect">
            <a:avLst/>
          </a:prstGeom>
        </p:spPr>
      </p:pic>
      <p:sp>
        <p:nvSpPr>
          <p:cNvPr id="5" name="TextBox 4"/>
          <p:cNvSpPr txBox="1"/>
          <p:nvPr/>
        </p:nvSpPr>
        <p:spPr>
          <a:xfrm>
            <a:off x="743920" y="1735809"/>
            <a:ext cx="4959458" cy="3416320"/>
          </a:xfrm>
          <a:prstGeom prst="rect">
            <a:avLst/>
          </a:prstGeom>
          <a:noFill/>
        </p:spPr>
        <p:txBody>
          <a:bodyPr wrap="square" rtlCol="0">
            <a:spAutoFit/>
          </a:bodyPr>
          <a:lstStyle/>
          <a:p>
            <a:pPr algn="ctr"/>
            <a:r>
              <a:rPr lang="en-US" sz="3600" dirty="0" smtClean="0">
                <a:latin typeface="Arial" charset="0"/>
                <a:ea typeface="Arial" charset="0"/>
                <a:cs typeface="Arial" charset="0"/>
              </a:rPr>
              <a:t>Which two aspects of </a:t>
            </a:r>
            <a:r>
              <a:rPr lang="en-US" sz="3600" dirty="0" err="1" smtClean="0">
                <a:latin typeface="Arial" charset="0"/>
                <a:ea typeface="Arial" charset="0"/>
                <a:cs typeface="Arial" charset="0"/>
              </a:rPr>
              <a:t>Kounin’s</a:t>
            </a:r>
            <a:r>
              <a:rPr lang="en-US" sz="3600" dirty="0" smtClean="0">
                <a:latin typeface="Arial" charset="0"/>
                <a:ea typeface="Arial" charset="0"/>
                <a:cs typeface="Arial" charset="0"/>
              </a:rPr>
              <a:t> model do you think he considers the most important factors in classroom management?</a:t>
            </a:r>
            <a:endParaRPr lang="en-US" sz="3600" dirty="0">
              <a:latin typeface="Arial" charset="0"/>
              <a:ea typeface="Arial" charset="0"/>
              <a:cs typeface="Arial" charset="0"/>
            </a:endParaRPr>
          </a:p>
        </p:txBody>
      </p:sp>
    </p:spTree>
    <p:extLst>
      <p:ext uri="{BB962C8B-B14F-4D97-AF65-F5344CB8AC3E}">
        <p14:creationId xmlns:p14="http://schemas.microsoft.com/office/powerpoint/2010/main" val="2673052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630156" y="1131377"/>
            <a:ext cx="5888150" cy="1323439"/>
          </a:xfrm>
          <a:prstGeom prst="rect">
            <a:avLst/>
          </a:prstGeom>
          <a:noFill/>
        </p:spPr>
        <p:txBody>
          <a:bodyPr wrap="none" rtlCol="0">
            <a:spAutoFit/>
          </a:bodyPr>
          <a:lstStyle/>
          <a:p>
            <a:r>
              <a:rPr lang="en-US" sz="8000" dirty="0" smtClean="0">
                <a:latin typeface="Arial" charset="0"/>
                <a:ea typeface="Arial" charset="0"/>
                <a:cs typeface="Arial" charset="0"/>
              </a:rPr>
              <a:t>Smoothness</a:t>
            </a:r>
            <a:endParaRPr lang="en-US" sz="8000" dirty="0">
              <a:latin typeface="Arial" charset="0"/>
              <a:ea typeface="Arial" charset="0"/>
              <a:cs typeface="Arial" charset="0"/>
            </a:endParaRPr>
          </a:p>
        </p:txBody>
      </p:sp>
      <p:sp>
        <p:nvSpPr>
          <p:cNvPr id="3" name="TextBox 2"/>
          <p:cNvSpPr txBox="1"/>
          <p:nvPr/>
        </p:nvSpPr>
        <p:spPr>
          <a:xfrm>
            <a:off x="2076773" y="3812583"/>
            <a:ext cx="5315879" cy="1323439"/>
          </a:xfrm>
          <a:prstGeom prst="rect">
            <a:avLst/>
          </a:prstGeom>
          <a:noFill/>
        </p:spPr>
        <p:txBody>
          <a:bodyPr wrap="none" rtlCol="0">
            <a:spAutoFit/>
          </a:bodyPr>
          <a:lstStyle/>
          <a:p>
            <a:r>
              <a:rPr lang="en-US" sz="8000" dirty="0" smtClean="0">
                <a:latin typeface="Arial" charset="0"/>
                <a:ea typeface="Arial" charset="0"/>
                <a:cs typeface="Arial" charset="0"/>
              </a:rPr>
              <a:t>Momentum</a:t>
            </a:r>
            <a:endParaRPr lang="en-US" sz="8000" dirty="0">
              <a:latin typeface="Arial" charset="0"/>
              <a:ea typeface="Arial" charset="0"/>
              <a:cs typeface="Arial" charset="0"/>
            </a:endParaRPr>
          </a:p>
        </p:txBody>
      </p:sp>
    </p:spTree>
    <p:extLst>
      <p:ext uri="{BB962C8B-B14F-4D97-AF65-F5344CB8AC3E}">
        <p14:creationId xmlns:p14="http://schemas.microsoft.com/office/powerpoint/2010/main" val="23474402"/>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096289" y="-225159"/>
            <a:ext cx="6420389" cy="7276440"/>
          </a:xfrm>
          <a:prstGeom prst="rect">
            <a:avLst/>
          </a:prstGeom>
        </p:spPr>
      </p:pic>
      <p:sp>
        <p:nvSpPr>
          <p:cNvPr id="3" name="TextBox 2"/>
          <p:cNvSpPr txBox="1"/>
          <p:nvPr/>
        </p:nvSpPr>
        <p:spPr>
          <a:xfrm>
            <a:off x="3146156" y="1150903"/>
            <a:ext cx="2944678" cy="4524315"/>
          </a:xfrm>
          <a:prstGeom prst="rect">
            <a:avLst/>
          </a:prstGeom>
          <a:noFill/>
        </p:spPr>
        <p:txBody>
          <a:bodyPr wrap="square" rtlCol="0">
            <a:spAutoFit/>
          </a:bodyPr>
          <a:lstStyle/>
          <a:p>
            <a:pPr algn="ctr"/>
            <a:r>
              <a:rPr lang="en-US" sz="3200" dirty="0" smtClean="0">
                <a:latin typeface="Arial" charset="0"/>
                <a:ea typeface="Arial" charset="0"/>
                <a:cs typeface="Arial" charset="0"/>
              </a:rPr>
              <a:t>What is the most dangerous part of a lesson?</a:t>
            </a:r>
          </a:p>
          <a:p>
            <a:pPr algn="ctr"/>
            <a:endParaRPr lang="en-US" sz="3200" dirty="0">
              <a:latin typeface="Arial" charset="0"/>
              <a:ea typeface="Arial" charset="0"/>
              <a:cs typeface="Arial" charset="0"/>
            </a:endParaRPr>
          </a:p>
          <a:p>
            <a:pPr algn="ctr"/>
            <a:r>
              <a:rPr lang="en-US" sz="3200" dirty="0" smtClean="0">
                <a:latin typeface="Arial" charset="0"/>
                <a:ea typeface="Arial" charset="0"/>
                <a:cs typeface="Arial" charset="0"/>
              </a:rPr>
              <a:t>At what point are </a:t>
            </a:r>
            <a:r>
              <a:rPr lang="en-US" sz="3200" dirty="0" err="1" smtClean="0">
                <a:latin typeface="Arial" charset="0"/>
                <a:ea typeface="Arial" charset="0"/>
                <a:cs typeface="Arial" charset="0"/>
              </a:rPr>
              <a:t>behaviour</a:t>
            </a:r>
            <a:r>
              <a:rPr lang="en-US" sz="3200" dirty="0" smtClean="0">
                <a:latin typeface="Arial" charset="0"/>
                <a:ea typeface="Arial" charset="0"/>
                <a:cs typeface="Arial" charset="0"/>
              </a:rPr>
              <a:t> issues likely to arise?</a:t>
            </a:r>
            <a:endParaRPr lang="en-US" sz="3200" dirty="0">
              <a:latin typeface="Arial" charset="0"/>
              <a:ea typeface="Arial" charset="0"/>
              <a:cs typeface="Arial" charset="0"/>
            </a:endParaRPr>
          </a:p>
        </p:txBody>
      </p:sp>
    </p:spTree>
    <p:extLst>
      <p:ext uri="{BB962C8B-B14F-4D97-AF65-F5344CB8AC3E}">
        <p14:creationId xmlns:p14="http://schemas.microsoft.com/office/powerpoint/2010/main" val="195982036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5517397"/>
            <a:ext cx="10337369" cy="1200329"/>
          </a:xfrm>
          <a:prstGeom prst="rect">
            <a:avLst/>
          </a:prstGeom>
          <a:noFill/>
        </p:spPr>
        <p:txBody>
          <a:bodyPr wrap="square" rtlCol="0">
            <a:spAutoFit/>
          </a:bodyPr>
          <a:lstStyle/>
          <a:p>
            <a:r>
              <a:rPr lang="en-US" sz="7200" dirty="0" smtClean="0">
                <a:latin typeface="Arial" charset="0"/>
                <a:ea typeface="Arial" charset="0"/>
                <a:cs typeface="Arial" charset="0"/>
              </a:rPr>
              <a:t>Monitoring questions?</a:t>
            </a:r>
            <a:endParaRPr lang="en-US" sz="7200" dirty="0">
              <a:latin typeface="Arial" charset="0"/>
              <a:ea typeface="Arial" charset="0"/>
              <a:cs typeface="Arial" charset="0"/>
            </a:endParaRPr>
          </a:p>
        </p:txBody>
      </p:sp>
      <p:pic>
        <p:nvPicPr>
          <p:cNvPr id="3" name="Picture 2"/>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38508" y="216976"/>
            <a:ext cx="7393122" cy="5118315"/>
          </a:xfrm>
          <a:prstGeom prst="rect">
            <a:avLst/>
          </a:prstGeom>
        </p:spPr>
      </p:pic>
    </p:spTree>
    <p:extLst>
      <p:ext uri="{BB962C8B-B14F-4D97-AF65-F5344CB8AC3E}">
        <p14:creationId xmlns:p14="http://schemas.microsoft.com/office/powerpoint/2010/main" val="59662964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47973" y="666427"/>
            <a:ext cx="8725545" cy="5632311"/>
          </a:xfrm>
          <a:prstGeom prst="rect">
            <a:avLst/>
          </a:prstGeom>
        </p:spPr>
        <p:txBody>
          <a:bodyPr wrap="square">
            <a:spAutoFit/>
          </a:bodyPr>
          <a:lstStyle/>
          <a:p>
            <a:r>
              <a:rPr lang="en-US" sz="2400" dirty="0">
                <a:latin typeface="Arial" charset="0"/>
                <a:ea typeface="Arial" charset="0"/>
                <a:cs typeface="Arial" charset="0"/>
              </a:rPr>
              <a:t>Do the children look interested or bored</a:t>
            </a:r>
            <a:r>
              <a:rPr lang="en-US" sz="2400" dirty="0" smtClean="0">
                <a:latin typeface="Arial" charset="0"/>
                <a:ea typeface="Arial" charset="0"/>
                <a:cs typeface="Arial" charset="0"/>
              </a:rPr>
              <a:t>?</a:t>
            </a:r>
          </a:p>
          <a:p>
            <a:r>
              <a:rPr lang="en-US" sz="2400" dirty="0" smtClean="0">
                <a:latin typeface="Arial" charset="0"/>
                <a:ea typeface="Arial" charset="0"/>
                <a:cs typeface="Arial" charset="0"/>
              </a:rPr>
              <a:t>Do </a:t>
            </a:r>
            <a:r>
              <a:rPr lang="en-US" sz="2400" dirty="0">
                <a:latin typeface="Arial" charset="0"/>
                <a:ea typeface="Arial" charset="0"/>
                <a:cs typeface="Arial" charset="0"/>
              </a:rPr>
              <a:t>the children know what they are doing</a:t>
            </a:r>
            <a:r>
              <a:rPr lang="en-US" sz="2400" dirty="0" smtClean="0">
                <a:latin typeface="Arial" charset="0"/>
                <a:ea typeface="Arial" charset="0"/>
                <a:cs typeface="Arial" charset="0"/>
              </a:rPr>
              <a:t>?</a:t>
            </a:r>
          </a:p>
          <a:p>
            <a:r>
              <a:rPr lang="en-US" sz="2400" dirty="0" smtClean="0">
                <a:latin typeface="Arial" charset="0"/>
                <a:ea typeface="Arial" charset="0"/>
                <a:cs typeface="Arial" charset="0"/>
              </a:rPr>
              <a:t>Are </a:t>
            </a:r>
            <a:r>
              <a:rPr lang="en-US" sz="2400" dirty="0">
                <a:latin typeface="Arial" charset="0"/>
                <a:ea typeface="Arial" charset="0"/>
                <a:cs typeface="Arial" charset="0"/>
              </a:rPr>
              <a:t>any pupils hiding</a:t>
            </a:r>
            <a:r>
              <a:rPr lang="en-US" sz="2400" dirty="0" smtClean="0">
                <a:latin typeface="Arial" charset="0"/>
                <a:ea typeface="Arial" charset="0"/>
                <a:cs typeface="Arial" charset="0"/>
              </a:rPr>
              <a:t>?</a:t>
            </a:r>
          </a:p>
          <a:p>
            <a:r>
              <a:rPr lang="en-US" sz="2400" dirty="0" smtClean="0">
                <a:latin typeface="Arial" charset="0"/>
                <a:ea typeface="Arial" charset="0"/>
                <a:cs typeface="Arial" charset="0"/>
              </a:rPr>
              <a:t>How </a:t>
            </a:r>
            <a:r>
              <a:rPr lang="en-US" sz="2400" dirty="0">
                <a:latin typeface="Arial" charset="0"/>
                <a:ea typeface="Arial" charset="0"/>
                <a:cs typeface="Arial" charset="0"/>
              </a:rPr>
              <a:t>many children on task</a:t>
            </a:r>
            <a:r>
              <a:rPr lang="en-US" sz="2400" dirty="0" smtClean="0">
                <a:latin typeface="Arial" charset="0"/>
                <a:ea typeface="Arial" charset="0"/>
                <a:cs typeface="Arial" charset="0"/>
              </a:rPr>
              <a:t>?</a:t>
            </a:r>
          </a:p>
          <a:p>
            <a:r>
              <a:rPr lang="en-US" sz="2400" dirty="0" smtClean="0">
                <a:latin typeface="Arial" charset="0"/>
                <a:ea typeface="Arial" charset="0"/>
                <a:cs typeface="Arial" charset="0"/>
              </a:rPr>
              <a:t>Can </a:t>
            </a:r>
            <a:r>
              <a:rPr lang="en-US" sz="2400" dirty="0">
                <a:latin typeface="Arial" charset="0"/>
                <a:ea typeface="Arial" charset="0"/>
                <a:cs typeface="Arial" charset="0"/>
              </a:rPr>
              <a:t>all children see what they should see</a:t>
            </a:r>
            <a:r>
              <a:rPr lang="en-US" sz="2400" dirty="0" smtClean="0">
                <a:latin typeface="Arial" charset="0"/>
                <a:ea typeface="Arial" charset="0"/>
                <a:cs typeface="Arial" charset="0"/>
              </a:rPr>
              <a:t>?</a:t>
            </a:r>
          </a:p>
          <a:p>
            <a:r>
              <a:rPr lang="en-US" sz="2400" dirty="0" smtClean="0">
                <a:latin typeface="Arial" charset="0"/>
                <a:ea typeface="Arial" charset="0"/>
                <a:cs typeface="Arial" charset="0"/>
              </a:rPr>
              <a:t>Are </a:t>
            </a:r>
            <a:r>
              <a:rPr lang="en-US" sz="2400" dirty="0">
                <a:latin typeface="Arial" charset="0"/>
                <a:ea typeface="Arial" charset="0"/>
                <a:cs typeface="Arial" charset="0"/>
              </a:rPr>
              <a:t>resources ready if needed</a:t>
            </a:r>
            <a:r>
              <a:rPr lang="en-US" sz="2400" dirty="0" smtClean="0">
                <a:latin typeface="Arial" charset="0"/>
                <a:ea typeface="Arial" charset="0"/>
                <a:cs typeface="Arial" charset="0"/>
              </a:rPr>
              <a:t>?</a:t>
            </a:r>
          </a:p>
          <a:p>
            <a:r>
              <a:rPr lang="en-US" sz="2400" dirty="0" smtClean="0">
                <a:latin typeface="Arial" charset="0"/>
                <a:ea typeface="Arial" charset="0"/>
                <a:cs typeface="Arial" charset="0"/>
              </a:rPr>
              <a:t>What </a:t>
            </a:r>
            <a:r>
              <a:rPr lang="en-US" sz="2400" dirty="0">
                <a:latin typeface="Arial" charset="0"/>
                <a:ea typeface="Arial" charset="0"/>
                <a:cs typeface="Arial" charset="0"/>
              </a:rPr>
              <a:t>is the general noise level</a:t>
            </a:r>
            <a:r>
              <a:rPr lang="en-US" sz="2400" dirty="0" smtClean="0">
                <a:latin typeface="Arial" charset="0"/>
                <a:ea typeface="Arial" charset="0"/>
                <a:cs typeface="Arial" charset="0"/>
              </a:rPr>
              <a:t>?</a:t>
            </a:r>
          </a:p>
          <a:p>
            <a:r>
              <a:rPr lang="en-US" sz="2400" dirty="0" smtClean="0">
                <a:latin typeface="Arial" charset="0"/>
                <a:ea typeface="Arial" charset="0"/>
                <a:cs typeface="Arial" charset="0"/>
              </a:rPr>
              <a:t>Are </a:t>
            </a:r>
            <a:r>
              <a:rPr lang="en-US" sz="2400" dirty="0">
                <a:latin typeface="Arial" charset="0"/>
                <a:ea typeface="Arial" charset="0"/>
                <a:cs typeface="Arial" charset="0"/>
              </a:rPr>
              <a:t>the support assistants well deployed</a:t>
            </a:r>
            <a:r>
              <a:rPr lang="en-US" sz="2400" dirty="0" smtClean="0">
                <a:latin typeface="Arial" charset="0"/>
                <a:ea typeface="Arial" charset="0"/>
                <a:cs typeface="Arial" charset="0"/>
              </a:rPr>
              <a:t>?</a:t>
            </a:r>
          </a:p>
          <a:p>
            <a:r>
              <a:rPr lang="en-US" sz="2400" dirty="0" smtClean="0">
                <a:latin typeface="Arial" charset="0"/>
                <a:ea typeface="Arial" charset="0"/>
                <a:cs typeface="Arial" charset="0"/>
              </a:rPr>
              <a:t>Are </a:t>
            </a:r>
            <a:r>
              <a:rPr lang="en-US" sz="2400" dirty="0">
                <a:latin typeface="Arial" charset="0"/>
                <a:ea typeface="Arial" charset="0"/>
                <a:cs typeface="Arial" charset="0"/>
              </a:rPr>
              <a:t>pupils working together</a:t>
            </a:r>
            <a:r>
              <a:rPr lang="en-US" sz="2400" dirty="0" smtClean="0">
                <a:latin typeface="Arial" charset="0"/>
                <a:ea typeface="Arial" charset="0"/>
                <a:cs typeface="Arial" charset="0"/>
              </a:rPr>
              <a:t>?</a:t>
            </a:r>
          </a:p>
          <a:p>
            <a:r>
              <a:rPr lang="en-US" sz="2400" dirty="0" smtClean="0">
                <a:latin typeface="Arial" charset="0"/>
                <a:ea typeface="Arial" charset="0"/>
                <a:cs typeface="Arial" charset="0"/>
              </a:rPr>
              <a:t>How </a:t>
            </a:r>
            <a:r>
              <a:rPr lang="en-US" sz="2400" dirty="0">
                <a:latin typeface="Arial" charset="0"/>
                <a:ea typeface="Arial" charset="0"/>
                <a:cs typeface="Arial" charset="0"/>
              </a:rPr>
              <a:t>is the timing</a:t>
            </a:r>
            <a:r>
              <a:rPr lang="en-US" sz="2400" dirty="0" smtClean="0">
                <a:latin typeface="Arial" charset="0"/>
                <a:ea typeface="Arial" charset="0"/>
                <a:cs typeface="Arial" charset="0"/>
              </a:rPr>
              <a:t>?</a:t>
            </a:r>
          </a:p>
          <a:p>
            <a:r>
              <a:rPr lang="en-US" sz="2400" dirty="0" smtClean="0">
                <a:latin typeface="Arial" charset="0"/>
                <a:ea typeface="Arial" charset="0"/>
                <a:cs typeface="Arial" charset="0"/>
              </a:rPr>
              <a:t>Who </a:t>
            </a:r>
            <a:r>
              <a:rPr lang="en-US" sz="2400" dirty="0">
                <a:latin typeface="Arial" charset="0"/>
                <a:ea typeface="Arial" charset="0"/>
                <a:cs typeface="Arial" charset="0"/>
              </a:rPr>
              <a:t>needs additional help, consolidation and challenge</a:t>
            </a:r>
            <a:r>
              <a:rPr lang="en-US" sz="2400" dirty="0" smtClean="0">
                <a:latin typeface="Arial" charset="0"/>
                <a:ea typeface="Arial" charset="0"/>
                <a:cs typeface="Arial" charset="0"/>
              </a:rPr>
              <a:t>?</a:t>
            </a:r>
          </a:p>
          <a:p>
            <a:r>
              <a:rPr lang="en-US" sz="2400" dirty="0" smtClean="0">
                <a:latin typeface="Arial" charset="0"/>
                <a:ea typeface="Arial" charset="0"/>
                <a:cs typeface="Arial" charset="0"/>
              </a:rPr>
              <a:t>Are </a:t>
            </a:r>
            <a:r>
              <a:rPr lang="en-US" sz="2400" dirty="0">
                <a:latin typeface="Arial" charset="0"/>
                <a:ea typeface="Arial" charset="0"/>
                <a:cs typeface="Arial" charset="0"/>
              </a:rPr>
              <a:t>pupils putting up hands</a:t>
            </a:r>
            <a:r>
              <a:rPr lang="en-US" sz="2400" dirty="0" smtClean="0">
                <a:latin typeface="Arial" charset="0"/>
                <a:ea typeface="Arial" charset="0"/>
                <a:cs typeface="Arial" charset="0"/>
              </a:rPr>
              <a:t>?</a:t>
            </a:r>
          </a:p>
          <a:p>
            <a:r>
              <a:rPr lang="en-US" sz="2400" dirty="0" smtClean="0">
                <a:latin typeface="Arial" charset="0"/>
                <a:ea typeface="Arial" charset="0"/>
                <a:cs typeface="Arial" charset="0"/>
              </a:rPr>
              <a:t>Queue </a:t>
            </a:r>
            <a:r>
              <a:rPr lang="en-US" sz="2400" dirty="0">
                <a:latin typeface="Arial" charset="0"/>
                <a:ea typeface="Arial" charset="0"/>
                <a:cs typeface="Arial" charset="0"/>
              </a:rPr>
              <a:t>forming</a:t>
            </a:r>
            <a:r>
              <a:rPr lang="en-US" sz="2400" dirty="0" smtClean="0">
                <a:latin typeface="Arial" charset="0"/>
                <a:ea typeface="Arial" charset="0"/>
                <a:cs typeface="Arial" charset="0"/>
              </a:rPr>
              <a:t>?</a:t>
            </a:r>
          </a:p>
          <a:p>
            <a:r>
              <a:rPr lang="en-US" sz="2400" dirty="0" smtClean="0">
                <a:latin typeface="Arial" charset="0"/>
                <a:ea typeface="Arial" charset="0"/>
                <a:cs typeface="Arial" charset="0"/>
              </a:rPr>
              <a:t>Any </a:t>
            </a:r>
            <a:r>
              <a:rPr lang="en-US" sz="2400" dirty="0">
                <a:latin typeface="Arial" charset="0"/>
                <a:ea typeface="Arial" charset="0"/>
                <a:cs typeface="Arial" charset="0"/>
              </a:rPr>
              <a:t>health and safety issues</a:t>
            </a:r>
            <a:r>
              <a:rPr lang="en-US" sz="2400" dirty="0" smtClean="0">
                <a:latin typeface="Arial" charset="0"/>
                <a:ea typeface="Arial" charset="0"/>
                <a:cs typeface="Arial" charset="0"/>
              </a:rPr>
              <a:t>?</a:t>
            </a:r>
          </a:p>
          <a:p>
            <a:r>
              <a:rPr lang="en-US" sz="2400" dirty="0" smtClean="0">
                <a:latin typeface="Arial" charset="0"/>
                <a:ea typeface="Arial" charset="0"/>
                <a:cs typeface="Arial" charset="0"/>
              </a:rPr>
              <a:t>Are </a:t>
            </a:r>
            <a:r>
              <a:rPr lang="en-US" sz="2400" dirty="0">
                <a:latin typeface="Arial" charset="0"/>
                <a:ea typeface="Arial" charset="0"/>
                <a:cs typeface="Arial" charset="0"/>
              </a:rPr>
              <a:t>children working to own standard?</a:t>
            </a:r>
          </a:p>
        </p:txBody>
      </p:sp>
    </p:spTree>
    <p:extLst>
      <p:ext uri="{BB962C8B-B14F-4D97-AF65-F5344CB8AC3E}">
        <p14:creationId xmlns:p14="http://schemas.microsoft.com/office/powerpoint/2010/main" val="127514205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xmlns="" id="{71B0D21B-F259-5743-85F6-6A4E69FBAEC4}"/>
              </a:ext>
            </a:extLst>
          </p:cNvPr>
          <p:cNvSpPr txBox="1"/>
          <p:nvPr/>
        </p:nvSpPr>
        <p:spPr>
          <a:xfrm>
            <a:off x="2726267" y="4216400"/>
            <a:ext cx="3867149" cy="923330"/>
          </a:xfrm>
          <a:prstGeom prst="rect">
            <a:avLst/>
          </a:prstGeom>
          <a:noFill/>
        </p:spPr>
        <p:txBody>
          <a:bodyPr wrap="none" rtlCol="0">
            <a:spAutoFit/>
          </a:bodyPr>
          <a:lstStyle/>
          <a:p>
            <a:r>
              <a:rPr lang="en-US" sz="5400" dirty="0">
                <a:solidFill>
                  <a:schemeClr val="bg1"/>
                </a:solidFill>
                <a:latin typeface="American Typewriter" panose="02090604020004020304" pitchFamily="18" charset="77"/>
              </a:rPr>
              <a:t>ECAD5007</a:t>
            </a:r>
          </a:p>
        </p:txBody>
      </p:sp>
      <p:sp>
        <p:nvSpPr>
          <p:cNvPr id="4" name="TextBox 3">
            <a:extLst>
              <a:ext uri="{FF2B5EF4-FFF2-40B4-BE49-F238E27FC236}">
                <a16:creationId xmlns:a16="http://schemas.microsoft.com/office/drawing/2014/main" xmlns="" id="{D08E53FF-BBCE-764F-9439-8D0A763B0D90}"/>
              </a:ext>
            </a:extLst>
          </p:cNvPr>
          <p:cNvSpPr txBox="1"/>
          <p:nvPr/>
        </p:nvSpPr>
        <p:spPr>
          <a:xfrm>
            <a:off x="534199" y="387713"/>
            <a:ext cx="8251283" cy="1938992"/>
          </a:xfrm>
          <a:prstGeom prst="rect">
            <a:avLst/>
          </a:prstGeom>
          <a:noFill/>
        </p:spPr>
        <p:txBody>
          <a:bodyPr wrap="square" rtlCol="0">
            <a:spAutoFit/>
          </a:bodyPr>
          <a:lstStyle/>
          <a:p>
            <a:pPr algn="ctr"/>
            <a:r>
              <a:rPr lang="en-US" sz="4000" dirty="0" smtClean="0">
                <a:solidFill>
                  <a:schemeClr val="bg1"/>
                </a:solidFill>
                <a:latin typeface="American Typewriter" panose="02090604020004020304" pitchFamily="18" charset="77"/>
              </a:rPr>
              <a:t>Learner Progression, personality development &amp; emotional wellbeing</a:t>
            </a:r>
            <a:endParaRPr lang="en-US" sz="4000" dirty="0">
              <a:solidFill>
                <a:schemeClr val="bg1"/>
              </a:solidFill>
              <a:latin typeface="American Typewriter" panose="02090604020004020304" pitchFamily="18" charset="77"/>
            </a:endParaRPr>
          </a:p>
        </p:txBody>
      </p:sp>
    </p:spTree>
    <p:extLst>
      <p:ext uri="{BB962C8B-B14F-4D97-AF65-F5344CB8AC3E}">
        <p14:creationId xmlns:p14="http://schemas.microsoft.com/office/powerpoint/2010/main" val="637370240"/>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Owner xmlns="19514574-b5d9-49eb-9678-28308461b4ba">
      <UserInfo>
        <DisplayName/>
        <AccountId xsi:nil="true"/>
        <AccountType/>
      </UserInfo>
    </Owner>
    <CultureName xmlns="19514574-b5d9-49eb-9678-28308461b4ba" xsi:nil="true"/>
    <Students xmlns="19514574-b5d9-49eb-9678-28308461b4ba">
      <UserInfo>
        <DisplayName/>
        <AccountId xsi:nil="true"/>
        <AccountType/>
      </UserInfo>
    </Students>
    <Student_Groups xmlns="19514574-b5d9-49eb-9678-28308461b4ba">
      <UserInfo>
        <DisplayName/>
        <AccountId xsi:nil="true"/>
        <AccountType/>
      </UserInfo>
    </Student_Groups>
    <Invited_Students xmlns="19514574-b5d9-49eb-9678-28308461b4ba" xsi:nil="true"/>
    <DefaultSectionNames xmlns="19514574-b5d9-49eb-9678-28308461b4ba" xsi:nil="true"/>
    <Has_Teacher_Only_SectionGroup xmlns="19514574-b5d9-49eb-9678-28308461b4ba" xsi:nil="true"/>
    <Self_Registration_Enabled xmlns="19514574-b5d9-49eb-9678-28308461b4ba" xsi:nil="true"/>
    <FolderType xmlns="19514574-b5d9-49eb-9678-28308461b4ba" xsi:nil="true"/>
    <Teachers xmlns="19514574-b5d9-49eb-9678-28308461b4ba">
      <UserInfo>
        <DisplayName/>
        <AccountId xsi:nil="true"/>
        <AccountType/>
      </UserInfo>
    </Teachers>
    <AppVersion xmlns="19514574-b5d9-49eb-9678-28308461b4ba" xsi:nil="true"/>
    <NotebookType xmlns="19514574-b5d9-49eb-9678-28308461b4ba" xsi:nil="true"/>
    <Invited_Teachers xmlns="19514574-b5d9-49eb-9678-28308461b4ba"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C06615145061D4EACEAB05172B34509" ma:contentTypeVersion="21" ma:contentTypeDescription="Create a new document." ma:contentTypeScope="" ma:versionID="f7503c1f194ed13e5e35437cfe0ceff0">
  <xsd:schema xmlns:xsd="http://www.w3.org/2001/XMLSchema" xmlns:xs="http://www.w3.org/2001/XMLSchema" xmlns:p="http://schemas.microsoft.com/office/2006/metadata/properties" xmlns:ns3="4f627824-a7cf-4e54-9661-934e5f85792b" xmlns:ns4="19514574-b5d9-49eb-9678-28308461b4ba" targetNamespace="http://schemas.microsoft.com/office/2006/metadata/properties" ma:root="true" ma:fieldsID="f3b1d70b72433e7b5b4ac69833389fe0" ns3:_="" ns4:_="">
    <xsd:import namespace="4f627824-a7cf-4e54-9661-934e5f85792b"/>
    <xsd:import namespace="19514574-b5d9-49eb-9678-28308461b4ba"/>
    <xsd:element name="properties">
      <xsd:complexType>
        <xsd:sequence>
          <xsd:element name="documentManagement">
            <xsd:complexType>
              <xsd:all>
                <xsd:element ref="ns3:SharedWithUsers" minOccurs="0"/>
                <xsd:element ref="ns3:SharedWithDetails" minOccurs="0"/>
                <xsd:element ref="ns3:SharingHintHash" minOccurs="0"/>
                <xsd:element ref="ns4:NotebookType" minOccurs="0"/>
                <xsd:element ref="ns4:FolderType" minOccurs="0"/>
                <xsd:element ref="ns4:Owner" minOccurs="0"/>
                <xsd:element ref="ns4:DefaultSectionNames" minOccurs="0"/>
                <xsd:element ref="ns4:CultureName" minOccurs="0"/>
                <xsd:element ref="ns4:AppVersion" minOccurs="0"/>
                <xsd:element ref="ns4:Teachers" minOccurs="0"/>
                <xsd:element ref="ns4:Students" minOccurs="0"/>
                <xsd:element ref="ns4:Student_Groups" minOccurs="0"/>
                <xsd:element ref="ns4:Invited_Teachers" minOccurs="0"/>
                <xsd:element ref="ns4:Invited_Students" minOccurs="0"/>
                <xsd:element ref="ns4:Self_Registration_Enabled" minOccurs="0"/>
                <xsd:element ref="ns4:Has_Teacher_Only_SectionGroup" minOccurs="0"/>
                <xsd:element ref="ns4:MediaServiceMetadata" minOccurs="0"/>
                <xsd:element ref="ns4:MediaServiceFastMetadata" minOccurs="0"/>
                <xsd:element ref="ns4:MediaServiceAutoTags" minOccurs="0"/>
                <xsd:element ref="ns4:MediaServiceOCR" minOccurs="0"/>
                <xsd:element ref="ns4: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f627824-a7cf-4e54-9661-934e5f85792b"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element name="SharingHintHash" ma:index="10" nillable="true" ma:displayName="Sharing Hint Hash" ma:description=""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9514574-b5d9-49eb-9678-28308461b4ba" elementFormDefault="qualified">
    <xsd:import namespace="http://schemas.microsoft.com/office/2006/documentManagement/types"/>
    <xsd:import namespace="http://schemas.microsoft.com/office/infopath/2007/PartnerControls"/>
    <xsd:element name="NotebookType" ma:index="11" nillable="true" ma:displayName="Notebook Type" ma:internalName="NotebookType">
      <xsd:simpleType>
        <xsd:restriction base="dms:Text"/>
      </xsd:simpleType>
    </xsd:element>
    <xsd:element name="FolderType" ma:index="12" nillable="true" ma:displayName="Folder Type" ma:internalName="FolderType">
      <xsd:simpleType>
        <xsd:restriction base="dms:Text"/>
      </xsd:simpleType>
    </xsd:element>
    <xsd:element name="Owner" ma:index="13"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efaultSectionNames" ma:index="14" nillable="true" ma:displayName="Default Section Names" ma:internalName="DefaultSectionNames">
      <xsd:simpleType>
        <xsd:restriction base="dms:Note">
          <xsd:maxLength value="255"/>
        </xsd:restriction>
      </xsd:simpleType>
    </xsd:element>
    <xsd:element name="CultureName" ma:index="15" nillable="true" ma:displayName="Culture Name" ma:internalName="CultureName">
      <xsd:simpleType>
        <xsd:restriction base="dms:Text"/>
      </xsd:simpleType>
    </xsd:element>
    <xsd:element name="AppVersion" ma:index="16" nillable="true" ma:displayName="App Version" ma:internalName="AppVersion">
      <xsd:simpleType>
        <xsd:restriction base="dms:Text"/>
      </xsd:simpleType>
    </xsd:element>
    <xsd:element name="Teachers" ma:index="17"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18"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19"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Invited_Teachers" ma:index="20" nillable="true" ma:displayName="Invited Teachers" ma:internalName="Invited_Teachers">
      <xsd:simpleType>
        <xsd:restriction base="dms:Note">
          <xsd:maxLength value="255"/>
        </xsd:restriction>
      </xsd:simpleType>
    </xsd:element>
    <xsd:element name="Invited_Students" ma:index="21" nillable="true" ma:displayName="Invited Students" ma:internalName="Invited_Students">
      <xsd:simpleType>
        <xsd:restriction base="dms:Note">
          <xsd:maxLength value="255"/>
        </xsd:restriction>
      </xsd:simpleType>
    </xsd:element>
    <xsd:element name="Self_Registration_Enabled" ma:index="22" nillable="true" ma:displayName="Self_Registration_Enabled" ma:internalName="Self_Registration_Enabled">
      <xsd:simpleType>
        <xsd:restriction base="dms:Boolean"/>
      </xsd:simpleType>
    </xsd:element>
    <xsd:element name="Has_Teacher_Only_SectionGroup" ma:index="23" nillable="true" ma:displayName="Has Teacher Only SectionGroup" ma:internalName="Has_Teacher_Only_SectionGroup">
      <xsd:simpleType>
        <xsd:restriction base="dms:Boolean"/>
      </xsd:simpleType>
    </xsd:element>
    <xsd:element name="MediaServiceMetadata" ma:index="24" nillable="true" ma:displayName="MediaServiceMetadata" ma:description="" ma:hidden="true" ma:internalName="MediaServiceMetadata" ma:readOnly="true">
      <xsd:simpleType>
        <xsd:restriction base="dms:Note"/>
      </xsd:simpleType>
    </xsd:element>
    <xsd:element name="MediaServiceFastMetadata" ma:index="25" nillable="true" ma:displayName="MediaServiceFastMetadata" ma:description="" ma:hidden="true" ma:internalName="MediaServiceFastMetadata" ma:readOnly="true">
      <xsd:simpleType>
        <xsd:restriction base="dms:Note"/>
      </xsd:simpleType>
    </xsd:element>
    <xsd:element name="MediaServiceAutoTags" ma:index="26" nillable="true" ma:displayName="MediaServiceAutoTags" ma:internalName="MediaServiceAutoTags" ma:readOnly="true">
      <xsd:simpleType>
        <xsd:restriction base="dms:Text"/>
      </xsd:simpleType>
    </xsd:element>
    <xsd:element name="MediaServiceOCR" ma:index="27" nillable="true" ma:displayName="MediaServiceOCR" ma:internalName="MediaServiceOCR" ma:readOnly="true">
      <xsd:simpleType>
        <xsd:restriction base="dms:Note">
          <xsd:maxLength value="255"/>
        </xsd:restriction>
      </xsd:simpleType>
    </xsd:element>
    <xsd:element name="MediaServiceDateTaken" ma:index="28" nillable="true" ma:displayName="MediaServiceDateTaken" ma:hidden="true" ma:internalName="MediaServiceDateTaken"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9B8D2FC-B767-4243-8EEE-39F477836B4A}">
  <ds:schemaRefs>
    <ds:schemaRef ds:uri="http://schemas.microsoft.com/sharepoint/v3/contenttype/forms"/>
  </ds:schemaRefs>
</ds:datastoreItem>
</file>

<file path=customXml/itemProps2.xml><?xml version="1.0" encoding="utf-8"?>
<ds:datastoreItem xmlns:ds="http://schemas.openxmlformats.org/officeDocument/2006/customXml" ds:itemID="{875A3812-31E9-4619-981E-BFCE2B0654EE}">
  <ds:schemaRefs>
    <ds:schemaRef ds:uri="http://schemas.microsoft.com/office/2006/documentManagement/types"/>
    <ds:schemaRef ds:uri="19514574-b5d9-49eb-9678-28308461b4ba"/>
    <ds:schemaRef ds:uri="http://schemas.openxmlformats.org/package/2006/metadata/core-properties"/>
    <ds:schemaRef ds:uri="http://purl.org/dc/elements/1.1/"/>
    <ds:schemaRef ds:uri="4f627824-a7cf-4e54-9661-934e5f85792b"/>
    <ds:schemaRef ds:uri="http://schemas.microsoft.com/office/infopath/2007/PartnerControls"/>
    <ds:schemaRef ds:uri="http://purl.org/dc/terms/"/>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C4CB696C-292F-4C61-A84B-AAC830B56DA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f627824-a7cf-4e54-9661-934e5f85792b"/>
    <ds:schemaRef ds:uri="19514574-b5d9-49eb-9678-28308461b4b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13350</TotalTime>
  <Words>1704</Words>
  <Application>Microsoft Macintosh PowerPoint</Application>
  <PresentationFormat>On-screen Show (4:3)</PresentationFormat>
  <Paragraphs>197</Paragraphs>
  <Slides>37</Slides>
  <Notes>22</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37</vt:i4>
      </vt:variant>
    </vt:vector>
  </HeadingPairs>
  <TitlesOfParts>
    <vt:vector size="44" baseType="lpstr">
      <vt:lpstr>American Typewriter</vt:lpstr>
      <vt:lpstr>Calibri</vt:lpstr>
      <vt:lpstr>Calibri Light</vt:lpstr>
      <vt:lpstr>Mangal</vt:lpstr>
      <vt:lpstr>Times New Roman</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15.0033</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Microsoft Office User</cp:lastModifiedBy>
  <cp:revision>199</cp:revision>
  <dcterms:created xsi:type="dcterms:W3CDTF">2017-02-08T11:33:06Z</dcterms:created>
  <dcterms:modified xsi:type="dcterms:W3CDTF">2021-01-15T10:13:24Z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0x010100AC06615145061D4EACEAB05172B34509</vt:lpwstr>
  </property>
</Properties>
</file>