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1"/>
  </p:notesMasterIdLst>
  <p:sldIdLst>
    <p:sldId id="256" r:id="rId2"/>
    <p:sldId id="257" r:id="rId3"/>
    <p:sldId id="258" r:id="rId4"/>
    <p:sldId id="261" r:id="rId5"/>
    <p:sldId id="280" r:id="rId6"/>
    <p:sldId id="262" r:id="rId7"/>
    <p:sldId id="281" r:id="rId8"/>
    <p:sldId id="263" r:id="rId9"/>
    <p:sldId id="286" r:id="rId10"/>
    <p:sldId id="270" r:id="rId11"/>
    <p:sldId id="265" r:id="rId12"/>
    <p:sldId id="282" r:id="rId13"/>
    <p:sldId id="283" r:id="rId14"/>
    <p:sldId id="267" r:id="rId15"/>
    <p:sldId id="259" r:id="rId16"/>
    <p:sldId id="285" r:id="rId17"/>
    <p:sldId id="278" r:id="rId18"/>
    <p:sldId id="284" r:id="rId19"/>
    <p:sldId id="269" r:id="rId20"/>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64" y="220"/>
      </p:cViewPr>
      <p:guideLst>
        <p:guide orient="horz" pos="2160"/>
        <p:guide pos="2880"/>
      </p:guideLst>
    </p:cSldViewPr>
  </p:slideViewPr>
  <p:notesTextViewPr>
    <p:cViewPr>
      <p:scale>
        <a:sx n="1" d="1"/>
        <a:sy n="1" d="1"/>
      </p:scale>
      <p:origin x="0" y="0"/>
    </p:cViewPr>
  </p:notesTextViewPr>
  <p:notesViewPr>
    <p:cSldViewPr>
      <p:cViewPr varScale="1">
        <p:scale>
          <a:sx n="70" d="100"/>
          <a:sy n="70" d="100"/>
        </p:scale>
        <p:origin x="3240"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6312C5D0-2232-4B09-A02F-D994046BC16B}" type="datetimeFigureOut">
              <a:rPr lang="en-GB" smtClean="0"/>
              <a:t>23/01/2025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22C3F38C-865A-4D23-B5FF-877B18DE04B6}" type="slidenum">
              <a:rPr lang="en-GB" smtClean="0"/>
              <a:t>‹#›</a:t>
            </a:fld>
            <a:endParaRPr lang="en-GB"/>
          </a:p>
        </p:txBody>
      </p:sp>
    </p:spTree>
    <p:extLst>
      <p:ext uri="{BB962C8B-B14F-4D97-AF65-F5344CB8AC3E}">
        <p14:creationId xmlns:p14="http://schemas.microsoft.com/office/powerpoint/2010/main" val="2967209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Week 4</a:t>
            </a:r>
          </a:p>
        </p:txBody>
      </p:sp>
      <p:sp>
        <p:nvSpPr>
          <p:cNvPr id="4" name="Slide Number Placeholder 3"/>
          <p:cNvSpPr>
            <a:spLocks noGrp="1"/>
          </p:cNvSpPr>
          <p:nvPr>
            <p:ph type="sldNum" sz="quarter" idx="10"/>
          </p:nvPr>
        </p:nvSpPr>
        <p:spPr/>
        <p:txBody>
          <a:bodyPr/>
          <a:lstStyle/>
          <a:p>
            <a:fld id="{22C3F38C-865A-4D23-B5FF-877B18DE04B6}" type="slidenum">
              <a:rPr lang="en-GB" smtClean="0"/>
              <a:t>1</a:t>
            </a:fld>
            <a:endParaRPr lang="en-GB"/>
          </a:p>
        </p:txBody>
      </p:sp>
    </p:spTree>
    <p:extLst>
      <p:ext uri="{BB962C8B-B14F-4D97-AF65-F5344CB8AC3E}">
        <p14:creationId xmlns:p14="http://schemas.microsoft.com/office/powerpoint/2010/main" val="716532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aims and objectives</a:t>
            </a:r>
          </a:p>
        </p:txBody>
      </p:sp>
      <p:sp>
        <p:nvSpPr>
          <p:cNvPr id="4" name="Slide Number Placeholder 3"/>
          <p:cNvSpPr>
            <a:spLocks noGrp="1"/>
          </p:cNvSpPr>
          <p:nvPr>
            <p:ph type="sldNum" sz="quarter" idx="10"/>
          </p:nvPr>
        </p:nvSpPr>
        <p:spPr/>
        <p:txBody>
          <a:bodyPr/>
          <a:lstStyle/>
          <a:p>
            <a:fld id="{22C3F38C-865A-4D23-B5FF-877B18DE04B6}" type="slidenum">
              <a:rPr lang="en-GB" smtClean="0"/>
              <a:t>2</a:t>
            </a:fld>
            <a:endParaRPr lang="en-GB"/>
          </a:p>
        </p:txBody>
      </p:sp>
    </p:spTree>
    <p:extLst>
      <p:ext uri="{BB962C8B-B14F-4D97-AF65-F5344CB8AC3E}">
        <p14:creationId xmlns:p14="http://schemas.microsoft.com/office/powerpoint/2010/main" val="518867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a:t>
            </a:r>
            <a:r>
              <a:rPr lang="en-GB" baseline="0" dirty="0"/>
              <a:t> two lists; art and science</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3</a:t>
            </a:fld>
            <a:endParaRPr lang="en-GB" dirty="0"/>
          </a:p>
        </p:txBody>
      </p:sp>
    </p:spTree>
    <p:extLst>
      <p:ext uri="{BB962C8B-B14F-4D97-AF65-F5344CB8AC3E}">
        <p14:creationId xmlns:p14="http://schemas.microsoft.com/office/powerpoint/2010/main" val="166917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is on sensory experiences</a:t>
            </a:r>
            <a:r>
              <a:rPr lang="en-GB" baseline="0" dirty="0"/>
              <a:t>, hands on learning which is experiential.  Caters for all intelligences and different types of learners.  Promotes experimentation with colour, texture and pattern.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4</a:t>
            </a:fld>
            <a:endParaRPr lang="en-GB"/>
          </a:p>
        </p:txBody>
      </p:sp>
    </p:spTree>
    <p:extLst>
      <p:ext uri="{BB962C8B-B14F-4D97-AF65-F5344CB8AC3E}">
        <p14:creationId xmlns:p14="http://schemas.microsoft.com/office/powerpoint/2010/main" val="2066120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is on sensory experiences</a:t>
            </a:r>
            <a:r>
              <a:rPr lang="en-GB" baseline="0" dirty="0"/>
              <a:t>, hands on learning which is experiential.  Caters for all intelligences and different types of learners.  Promotes experimentation with colour, texture and pattern.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5</a:t>
            </a:fld>
            <a:endParaRPr lang="en-GB"/>
          </a:p>
        </p:txBody>
      </p:sp>
    </p:spTree>
    <p:extLst>
      <p:ext uri="{BB962C8B-B14F-4D97-AF65-F5344CB8AC3E}">
        <p14:creationId xmlns:p14="http://schemas.microsoft.com/office/powerpoint/2010/main" val="10339789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Compulsory  in education whereas art can be dropped in y9</a:t>
            </a:r>
          </a:p>
          <a:p>
            <a:endParaRPr lang="en-GB" dirty="0"/>
          </a:p>
          <a:p>
            <a:r>
              <a:rPr lang="en-GB" dirty="0"/>
              <a:t>Viewed as important as it provides us with scientific thinking skills which we use in every day life.  Cooking – follows scientific methods.  </a:t>
            </a:r>
          </a:p>
          <a:p>
            <a:endParaRPr lang="en-GB" dirty="0"/>
          </a:p>
          <a:p>
            <a:r>
              <a:rPr lang="en-GB" dirty="0"/>
              <a:t>Promotes inquiry – encourages the asking of questions and being inquisitive.</a:t>
            </a:r>
          </a:p>
          <a:p>
            <a:endParaRPr lang="en-GB" dirty="0"/>
          </a:p>
          <a:p>
            <a:endParaRPr lang="en-GB" dirty="0"/>
          </a:p>
          <a:p>
            <a:r>
              <a:rPr lang="en-GB" dirty="0"/>
              <a:t>Secondary</a:t>
            </a:r>
            <a:r>
              <a:rPr lang="en-GB" baseline="0" dirty="0"/>
              <a:t> – teaching takes place in a laboratory, type of teacher changes from a generalist to a specialist (more of a formal investigative approach in secondary), problems occur in secondary : pupils may repeat work done in primary, scientific language and to teaching style can become too complex for children, science teachers often fail to refer to pupils previous experiences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6</a:t>
            </a:fld>
            <a:endParaRPr lang="en-GB"/>
          </a:p>
        </p:txBody>
      </p:sp>
    </p:spTree>
    <p:extLst>
      <p:ext uri="{BB962C8B-B14F-4D97-AF65-F5344CB8AC3E}">
        <p14:creationId xmlns:p14="http://schemas.microsoft.com/office/powerpoint/2010/main" val="811795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Aims taken</a:t>
            </a:r>
            <a:r>
              <a:rPr lang="en-GB" baseline="0" dirty="0"/>
              <a:t> from DFE – mainly focus on England.  Can be seen from the aims that Science plays a key part in everyday life.  Appears that learning about science will set them up for their future.  Importance on evidence based and practical activities.   Similar features to the aims of art?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7</a:t>
            </a:fld>
            <a:endParaRPr lang="en-GB"/>
          </a:p>
        </p:txBody>
      </p:sp>
    </p:spTree>
    <p:extLst>
      <p:ext uri="{BB962C8B-B14F-4D97-AF65-F5344CB8AC3E}">
        <p14:creationId xmlns:p14="http://schemas.microsoft.com/office/powerpoint/2010/main" val="39242853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Aims taken</a:t>
            </a:r>
            <a:r>
              <a:rPr lang="en-GB" baseline="0" dirty="0"/>
              <a:t> from DFE – mainly focus on England.  Can be seen from the aims that Science plays a key part in everyday life.  Appears that learning about science will set them up for their future.  Importance on evidence based and practical activities.   Similar features to the aims of art?</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8</a:t>
            </a:fld>
            <a:endParaRPr lang="en-GB"/>
          </a:p>
        </p:txBody>
      </p:sp>
    </p:spTree>
    <p:extLst>
      <p:ext uri="{BB962C8B-B14F-4D97-AF65-F5344CB8AC3E}">
        <p14:creationId xmlns:p14="http://schemas.microsoft.com/office/powerpoint/2010/main" val="19773702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9</a:t>
            </a:fld>
            <a:endParaRPr lang="en-GB"/>
          </a:p>
        </p:txBody>
      </p:sp>
    </p:spTree>
    <p:extLst>
      <p:ext uri="{BB962C8B-B14F-4D97-AF65-F5344CB8AC3E}">
        <p14:creationId xmlns:p14="http://schemas.microsoft.com/office/powerpoint/2010/main" val="25964697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Discuss</a:t>
            </a:r>
            <a:r>
              <a:rPr lang="en-GB" baseline="0" dirty="0"/>
              <a:t> which one and reasons why in groups</a:t>
            </a:r>
          </a:p>
          <a:p>
            <a:endParaRPr lang="en-GB" dirty="0"/>
          </a:p>
          <a:p>
            <a:r>
              <a:rPr lang="en-GB" dirty="0"/>
              <a:t>Debate</a:t>
            </a:r>
            <a:r>
              <a:rPr lang="en-GB" baseline="0" dirty="0"/>
              <a:t> going on between the National gallery and queens galley in London. NG believes artist, QG believes scientist.  - both correct.</a:t>
            </a:r>
            <a:r>
              <a:rPr lang="en-GB" dirty="0"/>
              <a:t>  Da Vinci started out as an artist but referred to himself as a scientist in later life.  </a:t>
            </a:r>
          </a:p>
        </p:txBody>
      </p:sp>
      <p:sp>
        <p:nvSpPr>
          <p:cNvPr id="4" name="Slide Number Placeholder 3"/>
          <p:cNvSpPr>
            <a:spLocks noGrp="1"/>
          </p:cNvSpPr>
          <p:nvPr>
            <p:ph type="sldNum" sz="quarter" idx="10"/>
          </p:nvPr>
        </p:nvSpPr>
        <p:spPr/>
        <p:txBody>
          <a:bodyPr/>
          <a:lstStyle/>
          <a:p>
            <a:fld id="{22C3F38C-865A-4D23-B5FF-877B18DE04B6}" type="slidenum">
              <a:rPr lang="en-GB" smtClean="0"/>
              <a:t>10</a:t>
            </a:fld>
            <a:endParaRPr lang="en-GB" dirty="0"/>
          </a:p>
        </p:txBody>
      </p:sp>
    </p:spTree>
    <p:extLst>
      <p:ext uri="{BB962C8B-B14F-4D97-AF65-F5344CB8AC3E}">
        <p14:creationId xmlns:p14="http://schemas.microsoft.com/office/powerpoint/2010/main" val="341672182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Born 1452 – </a:t>
            </a:r>
          </a:p>
          <a:p>
            <a:endParaRPr lang="en-GB" dirty="0"/>
          </a:p>
          <a:p>
            <a:r>
              <a:rPr lang="en-GB" dirty="0"/>
              <a:t>Most famous piece of work – Mona Lisa </a:t>
            </a:r>
          </a:p>
          <a:p>
            <a:endParaRPr lang="en-GB" dirty="0"/>
          </a:p>
          <a:p>
            <a:r>
              <a:rPr lang="en-GB" dirty="0"/>
              <a:t>Inventions and anatomy </a:t>
            </a:r>
          </a:p>
          <a:p>
            <a:endParaRPr lang="en-GB" dirty="0"/>
          </a:p>
          <a:p>
            <a:r>
              <a:rPr lang="en-GB" dirty="0"/>
              <a:t>To understand his significance you must understand the science of the time – over 500 years ago –knowledge from bible (they believed that science that involved experiments were full of errors</a:t>
            </a:r>
          </a:p>
          <a:p>
            <a:endParaRPr lang="en-GB" dirty="0"/>
          </a:p>
          <a:p>
            <a:r>
              <a:rPr lang="en-GB" dirty="0"/>
              <a:t>He was the first to see clearly that knowledge of science would have to come from repeated experiments done, not unproven ideas. </a:t>
            </a:r>
          </a:p>
          <a:p>
            <a:endParaRPr lang="en-GB" dirty="0"/>
          </a:p>
          <a:p>
            <a:r>
              <a:rPr lang="en-GB" dirty="0"/>
              <a:t>One of the reasons that he did fail in scientific investigations was because many of the mathematic laws that he needed had not yet been discovered.</a:t>
            </a:r>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11</a:t>
            </a:fld>
            <a:endParaRPr lang="en-GB"/>
          </a:p>
        </p:txBody>
      </p:sp>
    </p:spTree>
    <p:extLst>
      <p:ext uri="{BB962C8B-B14F-4D97-AF65-F5344CB8AC3E}">
        <p14:creationId xmlns:p14="http://schemas.microsoft.com/office/powerpoint/2010/main" val="2979404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Thoughts are that art and science should be combined, possibly this is already done unknowingly .  Both art and science promote inquiry – this is why these subject are focused on the most when looking at enquiring minds.  </a:t>
            </a:r>
          </a:p>
          <a:p>
            <a:endParaRPr lang="en-GB" dirty="0"/>
          </a:p>
          <a:p>
            <a:r>
              <a:rPr lang="en-GB" dirty="0"/>
              <a:t>Both subjects encourage exploration and the engagement of pupils in sessions.  </a:t>
            </a:r>
          </a:p>
          <a:p>
            <a:endParaRPr lang="en-GB" dirty="0"/>
          </a:p>
          <a:p>
            <a:r>
              <a:rPr lang="en-GB" dirty="0"/>
              <a:t>From categories it can be seen that both subjects promote a hands on approach to learning.  Pupils guided by own interests? Does this increase imagination?</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14</a:t>
            </a:fld>
            <a:endParaRPr lang="en-GB"/>
          </a:p>
        </p:txBody>
      </p:sp>
    </p:spTree>
    <p:extLst>
      <p:ext uri="{BB962C8B-B14F-4D97-AF65-F5344CB8AC3E}">
        <p14:creationId xmlns:p14="http://schemas.microsoft.com/office/powerpoint/2010/main" val="475357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Astronaut,</a:t>
            </a:r>
            <a:r>
              <a:rPr lang="en-GB" baseline="0" dirty="0"/>
              <a:t> doctor, dancer, art collector – first women in America to travel to space </a:t>
            </a:r>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15</a:t>
            </a:fld>
            <a:endParaRPr lang="en-GB"/>
          </a:p>
        </p:txBody>
      </p:sp>
    </p:spTree>
    <p:extLst>
      <p:ext uri="{BB962C8B-B14F-4D97-AF65-F5344CB8AC3E}">
        <p14:creationId xmlns:p14="http://schemas.microsoft.com/office/powerpoint/2010/main" val="41973471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C3F38C-865A-4D23-B5FF-877B18DE04B6}" type="slidenum">
              <a:rPr lang="en-GB" smtClean="0"/>
              <a:t>19</a:t>
            </a:fld>
            <a:endParaRPr lang="en-GB"/>
          </a:p>
        </p:txBody>
      </p:sp>
    </p:spTree>
    <p:extLst>
      <p:ext uri="{BB962C8B-B14F-4D97-AF65-F5344CB8AC3E}">
        <p14:creationId xmlns:p14="http://schemas.microsoft.com/office/powerpoint/2010/main" val="20885163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6CDD07-7599-4823-9C6C-A8F8FFCA885A}"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6CDD07-7599-4823-9C6C-A8F8FFCA885A}"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6CDD07-7599-4823-9C6C-A8F8FFCA885A}"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8E6CDD07-7599-4823-9C6C-A8F8FFCA885A}"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6CDD07-7599-4823-9C6C-A8F8FFCA885A}" type="datetimeFigureOut">
              <a:rPr lang="en-GB" smtClean="0"/>
              <a:t>23/01/2025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E6CDD07-7599-4823-9C6C-A8F8FFCA885A}" type="datetimeFigureOut">
              <a:rPr lang="en-GB" smtClean="0"/>
              <a:t>23/01/2025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8E6CDD07-7599-4823-9C6C-A8F8FFCA885A}" type="datetimeFigureOut">
              <a:rPr lang="en-GB" smtClean="0"/>
              <a:t>23/01/2025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8E6CDD07-7599-4823-9C6C-A8F8FFCA885A}"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CDD07-7599-4823-9C6C-A8F8FFCA885A}" type="datetimeFigureOut">
              <a:rPr lang="en-GB" smtClean="0"/>
              <a:t>23/01/2025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23E2F53-D0A2-4BDF-9EDD-793AEEBEE32B}"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E6CDD07-7599-4823-9C6C-A8F8FFCA885A}"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8E6CDD07-7599-4823-9C6C-A8F8FFCA885A}" type="datetimeFigureOut">
              <a:rPr lang="en-GB" smtClean="0"/>
              <a:t>23/01/2025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23E2F53-D0A2-4BDF-9EDD-793AEEBEE32B}"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8E6CDD07-7599-4823-9C6C-A8F8FFCA885A}" type="datetimeFigureOut">
              <a:rPr lang="en-GB" smtClean="0"/>
              <a:t>23/01/2025</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623E2F53-D0A2-4BDF-9EDD-793AEEBEE32B}"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uact=8&amp;ved=0CAcQjRw&amp;url=http://propertyupdate.com.au/inspirational-quotes-brilliant-person-albert-einstein/&amp;ei=BiM-VJqpH6bW7QbX-4D4BA&amp;bvm=bv.77412846,d.ZGU&amp;psig=AFQjCNGDAiA31QsMoZ84pSmfyHgur0tF7Q&amp;ust=1413444735877821"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hyperlink" Target="http://www.google.co.uk/url?sa=i&amp;source=images&amp;cd=&amp;cad=rja&amp;uact=8&amp;ved=0CAgQjRw&amp;url=http://webneel.com/leonardo-da-vinci-paintings-drawings&amp;ei=UDk-VOzOBOHV7gawuIHQAw&amp;psig=AFQjCNFUgWHSQ1aKDnuYdXc4CyMa_XhjIg&amp;ust=1413450448172890" TargetMode="External"/><Relationship Id="rId7"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 Id="rId9"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jMTJD5hTx4U" TargetMode="External"/><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1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s://www.youtube.com/watch?v=jMTJD5hTx4U" TargetMode="External"/><Relationship Id="rId1" Type="http://schemas.openxmlformats.org/officeDocument/2006/relationships/slideLayout" Target="../slideLayouts/slideLayout2.xml"/><Relationship Id="rId5" Type="http://schemas.openxmlformats.org/officeDocument/2006/relationships/image" Target="../media/image15.jpg"/><Relationship Id="rId4" Type="http://schemas.openxmlformats.org/officeDocument/2006/relationships/image" Target="../media/image14.jp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ted.com/talks/mae_jemison_on_teaching_arts_and_sciences_together?language=en"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8627" y="2478902"/>
            <a:ext cx="7772400" cy="1780108"/>
          </a:xfrm>
        </p:spPr>
        <p:txBody>
          <a:bodyPr>
            <a:normAutofit fontScale="90000"/>
          </a:bodyPr>
          <a:lstStyle/>
          <a:p>
            <a:r>
              <a:rPr lang="en-GB" sz="6600" dirty="0"/>
              <a:t>Y Meddwl </a:t>
            </a:r>
            <a:r>
              <a:rPr lang="en-GB" sz="6600" dirty="0" err="1"/>
              <a:t>Ymholgar</a:t>
            </a:r>
            <a:br>
              <a:rPr lang="en-GB" sz="6600" dirty="0"/>
            </a:br>
            <a:r>
              <a:rPr lang="en-GB" sz="6600" dirty="0"/>
              <a:t>The Enquiring Mind</a:t>
            </a:r>
          </a:p>
        </p:txBody>
      </p:sp>
      <p:sp>
        <p:nvSpPr>
          <p:cNvPr id="3" name="Subtitle 2"/>
          <p:cNvSpPr>
            <a:spLocks noGrp="1"/>
          </p:cNvSpPr>
          <p:nvPr>
            <p:ph type="subTitle" idx="1"/>
          </p:nvPr>
        </p:nvSpPr>
        <p:spPr>
          <a:xfrm>
            <a:off x="1374427" y="4149080"/>
            <a:ext cx="6400800" cy="1473200"/>
          </a:xfrm>
        </p:spPr>
        <p:txBody>
          <a:bodyPr>
            <a:normAutofit/>
          </a:bodyPr>
          <a:lstStyle/>
          <a:p>
            <a:r>
              <a:rPr lang="en-GB" sz="3200" dirty="0"/>
              <a:t>Y Ddadl </a:t>
            </a:r>
            <a:r>
              <a:rPr lang="en-GB" sz="3200" dirty="0" err="1"/>
              <a:t>Celf</a:t>
            </a:r>
            <a:r>
              <a:rPr lang="en-GB" sz="3200" dirty="0"/>
              <a:t> v </a:t>
            </a:r>
            <a:r>
              <a:rPr lang="en-GB" sz="3200" dirty="0" err="1"/>
              <a:t>Gwyddoniaeth</a:t>
            </a:r>
            <a:endParaRPr lang="en-GB" sz="3200" dirty="0"/>
          </a:p>
          <a:p>
            <a:r>
              <a:rPr lang="en-GB" sz="3200" dirty="0"/>
              <a:t>The Art v Science Debate</a:t>
            </a:r>
          </a:p>
        </p:txBody>
      </p:sp>
      <p:sp>
        <p:nvSpPr>
          <p:cNvPr id="4" name="AutoShape 2" descr="data:image/jpeg;base64,/9j/4AAQSkZJRgABAQAAAQABAAD/2wCEAAkGBxMTEhUTEhQWFhUXGBwYGBgYFxgXGhgcGBcXFxcXGBgYHCggGBolHBQXITEhJSkrLi4uFx8zODMsNygtLiwBCgoKDg0OGhAQGywkICQsLCwsLCwsLCwsLCwsLCwsLCwsLCwsLCwsLCwsLCwsLCwsLCwsLCwsLCwsLCwsLCwsLP/AABEIAOYA2wMBIgACEQEDEQH/xAAcAAABBQEBAQAAAAAAAAAAAAAFAAIDBAYHAQj/xAA8EAABAwIEBAQDBgYCAgMBAAABAAIRAyEEEjFBBVFhcQYTIoEykaFCUrHB0fAHFCNi4fEzcoKSY4OiQ//EABkBAQADAQEAAAAAAAAAAAAAAAABAgMEBf/EACMRAAICAgIDAAMBAQAAAAAAAAABAhEDIRIxBEFREyJhQjL/2gAMAwEAAhEDEQA/AMk7MQdSTvHzXvmug7HQAEwpXnQkGRr6vlZesoTJkjtvKAhFW24jQTckf5TKmKktF5j1E7np2VhjmCc0TyI0TSAcoIzAakHWb2HRAR08VBzTcC1plSuqAAmRmEHLFj0KjwbmnMC25sOgVp7mOdYEnLE2GnfdAMwNEvJcZNNv1OpaegTsW7MWkABugEXI59EVw3ChUDWglzC0ekNIDTzc4c+yJN4HiWtAZRbYwBp75igA+ColpmpFNhGriJI/67lHKfDMOWeY2mRTdo8gmf7hB9E6rQ0eBuOY1CKjZGQED+mYgiRciUq3DzSqTTzMJGU5RttIJiEAFw3h6liRNDECpFi0j0mbgEjR3KUNqcH8rM2oILTHIge+q6BQq1aVQZiIIHwhvrG0yJt0KM5qNeWva10i0gXBUA5hR8IlzA4eoNF2mM3q+H5aqZ/hWrYBsmMhk7EWMc/0XRmcKY0GmAI+7zCn8hpAcLgajcdt0sHImeHnCJILzbJMEQcpPqF5sQoOH8EuZYTDiM+omTY9V1XjHDvMpkmmKpDfhBLC4f2nQOGyGY/gwh7qb5BF2ON2uDdiOikHN+L8EflzBkOkkyYmBaJ5rMtplsy0ggmfxMhdc4jhW+Q2mH5iAG5icxa8XaDz1A9kMZ4WdXMupPg6uB8txiPY2tfkgObjEXIzE9dbqw1syWudOnQrdcV8E0abA0eioB99ro3kgASOsLAV8O9vxMI1vNrbgICVtJ4JMj3t2T8xNiy/MGx7FV2uEw9tiLkmykdh7EtcI5Tp2QErhIuwgxbSOijohwFrXiIBibqHDF4ZmzERz5KalVdG99BH4lAStyTM6c7X/RWKJJN3GNYCpUaU2GbMTfl2U38ufsmxEx1nRAWwGtJtmBH3rzzPMLynUEfDPVeURqcuuxsvfNaLT8pjt7ICq2ZJaGiTt2UbbklwIJPM6dAnNI1edLmd9oEapOq5STkMC42k+6AaCRmn1XGo/fRJlCSSAWki37+adVYXGZBkaC5HupP5Z+Y5A5xgRlvfcICu1ozxJN45E/29VouG8NeC11SkHSSWh4AaOVtSlwjB4kWL2tcNbtaG73ebyj1Dg1UZajatIm85qgJnm02lASYdlUX82CdsgIH9ogW6I7wzG5h/UzX2cc4Ebgj4eyucJ4O3KMxzu1MOIDSem56o1S4W0CCAe/8AhAVm1MrQSAJPS/P5qdjGVARfsdo5KzIAyFvp2Ov+lE+hklwvp+I/VCCs/hDcuVwJAlzTuDyHRTYSmC1rTrt/tEssgHdMGGAEDbTpeUJIcRQLgIMO2PYzHurFNu8Qd+qkypFARAcv9IdxLA5muyj1SCO7TMjraEVc2xUXliS7mIHYIQUavDGlwIAG8QPiG57K4ymIIdcE77ix9uykbpJsoK2JuA287c+euyAB+I+EtqvD3A5Q2M4AzAzYRqW306LO8W4NScPLpUaZE3OSo2oJ+0XGxmLhbim5zpDm5bmA0zIBtfSeibjMA14IdmIsYzG3aCgOMcS8OES0wCCZBBaLbgido5ITX4S0XmBB+KQCBsbXldrPDmy7znBwaZYMvwCPtESSUF4vw/Dv9dUU2sj0El4JI3uBAuhJyWnhnOEZcu8c+/RSMnk52wjQHoVoOMYJjTYktN4Gw6OGqDuqizWgZSbHdsb9EBA+HbQSLxaCNe6nZSi8w25Am4M7BONQAGAIOpDT9nr9kplKpOkC2sXB7HUlAeYmoSJgu99OkfVNL3H7RHROpUnCSTIHsVY8x2xEeyAH1wdA0ZZ91JSZUzeppFvtRET+K9bWIPTQzvzKmYLXMtF4QCpYGo13wyXfDF7T9FquG8FcLkAvIuAIgbyWlC8ECYa1+W2jSQ49L6haThtEPksfk5yRZw5E6droCzQ4PDQCxrhMtyCMn75onR4FRc7OQQ/7x1bHK0AKfh2HdYufYdpPU2RrD0Y0eCOm6AbgMIGEetxcRMZyQdhYiFZfQLj8UdAL+xKfScQbv7CB+KnD+/uI+qAjp0SIvp8z3T30gWlhmCFIHJtQz3QgdSbAjlunwoadedZBHNS5kJPUoTRUHNehyAS8HZekpQgGlMFID9hSLxxQDfKGv79l7C9AScxAVatOZiJ56R1jcoPxXCWgvqwdw4FvZwcNOy0GSOqgcR9psfn2CEHNeI8JEkNExeGix7Hn0WWxuAIzZmeW0AGLZrLsOO4MxwgF7OtM5J+SAY7gtAf8lIwD8TpcTP8AdMoScva0xaY5xrOiT3bQJi3bqi/G+Htpuc5uYAGIg6aiCbWQZt7yGiN9f8hAPe2xvfb3VdlZ4EcraDZOeRAkW7qWm0QLT1nmgGYdu9vca9LIhh6QdpY2toI91Fwqib/Q6wimG4e9xGYHpmEHvHJAWMLTbMQHk6QdOx3Wl4fwuk8BuZhj1SczXZtwT8JKj4ZTe1oaT6R9qGug9pzI3Sp/ayUztmyHMRzkWQF7CUxAEg8srs0/kiDHdSB0Cq4JgDZALROhBb9I0T34k5sohQCWpiQCADOwDhr2IUbqtSZNCexbKhqEAGH33JH0toFWZWB+17sBbPYnXupARq4gSPS6T7H5IZi8aWaPIGwdf5HUKKvWfBImBqXEuH4i/ZZXi+Pc45TF9mjKPkqSlxVl4QcnSCOK8Qv0gz0Kho8fq8z80LpNUzQuR5pHoLx4V0FcPxetPpcex0RvB8Tqx6gs5hqgZ9mSilOvU/taPclV/NP6Hgh8DzMe46/7VinjzyQihiObvoB+KuU8Uz7w+i2WV0c8sNBBmL6J/ngoa6sJsQVOzmp/JIr+NBFjgnqixys06i2jKzGUKHHuq9T+5o+askJrmq5Qo1w4CGsBHR0EfPVU8Vh3ElpBa0gQ8OAvyII+oRDEUxvPtKG4rD5yTMToHEub3gaIDO+IWlocHMDm2DagBLhb7R/JYHijDM5i7kTe3yt2W+4pgqoktrWGon1DpexHUrI47BVXgugug3jSOmxQAF/pIMgjWFGyqIUuMoEH4YA0kWQ6rqZiegsgDuCqMd6SHweQn8StjgMWA1rWhryNAajQ7/8AU3WIoOaCMpnczbXVE+Gvl0ZQdvSSI77fRAbKpxR8WoZiNRUfYdrCfZaHhoqvYDUaGcuo6Db5LJ4DEBpIkyBJdFm9Gzq5abDYg+kD1Exe887uCAPeVa9upQ/GYcF2UEDSdj7lI4otBc8iAYB5nSBzVHOZ3kmwjU8yeSgFzyqYtGaNQDH/ALEbKnWrNmXZRFmtbpHOy9x+K8tvlssT8TgBryG0qmzFsAOalHUQPf0lAVOIYkAGNtJ27DZZbE1JqI7xPiAcIa0AfvUrMVXgOJXNmlekdvjQp2whTerNFv8ApC8E9zz6GyeZ0RvBcPzOAqPyzvMfVczR2tonoj2VltRs/FPYn8lUxdNjKuVrzUaWyC60Xggfe7qenUjQgdgAoaplU7L1N7PuT1LZ/FTtqU/tMbHVo/RVaVQH7X1CuU8w0LSFKbXRSSi1sY0YZ1gGT0cR+BV6hh2j4S4f/Y4/jKjawHZvuBHvIlSspN5M9rLSNv0jGVL2yw2Rz+h/C6tUqvuPw7qn5Q2M/KfY6hPaHjQ5u9nf591rFsyklQVpmy8Ik7iEzC1AdP8ASmcF0xdo5n2V61PedPqhmMp5QXsab3MSixfOuvRUyMsyRBuLGRzkyhBleMufVaMjvJqDXQhw5yQstxYPbLHGHxctcI21HOF0fFAEybGQAbCZ6rIcVFDQ1HMhxsGBzTcyHQJCIGExFEiYkzrrpsqhprR49lC+QEH3APsUGc0gxCkEuDp2M6dkZwLSSA330b9U3BuyB0tY4AgOaQdDuDsUWw9PDNufMHJsNdA7mJ90AT4ZFT01coi7XgmQfukaEdUYZhoDWktM65Jk/kEIbUDh/THlt3lok/p7I3wprQ2ZA5SI+SAfXBMT6WtgNZHL9U3HV/LbIgPOp3A1gSnYqu1pBdUaDya0vdHsSB3Q/H47UUwXuO9jlA2uoBQoOqOBcARJkvIzHs0kQ0fVMNZrRHrzbkAEdpcnOxj4l7jG7TJ+Q0CFVarnEhk/kFWc1BbLwg5OkRYqsXOIa0k/vWE7AcCLiS+J1jZEcBwwwIlh30IPzRxmHyNBdsuKc3M9CEI4+irguGZRbT2U/EMZRoU81Qjo3dx5AKhxvxPSo/06Zz1Y0GjerisnQpuqvz1SXHWeU3ho5KvRZKT36DGGe+s816oiRDW7MaNB1PNWf5ik06g9FQxTnRAGmgCofyLjeb8kr6Wt9JGtw+KY6IDfcBEKWDpPHwgHmLfgsZQc5hBdMI7gOKgkKurIadBWjQcxxYT1HUK2GHe68FYOyu6Qnl9lZUjNtsnaxjrOayPb9FIcII9Di07XLm+4OnshmJxrGjmmYPjbCdge4utoyV0jCUJJWw7w6qSSHCHjUc+s7ogqFAS4OG7Y+oKvhdMOjml2Nc0bqniaJvDj72H0CulV67ZETB2VmVKRpTAeJLSPnsQgnHeG03Egw3NcggkHnBRx1F8ONg/bqNR7jRVKlZrsvmNhjxIJ+w7RzXdJ3QHOeI4bITcBguIMyNvdCn03EyBZbvjnCmAZgJy3A1CxmJccx/RSCbB4fM7MSR0O4/VafD8NpkdhEeo/gqvB+Cgma3pAPw/aP/bktE/iLAMlIAMGrpAmPsjcoCvheHOFyz+kReXZO0SVJXxFLKRSBsCJcS4DLsP1Q3EOdWq0w+C5xgC5DRz1hW6OHJ8wj4WNIE6EzA+aAhewtb/yF0sDiGifi+052w6KDE4ym1pDXOEb+m3QBPxlfKAIADQBlAi4Me6zmNg1QyfhEm2qrKXFWXhBzdF2k99cwHHLuSYPtCJ0cThqEBzi533WAvPvyQJxyj02nrCdg2Bpz2N1wSk5O2epDEoqkbnh+PoviA9nLO2J99EF8a8bFFnltPreIaO+/ZPb4npsbApueY0sAhmM4fh8Y4PqUnUXgQ2ox2eOjm8lfnqjH8b5XRlsHhrBo1Ot56ko3hJFgF6fD1egZJFSnFns1H/ZuvySbXaxsyC7Ya+5Og7LN96OmL0LG1TIY2MxuSdGDmeZ6Jo4ZmEmtVJ/7AT2bEbbrNYitiXsqvotIyGXvI9Rn7g5BN8McDxGKq0mVWkNDnOfVJe1xbvmcSPhiwH3lqsdowyZFE0eDL2uyFwe3ckQ8e2h7hSUm5KgsSD8lC/gTmuc01g5oI8t0nzGEnYx62c5urYw1RhDaoGYtzS0yLGAek8llxp0aQlaNVw6sC1R4/HBtp+So8KQ7F03uqO9MgGJkD96qv8ACeKsfWx5JmDbQNBPzjRD6hb5nrD2k3GZuUSeTtCq1bxFToudTcHS0GdWAuABDBaZMi5tdXMNxdlcBr6bmZhaYIMbiNFooSrozco3RuPCfES/NTf8QEjstKsX4Rw/q8zNDWsLSdjcRK2QnddeJvjs4MySloc5QXiCdtVF5kP8t2hEtO/UFRVKhYCBNvftZaGQ19V7HOk+gNkc5aJJ7IBXrwJHqZnJIcTdr7ubOxm47IzWPm03c4InQjm3sUBwtE5spjLHs2/1vdAMDQWv8qo7LAcGvgkbEAjUaIQMOTcgX6gfkp6j2t8xjDBywBtrJy8rIeyhYSXEqQSPx5cI0F+pMalLCVZG1hDQRvyVHzZDgABAmd0/COYDcOnW3NAaDCODQx8knN8zFwOkmEV4hVLGtY0SILnE6zIgdIBKAYdxc0RsJFudiPmESc8udN439gEAM4u8AucdACfnss7T+Iucbuv+gRPjdYuIYNCcx7DQfvkqNGjmfbQLkzz3R6PiYtcmTUWE3d7heYow21lbdACqMZnMnRc9nbxIcHTJdm2RfDcTdS0bm7qJsBJozKLoNaCuH47WeYZSYOpJVbxFhAQ2qW5LxVicp5Ogana6k4czK4LSMHpvcHVSnZhKo9HP3Ma27agpmdXS0EdDorD+JS3Ka5qC1mes/NrdFpsVgSwZmfB9pusdQOSWDpBzbAQegv7DRLkRVqzPNdVefS2G8yPUVZbhiJmZOvYaBaE0mU2WAEbAIaJNyFDLJ6JeHgNITvEWCDXNqAWfY9HC4P75LzCGXBaJ+EFWiWHcW6EXC0jHkmjHJPjJMwGKwlOpc0w8zMyQ4Hqdwn18I+qWDJan8OUQBPbVX63DgbkPa7QlhgzzI3UuC81hyipTP3XPYQfcgwo5vplpQj/0gp4Xa0NqU3Bwc0lrmlpjYzMdvmjjqZNsxA5D9ZVPhL3yczjInO0jUmIIO7UVgOAMLsx9Hn5OyuWkNgg20O6ixzA/KQSCIJg3j26q6+peI2/OCg+PxGSq2LWIjnvIO/ZaGZCMexmbNaPinnMEqqyS1rxkzSc2XQtuQY7Qh3HKrXOzCQHt16i8RzVJpqtf6Sfhzt5EBsqQNquYC92W40cfhg9OyFudN87v/WPorOPrCtSzCAWm4H5IZ5h5lAPDIcYMHur2AwmY22ubae6hwJbFzJ1vui4xkMhoDRqYgz35oBmHY5wcRZsWmxtuE6vi/SSD+902pM0yd8xM8tgqGOqgU832jYe6hulbJim3SB1WrL3Fu+iI4Voa36qhg6f6K3UcTAC8+crdnt4o8YpCe7OeimaIC8IDAos8lULWTsuYV6hTAVbDhWqZQrJlugy9kYZOWN/3ZVMFQ0Kn4pxBuHAJEueC1jY1eLjsP0VkvZhJ7pHmDxgc5jNXFocRyBH2uWy8wdKC8AjKHujtJQXAF2GZmc7NWqfCL3OhqO3yjYKfzahAp07nc8uqJk138L2OxTG6mTsEFxVeq8S2AAqXHqZotYJMuf6nfU9ldw/EKWWM4uOaNP4TGUa0XeC1pidVrsFUWHwWJDXW05rTYHGiNVaEqezPLHktFjieABfOgcPqoRw0zseVtE7HY8OaYMZBmPziPqnYTH81d8XIwXNRolwuEyuDxYxDrkgjaAVcw7SCeX66qQEETsvabPSQTK6YI5plalVMPzAyx0T0OhHMX+iH8VpAyDYyHNOwIFz7hEsa1zm+gmQbjmIgj6z7INxXF+gVLw1zqZEa2ABAWhQz9IB7XUySDcMBt6m6exuh9DibqNRgfdrCddg4EOA6b+yIVKZpOBkuEyxx1G8HkhXGsIWgEQZzGehdIBQEGNpmk51PNpvsRt9EOL+yu1Kudku1bbuP8KhHRAFCyZI10gKxQplul3CwHLuh5LpkW3n8lI7GvBgTMX5BAEHl+U5zfnFh2Q/E1c7so0aI7nmq1V9Rol241PXkvMMPmufPL0d3h47fIuNgCB+CRdHdMdW+aipS4rlZ6JMHFxUwCuYHCTqip4ZZVKtpAmhdXsNTkqDIAfeFa4e8ZkKSNBg6eiz3injdNuJZQyOqPptzQIyhz9Jdzhv1RbjPF2YSg+u/7IhjfvOPwj5rn3Da2YOrVDNR5zvd1/TYdlq+qMoR5O2HsI9znF9SS5+pFhbQDkByWgo1wxsMgDcb9ys3UxLWURLxa5MwBNzEJ2E4i0glpBtefxC6sUElZw58jk6NBxMUazMr2Zu2x7rIV/B7DJpvg3IEk+yJ0+ItiNAdX8uqbSxmWdHXnU26rRpPsxTa6M2xlfDPhzXuHP8AVE8DxarUIbTY6eZBAHey0ODx1Oo4GqZnQxPaeq0fDWU5i3Pr7rN4o3ZrHPJKiDh/h4ZCTUJLxJlVmcNrtbdpMbyPwWrzDT5JNdKPDB+iFnmvYE4RXJaWPsZ/yiIrm4dA68xy7qTFNbB05yBe3VVG/wBRoNpvP5e6uo8VRm5cnZar6SJkfURqsxiccCxrKkvlznE6FsmGHrCJYXiDoPmmCPTA0kEi3dZLieIzlzt7jXW8NViBuNGVxNN0ibzIg9AoeI1pa02IdqeRCG1sSSZv7fJMfXOUt5mUB5UfaITG1jGya98jRJrbIBxrwL/vkh1XHU8/lVDZxG+4MgFQ8b4mKbSR7Bc+r8ReXEzqfkm/RaMbO24/ADFNa5rstZghsn0VB9133XbByDsJYS1wLXNMFpEEd/1Wd8JeLoc2lWI6OP4OXSKrKWIaA/UD01BdzeX/AHb0WOTHy2uzow5pYtPozTQXFE6FEhNdg3UXAVBY/C4fC7sdj0RzBYUFvVcck09norIpK0N4e24RwKhQw2U2UtTEZRfZ0fP/AEqWUltlXHYcEtcLS4Md/wCWhVSmWscXVHBjGCXOcQIi3uU7j/FKVChWfUc0egOYJ9Tn6NyjvF1yXi/GKuKcKlSBAyta24ABkzzJ5laQg3sXejV+IeOHHVIaIo05FMEXJIgvd1/BR8HYcuQ9kJ8Pv9IRx3oqtP2XfQpJ09l61SKXiHA1vQ1kkaj/ACpsFg6zWy4xbSOeq1LYcG9lZZTg6TZQsrWiksUZLZjTg3taMpzDkVE3E1AXHKWmbyZB3t8lsa+BBM7plSkJjIzTcfVaxztHPPAmZzDcUI1JE/22sZF1o8Px6n5dnjMw6A3gi8E/Fe8FUK+CzCBTpj3VN/BN5FuSuvI+mb8W+ma3A+JCABMkfnuiZ8RAerNB5EfRYrh9M0ySZJOkoFxjiR85wDjLYB7k7K8cyk+jOfjuK7Oj4jjZfGgBMEXEtPLkVLhOKMps9OpIsJJAmGidzJ1WG4fxlr8uotp/lEmY/I4kRcQNyOq3OcMcf4o0vOQ2a/prrPzWZq1SdzrKVR3IAk7le03ACZGkFAV2viICRanOpWGV2u8p+S3xICs2ZupoTw1vWUnBAc347xHzXEjQCyzVUGbqQSd1DUOy2UaLctIcx0LY+DvGDqDhTqmWGwJPw9+ixWZWKDwL/RVlG2Smq2fR/DuIMrMsGvY7VrrtP6HqFPR4c5l6LpadKbyA4dG1NHDkDdcQ8OeKHYV1iSyZLZmO3Ndf8N+LqGIFngm3QrCcFLUkXjKWPaYcp1gDlcC133XCD/nuFnfHHEhRpOqBjnhpZmAsASSAXHYLoFGnTqsiz28jePzCEcT8NN9TqT8gc0tdTePMpPB1Dh8QkbysV4ys0fla62cD8Z+e+uK1a4fGRwENgCzR90jlvqh1DE5CJu3QrtY8ItFM0X0xUpO//mTmEDTI8akbEw5c88Rfw8rUQamFDq9IXLYmrT5tLfttHMLZwVUicfktP9gbw7E5HdDcLQYjGh9Pq246rE0Kp2Ej8NtNdQrjcf8AJwg9FzSwts7Vkvo6JwTiMtF1oKL5grjnB+MGm4gmQt3wnjrdCVlKFFv4bqk1psVZZw2m7VAMNxVtjKJUuKN5qI0uzGcX6Lz+E0Ro2T3KpYrBtGg+S9dxVsaoe6vUxBdTobfG+TDAdO51srNctRRluG5MzvFuJNplxBuBYfmue18WczjJMmZWg8VvYyp5TXF2WQ506nmYWZqASB9V0xx8UU583dBLAYwgStBhMWHNF4PVYhmKuWwiWHxEiJg7LVP6ZZMb7RsBXTmCAsnR4o9pjX2RnC8TY7eOisYtNBbKN0+kwTqoqMHcBWqbcrTbXRCDxzo0IXjXW1UcdF6GoDiTqije5euTHBaykBSntdC8ypKvIEuf2VjBYlzHZmuLTzBhVMtk5r/qp1LsspHQ/DP8RsRQc0OObt+YOq694d8dUsW0aNOhO08ui+ZKRkI/UxTqDKVFpIdPmPIO5+EKso10TVn0fjse2kxzzcAeZqI9BECebnENHuq/hDjVPFtuPLrtEvpnVs7t5t1uFyng/HH1Kfl1TmBgETrFx9YU3G8X/KjDvpPcKwe57XTcU8sFh+80lZNu6JjFNG78S+EsPj312tDaVenlDawaPUSJyVQPjb11XG/EHAsRhXup4im5rtou1w5sdFx+9l2n+HHFDihWqOHqzNDu+WZWu4nwmliaZp12Bzdp1HUHYq6EMjgz5Jp1BmRSli7TPyXSfFn8Ji056Eub0HqHcbrFM8HVmui9v7f1VZuH+jshkcumRYTjhG5gItR48+M2a3P9eifw/wAC1ajsoaST0j3nYLqnhP8Ah1h8NFSr/VqiCM12MP8Aa3n1KzjCMtlc2ThpPZjvDvAMdjYJzUKB1qOEOcP/AI6Zv/5Ot3Wp8S8Vo8Nw38vQADyCBzDYGao87k8yt8vmzxtxptSpWuXPqPLp1IGYhrBybAV6rowTeV/sZ+rjA95Ox0PM8144zOyiw7R8MAiNdPdRVHOYL3bzG6lKlRe9snbSm6kLoAO8oeMYAeU6KdtWROpCF0F6kubIN45IbTqkkg2OxXuHxoBvulxShLc7NtvxVGUDOB4g9kAmQtHhMeHgXNlzPh+Mc0wb6anmtBhMQRcfitEc8o0btlQExPZWGvb91Zzh+Lz3BV841otmAUlTi7k1OcvFZgRT6TbpoUoYeyiwa7hPhqk6iKtdxhwzBrYAAOjnEgkk8hshvibgYw7xlnI77xEtPIkWRzg3HKJospveKb2NDQ4zENEWIB2tCC+KuI06hbTo/wDGyb3GYnWATMTa6qm7L6oocMa2czvhZLj7afUhITUfnJ9Ruf8ACqVHQ3LuTLvyV3gzMzuZKvzrYStmz8NYU5gXTAuSel0fdwAcQzPa/LVYwmmD8L2N1YeR+1IWX8Q8S/lqLaDD/VqD1nk3l3KL/wAP+NelhvLDf/qZa4fJUoPW0b/+D2FdTpYhj2FrhVGu/oFwdwukNKz/AA7AGk15oQ4PhzcxOscxsuXeLP4g8UpPdTdkoxP/ABDMT/5Pv8gpKJWzt1es1gzPcGgbuIA+ZQCpisJiCfIcyq8fcczX3N/ZfOOO8Q1q3qqvc8nd7i76EwPZeYXiZn1fvtySUXWzWMPjPpLB46nQOSrSfRJ+24AsceWdsx7wjtOoCJBBB3Fwvnnh2OqPaB51WNYNR5HyLoVnDcUr4ermoVntLjEBxcHHb0GxPyWSyq+JrLxZpcrO58axQpYetUJgMpvdPZpK+XXYapiHTRYXZG+p32W/9nc+i77wpuLx2GqUcfSYynUGWWuIe5siczIhsi1juq/jbBUMLw40qFNtNo0DRH+1qc6bXRwLC0oBEQRrP5KJ9XVp0OnKU7GVS1hIHMIE2sZSi46v6TGsJ9LFEbplY5gNiNlVIKDnRdZiDKO8Pxk2I1sVlg4ojw7FgEAmFRxLxmmXOPYDIfMb8J2VfAcQIstHQqNc3K4y09Fm+KcONF0gkt2P6qSn8YXwnECx2YLQM4lQcA52p1WHp4uWwntxNviHyV1Epk0rRROFPT9+yb/KnmEklEuzmlNrocMKei23hbC020TVDQXmYJAOUAbSIzEnWEklBfFNt7IvEWHZUpl+WKjQDNrncGBcXmYWUoYYk62/fRJJTRaU2RVaDiZMfM/oj3higGZqz75BIA57apJKCIzdgbH1nVajnuPqcZP5Iv4PrPZXABsRdeJK1fqFklZ9GeDuJ5sOwGben2Gm/IrO/wAUOAU6zPNFngHZJJQXOE4igQC22p/HsoQ0mP1/wkkrfETCbs2PAPhui3B6o/nMOdvNH0XqSw4LnZ1Zc83HjejuDMaOvy/ysB/F3iX9DKJ2/eq8SWpx2cPxJcQdL63/AMIZ/LHp+/ZJJSU/JI9OHdrI/fspf5fMNp5n/SSShkcmVzhz0T24U7R+/ZJJQObQS4dVc2xg+/8AhW+K41xp5IEu35fRJJO3Zs8snECMoOFrfP8Awp20T0SSWkTnnN0f/9k=">
            <a:hlinkClick r:id="rId3"/>
          </p:cNvPr>
          <p:cNvSpPr>
            <a:spLocks noChangeAspect="1" noChangeArrowheads="1"/>
          </p:cNvSpPr>
          <p:nvPr/>
        </p:nvSpPr>
        <p:spPr bwMode="auto">
          <a:xfrm>
            <a:off x="120650" y="-2560638"/>
            <a:ext cx="5076825" cy="533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67544" y="404664"/>
            <a:ext cx="2276475" cy="20097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32240" y="399620"/>
            <a:ext cx="2085975" cy="2093276"/>
          </a:xfrm>
          <a:prstGeom prst="rect">
            <a:avLst/>
          </a:prstGeom>
        </p:spPr>
      </p:pic>
    </p:spTree>
    <p:extLst>
      <p:ext uri="{BB962C8B-B14F-4D97-AF65-F5344CB8AC3E}">
        <p14:creationId xmlns:p14="http://schemas.microsoft.com/office/powerpoint/2010/main" val="739161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32040" y="2780928"/>
            <a:ext cx="3888432" cy="4104455"/>
          </a:xfrm>
        </p:spPr>
        <p:txBody>
          <a:bodyPr>
            <a:normAutofit fontScale="25000" lnSpcReduction="20000"/>
          </a:bodyPr>
          <a:lstStyle/>
          <a:p>
            <a:pPr marL="0" indent="0">
              <a:buNone/>
            </a:pPr>
            <a:r>
              <a:rPr lang="en-GB" sz="7200" b="1" u="sng" dirty="0">
                <a:solidFill>
                  <a:schemeClr val="tx1"/>
                </a:solidFill>
              </a:rPr>
              <a:t>Aim:</a:t>
            </a:r>
          </a:p>
          <a:p>
            <a:pPr marL="0" indent="0">
              <a:buNone/>
            </a:pPr>
            <a:endParaRPr lang="en-GB" sz="7200" b="1" u="sng" dirty="0">
              <a:solidFill>
                <a:schemeClr val="tx1"/>
              </a:solidFill>
            </a:endParaRPr>
          </a:p>
          <a:p>
            <a:r>
              <a:rPr lang="en-GB" sz="7200" dirty="0">
                <a:solidFill>
                  <a:schemeClr val="tx1"/>
                </a:solidFill>
              </a:rPr>
              <a:t>To explore the similarities and differences between creative and scientific approaches </a:t>
            </a:r>
          </a:p>
          <a:p>
            <a:pPr marL="0" indent="0">
              <a:buNone/>
            </a:pPr>
            <a:endParaRPr lang="en-GB" sz="7200" dirty="0">
              <a:solidFill>
                <a:schemeClr val="tx1"/>
              </a:solidFill>
            </a:endParaRPr>
          </a:p>
          <a:p>
            <a:pPr marL="0" indent="0">
              <a:buNone/>
            </a:pPr>
            <a:r>
              <a:rPr lang="en-GB" sz="7200" b="1" u="sng" dirty="0">
                <a:solidFill>
                  <a:schemeClr val="tx1"/>
                </a:solidFill>
              </a:rPr>
              <a:t>Objectives: </a:t>
            </a:r>
          </a:p>
          <a:p>
            <a:r>
              <a:rPr lang="en-GB" sz="7200" dirty="0">
                <a:solidFill>
                  <a:schemeClr val="tx1"/>
                </a:solidFill>
              </a:rPr>
              <a:t>To critique the creative and scientific approaches used in education</a:t>
            </a:r>
          </a:p>
          <a:p>
            <a:pPr marL="0" indent="0">
              <a:buNone/>
            </a:pPr>
            <a:endParaRPr lang="en-GB" sz="7200" dirty="0">
              <a:solidFill>
                <a:schemeClr val="tx1"/>
              </a:solidFill>
            </a:endParaRPr>
          </a:p>
          <a:p>
            <a:r>
              <a:rPr lang="en-GB" sz="7200" dirty="0">
                <a:solidFill>
                  <a:schemeClr val="tx1"/>
                </a:solidFill>
              </a:rPr>
              <a:t>To critically compare the similarities and differences between scientific enquiry and creative inquiry </a:t>
            </a:r>
          </a:p>
          <a:p>
            <a:pPr marL="0" indent="0">
              <a:buNone/>
            </a:pPr>
            <a:endParaRPr lang="en-GB" dirty="0"/>
          </a:p>
        </p:txBody>
      </p:sp>
      <p:sp>
        <p:nvSpPr>
          <p:cNvPr id="2" name="Title 1"/>
          <p:cNvSpPr>
            <a:spLocks noGrp="1"/>
          </p:cNvSpPr>
          <p:nvPr>
            <p:ph type="title"/>
          </p:nvPr>
        </p:nvSpPr>
        <p:spPr/>
        <p:txBody>
          <a:bodyPr>
            <a:normAutofit fontScale="90000"/>
          </a:bodyPr>
          <a:lstStyle/>
          <a:p>
            <a:r>
              <a:rPr lang="en-GB" dirty="0"/>
              <a:t>Nod ac </a:t>
            </a:r>
            <a:r>
              <a:rPr lang="en-GB" dirty="0" err="1"/>
              <a:t>Amcanion</a:t>
            </a:r>
            <a:br>
              <a:rPr lang="en-GB" dirty="0"/>
            </a:br>
            <a:r>
              <a:rPr lang="en-GB" dirty="0"/>
              <a:t>Aim and Objectives</a:t>
            </a:r>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6" name="Rectangle 2"/>
          <p:cNvSpPr>
            <a:spLocks noChangeArrowheads="1"/>
          </p:cNvSpPr>
          <p:nvPr/>
        </p:nvSpPr>
        <p:spPr bwMode="auto">
          <a:xfrm>
            <a:off x="0" y="90100"/>
            <a:ext cx="65" cy="27699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7" name="Content Placeholder 2"/>
          <p:cNvSpPr txBox="1">
            <a:spLocks/>
          </p:cNvSpPr>
          <p:nvPr/>
        </p:nvSpPr>
        <p:spPr>
          <a:xfrm>
            <a:off x="457200" y="2924944"/>
            <a:ext cx="4042792" cy="3672408"/>
          </a:xfrm>
          <a:prstGeom prst="rect">
            <a:avLst/>
          </a:prstGeom>
          <a:solidFill>
            <a:srgbClr val="FFFF00">
              <a:alpha val="2000"/>
            </a:srgbClr>
          </a:solidFill>
          <a:ln>
            <a:solidFill>
              <a:schemeClr val="accent1"/>
            </a:solidFill>
          </a:ln>
        </p:spPr>
        <p:txBody>
          <a:bodyPr vert="horz" lIns="91440" tIns="45720" rIns="91440" bIns="45720" rtlCol="0">
            <a:no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sz="1800" b="1" u="sng" dirty="0">
                <a:solidFill>
                  <a:schemeClr val="tx1"/>
                </a:solidFill>
              </a:rPr>
              <a:t>Nod:</a:t>
            </a:r>
          </a:p>
          <a:p>
            <a:r>
              <a:rPr lang="cy-GB" altLang="en-US" sz="1800" dirty="0">
                <a:solidFill>
                  <a:schemeClr val="tx1"/>
                </a:solidFill>
                <a:cs typeface="Calibri" panose="020F0502020204030204" pitchFamily="34" charset="0"/>
              </a:rPr>
              <a:t>Archwilio'r tebygrwydd a'r gwahaniaethau rhwng dulliau creadigol a gwyddonol</a:t>
            </a:r>
          </a:p>
          <a:p>
            <a:pPr marL="0" indent="0">
              <a:buFont typeface="Symbol" pitchFamily="18" charset="2"/>
              <a:buNone/>
            </a:pPr>
            <a:endParaRPr lang="en-GB" sz="1800" b="1" u="sng" dirty="0">
              <a:solidFill>
                <a:schemeClr val="tx1"/>
              </a:solidFill>
            </a:endParaRPr>
          </a:p>
          <a:p>
            <a:pPr marL="0" indent="0">
              <a:buFont typeface="Symbol" pitchFamily="18" charset="2"/>
              <a:buNone/>
            </a:pPr>
            <a:r>
              <a:rPr lang="en-GB" sz="1800" b="1" u="sng" dirty="0" err="1">
                <a:solidFill>
                  <a:schemeClr val="tx1"/>
                </a:solidFill>
              </a:rPr>
              <a:t>Amcanion</a:t>
            </a:r>
            <a:r>
              <a:rPr lang="en-GB" sz="1800" b="1" u="sng" dirty="0">
                <a:solidFill>
                  <a:schemeClr val="tx1"/>
                </a:solidFill>
              </a:rPr>
              <a:t>: </a:t>
            </a:r>
          </a:p>
          <a:p>
            <a:r>
              <a:rPr lang="en-GB" sz="1800" dirty="0" err="1">
                <a:solidFill>
                  <a:schemeClr val="tx1"/>
                </a:solidFill>
              </a:rPr>
              <a:t>Beirniadu'r</a:t>
            </a:r>
            <a:r>
              <a:rPr lang="en-GB" sz="1800" dirty="0">
                <a:solidFill>
                  <a:schemeClr val="tx1"/>
                </a:solidFill>
              </a:rPr>
              <a:t> </a:t>
            </a:r>
            <a:r>
              <a:rPr lang="en-GB" sz="1800" dirty="0" err="1">
                <a:solidFill>
                  <a:schemeClr val="tx1"/>
                </a:solidFill>
              </a:rPr>
              <a:t>dulliau</a:t>
            </a:r>
            <a:r>
              <a:rPr lang="en-GB" sz="1800" dirty="0">
                <a:solidFill>
                  <a:schemeClr val="tx1"/>
                </a:solidFill>
              </a:rPr>
              <a:t> </a:t>
            </a:r>
            <a:r>
              <a:rPr lang="en-GB" sz="1800" dirty="0" err="1">
                <a:solidFill>
                  <a:schemeClr val="tx1"/>
                </a:solidFill>
              </a:rPr>
              <a:t>creadigol</a:t>
            </a:r>
            <a:r>
              <a:rPr lang="en-GB" sz="1800" dirty="0">
                <a:solidFill>
                  <a:schemeClr val="tx1"/>
                </a:solidFill>
              </a:rPr>
              <a:t> a </a:t>
            </a:r>
            <a:r>
              <a:rPr lang="en-GB" sz="1800" dirty="0" err="1">
                <a:solidFill>
                  <a:schemeClr val="tx1"/>
                </a:solidFill>
              </a:rPr>
              <a:t>gwyddonol</a:t>
            </a:r>
            <a:r>
              <a:rPr lang="en-GB" sz="1800" dirty="0">
                <a:solidFill>
                  <a:schemeClr val="tx1"/>
                </a:solidFill>
              </a:rPr>
              <a:t> a </a:t>
            </a:r>
            <a:r>
              <a:rPr lang="en-GB" sz="1800" dirty="0" err="1">
                <a:solidFill>
                  <a:schemeClr val="tx1"/>
                </a:solidFill>
              </a:rPr>
              <a:t>ddefnyddir</a:t>
            </a:r>
            <a:r>
              <a:rPr lang="en-GB" sz="1800" dirty="0">
                <a:solidFill>
                  <a:schemeClr val="tx1"/>
                </a:solidFill>
              </a:rPr>
              <a:t> mewn </a:t>
            </a:r>
            <a:r>
              <a:rPr lang="en-GB" sz="1800" dirty="0" err="1">
                <a:solidFill>
                  <a:schemeClr val="tx1"/>
                </a:solidFill>
              </a:rPr>
              <a:t>addysg</a:t>
            </a:r>
            <a:r>
              <a:rPr lang="en-GB" sz="1800" dirty="0">
                <a:solidFill>
                  <a:schemeClr val="tx1"/>
                </a:solidFill>
              </a:rPr>
              <a:t> </a:t>
            </a:r>
          </a:p>
          <a:p>
            <a:r>
              <a:rPr lang="en-GB" sz="1800" dirty="0" err="1">
                <a:solidFill>
                  <a:schemeClr val="tx1"/>
                </a:solidFill>
              </a:rPr>
              <a:t>Cymharu'n</a:t>
            </a:r>
            <a:r>
              <a:rPr lang="en-GB" sz="1800" dirty="0">
                <a:solidFill>
                  <a:schemeClr val="tx1"/>
                </a:solidFill>
              </a:rPr>
              <a:t> feirniadol y </a:t>
            </a:r>
            <a:r>
              <a:rPr lang="en-GB" sz="1800" dirty="0" err="1">
                <a:solidFill>
                  <a:schemeClr val="tx1"/>
                </a:solidFill>
              </a:rPr>
              <a:t>tebygrwydd</a:t>
            </a:r>
            <a:r>
              <a:rPr lang="en-GB" sz="1800" dirty="0">
                <a:solidFill>
                  <a:schemeClr val="tx1"/>
                </a:solidFill>
              </a:rPr>
              <a:t> a'r </a:t>
            </a:r>
            <a:r>
              <a:rPr lang="en-GB" sz="1800" dirty="0" err="1">
                <a:solidFill>
                  <a:schemeClr val="tx1"/>
                </a:solidFill>
              </a:rPr>
              <a:t>gwahaniaethau</a:t>
            </a:r>
            <a:r>
              <a:rPr lang="en-GB" sz="1800" dirty="0">
                <a:solidFill>
                  <a:schemeClr val="tx1"/>
                </a:solidFill>
              </a:rPr>
              <a:t> rhwng </a:t>
            </a:r>
            <a:r>
              <a:rPr lang="en-GB" sz="1800" dirty="0" err="1">
                <a:solidFill>
                  <a:schemeClr val="tx1"/>
                </a:solidFill>
              </a:rPr>
              <a:t>ymholi</a:t>
            </a:r>
            <a:r>
              <a:rPr lang="en-GB" sz="1800" dirty="0">
                <a:solidFill>
                  <a:schemeClr val="tx1"/>
                </a:solidFill>
              </a:rPr>
              <a:t> </a:t>
            </a:r>
            <a:r>
              <a:rPr lang="en-GB" sz="1800" dirty="0" err="1">
                <a:solidFill>
                  <a:schemeClr val="tx1"/>
                </a:solidFill>
              </a:rPr>
              <a:t>gwyddonol</a:t>
            </a:r>
            <a:r>
              <a:rPr lang="en-GB" sz="1800" dirty="0">
                <a:solidFill>
                  <a:schemeClr val="tx1"/>
                </a:solidFill>
              </a:rPr>
              <a:t> ac </a:t>
            </a:r>
            <a:r>
              <a:rPr lang="en-GB" sz="1800" dirty="0" err="1">
                <a:solidFill>
                  <a:schemeClr val="tx1"/>
                </a:solidFill>
              </a:rPr>
              <a:t>ymholi</a:t>
            </a:r>
            <a:r>
              <a:rPr lang="en-GB" sz="1800" dirty="0">
                <a:solidFill>
                  <a:schemeClr val="tx1"/>
                </a:solidFill>
              </a:rPr>
              <a:t> </a:t>
            </a:r>
            <a:r>
              <a:rPr lang="en-GB" sz="1800" dirty="0" err="1">
                <a:solidFill>
                  <a:schemeClr val="tx1"/>
                </a:solidFill>
              </a:rPr>
              <a:t>creadigol</a:t>
            </a:r>
            <a:endParaRPr lang="en-GB" sz="1800" dirty="0">
              <a:solidFill>
                <a:schemeClr val="tx1"/>
              </a:solidFill>
            </a:endParaRPr>
          </a:p>
        </p:txBody>
      </p:sp>
    </p:spTree>
    <p:extLst>
      <p:ext uri="{BB962C8B-B14F-4D97-AF65-F5344CB8AC3E}">
        <p14:creationId xmlns:p14="http://schemas.microsoft.com/office/powerpoint/2010/main" val="3725730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1338" y="3212976"/>
            <a:ext cx="3132336" cy="3450696"/>
          </a:xfrm>
        </p:spPr>
        <p:txBody>
          <a:bodyPr/>
          <a:lstStyle/>
          <a:p>
            <a:pPr marL="0" indent="0">
              <a:buNone/>
            </a:pPr>
            <a:r>
              <a:rPr lang="en-GB" dirty="0">
                <a:solidFill>
                  <a:schemeClr val="tx1"/>
                </a:solidFill>
              </a:rPr>
              <a:t>Create two lists:</a:t>
            </a:r>
          </a:p>
          <a:p>
            <a:pPr marL="457200" indent="-457200">
              <a:buAutoNum type="arabicPeriod"/>
            </a:pPr>
            <a:r>
              <a:rPr lang="en-GB" dirty="0">
                <a:solidFill>
                  <a:schemeClr val="tx1"/>
                </a:solidFill>
              </a:rPr>
              <a:t>Things that you relate to the arts</a:t>
            </a:r>
          </a:p>
          <a:p>
            <a:pPr marL="457200" indent="-457200">
              <a:buAutoNum type="arabicPeriod"/>
            </a:pPr>
            <a:r>
              <a:rPr lang="en-GB" dirty="0">
                <a:solidFill>
                  <a:schemeClr val="tx1"/>
                </a:solidFill>
              </a:rPr>
              <a:t>Things that you relate to science</a:t>
            </a:r>
          </a:p>
        </p:txBody>
      </p:sp>
      <p:sp>
        <p:nvSpPr>
          <p:cNvPr id="3" name="Title 2"/>
          <p:cNvSpPr>
            <a:spLocks noGrp="1"/>
          </p:cNvSpPr>
          <p:nvPr>
            <p:ph type="title"/>
          </p:nvPr>
        </p:nvSpPr>
        <p:spPr/>
        <p:txBody>
          <a:bodyPr/>
          <a:lstStyle/>
          <a:p>
            <a:r>
              <a:rPr lang="en-GB" dirty="0" err="1"/>
              <a:t>Tasg</a:t>
            </a:r>
            <a:r>
              <a:rPr lang="en-GB" dirty="0"/>
              <a:t> / Task</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65736" y="338328"/>
            <a:ext cx="1197938" cy="2292351"/>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99592" y="649654"/>
            <a:ext cx="1638176" cy="1638176"/>
          </a:xfrm>
          <a:prstGeom prst="rect">
            <a:avLst/>
          </a:prstGeom>
        </p:spPr>
      </p:pic>
      <p:sp>
        <p:nvSpPr>
          <p:cNvPr id="6" name="Content Placeholder 1"/>
          <p:cNvSpPr txBox="1">
            <a:spLocks/>
          </p:cNvSpPr>
          <p:nvPr/>
        </p:nvSpPr>
        <p:spPr>
          <a:xfrm>
            <a:off x="494032" y="2984604"/>
            <a:ext cx="3132336" cy="3450696"/>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r>
              <a:rPr lang="en-GB" dirty="0" err="1">
                <a:solidFill>
                  <a:schemeClr val="tx1"/>
                </a:solidFill>
              </a:rPr>
              <a:t>Creuwch</a:t>
            </a:r>
            <a:r>
              <a:rPr lang="en-GB" dirty="0">
                <a:solidFill>
                  <a:schemeClr val="tx1"/>
                </a:solidFill>
              </a:rPr>
              <a:t> </a:t>
            </a:r>
            <a:r>
              <a:rPr lang="en-GB" dirty="0" err="1">
                <a:solidFill>
                  <a:schemeClr val="tx1"/>
                </a:solidFill>
              </a:rPr>
              <a:t>ddau</a:t>
            </a:r>
            <a:r>
              <a:rPr lang="en-GB" dirty="0">
                <a:solidFill>
                  <a:schemeClr val="tx1"/>
                </a:solidFill>
              </a:rPr>
              <a:t> </a:t>
            </a:r>
            <a:r>
              <a:rPr lang="en-GB" dirty="0" err="1">
                <a:solidFill>
                  <a:schemeClr val="tx1"/>
                </a:solidFill>
              </a:rPr>
              <a:t>restr</a:t>
            </a:r>
            <a:r>
              <a:rPr lang="en-GB" dirty="0">
                <a:solidFill>
                  <a:schemeClr val="tx1"/>
                </a:solidFill>
              </a:rPr>
              <a:t>:</a:t>
            </a:r>
          </a:p>
          <a:p>
            <a:pPr marL="457200" indent="-457200">
              <a:buFont typeface="Symbol" pitchFamily="18" charset="2"/>
              <a:buAutoNum type="arabicPeriod"/>
            </a:pPr>
            <a:r>
              <a:rPr lang="en-GB" dirty="0" err="1">
                <a:solidFill>
                  <a:schemeClr val="tx1"/>
                </a:solidFill>
              </a:rPr>
              <a:t>Pethau</a:t>
            </a:r>
            <a:r>
              <a:rPr lang="en-GB" dirty="0">
                <a:solidFill>
                  <a:schemeClr val="tx1"/>
                </a:solidFill>
              </a:rPr>
              <a:t> </a:t>
            </a:r>
            <a:r>
              <a:rPr lang="en-GB" dirty="0" err="1">
                <a:solidFill>
                  <a:schemeClr val="tx1"/>
                </a:solidFill>
              </a:rPr>
              <a:t>rydych</a:t>
            </a:r>
            <a:r>
              <a:rPr lang="en-GB" dirty="0">
                <a:solidFill>
                  <a:schemeClr val="tx1"/>
                </a:solidFill>
              </a:rPr>
              <a:t> yn </a:t>
            </a:r>
            <a:r>
              <a:rPr lang="en-GB" dirty="0" err="1">
                <a:solidFill>
                  <a:schemeClr val="tx1"/>
                </a:solidFill>
              </a:rPr>
              <a:t>perthnasu</a:t>
            </a:r>
            <a:r>
              <a:rPr lang="en-GB" dirty="0">
                <a:solidFill>
                  <a:schemeClr val="tx1"/>
                </a:solidFill>
              </a:rPr>
              <a:t> gyda’r </a:t>
            </a:r>
            <a:r>
              <a:rPr lang="en-GB" dirty="0" err="1">
                <a:solidFill>
                  <a:schemeClr val="tx1"/>
                </a:solidFill>
              </a:rPr>
              <a:t>celfyddydau</a:t>
            </a:r>
            <a:endParaRPr lang="en-GB" dirty="0">
              <a:solidFill>
                <a:schemeClr val="tx1"/>
              </a:solidFill>
            </a:endParaRPr>
          </a:p>
          <a:p>
            <a:pPr marL="457200" indent="-457200">
              <a:buFont typeface="Symbol" pitchFamily="18" charset="2"/>
              <a:buAutoNum type="arabicPeriod"/>
            </a:pPr>
            <a:r>
              <a:rPr lang="en-GB" dirty="0" err="1">
                <a:solidFill>
                  <a:schemeClr val="tx1"/>
                </a:solidFill>
              </a:rPr>
              <a:t>Pethau</a:t>
            </a:r>
            <a:r>
              <a:rPr lang="en-GB" dirty="0">
                <a:solidFill>
                  <a:schemeClr val="tx1"/>
                </a:solidFill>
              </a:rPr>
              <a:t> </a:t>
            </a:r>
            <a:r>
              <a:rPr lang="en-GB" dirty="0" err="1">
                <a:solidFill>
                  <a:schemeClr val="tx1"/>
                </a:solidFill>
              </a:rPr>
              <a:t>rydych</a:t>
            </a:r>
            <a:r>
              <a:rPr lang="en-GB" dirty="0">
                <a:solidFill>
                  <a:schemeClr val="tx1"/>
                </a:solidFill>
              </a:rPr>
              <a:t> yn </a:t>
            </a:r>
            <a:r>
              <a:rPr lang="en-GB" dirty="0" err="1">
                <a:solidFill>
                  <a:schemeClr val="tx1"/>
                </a:solidFill>
              </a:rPr>
              <a:t>perthnasu</a:t>
            </a:r>
            <a:r>
              <a:rPr lang="en-GB" dirty="0">
                <a:solidFill>
                  <a:schemeClr val="tx1"/>
                </a:solidFill>
              </a:rPr>
              <a:t> gyda </a:t>
            </a:r>
            <a:r>
              <a:rPr lang="en-GB" dirty="0" err="1">
                <a:solidFill>
                  <a:schemeClr val="tx1"/>
                </a:solidFill>
              </a:rPr>
              <a:t>gwyddoniaeth</a:t>
            </a:r>
            <a:endParaRPr lang="en-GB" dirty="0">
              <a:solidFill>
                <a:schemeClr val="tx1"/>
              </a:solidFill>
            </a:endParaRPr>
          </a:p>
        </p:txBody>
      </p:sp>
    </p:spTree>
    <p:extLst>
      <p:ext uri="{BB962C8B-B14F-4D97-AF65-F5344CB8AC3E}">
        <p14:creationId xmlns:p14="http://schemas.microsoft.com/office/powerpoint/2010/main" val="28701968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27071" y="2924944"/>
            <a:ext cx="8159729" cy="4027511"/>
          </a:xfrm>
        </p:spPr>
        <p:txBody>
          <a:bodyPr>
            <a:normAutofit fontScale="92500" lnSpcReduction="20000"/>
          </a:bodyPr>
          <a:lstStyle/>
          <a:p>
            <a:r>
              <a:rPr lang="cy-GB" altLang="en-US" sz="1600" dirty="0">
                <a:solidFill>
                  <a:schemeClr val="tx1"/>
                </a:solidFill>
                <a:latin typeface="Google Sans"/>
              </a:rPr>
              <a:t>I ddarparu profiadau gweledol, cyffyrddol a synhwyraidd a ffordd unigryw o ddeall ac ymateb i'r byd. </a:t>
            </a:r>
          </a:p>
          <a:p>
            <a:pPr marL="0" indent="0">
              <a:buNone/>
            </a:pPr>
            <a:endParaRPr lang="cy-GB" altLang="en-US" sz="1600" dirty="0">
              <a:solidFill>
                <a:schemeClr val="tx1"/>
              </a:solidFill>
              <a:latin typeface="Google Sans"/>
            </a:endParaRPr>
          </a:p>
          <a:p>
            <a:r>
              <a:rPr lang="cy-GB" altLang="en-US" sz="1600" dirty="0">
                <a:solidFill>
                  <a:schemeClr val="tx1"/>
                </a:solidFill>
                <a:latin typeface="Google Sans"/>
              </a:rPr>
              <a:t>I ddisgyblion ddefnyddio lliw, ffurf, gwead, patrwm a gwahanol ddefnyddiau a phrosesau i gyfleu'r hyn maen nhw'n ei weld, ei deimlo a'i feddwl. </a:t>
            </a:r>
          </a:p>
          <a:p>
            <a:pPr marL="0" indent="0">
              <a:buNone/>
            </a:pPr>
            <a:endParaRPr lang="cy-GB" altLang="en-US" sz="1600" dirty="0">
              <a:solidFill>
                <a:schemeClr val="tx1"/>
              </a:solidFill>
              <a:latin typeface="Google Sans"/>
            </a:endParaRPr>
          </a:p>
          <a:p>
            <a:r>
              <a:rPr lang="cy-GB" altLang="en-US" sz="1600" dirty="0">
                <a:solidFill>
                  <a:schemeClr val="tx1"/>
                </a:solidFill>
                <a:latin typeface="Google Sans"/>
              </a:rPr>
              <a:t>Mae Cwricwlwm i Gymru yn cynnwys celfyddydau gweledol, cerddoriaeth, drama, dawns a chrefftau.</a:t>
            </a:r>
          </a:p>
          <a:p>
            <a:pPr marL="0" indent="0">
              <a:buNone/>
            </a:pPr>
            <a:endParaRPr lang="cy-GB" altLang="en-US" sz="1600" dirty="0">
              <a:solidFill>
                <a:schemeClr val="tx1"/>
              </a:solidFill>
              <a:latin typeface="Google Sans"/>
            </a:endParaRPr>
          </a:p>
          <a:p>
            <a:r>
              <a:rPr lang="cy-GB" altLang="en-US" sz="1600" dirty="0">
                <a:solidFill>
                  <a:schemeClr val="tx1"/>
                </a:solidFill>
                <a:latin typeface="Google Sans"/>
              </a:rPr>
              <a:t>I feithrin deallusrwydd lluosog a dysgu unigol myfyrwyr </a:t>
            </a:r>
          </a:p>
          <a:p>
            <a:pPr marL="0" indent="0">
              <a:buNone/>
            </a:pPr>
            <a:endParaRPr lang="cy-GB" altLang="en-US" sz="1600" dirty="0">
              <a:solidFill>
                <a:schemeClr val="tx1"/>
              </a:solidFill>
              <a:latin typeface="Google Sans"/>
            </a:endParaRPr>
          </a:p>
          <a:p>
            <a:r>
              <a:rPr lang="cy-GB" altLang="en-US" sz="1600" dirty="0">
                <a:solidFill>
                  <a:schemeClr val="tx1"/>
                </a:solidFill>
                <a:latin typeface="Google Sans"/>
              </a:rPr>
              <a:t>O gyfnodau allweddol 1 (CS) i 3 (disgyblion rhwng pump a 14 oed), mae celf, cerddoriaeth, drama (fel rhan o wersi iaith) ac addysg gorfforol (dawns) yn orfodol i bob myfyriwr o fewn y </a:t>
            </a:r>
            <a:r>
              <a:rPr lang="cy-GB" altLang="en-US" sz="1600" dirty="0" err="1">
                <a:solidFill>
                  <a:schemeClr val="tx1"/>
                </a:solidFill>
                <a:latin typeface="Google Sans"/>
              </a:rPr>
              <a:t>MDaPh</a:t>
            </a:r>
            <a:r>
              <a:rPr lang="cy-GB" altLang="en-US" sz="1600" dirty="0">
                <a:solidFill>
                  <a:schemeClr val="tx1"/>
                </a:solidFill>
                <a:latin typeface="Google Sans"/>
              </a:rPr>
              <a:t> Y Celfyddydau Mynegiannol. </a:t>
            </a:r>
          </a:p>
          <a:p>
            <a:pPr marL="0" indent="0">
              <a:buNone/>
            </a:pPr>
            <a:endParaRPr lang="cy-GB" altLang="en-US" sz="1600" dirty="0">
              <a:solidFill>
                <a:schemeClr val="tx1"/>
              </a:solidFill>
              <a:latin typeface="Google Sans"/>
            </a:endParaRPr>
          </a:p>
          <a:p>
            <a:r>
              <a:rPr lang="cy-GB" altLang="en-US" sz="1600" dirty="0">
                <a:solidFill>
                  <a:schemeClr val="tx1"/>
                </a:solidFill>
                <a:latin typeface="Google Sans"/>
              </a:rPr>
              <a:t>Mynd i'r afael â darllen, ysgrifennu a sgiliau sylfaenol eraill ym mhob maes pwnc </a:t>
            </a:r>
            <a:br>
              <a:rPr lang="cy-GB" altLang="en-US" sz="200" dirty="0">
                <a:solidFill>
                  <a:schemeClr val="tx1"/>
                </a:solidFill>
              </a:rPr>
            </a:br>
            <a:r>
              <a:rPr lang="en-GB" sz="1600" dirty="0">
                <a:solidFill>
                  <a:schemeClr val="tx1"/>
                </a:solidFill>
              </a:rPr>
              <a:t>NFER (2008)</a:t>
            </a:r>
          </a:p>
        </p:txBody>
      </p:sp>
      <p:sp>
        <p:nvSpPr>
          <p:cNvPr id="3" name="Title 2"/>
          <p:cNvSpPr>
            <a:spLocks noGrp="1"/>
          </p:cNvSpPr>
          <p:nvPr>
            <p:ph type="title"/>
          </p:nvPr>
        </p:nvSpPr>
        <p:spPr/>
        <p:txBody>
          <a:bodyPr>
            <a:normAutofit/>
          </a:bodyPr>
          <a:lstStyle/>
          <a:p>
            <a:r>
              <a:rPr lang="en-GB" dirty="0" err="1"/>
              <a:t>Nodau</a:t>
            </a:r>
            <a:r>
              <a:rPr lang="en-GB" dirty="0"/>
              <a:t> </a:t>
            </a:r>
            <a:r>
              <a:rPr lang="en-GB" dirty="0" err="1"/>
              <a:t>celf</a:t>
            </a:r>
            <a:endParaRPr lang="en-GB" dirty="0"/>
          </a:p>
        </p:txBody>
      </p:sp>
      <p:sp>
        <p:nvSpPr>
          <p:cNvPr id="4" name="Content Placeholder 1"/>
          <p:cNvSpPr txBox="1">
            <a:spLocks/>
          </p:cNvSpPr>
          <p:nvPr/>
        </p:nvSpPr>
        <p:spPr>
          <a:xfrm>
            <a:off x="4644008" y="2492896"/>
            <a:ext cx="4328864" cy="436510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None/>
            </a:pPr>
            <a:endParaRPr lang="en-GB" sz="1600" dirty="0"/>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670102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The aims of art</a:t>
            </a:r>
          </a:p>
        </p:txBody>
      </p:sp>
      <p:sp>
        <p:nvSpPr>
          <p:cNvPr id="4" name="Content Placeholder 1"/>
          <p:cNvSpPr txBox="1">
            <a:spLocks/>
          </p:cNvSpPr>
          <p:nvPr/>
        </p:nvSpPr>
        <p:spPr>
          <a:xfrm>
            <a:off x="323528" y="2811282"/>
            <a:ext cx="8639000" cy="4032448"/>
          </a:xfrm>
          <a:prstGeom prst="rect">
            <a:avLst/>
          </a:prstGeom>
        </p:spPr>
        <p:txBody>
          <a:bodyPr vert="horz" lIns="91440" tIns="45720" rIns="91440" bIns="45720" rtlCol="0">
            <a:normAutofit fontScale="925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1600" dirty="0">
                <a:solidFill>
                  <a:schemeClr val="tx1"/>
                </a:solidFill>
              </a:rPr>
              <a:t>To provide visual, tactile and sensory experiences and a unique way of understanding and responding to the world. </a:t>
            </a:r>
          </a:p>
          <a:p>
            <a:pPr marL="0" indent="0">
              <a:buFont typeface="Symbol" pitchFamily="18" charset="2"/>
              <a:buNone/>
            </a:pPr>
            <a:endParaRPr lang="en-GB" sz="1600" dirty="0">
              <a:solidFill>
                <a:schemeClr val="tx1"/>
              </a:solidFill>
            </a:endParaRPr>
          </a:p>
          <a:p>
            <a:r>
              <a:rPr lang="en-GB" sz="1600" dirty="0">
                <a:solidFill>
                  <a:schemeClr val="tx1"/>
                </a:solidFill>
              </a:rPr>
              <a:t>For pupils to use colour, form, texture, pattern and different materials and processes to communicate what they see, feel and think.</a:t>
            </a:r>
          </a:p>
          <a:p>
            <a:pPr marL="0" indent="0">
              <a:buFont typeface="Symbol" pitchFamily="18" charset="2"/>
              <a:buNone/>
            </a:pPr>
            <a:endParaRPr lang="en-GB" sz="1600" dirty="0">
              <a:solidFill>
                <a:schemeClr val="tx1"/>
              </a:solidFill>
            </a:endParaRPr>
          </a:p>
          <a:p>
            <a:r>
              <a:rPr lang="en-GB" sz="1600" dirty="0">
                <a:solidFill>
                  <a:schemeClr val="tx1"/>
                </a:solidFill>
              </a:rPr>
              <a:t>The new Curriculum for Wales includes visual arts, music, drama, dance and crafts. </a:t>
            </a:r>
          </a:p>
          <a:p>
            <a:endParaRPr lang="en-GB" sz="1600" dirty="0">
              <a:solidFill>
                <a:schemeClr val="tx1"/>
              </a:solidFill>
            </a:endParaRPr>
          </a:p>
          <a:p>
            <a:r>
              <a:rPr lang="en-GB" sz="1600" dirty="0">
                <a:solidFill>
                  <a:schemeClr val="tx1"/>
                </a:solidFill>
              </a:rPr>
              <a:t>To cultivate multiple intelligences and students' individual learning </a:t>
            </a:r>
          </a:p>
          <a:p>
            <a:pPr marL="0" indent="0">
              <a:buFont typeface="Symbol" pitchFamily="18" charset="2"/>
              <a:buNone/>
            </a:pPr>
            <a:endParaRPr lang="en-GB" sz="1600" dirty="0">
              <a:solidFill>
                <a:schemeClr val="tx1"/>
              </a:solidFill>
            </a:endParaRPr>
          </a:p>
          <a:p>
            <a:r>
              <a:rPr lang="en-GB" sz="1600" dirty="0">
                <a:solidFill>
                  <a:schemeClr val="tx1"/>
                </a:solidFill>
              </a:rPr>
              <a:t>From key stages 1 (</a:t>
            </a:r>
            <a:r>
              <a:rPr lang="en-GB" sz="1600" dirty="0" err="1">
                <a:solidFill>
                  <a:schemeClr val="tx1"/>
                </a:solidFill>
              </a:rPr>
              <a:t>FPh</a:t>
            </a:r>
            <a:r>
              <a:rPr lang="en-GB" sz="1600" dirty="0">
                <a:solidFill>
                  <a:schemeClr val="tx1"/>
                </a:solidFill>
              </a:rPr>
              <a:t>)to 3 (pupils aged five to 14), art, music, drama (as part of language lessons) and physical education (dance) are compulsory for all students under the Expressive Arts </a:t>
            </a:r>
            <a:r>
              <a:rPr lang="en-GB" sz="1600" dirty="0" err="1">
                <a:solidFill>
                  <a:schemeClr val="tx1"/>
                </a:solidFill>
              </a:rPr>
              <a:t>AoLE</a:t>
            </a:r>
            <a:r>
              <a:rPr lang="en-GB" sz="1600" dirty="0">
                <a:solidFill>
                  <a:schemeClr val="tx1"/>
                </a:solidFill>
              </a:rPr>
              <a:t>. </a:t>
            </a:r>
          </a:p>
          <a:p>
            <a:endParaRPr lang="en-GB" sz="1600" dirty="0">
              <a:solidFill>
                <a:schemeClr val="tx1"/>
              </a:solidFill>
            </a:endParaRPr>
          </a:p>
          <a:p>
            <a:r>
              <a:rPr lang="en-GB" sz="1600" dirty="0">
                <a:solidFill>
                  <a:schemeClr val="tx1"/>
                </a:solidFill>
              </a:rPr>
              <a:t>Address reading, writing, and other fundamental skills within all subject areas</a:t>
            </a:r>
          </a:p>
          <a:p>
            <a:pPr marL="0" indent="0">
              <a:buFont typeface="Symbol" pitchFamily="18" charset="2"/>
              <a:buNone/>
            </a:pPr>
            <a:r>
              <a:rPr lang="en-GB" sz="1600" dirty="0">
                <a:solidFill>
                  <a:schemeClr val="tx1"/>
                </a:solidFill>
              </a:rPr>
              <a:t>        NFER (2008)</a:t>
            </a:r>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02028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44008" y="2943487"/>
            <a:ext cx="4248472" cy="3738728"/>
          </a:xfrm>
        </p:spPr>
        <p:txBody>
          <a:bodyPr>
            <a:normAutofit fontScale="70000" lnSpcReduction="20000"/>
          </a:bodyPr>
          <a:lstStyle/>
          <a:p>
            <a:r>
              <a:rPr lang="en-GB" dirty="0">
                <a:solidFill>
                  <a:schemeClr val="tx1"/>
                </a:solidFill>
              </a:rPr>
              <a:t>A compulsory (core) subject area in Wales until 16 years of age.</a:t>
            </a:r>
          </a:p>
          <a:p>
            <a:pPr marL="0" indent="0">
              <a:buNone/>
            </a:pPr>
            <a:endParaRPr lang="en-GB" dirty="0">
              <a:solidFill>
                <a:schemeClr val="tx1"/>
              </a:solidFill>
            </a:endParaRPr>
          </a:p>
          <a:p>
            <a:r>
              <a:rPr lang="en-GB" dirty="0">
                <a:solidFill>
                  <a:schemeClr val="tx1"/>
                </a:solidFill>
              </a:rPr>
              <a:t>Being involved in our everyday life choices</a:t>
            </a:r>
          </a:p>
          <a:p>
            <a:pPr marL="0" indent="0">
              <a:buNone/>
            </a:pPr>
            <a:endParaRPr lang="en-GB" dirty="0">
              <a:solidFill>
                <a:schemeClr val="tx1"/>
              </a:solidFill>
            </a:endParaRPr>
          </a:p>
          <a:p>
            <a:r>
              <a:rPr lang="en-GB" dirty="0">
                <a:solidFill>
                  <a:schemeClr val="tx1"/>
                </a:solidFill>
              </a:rPr>
              <a:t>A subject that helps children to develop understanding, powers of reasoning and attitudes in the ever changing world. </a:t>
            </a:r>
          </a:p>
          <a:p>
            <a:pPr marL="0" indent="0">
              <a:buNone/>
            </a:pPr>
            <a:endParaRPr lang="en-GB" dirty="0">
              <a:solidFill>
                <a:schemeClr val="tx1"/>
              </a:solidFill>
            </a:endParaRPr>
          </a:p>
          <a:p>
            <a:r>
              <a:rPr lang="en-GB" dirty="0">
                <a:solidFill>
                  <a:schemeClr val="tx1"/>
                </a:solidFill>
              </a:rPr>
              <a:t>There is a different approach to teaching science in primary and secondary schools</a:t>
            </a:r>
          </a:p>
          <a:p>
            <a:pPr marL="0" indent="0">
              <a:buNone/>
            </a:pPr>
            <a:r>
              <a:rPr lang="en-GB" dirty="0">
                <a:solidFill>
                  <a:schemeClr val="tx1"/>
                </a:solidFill>
              </a:rPr>
              <a:t>     (Harlen and </a:t>
            </a:r>
            <a:r>
              <a:rPr lang="en-GB" dirty="0" err="1">
                <a:solidFill>
                  <a:schemeClr val="tx1"/>
                </a:solidFill>
              </a:rPr>
              <a:t>Qualter</a:t>
            </a:r>
            <a:r>
              <a:rPr lang="en-GB" dirty="0">
                <a:solidFill>
                  <a:schemeClr val="tx1"/>
                </a:solidFill>
              </a:rPr>
              <a:t>, 2014)</a:t>
            </a:r>
          </a:p>
        </p:txBody>
      </p:sp>
      <p:sp>
        <p:nvSpPr>
          <p:cNvPr id="3" name="Title 2"/>
          <p:cNvSpPr>
            <a:spLocks noGrp="1"/>
          </p:cNvSpPr>
          <p:nvPr>
            <p:ph type="title"/>
          </p:nvPr>
        </p:nvSpPr>
        <p:spPr/>
        <p:txBody>
          <a:bodyPr>
            <a:normAutofit fontScale="90000"/>
          </a:bodyPr>
          <a:lstStyle/>
          <a:p>
            <a:r>
              <a:rPr lang="en-GB" dirty="0" err="1"/>
              <a:t>Ystyrir</a:t>
            </a:r>
            <a:r>
              <a:rPr lang="en-GB" dirty="0"/>
              <a:t> </a:t>
            </a:r>
            <a:r>
              <a:rPr lang="en-GB" dirty="0" err="1"/>
              <a:t>Gwyddoniaeth</a:t>
            </a:r>
            <a:r>
              <a:rPr lang="en-GB" dirty="0"/>
              <a:t> fel…</a:t>
            </a:r>
            <a:br>
              <a:rPr lang="en-GB" dirty="0"/>
            </a:br>
            <a:r>
              <a:rPr lang="en-GB" dirty="0"/>
              <a:t>Science is viewed as…</a:t>
            </a:r>
          </a:p>
        </p:txBody>
      </p:sp>
      <p:sp>
        <p:nvSpPr>
          <p:cNvPr id="4" name="Content Placeholder 1"/>
          <p:cNvSpPr txBox="1">
            <a:spLocks/>
          </p:cNvSpPr>
          <p:nvPr/>
        </p:nvSpPr>
        <p:spPr>
          <a:xfrm>
            <a:off x="107504" y="2852936"/>
            <a:ext cx="4248472" cy="3829279"/>
          </a:xfrm>
          <a:prstGeom prst="rect">
            <a:avLst/>
          </a:prstGeom>
        </p:spPr>
        <p:txBody>
          <a:bodyPr vert="horz" lIns="91440" tIns="45720" rIns="91440" bIns="45720" rtlCol="0">
            <a:normAutofit fontScale="700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a:solidFill>
                  <a:schemeClr val="tx1"/>
                </a:solidFill>
              </a:rPr>
              <a:t>Pwnc </a:t>
            </a:r>
            <a:r>
              <a:rPr lang="en-GB" dirty="0" err="1">
                <a:solidFill>
                  <a:schemeClr val="tx1"/>
                </a:solidFill>
              </a:rPr>
              <a:t>statudol</a:t>
            </a:r>
            <a:r>
              <a:rPr lang="en-GB" dirty="0">
                <a:solidFill>
                  <a:schemeClr val="tx1"/>
                </a:solidFill>
              </a:rPr>
              <a:t>  (</a:t>
            </a:r>
            <a:r>
              <a:rPr lang="en-GB" dirty="0" err="1">
                <a:solidFill>
                  <a:schemeClr val="tx1"/>
                </a:solidFill>
              </a:rPr>
              <a:t>craidd</a:t>
            </a:r>
            <a:r>
              <a:rPr lang="en-GB" dirty="0">
                <a:solidFill>
                  <a:schemeClr val="tx1"/>
                </a:solidFill>
              </a:rPr>
              <a:t>) </a:t>
            </a:r>
            <a:r>
              <a:rPr lang="en-GB" dirty="0" err="1">
                <a:solidFill>
                  <a:schemeClr val="tx1"/>
                </a:solidFill>
              </a:rPr>
              <a:t>yng</a:t>
            </a:r>
            <a:r>
              <a:rPr lang="en-GB" dirty="0">
                <a:solidFill>
                  <a:schemeClr val="tx1"/>
                </a:solidFill>
              </a:rPr>
              <a:t> </a:t>
            </a:r>
            <a:r>
              <a:rPr lang="en-GB" dirty="0" err="1">
                <a:solidFill>
                  <a:schemeClr val="tx1"/>
                </a:solidFill>
              </a:rPr>
              <a:t>Nghymru</a:t>
            </a:r>
            <a:r>
              <a:rPr lang="en-GB" dirty="0">
                <a:solidFill>
                  <a:schemeClr val="tx1"/>
                </a:solidFill>
              </a:rPr>
              <a:t> tan 16 </a:t>
            </a:r>
            <a:r>
              <a:rPr lang="en-GB" dirty="0" err="1">
                <a:solidFill>
                  <a:schemeClr val="tx1"/>
                </a:solidFill>
              </a:rPr>
              <a:t>oed</a:t>
            </a:r>
            <a:r>
              <a:rPr lang="en-GB" dirty="0">
                <a:solidFill>
                  <a:schemeClr val="tx1"/>
                </a:solidFill>
              </a:rPr>
              <a:t>. </a:t>
            </a:r>
          </a:p>
          <a:p>
            <a:pPr marL="0" indent="0">
              <a:buFont typeface="Symbol" pitchFamily="18" charset="2"/>
              <a:buNone/>
            </a:pPr>
            <a:endParaRPr lang="en-GB" dirty="0">
              <a:solidFill>
                <a:schemeClr val="tx1"/>
              </a:solidFill>
            </a:endParaRPr>
          </a:p>
          <a:p>
            <a:r>
              <a:rPr lang="en-GB" dirty="0" err="1">
                <a:solidFill>
                  <a:schemeClr val="tx1"/>
                </a:solidFill>
              </a:rPr>
              <a:t>Ynghlwm</a:t>
            </a:r>
            <a:r>
              <a:rPr lang="en-GB" dirty="0">
                <a:solidFill>
                  <a:schemeClr val="tx1"/>
                </a:solidFill>
              </a:rPr>
              <a:t> yn </a:t>
            </a:r>
            <a:r>
              <a:rPr lang="en-GB" dirty="0" err="1">
                <a:solidFill>
                  <a:schemeClr val="tx1"/>
                </a:solidFill>
              </a:rPr>
              <a:t>ein</a:t>
            </a:r>
            <a:r>
              <a:rPr lang="en-GB" dirty="0">
                <a:solidFill>
                  <a:schemeClr val="tx1"/>
                </a:solidFill>
              </a:rPr>
              <a:t> </a:t>
            </a:r>
            <a:r>
              <a:rPr lang="en-GB" dirty="0" err="1">
                <a:solidFill>
                  <a:schemeClr val="tx1"/>
                </a:solidFill>
              </a:rPr>
              <a:t>penderfyniadau</a:t>
            </a:r>
            <a:r>
              <a:rPr lang="en-GB" dirty="0">
                <a:solidFill>
                  <a:schemeClr val="tx1"/>
                </a:solidFill>
              </a:rPr>
              <a:t> o </a:t>
            </a:r>
            <a:r>
              <a:rPr lang="en-GB" dirty="0" err="1">
                <a:solidFill>
                  <a:schemeClr val="tx1"/>
                </a:solidFill>
              </a:rPr>
              <a:t>ddydd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ddydd</a:t>
            </a:r>
            <a:endParaRPr lang="en-GB" dirty="0">
              <a:solidFill>
                <a:schemeClr val="tx1"/>
              </a:solidFill>
            </a:endParaRPr>
          </a:p>
          <a:p>
            <a:pPr marL="0" indent="0">
              <a:buFont typeface="Symbol" pitchFamily="18" charset="2"/>
              <a:buNone/>
            </a:pPr>
            <a:endParaRPr lang="en-GB" dirty="0">
              <a:solidFill>
                <a:schemeClr val="tx1"/>
              </a:solidFill>
            </a:endParaRPr>
          </a:p>
          <a:p>
            <a:r>
              <a:rPr lang="en-GB" dirty="0">
                <a:solidFill>
                  <a:schemeClr val="tx1"/>
                </a:solidFill>
              </a:rPr>
              <a:t>Yn </a:t>
            </a:r>
            <a:r>
              <a:rPr lang="en-GB" dirty="0" err="1">
                <a:solidFill>
                  <a:schemeClr val="tx1"/>
                </a:solidFill>
              </a:rPr>
              <a:t>bwnc</a:t>
            </a:r>
            <a:r>
              <a:rPr lang="en-GB" dirty="0">
                <a:solidFill>
                  <a:schemeClr val="tx1"/>
                </a:solidFill>
              </a:rPr>
              <a:t> sy’n </a:t>
            </a:r>
            <a:r>
              <a:rPr lang="en-GB" dirty="0" err="1">
                <a:solidFill>
                  <a:schemeClr val="tx1"/>
                </a:solidFill>
              </a:rPr>
              <a:t>cynorthwyo</a:t>
            </a:r>
            <a:r>
              <a:rPr lang="en-GB" dirty="0">
                <a:solidFill>
                  <a:schemeClr val="tx1"/>
                </a:solidFill>
              </a:rPr>
              <a:t> plant </a:t>
            </a:r>
            <a:r>
              <a:rPr lang="en-GB" dirty="0" err="1">
                <a:solidFill>
                  <a:schemeClr val="tx1"/>
                </a:solidFill>
              </a:rPr>
              <a:t>i</a:t>
            </a:r>
            <a:r>
              <a:rPr lang="en-GB" dirty="0">
                <a:solidFill>
                  <a:schemeClr val="tx1"/>
                </a:solidFill>
              </a:rPr>
              <a:t> </a:t>
            </a:r>
            <a:r>
              <a:rPr lang="en-GB" dirty="0" err="1">
                <a:solidFill>
                  <a:schemeClr val="tx1"/>
                </a:solidFill>
              </a:rPr>
              <a:t>ddatblygu</a:t>
            </a:r>
            <a:r>
              <a:rPr lang="en-GB" dirty="0">
                <a:solidFill>
                  <a:schemeClr val="tx1"/>
                </a:solidFill>
              </a:rPr>
              <a:t> </a:t>
            </a:r>
            <a:r>
              <a:rPr lang="en-GB" dirty="0" err="1">
                <a:solidFill>
                  <a:schemeClr val="tx1"/>
                </a:solidFill>
              </a:rPr>
              <a:t>deallusrwydd</a:t>
            </a:r>
            <a:r>
              <a:rPr lang="en-GB" dirty="0">
                <a:solidFill>
                  <a:schemeClr val="tx1"/>
                </a:solidFill>
              </a:rPr>
              <a:t>, sgiliau </a:t>
            </a:r>
            <a:r>
              <a:rPr lang="en-GB" dirty="0" err="1">
                <a:solidFill>
                  <a:schemeClr val="tx1"/>
                </a:solidFill>
              </a:rPr>
              <a:t>rhesymu</a:t>
            </a:r>
            <a:r>
              <a:rPr lang="en-GB" dirty="0">
                <a:solidFill>
                  <a:schemeClr val="tx1"/>
                </a:solidFill>
              </a:rPr>
              <a:t> ac </a:t>
            </a:r>
            <a:r>
              <a:rPr lang="en-GB" dirty="0" err="1">
                <a:solidFill>
                  <a:schemeClr val="tx1"/>
                </a:solidFill>
              </a:rPr>
              <a:t>agweddau</a:t>
            </a:r>
            <a:r>
              <a:rPr lang="en-GB" dirty="0">
                <a:solidFill>
                  <a:schemeClr val="tx1"/>
                </a:solidFill>
              </a:rPr>
              <a:t> o fewn </a:t>
            </a:r>
            <a:r>
              <a:rPr lang="en-GB" dirty="0" err="1">
                <a:solidFill>
                  <a:schemeClr val="tx1"/>
                </a:solidFill>
              </a:rPr>
              <a:t>byd</a:t>
            </a:r>
            <a:r>
              <a:rPr lang="en-GB" dirty="0">
                <a:solidFill>
                  <a:schemeClr val="tx1"/>
                </a:solidFill>
              </a:rPr>
              <a:t> sy’n </a:t>
            </a:r>
            <a:r>
              <a:rPr lang="en-GB" dirty="0" err="1">
                <a:solidFill>
                  <a:schemeClr val="tx1"/>
                </a:solidFill>
              </a:rPr>
              <a:t>newid</a:t>
            </a:r>
            <a:r>
              <a:rPr lang="en-GB" dirty="0">
                <a:solidFill>
                  <a:schemeClr val="tx1"/>
                </a:solidFill>
              </a:rPr>
              <a:t> yn </a:t>
            </a:r>
            <a:r>
              <a:rPr lang="en-GB" dirty="0" err="1">
                <a:solidFill>
                  <a:schemeClr val="tx1"/>
                </a:solidFill>
              </a:rPr>
              <a:t>barhaol</a:t>
            </a:r>
            <a:r>
              <a:rPr lang="en-GB" dirty="0">
                <a:solidFill>
                  <a:schemeClr val="tx1"/>
                </a:solidFill>
              </a:rPr>
              <a:t> </a:t>
            </a:r>
          </a:p>
          <a:p>
            <a:pPr marL="0" indent="0">
              <a:buFont typeface="Symbol" pitchFamily="18" charset="2"/>
              <a:buNone/>
            </a:pPr>
            <a:endParaRPr lang="en-GB" dirty="0">
              <a:solidFill>
                <a:schemeClr val="tx1"/>
              </a:solidFill>
            </a:endParaRPr>
          </a:p>
          <a:p>
            <a:r>
              <a:rPr lang="en-GB" dirty="0">
                <a:solidFill>
                  <a:schemeClr val="tx1"/>
                </a:solidFill>
              </a:rPr>
              <a:t>Ceir </a:t>
            </a:r>
            <a:r>
              <a:rPr lang="en-GB" dirty="0" err="1">
                <a:solidFill>
                  <a:schemeClr val="tx1"/>
                </a:solidFill>
              </a:rPr>
              <a:t>dulliau</a:t>
            </a:r>
            <a:r>
              <a:rPr lang="en-GB" dirty="0">
                <a:solidFill>
                  <a:schemeClr val="tx1"/>
                </a:solidFill>
              </a:rPr>
              <a:t> gwahanol o addysgu </a:t>
            </a:r>
            <a:r>
              <a:rPr lang="en-GB" dirty="0" err="1">
                <a:solidFill>
                  <a:schemeClr val="tx1"/>
                </a:solidFill>
              </a:rPr>
              <a:t>gwyddoniaeth</a:t>
            </a:r>
            <a:r>
              <a:rPr lang="en-GB" dirty="0">
                <a:solidFill>
                  <a:schemeClr val="tx1"/>
                </a:solidFill>
              </a:rPr>
              <a:t> mewn </a:t>
            </a:r>
            <a:r>
              <a:rPr lang="en-GB" dirty="0" err="1">
                <a:solidFill>
                  <a:schemeClr val="tx1"/>
                </a:solidFill>
              </a:rPr>
              <a:t>ysgolion</a:t>
            </a:r>
            <a:r>
              <a:rPr lang="en-GB" dirty="0">
                <a:solidFill>
                  <a:schemeClr val="tx1"/>
                </a:solidFill>
              </a:rPr>
              <a:t> </a:t>
            </a:r>
            <a:r>
              <a:rPr lang="en-GB" dirty="0" err="1">
                <a:solidFill>
                  <a:schemeClr val="tx1"/>
                </a:solidFill>
              </a:rPr>
              <a:t>cynradd</a:t>
            </a:r>
            <a:r>
              <a:rPr lang="en-GB" dirty="0">
                <a:solidFill>
                  <a:schemeClr val="tx1"/>
                </a:solidFill>
              </a:rPr>
              <a:t> ac </a:t>
            </a:r>
            <a:r>
              <a:rPr lang="en-GB" dirty="0" err="1">
                <a:solidFill>
                  <a:schemeClr val="tx1"/>
                </a:solidFill>
              </a:rPr>
              <a:t>uwchradd</a:t>
            </a:r>
            <a:endParaRPr lang="en-GB" dirty="0">
              <a:solidFill>
                <a:schemeClr val="tx1"/>
              </a:solidFill>
            </a:endParaRPr>
          </a:p>
          <a:p>
            <a:pPr marL="0" indent="0">
              <a:buFont typeface="Symbol" pitchFamily="18" charset="2"/>
              <a:buNone/>
            </a:pPr>
            <a:r>
              <a:rPr lang="en-GB" dirty="0">
                <a:solidFill>
                  <a:schemeClr val="tx1"/>
                </a:solidFill>
              </a:rPr>
              <a:t>       (Harlen and </a:t>
            </a:r>
            <a:r>
              <a:rPr lang="en-GB" dirty="0" err="1">
                <a:solidFill>
                  <a:schemeClr val="tx1"/>
                </a:solidFill>
              </a:rPr>
              <a:t>Qualter</a:t>
            </a:r>
            <a:r>
              <a:rPr lang="en-GB" dirty="0">
                <a:solidFill>
                  <a:schemeClr val="tx1"/>
                </a:solidFill>
              </a:rPr>
              <a:t>, 2014)</a:t>
            </a:r>
          </a:p>
        </p:txBody>
      </p:sp>
    </p:spTree>
    <p:extLst>
      <p:ext uri="{BB962C8B-B14F-4D97-AF65-F5344CB8AC3E}">
        <p14:creationId xmlns:p14="http://schemas.microsoft.com/office/powerpoint/2010/main" val="4259436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30932" y="2852936"/>
            <a:ext cx="8682136" cy="3744416"/>
          </a:xfrm>
        </p:spPr>
        <p:txBody>
          <a:bodyPr>
            <a:noAutofit/>
          </a:bodyPr>
          <a:lstStyle/>
          <a:p>
            <a:pPr lvl="0"/>
            <a:r>
              <a:rPr lang="en-GB" sz="1400" dirty="0" err="1">
                <a:solidFill>
                  <a:schemeClr val="tx1"/>
                </a:solidFill>
              </a:rPr>
              <a:t>i</a:t>
            </a:r>
            <a:r>
              <a:rPr lang="en-GB" sz="1400" dirty="0">
                <a:solidFill>
                  <a:schemeClr val="tx1"/>
                </a:solidFill>
              </a:rPr>
              <a:t> </a:t>
            </a:r>
            <a:r>
              <a:rPr lang="en-GB" sz="1400" dirty="0" err="1">
                <a:solidFill>
                  <a:schemeClr val="tx1"/>
                </a:solidFill>
              </a:rPr>
              <a:t>gyffroi</a:t>
            </a:r>
            <a:r>
              <a:rPr lang="en-GB" sz="1400" dirty="0">
                <a:solidFill>
                  <a:schemeClr val="tx1"/>
                </a:solidFill>
              </a:rPr>
              <a:t> a </a:t>
            </a:r>
            <a:r>
              <a:rPr lang="en-GB" sz="1400" dirty="0" err="1">
                <a:solidFill>
                  <a:schemeClr val="tx1"/>
                </a:solidFill>
              </a:rPr>
              <a:t>swyno</a:t>
            </a:r>
            <a:r>
              <a:rPr lang="en-GB" sz="1400" dirty="0">
                <a:solidFill>
                  <a:schemeClr val="tx1"/>
                </a:solidFill>
              </a:rPr>
              <a:t> plant sydd â </a:t>
            </a:r>
            <a:r>
              <a:rPr lang="en-GB" sz="1400" dirty="0" err="1">
                <a:solidFill>
                  <a:schemeClr val="tx1"/>
                </a:solidFill>
              </a:rPr>
              <a:t>synnwyr</a:t>
            </a:r>
            <a:r>
              <a:rPr lang="en-GB" sz="1400" dirty="0">
                <a:solidFill>
                  <a:schemeClr val="tx1"/>
                </a:solidFill>
              </a:rPr>
              <a:t> o </a:t>
            </a:r>
            <a:r>
              <a:rPr lang="en-GB" sz="1400" dirty="0" err="1">
                <a:solidFill>
                  <a:schemeClr val="tx1"/>
                </a:solidFill>
              </a:rPr>
              <a:t>ryfeddod</a:t>
            </a:r>
            <a:r>
              <a:rPr lang="en-GB" sz="1400" dirty="0">
                <a:solidFill>
                  <a:schemeClr val="tx1"/>
                </a:solidFill>
              </a:rPr>
              <a:t> am y </a:t>
            </a:r>
            <a:r>
              <a:rPr lang="en-GB" sz="1400" dirty="0" err="1">
                <a:solidFill>
                  <a:schemeClr val="tx1"/>
                </a:solidFill>
              </a:rPr>
              <a:t>byd</a:t>
            </a:r>
            <a:r>
              <a:rPr lang="en-GB" sz="1400" dirty="0">
                <a:solidFill>
                  <a:schemeClr val="tx1"/>
                </a:solidFill>
              </a:rPr>
              <a:t> </a:t>
            </a:r>
            <a:r>
              <a:rPr lang="en-GB" sz="1400" dirty="0" err="1">
                <a:solidFill>
                  <a:schemeClr val="tx1"/>
                </a:solidFill>
              </a:rPr>
              <a:t>naturiol</a:t>
            </a:r>
            <a:r>
              <a:rPr lang="en-GB" sz="1400" dirty="0">
                <a:solidFill>
                  <a:schemeClr val="tx1"/>
                </a:solidFill>
              </a:rPr>
              <a:t>. </a:t>
            </a:r>
          </a:p>
          <a:p>
            <a:pPr marL="0" lvl="0" indent="0">
              <a:buNone/>
            </a:pPr>
            <a:endParaRPr lang="en-GB" sz="1400" dirty="0">
              <a:solidFill>
                <a:schemeClr val="tx1"/>
              </a:solidFill>
            </a:endParaRPr>
          </a:p>
          <a:p>
            <a:pPr lvl="0"/>
            <a:r>
              <a:rPr lang="en-GB" sz="1400" dirty="0">
                <a:solidFill>
                  <a:schemeClr val="tx1"/>
                </a:solidFill>
              </a:rPr>
              <a:t>datblygu </a:t>
            </a:r>
            <a:r>
              <a:rPr lang="en-GB" sz="1400" dirty="0" err="1">
                <a:solidFill>
                  <a:schemeClr val="tx1"/>
                </a:solidFill>
              </a:rPr>
              <a:t>gwerthfawrogiad</a:t>
            </a:r>
            <a:r>
              <a:rPr lang="en-GB" sz="1400" dirty="0">
                <a:solidFill>
                  <a:schemeClr val="tx1"/>
                </a:solidFill>
              </a:rPr>
              <a:t> o sut </a:t>
            </a:r>
            <a:r>
              <a:rPr lang="en-GB" sz="1400" dirty="0" err="1">
                <a:solidFill>
                  <a:schemeClr val="tx1"/>
                </a:solidFill>
              </a:rPr>
              <a:t>mae</a:t>
            </a:r>
            <a:r>
              <a:rPr lang="en-GB" sz="1400" dirty="0">
                <a:solidFill>
                  <a:schemeClr val="tx1"/>
                </a:solidFill>
              </a:rPr>
              <a:t> </a:t>
            </a:r>
            <a:r>
              <a:rPr lang="en-GB" sz="1400" dirty="0" err="1">
                <a:solidFill>
                  <a:schemeClr val="tx1"/>
                </a:solidFill>
              </a:rPr>
              <a:t>gwyddoniaeth</a:t>
            </a:r>
            <a:r>
              <a:rPr lang="en-GB" sz="1400" dirty="0">
                <a:solidFill>
                  <a:schemeClr val="tx1"/>
                </a:solidFill>
              </a:rPr>
              <a:t> wedi </a:t>
            </a:r>
            <a:r>
              <a:rPr lang="en-GB" sz="1400" dirty="0" err="1">
                <a:solidFill>
                  <a:schemeClr val="tx1"/>
                </a:solidFill>
              </a:rPr>
              <a:t>cyfrannu</a:t>
            </a:r>
            <a:r>
              <a:rPr lang="en-GB" sz="1400" dirty="0">
                <a:solidFill>
                  <a:schemeClr val="tx1"/>
                </a:solidFill>
              </a:rPr>
              <a:t> at </a:t>
            </a:r>
            <a:r>
              <a:rPr lang="en-GB" sz="1400" dirty="0" err="1">
                <a:solidFill>
                  <a:schemeClr val="tx1"/>
                </a:solidFill>
              </a:rPr>
              <a:t>ddatblygiad</a:t>
            </a:r>
            <a:r>
              <a:rPr lang="en-GB" sz="1400" dirty="0">
                <a:solidFill>
                  <a:schemeClr val="tx1"/>
                </a:solidFill>
              </a:rPr>
              <a:t> </a:t>
            </a:r>
            <a:r>
              <a:rPr lang="en-GB" sz="1400" dirty="0" err="1">
                <a:solidFill>
                  <a:schemeClr val="tx1"/>
                </a:solidFill>
              </a:rPr>
              <a:t>hanesyddol</a:t>
            </a:r>
            <a:r>
              <a:rPr lang="en-GB" sz="1400" dirty="0">
                <a:solidFill>
                  <a:schemeClr val="tx1"/>
                </a:solidFill>
              </a:rPr>
              <a:t> a </a:t>
            </a:r>
            <a:r>
              <a:rPr lang="en-GB" sz="1400" dirty="0" err="1">
                <a:solidFill>
                  <a:schemeClr val="tx1"/>
                </a:solidFill>
              </a:rPr>
              <a:t>diwylliannol</a:t>
            </a:r>
            <a:r>
              <a:rPr lang="en-GB" sz="1400" dirty="0">
                <a:solidFill>
                  <a:schemeClr val="tx1"/>
                </a:solidFill>
              </a:rPr>
              <a:t> </a:t>
            </a:r>
            <a:r>
              <a:rPr lang="en-GB" sz="1400" dirty="0" err="1">
                <a:solidFill>
                  <a:schemeClr val="tx1"/>
                </a:solidFill>
              </a:rPr>
              <a:t>ein</a:t>
            </a:r>
            <a:r>
              <a:rPr lang="en-GB" sz="1400" dirty="0">
                <a:solidFill>
                  <a:schemeClr val="tx1"/>
                </a:solidFill>
              </a:rPr>
              <a:t> </a:t>
            </a:r>
            <a:r>
              <a:rPr lang="en-GB" sz="1400" dirty="0" err="1">
                <a:solidFill>
                  <a:schemeClr val="tx1"/>
                </a:solidFill>
              </a:rPr>
              <a:t>cymdeithas</a:t>
            </a:r>
            <a:r>
              <a:rPr lang="en-GB" sz="1400" dirty="0">
                <a:solidFill>
                  <a:schemeClr val="tx1"/>
                </a:solidFill>
              </a:rPr>
              <a:t>. </a:t>
            </a:r>
          </a:p>
          <a:p>
            <a:pPr marL="0" lvl="0" indent="0">
              <a:buNone/>
            </a:pPr>
            <a:endParaRPr lang="en-GB" sz="1400" dirty="0">
              <a:solidFill>
                <a:schemeClr val="tx1"/>
              </a:solidFill>
            </a:endParaRPr>
          </a:p>
          <a:p>
            <a:pPr lvl="0"/>
            <a:r>
              <a:rPr lang="en-GB" sz="1400" dirty="0" err="1">
                <a:solidFill>
                  <a:schemeClr val="tx1"/>
                </a:solidFill>
              </a:rPr>
              <a:t>i</a:t>
            </a:r>
            <a:r>
              <a:rPr lang="en-GB" sz="1400" dirty="0">
                <a:solidFill>
                  <a:schemeClr val="tx1"/>
                </a:solidFill>
              </a:rPr>
              <a:t> </a:t>
            </a:r>
            <a:r>
              <a:rPr lang="en-GB" sz="1400" dirty="0" err="1">
                <a:solidFill>
                  <a:schemeClr val="tx1"/>
                </a:solidFill>
              </a:rPr>
              <a:t>roi</a:t>
            </a:r>
            <a:r>
              <a:rPr lang="en-GB" sz="1400" dirty="0">
                <a:solidFill>
                  <a:schemeClr val="tx1"/>
                </a:solidFill>
              </a:rPr>
              <a:t> </a:t>
            </a:r>
            <a:r>
              <a:rPr lang="en-GB" sz="1400" dirty="0" err="1">
                <a:solidFill>
                  <a:schemeClr val="tx1"/>
                </a:solidFill>
              </a:rPr>
              <a:t>profiad</a:t>
            </a:r>
            <a:r>
              <a:rPr lang="en-GB" sz="1400" dirty="0">
                <a:solidFill>
                  <a:schemeClr val="tx1"/>
                </a:solidFill>
              </a:rPr>
              <a:t> </a:t>
            </a:r>
            <a:r>
              <a:rPr lang="en-GB" sz="1400" dirty="0" err="1">
                <a:solidFill>
                  <a:schemeClr val="tx1"/>
                </a:solidFill>
              </a:rPr>
              <a:t>ymarferol</a:t>
            </a:r>
            <a:r>
              <a:rPr lang="en-GB" sz="1400" dirty="0">
                <a:solidFill>
                  <a:schemeClr val="tx1"/>
                </a:solidFill>
              </a:rPr>
              <a:t> o sut </a:t>
            </a:r>
            <a:r>
              <a:rPr lang="en-GB" sz="1400" dirty="0" err="1">
                <a:solidFill>
                  <a:schemeClr val="tx1"/>
                </a:solidFill>
              </a:rPr>
              <a:t>mae</a:t>
            </a:r>
            <a:r>
              <a:rPr lang="en-GB" sz="1400" dirty="0">
                <a:solidFill>
                  <a:schemeClr val="tx1"/>
                </a:solidFill>
              </a:rPr>
              <a:t> </a:t>
            </a:r>
            <a:r>
              <a:rPr lang="en-GB" sz="1400" dirty="0" err="1">
                <a:solidFill>
                  <a:schemeClr val="tx1"/>
                </a:solidFill>
              </a:rPr>
              <a:t>gwyddonwyr</a:t>
            </a:r>
            <a:r>
              <a:rPr lang="en-GB" sz="1400" dirty="0">
                <a:solidFill>
                  <a:schemeClr val="tx1"/>
                </a:solidFill>
              </a:rPr>
              <a:t> yn </a:t>
            </a:r>
            <a:r>
              <a:rPr lang="en-GB" sz="1400" dirty="0" err="1">
                <a:solidFill>
                  <a:schemeClr val="tx1"/>
                </a:solidFill>
              </a:rPr>
              <a:t>arsylwi</a:t>
            </a:r>
            <a:r>
              <a:rPr lang="en-GB" sz="1400" dirty="0">
                <a:solidFill>
                  <a:schemeClr val="tx1"/>
                </a:solidFill>
              </a:rPr>
              <a:t> </a:t>
            </a:r>
            <a:r>
              <a:rPr lang="en-GB" sz="1400" dirty="0" err="1">
                <a:solidFill>
                  <a:schemeClr val="tx1"/>
                </a:solidFill>
              </a:rPr>
              <a:t>ar</a:t>
            </a:r>
            <a:r>
              <a:rPr lang="en-GB" sz="1400" dirty="0">
                <a:solidFill>
                  <a:schemeClr val="tx1"/>
                </a:solidFill>
              </a:rPr>
              <a:t> y </a:t>
            </a:r>
            <a:r>
              <a:rPr lang="en-GB" sz="1400" dirty="0" err="1">
                <a:solidFill>
                  <a:schemeClr val="tx1"/>
                </a:solidFill>
              </a:rPr>
              <a:t>byd</a:t>
            </a:r>
            <a:r>
              <a:rPr lang="en-GB" sz="1400" dirty="0">
                <a:solidFill>
                  <a:schemeClr val="tx1"/>
                </a:solidFill>
              </a:rPr>
              <a:t> </a:t>
            </a:r>
            <a:r>
              <a:rPr lang="en-GB" sz="1400" dirty="0" err="1">
                <a:solidFill>
                  <a:schemeClr val="tx1"/>
                </a:solidFill>
              </a:rPr>
              <a:t>naturiol</a:t>
            </a:r>
            <a:r>
              <a:rPr lang="en-GB" sz="1400" dirty="0">
                <a:solidFill>
                  <a:schemeClr val="tx1"/>
                </a:solidFill>
              </a:rPr>
              <a:t>, meddwl am </a:t>
            </a:r>
            <a:r>
              <a:rPr lang="en-GB" sz="1400" dirty="0" err="1">
                <a:solidFill>
                  <a:schemeClr val="tx1"/>
                </a:solidFill>
              </a:rPr>
              <a:t>ddamcaniaethau</a:t>
            </a:r>
            <a:r>
              <a:rPr lang="en-GB" sz="1400" dirty="0">
                <a:solidFill>
                  <a:schemeClr val="tx1"/>
                </a:solidFill>
              </a:rPr>
              <a:t> a gwneud </a:t>
            </a:r>
            <a:r>
              <a:rPr lang="en-GB" sz="1400" dirty="0" err="1">
                <a:solidFill>
                  <a:schemeClr val="tx1"/>
                </a:solidFill>
              </a:rPr>
              <a:t>arbrofion</a:t>
            </a:r>
            <a:r>
              <a:rPr lang="en-GB" sz="1400" dirty="0">
                <a:solidFill>
                  <a:schemeClr val="tx1"/>
                </a:solidFill>
              </a:rPr>
              <a:t> </a:t>
            </a:r>
            <a:r>
              <a:rPr lang="en-GB" sz="1400" dirty="0" err="1">
                <a:solidFill>
                  <a:schemeClr val="tx1"/>
                </a:solidFill>
              </a:rPr>
              <a:t>i</a:t>
            </a:r>
            <a:r>
              <a:rPr lang="en-GB" sz="1400" dirty="0">
                <a:solidFill>
                  <a:schemeClr val="tx1"/>
                </a:solidFill>
              </a:rPr>
              <a:t> </a:t>
            </a:r>
            <a:r>
              <a:rPr lang="en-GB" sz="1400" dirty="0" err="1">
                <a:solidFill>
                  <a:schemeClr val="tx1"/>
                </a:solidFill>
              </a:rPr>
              <a:t>gael</a:t>
            </a:r>
            <a:r>
              <a:rPr lang="en-GB" sz="1400" dirty="0">
                <a:solidFill>
                  <a:schemeClr val="tx1"/>
                </a:solidFill>
              </a:rPr>
              <a:t> tystiolaeth </a:t>
            </a:r>
            <a:r>
              <a:rPr lang="en-GB" sz="1400" dirty="0" err="1">
                <a:solidFill>
                  <a:schemeClr val="tx1"/>
                </a:solidFill>
              </a:rPr>
              <a:t>i</a:t>
            </a:r>
            <a:r>
              <a:rPr lang="en-GB" sz="1400" dirty="0">
                <a:solidFill>
                  <a:schemeClr val="tx1"/>
                </a:solidFill>
              </a:rPr>
              <a:t> gefnogi neu </a:t>
            </a:r>
            <a:r>
              <a:rPr lang="en-GB" sz="1400" dirty="0" err="1">
                <a:solidFill>
                  <a:schemeClr val="tx1"/>
                </a:solidFill>
              </a:rPr>
              <a:t>wrthbrofi'r</a:t>
            </a:r>
            <a:r>
              <a:rPr lang="en-GB" sz="1400" dirty="0">
                <a:solidFill>
                  <a:schemeClr val="tx1"/>
                </a:solidFill>
              </a:rPr>
              <a:t> damcaniaethau hyn.</a:t>
            </a:r>
          </a:p>
          <a:p>
            <a:pPr marL="0" lvl="0" indent="0">
              <a:buNone/>
            </a:pPr>
            <a:r>
              <a:rPr lang="en-GB" sz="1400" dirty="0">
                <a:solidFill>
                  <a:schemeClr val="tx1"/>
                </a:solidFill>
              </a:rPr>
              <a:t> </a:t>
            </a:r>
          </a:p>
          <a:p>
            <a:pPr lvl="0"/>
            <a:r>
              <a:rPr lang="en-GB" sz="1400" dirty="0" err="1">
                <a:solidFill>
                  <a:schemeClr val="tx1"/>
                </a:solidFill>
              </a:rPr>
              <a:t>achosi</a:t>
            </a:r>
            <a:r>
              <a:rPr lang="en-GB" sz="1400" dirty="0">
                <a:solidFill>
                  <a:schemeClr val="tx1"/>
                </a:solidFill>
              </a:rPr>
              <a:t> </a:t>
            </a:r>
            <a:r>
              <a:rPr lang="en-GB" sz="1400" dirty="0" err="1">
                <a:solidFill>
                  <a:schemeClr val="tx1"/>
                </a:solidFill>
              </a:rPr>
              <a:t>i</a:t>
            </a:r>
            <a:r>
              <a:rPr lang="en-GB" sz="1400" dirty="0">
                <a:solidFill>
                  <a:schemeClr val="tx1"/>
                </a:solidFill>
              </a:rPr>
              <a:t> </a:t>
            </a:r>
            <a:r>
              <a:rPr lang="en-GB" sz="1400" dirty="0" err="1">
                <a:solidFill>
                  <a:schemeClr val="tx1"/>
                </a:solidFill>
              </a:rPr>
              <a:t>blant</a:t>
            </a:r>
            <a:r>
              <a:rPr lang="en-GB" sz="1400" dirty="0">
                <a:solidFill>
                  <a:schemeClr val="tx1"/>
                </a:solidFill>
              </a:rPr>
              <a:t> </a:t>
            </a:r>
            <a:r>
              <a:rPr lang="en-GB" sz="1400" dirty="0" err="1">
                <a:solidFill>
                  <a:schemeClr val="tx1"/>
                </a:solidFill>
              </a:rPr>
              <a:t>ddeall</a:t>
            </a:r>
            <a:r>
              <a:rPr lang="en-GB" sz="1400" dirty="0">
                <a:solidFill>
                  <a:schemeClr val="tx1"/>
                </a:solidFill>
              </a:rPr>
              <a:t> </a:t>
            </a:r>
            <a:r>
              <a:rPr lang="en-GB" sz="1400" dirty="0" err="1">
                <a:solidFill>
                  <a:schemeClr val="tx1"/>
                </a:solidFill>
              </a:rPr>
              <a:t>pwysigrwydd</a:t>
            </a:r>
            <a:r>
              <a:rPr lang="en-GB" sz="1400" dirty="0">
                <a:solidFill>
                  <a:schemeClr val="tx1"/>
                </a:solidFill>
              </a:rPr>
              <a:t> tystiolaeth wrth wneud </a:t>
            </a:r>
            <a:r>
              <a:rPr lang="en-GB" sz="1400" dirty="0" err="1">
                <a:solidFill>
                  <a:schemeClr val="tx1"/>
                </a:solidFill>
              </a:rPr>
              <a:t>penderfyniadau</a:t>
            </a:r>
            <a:r>
              <a:rPr lang="en-GB" sz="1400" dirty="0">
                <a:solidFill>
                  <a:schemeClr val="tx1"/>
                </a:solidFill>
              </a:rPr>
              <a:t> a gallu </a:t>
            </a:r>
            <a:r>
              <a:rPr lang="en-GB" sz="1400" dirty="0" err="1">
                <a:solidFill>
                  <a:schemeClr val="tx1"/>
                </a:solidFill>
              </a:rPr>
              <a:t>barnu</a:t>
            </a:r>
            <a:r>
              <a:rPr lang="en-GB" sz="1400" dirty="0">
                <a:solidFill>
                  <a:schemeClr val="tx1"/>
                </a:solidFill>
              </a:rPr>
              <a:t> a </a:t>
            </a:r>
            <a:r>
              <a:rPr lang="en-GB" sz="1400" dirty="0" err="1">
                <a:solidFill>
                  <a:schemeClr val="tx1"/>
                </a:solidFill>
              </a:rPr>
              <a:t>yw</a:t>
            </a:r>
            <a:r>
              <a:rPr lang="en-GB" sz="1400" dirty="0">
                <a:solidFill>
                  <a:schemeClr val="tx1"/>
                </a:solidFill>
              </a:rPr>
              <a:t> </a:t>
            </a:r>
            <a:r>
              <a:rPr lang="en-GB" sz="1400" dirty="0" err="1">
                <a:solidFill>
                  <a:schemeClr val="tx1"/>
                </a:solidFill>
              </a:rPr>
              <a:t>honiadau'r</a:t>
            </a:r>
            <a:r>
              <a:rPr lang="en-GB" sz="1400" dirty="0">
                <a:solidFill>
                  <a:schemeClr val="tx1"/>
                </a:solidFill>
              </a:rPr>
              <a:t> </a:t>
            </a:r>
            <a:r>
              <a:rPr lang="en-GB" sz="1400" dirty="0" err="1">
                <a:solidFill>
                  <a:schemeClr val="tx1"/>
                </a:solidFill>
              </a:rPr>
              <a:t>cyfryngau</a:t>
            </a:r>
            <a:r>
              <a:rPr lang="en-GB" sz="1400" dirty="0">
                <a:solidFill>
                  <a:schemeClr val="tx1"/>
                </a:solidFill>
              </a:rPr>
              <a:t>, </a:t>
            </a:r>
            <a:r>
              <a:rPr lang="en-GB" sz="1400" dirty="0" err="1">
                <a:solidFill>
                  <a:schemeClr val="tx1"/>
                </a:solidFill>
              </a:rPr>
              <a:t>hysbysebwyr</a:t>
            </a:r>
            <a:r>
              <a:rPr lang="en-GB" sz="1400" dirty="0">
                <a:solidFill>
                  <a:schemeClr val="tx1"/>
                </a:solidFill>
              </a:rPr>
              <a:t>, </a:t>
            </a:r>
            <a:r>
              <a:rPr lang="en-GB" sz="1400" dirty="0" err="1">
                <a:solidFill>
                  <a:schemeClr val="tx1"/>
                </a:solidFill>
              </a:rPr>
              <a:t>gwleidyddion</a:t>
            </a:r>
            <a:r>
              <a:rPr lang="en-GB" sz="1400" dirty="0">
                <a:solidFill>
                  <a:schemeClr val="tx1"/>
                </a:solidFill>
              </a:rPr>
              <a:t>, </a:t>
            </a:r>
            <a:r>
              <a:rPr lang="en-GB" sz="1400" dirty="0" err="1">
                <a:solidFill>
                  <a:schemeClr val="tx1"/>
                </a:solidFill>
              </a:rPr>
              <a:t>newyddiadurwyr</a:t>
            </a:r>
            <a:r>
              <a:rPr lang="en-GB" sz="1400" dirty="0">
                <a:solidFill>
                  <a:schemeClr val="tx1"/>
                </a:solidFill>
              </a:rPr>
              <a:t>, ac </a:t>
            </a:r>
            <a:r>
              <a:rPr lang="en-GB" sz="1400" dirty="0" err="1">
                <a:solidFill>
                  <a:schemeClr val="tx1"/>
                </a:solidFill>
              </a:rPr>
              <a:t>ati</a:t>
            </a:r>
            <a:r>
              <a:rPr lang="en-GB" sz="1400" dirty="0">
                <a:solidFill>
                  <a:schemeClr val="tx1"/>
                </a:solidFill>
              </a:rPr>
              <a:t>, yn seiliedig </a:t>
            </a:r>
            <a:r>
              <a:rPr lang="en-GB" sz="1400" dirty="0" err="1">
                <a:solidFill>
                  <a:schemeClr val="tx1"/>
                </a:solidFill>
              </a:rPr>
              <a:t>ar</a:t>
            </a:r>
            <a:r>
              <a:rPr lang="en-GB" sz="1400" dirty="0">
                <a:solidFill>
                  <a:schemeClr val="tx1"/>
                </a:solidFill>
              </a:rPr>
              <a:t> dystiolaeth ac yn </a:t>
            </a:r>
            <a:r>
              <a:rPr lang="en-GB" sz="1400" dirty="0" err="1">
                <a:solidFill>
                  <a:schemeClr val="tx1"/>
                </a:solidFill>
              </a:rPr>
              <a:t>ddibynadwy</a:t>
            </a:r>
            <a:r>
              <a:rPr lang="en-GB" sz="1400" dirty="0">
                <a:solidFill>
                  <a:schemeClr val="tx1"/>
                </a:solidFill>
              </a:rPr>
              <a:t>. </a:t>
            </a:r>
          </a:p>
          <a:p>
            <a:pPr marL="0" lvl="0" indent="0">
              <a:buNone/>
            </a:pPr>
            <a:endParaRPr lang="en-GB" sz="1400" dirty="0">
              <a:solidFill>
                <a:schemeClr val="tx1"/>
              </a:solidFill>
            </a:endParaRPr>
          </a:p>
          <a:p>
            <a:pPr lvl="0"/>
            <a:r>
              <a:rPr lang="en-GB" sz="1400" dirty="0" err="1">
                <a:solidFill>
                  <a:schemeClr val="tx1"/>
                </a:solidFill>
              </a:rPr>
              <a:t>i</a:t>
            </a:r>
            <a:r>
              <a:rPr lang="en-GB" sz="1400" dirty="0">
                <a:solidFill>
                  <a:schemeClr val="tx1"/>
                </a:solidFill>
              </a:rPr>
              <a:t> </a:t>
            </a:r>
            <a:r>
              <a:rPr lang="en-GB" sz="1400" dirty="0" err="1">
                <a:solidFill>
                  <a:schemeClr val="tx1"/>
                </a:solidFill>
              </a:rPr>
              <a:t>roi</a:t>
            </a:r>
            <a:r>
              <a:rPr lang="en-GB" sz="1400" dirty="0">
                <a:solidFill>
                  <a:schemeClr val="tx1"/>
                </a:solidFill>
              </a:rPr>
              <a:t> </a:t>
            </a:r>
            <a:r>
              <a:rPr lang="en-GB" sz="1400" dirty="0" err="1">
                <a:solidFill>
                  <a:schemeClr val="tx1"/>
                </a:solidFill>
              </a:rPr>
              <a:t>digon</a:t>
            </a:r>
            <a:r>
              <a:rPr lang="en-GB" sz="1400" dirty="0">
                <a:solidFill>
                  <a:schemeClr val="tx1"/>
                </a:solidFill>
              </a:rPr>
              <a:t> o wybodaeth </a:t>
            </a:r>
            <a:r>
              <a:rPr lang="en-GB" sz="1400" dirty="0" err="1">
                <a:solidFill>
                  <a:schemeClr val="tx1"/>
                </a:solidFill>
              </a:rPr>
              <a:t>ar</a:t>
            </a:r>
            <a:r>
              <a:rPr lang="en-GB" sz="1400" dirty="0">
                <a:solidFill>
                  <a:schemeClr val="tx1"/>
                </a:solidFill>
              </a:rPr>
              <a:t> sail tystiolaeth </a:t>
            </a:r>
            <a:r>
              <a:rPr lang="en-GB" sz="1400" dirty="0" err="1">
                <a:solidFill>
                  <a:schemeClr val="tx1"/>
                </a:solidFill>
              </a:rPr>
              <a:t>i</a:t>
            </a:r>
            <a:r>
              <a:rPr lang="en-GB" sz="1400" dirty="0">
                <a:solidFill>
                  <a:schemeClr val="tx1"/>
                </a:solidFill>
              </a:rPr>
              <a:t> </a:t>
            </a:r>
            <a:r>
              <a:rPr lang="en-GB" sz="1400" dirty="0" err="1">
                <a:solidFill>
                  <a:schemeClr val="tx1"/>
                </a:solidFill>
              </a:rPr>
              <a:t>ddisgyblion</a:t>
            </a:r>
            <a:r>
              <a:rPr lang="en-GB" sz="1400" dirty="0">
                <a:solidFill>
                  <a:schemeClr val="tx1"/>
                </a:solidFill>
              </a:rPr>
              <a:t> </a:t>
            </a:r>
            <a:r>
              <a:rPr lang="en-GB" sz="1400" dirty="0" err="1">
                <a:solidFill>
                  <a:schemeClr val="tx1"/>
                </a:solidFill>
              </a:rPr>
              <a:t>allu</a:t>
            </a:r>
            <a:r>
              <a:rPr lang="en-GB" sz="1400" dirty="0">
                <a:solidFill>
                  <a:schemeClr val="tx1"/>
                </a:solidFill>
              </a:rPr>
              <a:t> </a:t>
            </a:r>
            <a:r>
              <a:rPr lang="en-GB" sz="1400" dirty="0" err="1">
                <a:solidFill>
                  <a:schemeClr val="tx1"/>
                </a:solidFill>
              </a:rPr>
              <a:t>llunio</a:t>
            </a:r>
            <a:r>
              <a:rPr lang="en-GB" sz="1400" dirty="0">
                <a:solidFill>
                  <a:schemeClr val="tx1"/>
                </a:solidFill>
              </a:rPr>
              <a:t> </a:t>
            </a:r>
            <a:r>
              <a:rPr lang="en-GB" sz="1400" dirty="0" err="1">
                <a:solidFill>
                  <a:schemeClr val="tx1"/>
                </a:solidFill>
              </a:rPr>
              <a:t>barnau</a:t>
            </a:r>
            <a:r>
              <a:rPr lang="en-GB" sz="1400" dirty="0">
                <a:solidFill>
                  <a:schemeClr val="tx1"/>
                </a:solidFill>
              </a:rPr>
              <a:t> </a:t>
            </a:r>
            <a:r>
              <a:rPr lang="en-GB" sz="1400" dirty="0" err="1">
                <a:solidFill>
                  <a:schemeClr val="tx1"/>
                </a:solidFill>
              </a:rPr>
              <a:t>personol</a:t>
            </a:r>
            <a:r>
              <a:rPr lang="en-GB" sz="1400" dirty="0">
                <a:solidFill>
                  <a:schemeClr val="tx1"/>
                </a:solidFill>
              </a:rPr>
              <a:t> </a:t>
            </a:r>
            <a:r>
              <a:rPr lang="en-GB" sz="1400" dirty="0" err="1">
                <a:solidFill>
                  <a:schemeClr val="tx1"/>
                </a:solidFill>
              </a:rPr>
              <a:t>gwybodus</a:t>
            </a:r>
            <a:r>
              <a:rPr lang="en-GB" sz="1400" dirty="0">
                <a:solidFill>
                  <a:schemeClr val="tx1"/>
                </a:solidFill>
              </a:rPr>
              <a:t> </a:t>
            </a:r>
            <a:r>
              <a:rPr lang="en-GB" sz="1400" dirty="0" err="1">
                <a:solidFill>
                  <a:schemeClr val="tx1"/>
                </a:solidFill>
              </a:rPr>
              <a:t>er</a:t>
            </a:r>
            <a:r>
              <a:rPr lang="en-GB" sz="1400" dirty="0">
                <a:solidFill>
                  <a:schemeClr val="tx1"/>
                </a:solidFill>
              </a:rPr>
              <a:t> mwyn </a:t>
            </a:r>
            <a:r>
              <a:rPr lang="en-GB" sz="1400" dirty="0" err="1">
                <a:solidFill>
                  <a:schemeClr val="tx1"/>
                </a:solidFill>
              </a:rPr>
              <a:t>byw</a:t>
            </a:r>
            <a:r>
              <a:rPr lang="en-GB" sz="1400" dirty="0">
                <a:solidFill>
                  <a:schemeClr val="tx1"/>
                </a:solidFill>
              </a:rPr>
              <a:t> </a:t>
            </a:r>
            <a:r>
              <a:rPr lang="en-GB" sz="1400" dirty="0" err="1">
                <a:solidFill>
                  <a:schemeClr val="tx1"/>
                </a:solidFill>
              </a:rPr>
              <a:t>bywydau</a:t>
            </a:r>
            <a:r>
              <a:rPr lang="en-GB" sz="1400" dirty="0">
                <a:solidFill>
                  <a:schemeClr val="tx1"/>
                </a:solidFill>
              </a:rPr>
              <a:t> </a:t>
            </a:r>
            <a:r>
              <a:rPr lang="en-GB" sz="1400" dirty="0" err="1">
                <a:solidFill>
                  <a:schemeClr val="tx1"/>
                </a:solidFill>
              </a:rPr>
              <a:t>iach</a:t>
            </a:r>
            <a:r>
              <a:rPr lang="en-GB" sz="1400" dirty="0">
                <a:solidFill>
                  <a:schemeClr val="tx1"/>
                </a:solidFill>
              </a:rPr>
              <a:t>, </a:t>
            </a:r>
            <a:r>
              <a:rPr lang="en-GB" sz="1400" dirty="0" err="1">
                <a:solidFill>
                  <a:schemeClr val="tx1"/>
                </a:solidFill>
              </a:rPr>
              <a:t>diogel</a:t>
            </a:r>
            <a:r>
              <a:rPr lang="en-GB" sz="1400" dirty="0">
                <a:solidFill>
                  <a:schemeClr val="tx1"/>
                </a:solidFill>
              </a:rPr>
              <a:t>, </a:t>
            </a:r>
            <a:r>
              <a:rPr lang="en-GB" sz="1400" dirty="0" err="1">
                <a:solidFill>
                  <a:schemeClr val="tx1"/>
                </a:solidFill>
              </a:rPr>
              <a:t>cyfforddus</a:t>
            </a:r>
            <a:r>
              <a:rPr lang="en-GB" sz="1400" dirty="0">
                <a:solidFill>
                  <a:schemeClr val="tx1"/>
                </a:solidFill>
              </a:rPr>
              <a:t> ac </a:t>
            </a:r>
            <a:r>
              <a:rPr lang="en-GB" sz="1400" dirty="0" err="1">
                <a:solidFill>
                  <a:schemeClr val="tx1"/>
                </a:solidFill>
              </a:rPr>
              <a:t>amgylcheddol</a:t>
            </a:r>
            <a:r>
              <a:rPr lang="en-GB" sz="1400" dirty="0">
                <a:solidFill>
                  <a:schemeClr val="tx1"/>
                </a:solidFill>
              </a:rPr>
              <a:t> </a:t>
            </a:r>
            <a:r>
              <a:rPr lang="en-GB" sz="1400" dirty="0" err="1">
                <a:solidFill>
                  <a:schemeClr val="tx1"/>
                </a:solidFill>
              </a:rPr>
              <a:t>gynaliadwy</a:t>
            </a:r>
            <a:r>
              <a:rPr lang="en-GB" sz="1400" dirty="0">
                <a:solidFill>
                  <a:schemeClr val="tx1"/>
                </a:solidFill>
              </a:rPr>
              <a:t>. </a:t>
            </a:r>
          </a:p>
          <a:p>
            <a:pPr marL="0" lvl="0" indent="0">
              <a:buNone/>
            </a:pPr>
            <a:endParaRPr lang="en-GB" sz="1400" dirty="0">
              <a:solidFill>
                <a:schemeClr val="tx1"/>
              </a:solidFill>
            </a:endParaRPr>
          </a:p>
          <a:p>
            <a:pPr lvl="0"/>
            <a:r>
              <a:rPr lang="en-GB" sz="1400" dirty="0">
                <a:solidFill>
                  <a:schemeClr val="tx1"/>
                </a:solidFill>
              </a:rPr>
              <a:t>datblygu ymwybyddiaeth o </a:t>
            </a:r>
            <a:r>
              <a:rPr lang="en-GB" sz="1400" dirty="0" err="1">
                <a:solidFill>
                  <a:schemeClr val="tx1"/>
                </a:solidFill>
              </a:rPr>
              <a:t>gasgliadau</a:t>
            </a:r>
            <a:r>
              <a:rPr lang="en-GB" sz="1400" dirty="0">
                <a:solidFill>
                  <a:schemeClr val="tx1"/>
                </a:solidFill>
              </a:rPr>
              <a:t> damcaniaethau </a:t>
            </a:r>
            <a:r>
              <a:rPr lang="en-GB" sz="1400" dirty="0" err="1">
                <a:solidFill>
                  <a:schemeClr val="tx1"/>
                </a:solidFill>
              </a:rPr>
              <a:t>gwyddonol</a:t>
            </a:r>
            <a:r>
              <a:rPr lang="en-GB" sz="1400" dirty="0">
                <a:solidFill>
                  <a:schemeClr val="tx1"/>
                </a:solidFill>
              </a:rPr>
              <a:t> pwysig mewn ffordd </a:t>
            </a:r>
            <a:r>
              <a:rPr lang="en-GB" sz="1400" dirty="0" err="1">
                <a:solidFill>
                  <a:schemeClr val="tx1"/>
                </a:solidFill>
              </a:rPr>
              <a:t>bendant</a:t>
            </a:r>
            <a:r>
              <a:rPr lang="en-GB" sz="1400" dirty="0">
                <a:solidFill>
                  <a:schemeClr val="tx1"/>
                </a:solidFill>
              </a:rPr>
              <a:t> a </a:t>
            </a:r>
            <a:r>
              <a:rPr lang="en-GB" sz="1400" dirty="0" err="1">
                <a:solidFill>
                  <a:schemeClr val="tx1"/>
                </a:solidFill>
              </a:rPr>
              <a:t>hygyrch</a:t>
            </a:r>
            <a:endParaRPr lang="en-GB" sz="1400" dirty="0">
              <a:solidFill>
                <a:schemeClr val="tx1"/>
              </a:solidFill>
            </a:endParaRPr>
          </a:p>
        </p:txBody>
      </p:sp>
      <p:sp>
        <p:nvSpPr>
          <p:cNvPr id="3" name="Title 2"/>
          <p:cNvSpPr>
            <a:spLocks noGrp="1"/>
          </p:cNvSpPr>
          <p:nvPr>
            <p:ph type="title"/>
          </p:nvPr>
        </p:nvSpPr>
        <p:spPr/>
        <p:txBody>
          <a:bodyPr>
            <a:noAutofit/>
          </a:bodyPr>
          <a:lstStyle/>
          <a:p>
            <a:r>
              <a:rPr lang="en-GB" sz="3500" dirty="0" err="1"/>
              <a:t>Nodau</a:t>
            </a:r>
            <a:r>
              <a:rPr lang="en-GB" sz="3500" dirty="0"/>
              <a:t> </a:t>
            </a:r>
            <a:r>
              <a:rPr lang="en-GB" sz="3500" dirty="0" err="1"/>
              <a:t>gwyddoniaeth</a:t>
            </a:r>
            <a:r>
              <a:rPr lang="en-GB" sz="3500" dirty="0"/>
              <a:t> (</a:t>
            </a:r>
            <a:r>
              <a:rPr lang="en-GB" sz="3500" dirty="0" err="1"/>
              <a:t>DfE</a:t>
            </a:r>
            <a:r>
              <a:rPr lang="en-GB" sz="3500" dirty="0"/>
              <a:t>, 2013)</a:t>
            </a:r>
          </a:p>
        </p:txBody>
      </p:sp>
    </p:spTree>
    <p:extLst>
      <p:ext uri="{BB962C8B-B14F-4D97-AF65-F5344CB8AC3E}">
        <p14:creationId xmlns:p14="http://schemas.microsoft.com/office/powerpoint/2010/main" val="3380409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49418" y="2780928"/>
            <a:ext cx="8362096" cy="4248472"/>
          </a:xfrm>
        </p:spPr>
        <p:txBody>
          <a:bodyPr>
            <a:noAutofit/>
          </a:bodyPr>
          <a:lstStyle/>
          <a:p>
            <a:pPr lvl="0"/>
            <a:r>
              <a:rPr lang="en-GB" sz="1400" dirty="0">
                <a:solidFill>
                  <a:schemeClr val="tx1"/>
                </a:solidFill>
              </a:rPr>
              <a:t>to excite and enthuse children with a sense of awe and wonder at the natural world.</a:t>
            </a:r>
          </a:p>
          <a:p>
            <a:pPr marL="0" lvl="0" indent="0">
              <a:buNone/>
            </a:pPr>
            <a:endParaRPr lang="en-GB" sz="1400" dirty="0">
              <a:solidFill>
                <a:schemeClr val="tx1"/>
              </a:solidFill>
            </a:endParaRPr>
          </a:p>
          <a:p>
            <a:pPr lvl="0"/>
            <a:r>
              <a:rPr lang="en-GB" sz="1400" dirty="0">
                <a:solidFill>
                  <a:schemeClr val="tx1"/>
                </a:solidFill>
              </a:rPr>
              <a:t>to develop an appreciation of how science has contributed to the historical and cultural development of our society.</a:t>
            </a:r>
          </a:p>
          <a:p>
            <a:pPr marL="0" lvl="0" indent="0">
              <a:buNone/>
            </a:pPr>
            <a:endParaRPr lang="en-GB" sz="1400" dirty="0">
              <a:solidFill>
                <a:schemeClr val="tx1"/>
              </a:solidFill>
            </a:endParaRPr>
          </a:p>
          <a:p>
            <a:pPr lvl="0"/>
            <a:r>
              <a:rPr lang="en-GB" sz="1400" dirty="0">
                <a:solidFill>
                  <a:schemeClr val="tx1"/>
                </a:solidFill>
              </a:rPr>
              <a:t>to give practical experience of how scientists make observations of the natural world, come up with hypotheses and do experiments to obtain evidence to support or disprove these hypotheses.</a:t>
            </a:r>
          </a:p>
          <a:p>
            <a:pPr lvl="0"/>
            <a:endParaRPr lang="en-GB" sz="1400" dirty="0">
              <a:solidFill>
                <a:schemeClr val="tx1"/>
              </a:solidFill>
            </a:endParaRPr>
          </a:p>
          <a:p>
            <a:pPr lvl="0"/>
            <a:r>
              <a:rPr lang="en-GB" sz="1400" dirty="0">
                <a:solidFill>
                  <a:schemeClr val="tx1"/>
                </a:solidFill>
              </a:rPr>
              <a:t>to cause children to understand the importance of evidence when making decisions and to be able to judge whether the claims of the media, advertisers, politicians, journalists, </a:t>
            </a:r>
            <a:r>
              <a:rPr lang="en-GB" sz="1400" dirty="0" err="1">
                <a:solidFill>
                  <a:schemeClr val="tx1"/>
                </a:solidFill>
              </a:rPr>
              <a:t>etc</a:t>
            </a:r>
            <a:r>
              <a:rPr lang="en-GB" sz="1400" dirty="0">
                <a:solidFill>
                  <a:schemeClr val="tx1"/>
                </a:solidFill>
              </a:rPr>
              <a:t>, are evidence-based and reliable.</a:t>
            </a:r>
          </a:p>
          <a:p>
            <a:pPr marL="0" lvl="0" indent="0">
              <a:buNone/>
            </a:pPr>
            <a:endParaRPr lang="en-GB" sz="1400" dirty="0">
              <a:solidFill>
                <a:schemeClr val="tx1"/>
              </a:solidFill>
            </a:endParaRPr>
          </a:p>
          <a:p>
            <a:pPr lvl="0"/>
            <a:r>
              <a:rPr lang="en-GB" sz="1400" dirty="0">
                <a:solidFill>
                  <a:schemeClr val="tx1"/>
                </a:solidFill>
              </a:rPr>
              <a:t>to give pupils enough evidence-based knowledge to be able to make informed personal judgements in order to lead healthy, safe, comfortable and environmentally sustainable lives.</a:t>
            </a:r>
          </a:p>
          <a:p>
            <a:pPr marL="0" lvl="0" indent="0">
              <a:buNone/>
            </a:pPr>
            <a:endParaRPr lang="en-GB" sz="1400" dirty="0">
              <a:solidFill>
                <a:schemeClr val="tx1"/>
              </a:solidFill>
            </a:endParaRPr>
          </a:p>
          <a:p>
            <a:r>
              <a:rPr lang="en-GB" sz="1400" dirty="0">
                <a:solidFill>
                  <a:schemeClr val="tx1"/>
                </a:solidFill>
              </a:rPr>
              <a:t>to develop awareness of the conclusions of important scientific theories in a concrete and accessible way</a:t>
            </a:r>
          </a:p>
          <a:p>
            <a:endParaRPr lang="en-GB" sz="1300" dirty="0"/>
          </a:p>
        </p:txBody>
      </p:sp>
      <p:sp>
        <p:nvSpPr>
          <p:cNvPr id="3" name="Title 2"/>
          <p:cNvSpPr>
            <a:spLocks noGrp="1"/>
          </p:cNvSpPr>
          <p:nvPr>
            <p:ph type="title"/>
          </p:nvPr>
        </p:nvSpPr>
        <p:spPr/>
        <p:txBody>
          <a:bodyPr>
            <a:noAutofit/>
          </a:bodyPr>
          <a:lstStyle/>
          <a:p>
            <a:r>
              <a:rPr lang="en-GB" sz="3500" dirty="0"/>
              <a:t>The aims of science (</a:t>
            </a:r>
            <a:r>
              <a:rPr lang="en-GB" sz="3500" dirty="0" err="1"/>
              <a:t>DfE</a:t>
            </a:r>
            <a:r>
              <a:rPr lang="en-GB" sz="3500" dirty="0"/>
              <a:t>, 2013)</a:t>
            </a:r>
          </a:p>
        </p:txBody>
      </p:sp>
    </p:spTree>
    <p:extLst>
      <p:ext uri="{BB962C8B-B14F-4D97-AF65-F5344CB8AC3E}">
        <p14:creationId xmlns:p14="http://schemas.microsoft.com/office/powerpoint/2010/main" val="27229584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60032" y="3356992"/>
            <a:ext cx="3681576" cy="4248472"/>
          </a:xfrm>
        </p:spPr>
        <p:txBody>
          <a:bodyPr>
            <a:noAutofit/>
          </a:bodyPr>
          <a:lstStyle/>
          <a:p>
            <a:r>
              <a:rPr lang="en-GB" sz="2000" dirty="0">
                <a:solidFill>
                  <a:schemeClr val="tx1"/>
                </a:solidFill>
              </a:rPr>
              <a:t>Consider and compare the statements of what matters for the Science and Technology </a:t>
            </a:r>
            <a:r>
              <a:rPr lang="en-GB" sz="2000" dirty="0" err="1">
                <a:solidFill>
                  <a:schemeClr val="tx1"/>
                </a:solidFill>
              </a:rPr>
              <a:t>AoLE</a:t>
            </a:r>
            <a:r>
              <a:rPr lang="en-GB" sz="2000" dirty="0">
                <a:solidFill>
                  <a:schemeClr val="tx1"/>
                </a:solidFill>
              </a:rPr>
              <a:t>.</a:t>
            </a:r>
          </a:p>
        </p:txBody>
      </p:sp>
      <p:sp>
        <p:nvSpPr>
          <p:cNvPr id="3" name="Title 2"/>
          <p:cNvSpPr>
            <a:spLocks noGrp="1"/>
          </p:cNvSpPr>
          <p:nvPr>
            <p:ph type="title"/>
          </p:nvPr>
        </p:nvSpPr>
        <p:spPr/>
        <p:txBody>
          <a:bodyPr>
            <a:noAutofit/>
          </a:bodyPr>
          <a:lstStyle/>
          <a:p>
            <a:r>
              <a:rPr lang="en-GB" sz="3500" dirty="0"/>
              <a:t>Beth am y </a:t>
            </a:r>
            <a:r>
              <a:rPr lang="en-GB" sz="3500" dirty="0" err="1"/>
              <a:t>Cwricwlwm</a:t>
            </a:r>
            <a:r>
              <a:rPr lang="en-GB" sz="3500" dirty="0"/>
              <a:t> i </a:t>
            </a:r>
            <a:r>
              <a:rPr lang="en-GB" sz="3500" dirty="0" err="1"/>
              <a:t>Gymru</a:t>
            </a:r>
            <a:r>
              <a:rPr lang="en-GB" sz="3500" dirty="0"/>
              <a:t>?</a:t>
            </a:r>
            <a:br>
              <a:rPr lang="en-GB" sz="3500" dirty="0"/>
            </a:br>
            <a:r>
              <a:rPr lang="en-GB" sz="3500" dirty="0"/>
              <a:t>What about the Curriculum for Wales?</a:t>
            </a:r>
          </a:p>
        </p:txBody>
      </p:sp>
      <p:sp>
        <p:nvSpPr>
          <p:cNvPr id="4" name="Content Placeholder 1">
            <a:extLst>
              <a:ext uri="{FF2B5EF4-FFF2-40B4-BE49-F238E27FC236}">
                <a16:creationId xmlns:a16="http://schemas.microsoft.com/office/drawing/2014/main" id="{C0803B9F-1468-CAED-7002-40C028742F19}"/>
              </a:ext>
            </a:extLst>
          </p:cNvPr>
          <p:cNvSpPr txBox="1">
            <a:spLocks/>
          </p:cNvSpPr>
          <p:nvPr/>
        </p:nvSpPr>
        <p:spPr>
          <a:xfrm>
            <a:off x="755576" y="3425173"/>
            <a:ext cx="3681576" cy="4248472"/>
          </a:xfrm>
          <a:prstGeom prst="rect">
            <a:avLst/>
          </a:prstGeom>
        </p:spPr>
        <p:txBody>
          <a:bodyPr vert="horz" lIns="91440" tIns="45720" rIns="91440" bIns="45720" rtlCol="0">
            <a:no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000" dirty="0" err="1">
                <a:solidFill>
                  <a:schemeClr val="tx1"/>
                </a:solidFill>
              </a:rPr>
              <a:t>Ystyriwch</a:t>
            </a:r>
            <a:r>
              <a:rPr lang="en-GB" sz="2000" dirty="0">
                <a:solidFill>
                  <a:schemeClr val="tx1"/>
                </a:solidFill>
              </a:rPr>
              <a:t> a </a:t>
            </a:r>
            <a:r>
              <a:rPr lang="en-GB" sz="2000" dirty="0" err="1">
                <a:solidFill>
                  <a:schemeClr val="tx1"/>
                </a:solidFill>
              </a:rPr>
              <a:t>chymharwch</a:t>
            </a:r>
            <a:r>
              <a:rPr lang="en-GB" sz="2000" dirty="0">
                <a:solidFill>
                  <a:schemeClr val="tx1"/>
                </a:solidFill>
              </a:rPr>
              <a:t> </a:t>
            </a:r>
            <a:r>
              <a:rPr lang="en-GB" sz="2000" dirty="0" err="1">
                <a:solidFill>
                  <a:schemeClr val="tx1"/>
                </a:solidFill>
              </a:rPr>
              <a:t>gyda’r</a:t>
            </a:r>
            <a:r>
              <a:rPr lang="en-GB" sz="2000" dirty="0">
                <a:solidFill>
                  <a:schemeClr val="tx1"/>
                </a:solidFill>
              </a:rPr>
              <a:t> </a:t>
            </a:r>
            <a:r>
              <a:rPr lang="en-GB" sz="2000" dirty="0" err="1">
                <a:solidFill>
                  <a:schemeClr val="tx1"/>
                </a:solidFill>
              </a:rPr>
              <a:t>datganiadau</a:t>
            </a:r>
            <a:r>
              <a:rPr lang="en-GB" sz="2000" dirty="0">
                <a:solidFill>
                  <a:schemeClr val="tx1"/>
                </a:solidFill>
              </a:rPr>
              <a:t> </a:t>
            </a:r>
            <a:r>
              <a:rPr lang="en-GB" sz="2000" dirty="0" err="1">
                <a:solidFill>
                  <a:schemeClr val="tx1"/>
                </a:solidFill>
              </a:rPr>
              <a:t>o’r</a:t>
            </a:r>
            <a:r>
              <a:rPr lang="en-GB" sz="2000" dirty="0">
                <a:solidFill>
                  <a:schemeClr val="tx1"/>
                </a:solidFill>
              </a:rPr>
              <a:t> </a:t>
            </a:r>
            <a:r>
              <a:rPr lang="en-GB" sz="2000" dirty="0" err="1">
                <a:solidFill>
                  <a:schemeClr val="tx1"/>
                </a:solidFill>
              </a:rPr>
              <a:t>hyn</a:t>
            </a:r>
            <a:r>
              <a:rPr lang="en-GB" sz="2000" dirty="0">
                <a:solidFill>
                  <a:schemeClr val="tx1"/>
                </a:solidFill>
              </a:rPr>
              <a:t> </a:t>
            </a:r>
            <a:r>
              <a:rPr lang="en-GB" sz="2000" dirty="0" err="1">
                <a:solidFill>
                  <a:schemeClr val="tx1"/>
                </a:solidFill>
              </a:rPr>
              <a:t>sy’n</a:t>
            </a:r>
            <a:r>
              <a:rPr lang="en-GB" sz="2000" dirty="0">
                <a:solidFill>
                  <a:schemeClr val="tx1"/>
                </a:solidFill>
              </a:rPr>
              <a:t> </a:t>
            </a:r>
            <a:r>
              <a:rPr lang="en-GB" sz="2000" dirty="0" err="1">
                <a:solidFill>
                  <a:schemeClr val="tx1"/>
                </a:solidFill>
              </a:rPr>
              <a:t>bwysig</a:t>
            </a:r>
            <a:r>
              <a:rPr lang="en-GB" sz="2000" dirty="0">
                <a:solidFill>
                  <a:schemeClr val="tx1"/>
                </a:solidFill>
              </a:rPr>
              <a:t> o </a:t>
            </a:r>
            <a:r>
              <a:rPr lang="en-GB" sz="2000" dirty="0" err="1">
                <a:solidFill>
                  <a:schemeClr val="tx1"/>
                </a:solidFill>
              </a:rPr>
              <a:t>fewn</a:t>
            </a:r>
            <a:r>
              <a:rPr lang="en-GB" sz="2000" dirty="0">
                <a:solidFill>
                  <a:schemeClr val="tx1"/>
                </a:solidFill>
              </a:rPr>
              <a:t>  y </a:t>
            </a:r>
            <a:r>
              <a:rPr lang="en-GB" sz="2000" dirty="0" err="1">
                <a:solidFill>
                  <a:schemeClr val="tx1"/>
                </a:solidFill>
              </a:rPr>
              <a:t>MDaPh</a:t>
            </a:r>
            <a:r>
              <a:rPr lang="en-GB" sz="2000" dirty="0">
                <a:solidFill>
                  <a:schemeClr val="tx1"/>
                </a:solidFill>
              </a:rPr>
              <a:t> </a:t>
            </a:r>
            <a:r>
              <a:rPr lang="en-GB" sz="2000" dirty="0" err="1">
                <a:solidFill>
                  <a:schemeClr val="tx1"/>
                </a:solidFill>
              </a:rPr>
              <a:t>Gwyddoniaeth</a:t>
            </a:r>
            <a:r>
              <a:rPr lang="en-GB" sz="2000" dirty="0">
                <a:solidFill>
                  <a:schemeClr val="tx1"/>
                </a:solidFill>
              </a:rPr>
              <a:t> a </a:t>
            </a:r>
            <a:r>
              <a:rPr lang="en-GB" sz="2000" dirty="0" err="1">
                <a:solidFill>
                  <a:schemeClr val="tx1"/>
                </a:solidFill>
              </a:rPr>
              <a:t>Thecholeg</a:t>
            </a:r>
            <a:r>
              <a:rPr lang="en-GB" sz="2000" dirty="0">
                <a:solidFill>
                  <a:schemeClr val="tx1"/>
                </a:solidFill>
              </a:rPr>
              <a:t>. </a:t>
            </a:r>
          </a:p>
          <a:p>
            <a:endParaRPr lang="en-GB" sz="2000" dirty="0"/>
          </a:p>
          <a:p>
            <a:pPr marL="0" indent="0">
              <a:buNone/>
            </a:pPr>
            <a:endParaRPr lang="en-GB" sz="2000" dirty="0"/>
          </a:p>
        </p:txBody>
      </p:sp>
    </p:spTree>
    <p:extLst>
      <p:ext uri="{BB962C8B-B14F-4D97-AF65-F5344CB8AC3E}">
        <p14:creationId xmlns:p14="http://schemas.microsoft.com/office/powerpoint/2010/main" val="35315200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0472" y="2708920"/>
            <a:ext cx="5675704" cy="2160240"/>
          </a:xfrm>
        </p:spPr>
        <p:txBody>
          <a:bodyPr>
            <a:normAutofit fontScale="40000" lnSpcReduction="20000"/>
          </a:bodyPr>
          <a:lstStyle/>
          <a:p>
            <a:pPr marL="0" indent="0" algn="ctr">
              <a:buNone/>
            </a:pPr>
            <a:r>
              <a:rPr lang="en-GB" sz="5400" b="1" i="1" dirty="0">
                <a:solidFill>
                  <a:schemeClr val="tx1"/>
                </a:solidFill>
              </a:rPr>
              <a:t>Artist neu </a:t>
            </a:r>
            <a:r>
              <a:rPr lang="en-GB" sz="5400" b="1" i="1" dirty="0" err="1">
                <a:solidFill>
                  <a:schemeClr val="tx1"/>
                </a:solidFill>
              </a:rPr>
              <a:t>Wyddonydd</a:t>
            </a:r>
            <a:r>
              <a:rPr lang="en-GB" sz="5400" b="1" i="1" dirty="0">
                <a:solidFill>
                  <a:schemeClr val="tx1"/>
                </a:solidFill>
              </a:rPr>
              <a:t>?</a:t>
            </a:r>
          </a:p>
          <a:p>
            <a:pPr marL="0" indent="0" algn="ctr">
              <a:buNone/>
            </a:pPr>
            <a:r>
              <a:rPr lang="en-GB" sz="5400" b="1" dirty="0">
                <a:solidFill>
                  <a:schemeClr val="tx1"/>
                </a:solidFill>
              </a:rPr>
              <a:t>Artist or Scientist?</a:t>
            </a:r>
          </a:p>
          <a:p>
            <a:pPr marL="0" indent="0" algn="ctr">
              <a:buNone/>
            </a:pPr>
            <a:r>
              <a:rPr lang="en-GB" sz="4000" b="1" i="1" dirty="0">
                <a:solidFill>
                  <a:schemeClr val="tx1"/>
                </a:solidFill>
              </a:rPr>
              <a:t>Pam? </a:t>
            </a:r>
            <a:r>
              <a:rPr lang="en-GB" sz="4000" b="1" dirty="0">
                <a:solidFill>
                  <a:schemeClr val="tx1"/>
                </a:solidFill>
              </a:rPr>
              <a:t>/ Why?</a:t>
            </a:r>
          </a:p>
          <a:p>
            <a:pPr marL="0" indent="0" algn="ctr">
              <a:buNone/>
            </a:pPr>
            <a:endParaRPr lang="en-GB" sz="3200" b="1" dirty="0">
              <a:solidFill>
                <a:schemeClr val="tx1"/>
              </a:solidFill>
            </a:endParaRPr>
          </a:p>
          <a:p>
            <a:pPr marL="0" indent="0" algn="ctr">
              <a:buNone/>
            </a:pPr>
            <a:r>
              <a:rPr lang="en-GB" sz="5800" b="1" i="1" dirty="0" err="1">
                <a:solidFill>
                  <a:schemeClr val="tx1"/>
                </a:solidFill>
              </a:rPr>
              <a:t>Ymchwiliwch</a:t>
            </a:r>
            <a:r>
              <a:rPr lang="en-GB" sz="5800" b="1" i="1" dirty="0">
                <a:solidFill>
                  <a:schemeClr val="tx1"/>
                </a:solidFill>
              </a:rPr>
              <a:t> </a:t>
            </a:r>
            <a:r>
              <a:rPr lang="en-GB" sz="5800" b="1" i="1" dirty="0" err="1">
                <a:solidFill>
                  <a:schemeClr val="tx1"/>
                </a:solidFill>
              </a:rPr>
              <a:t>i</a:t>
            </a:r>
            <a:r>
              <a:rPr lang="en-GB" sz="5800" b="1" i="1" dirty="0">
                <a:solidFill>
                  <a:schemeClr val="tx1"/>
                </a:solidFill>
              </a:rPr>
              <a:t> </a:t>
            </a:r>
            <a:r>
              <a:rPr lang="en-GB" sz="5800" b="1" i="1" dirty="0" err="1">
                <a:solidFill>
                  <a:schemeClr val="tx1"/>
                </a:solidFill>
              </a:rPr>
              <a:t>geisio</a:t>
            </a:r>
            <a:r>
              <a:rPr lang="en-GB" sz="5800" b="1" i="1" dirty="0">
                <a:solidFill>
                  <a:schemeClr val="tx1"/>
                </a:solidFill>
              </a:rPr>
              <a:t> </a:t>
            </a:r>
            <a:r>
              <a:rPr lang="en-GB" sz="5800" b="1" i="1" dirty="0" err="1">
                <a:solidFill>
                  <a:schemeClr val="tx1"/>
                </a:solidFill>
              </a:rPr>
              <a:t>ddod</a:t>
            </a:r>
            <a:r>
              <a:rPr lang="en-GB" sz="5800" b="1" i="1" dirty="0">
                <a:solidFill>
                  <a:schemeClr val="tx1"/>
                </a:solidFill>
              </a:rPr>
              <a:t> </a:t>
            </a:r>
            <a:r>
              <a:rPr lang="en-GB" sz="5800" b="1" i="1" dirty="0" err="1">
                <a:solidFill>
                  <a:schemeClr val="tx1"/>
                </a:solidFill>
              </a:rPr>
              <a:t>i’ch</a:t>
            </a:r>
            <a:r>
              <a:rPr lang="en-GB" sz="5800" b="1" i="1" dirty="0">
                <a:solidFill>
                  <a:schemeClr val="tx1"/>
                </a:solidFill>
              </a:rPr>
              <a:t> barn eich </a:t>
            </a:r>
            <a:r>
              <a:rPr lang="en-GB" sz="5800" b="1" i="1" dirty="0" err="1">
                <a:solidFill>
                  <a:schemeClr val="tx1"/>
                </a:solidFill>
              </a:rPr>
              <a:t>hun</a:t>
            </a:r>
            <a:r>
              <a:rPr lang="en-GB" sz="5800" b="1" i="1" dirty="0">
                <a:solidFill>
                  <a:schemeClr val="tx1"/>
                </a:solidFill>
              </a:rPr>
              <a:t>. </a:t>
            </a:r>
          </a:p>
          <a:p>
            <a:pPr marL="0" indent="0" algn="ctr">
              <a:buNone/>
            </a:pPr>
            <a:r>
              <a:rPr lang="en-GB" sz="5800" b="1" dirty="0" err="1">
                <a:solidFill>
                  <a:schemeClr val="tx1"/>
                </a:solidFill>
              </a:rPr>
              <a:t>Reseach</a:t>
            </a:r>
            <a:r>
              <a:rPr lang="en-GB" sz="5800" b="1" dirty="0">
                <a:solidFill>
                  <a:schemeClr val="tx1"/>
                </a:solidFill>
              </a:rPr>
              <a:t> to make your own judgement. </a:t>
            </a:r>
          </a:p>
          <a:p>
            <a:endParaRPr lang="en-GB" dirty="0"/>
          </a:p>
        </p:txBody>
      </p:sp>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a:t>
            </a:r>
          </a:p>
        </p:txBody>
      </p:sp>
      <p:pic>
        <p:nvPicPr>
          <p:cNvPr id="2050" name="Picture 2" descr="http://t0.gstatic.com/images?q=tbn:ANd9GcRXsAz9q5GWPM1Op09XQB8kcYq1xa_8vx5aOlDIqXFn1yKW9avAeQ">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84792" y="2259463"/>
            <a:ext cx="1473936" cy="223224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Why da Vinci was a Scientist First | I, Science"/>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89931" y="4996022"/>
            <a:ext cx="2291455" cy="1622946"/>
          </a:xfrm>
          <a:prstGeom prst="rect">
            <a:avLst/>
          </a:prstGeom>
        </p:spPr>
      </p:pic>
      <p:pic>
        <p:nvPicPr>
          <p:cNvPr id="5" name="Picture 4" descr="Leonardo da Vinci, Italian artist and inventor - Stock ..."/>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80472" y="504056"/>
            <a:ext cx="1601016" cy="1988840"/>
          </a:xfrm>
          <a:prstGeom prst="rect">
            <a:avLst/>
          </a:prstGeom>
        </p:spPr>
      </p:pic>
      <p:pic>
        <p:nvPicPr>
          <p:cNvPr id="6" name="Picture 5" descr="Leonardo’s Human-powered Helicopter Realised | ITALY Magazine"/>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20272" y="606521"/>
            <a:ext cx="1730357" cy="1275494"/>
          </a:xfrm>
          <a:prstGeom prst="rect">
            <a:avLst/>
          </a:prstGeom>
        </p:spPr>
      </p:pic>
      <p:pic>
        <p:nvPicPr>
          <p:cNvPr id="7" name="Picture 6" descr="File:Vitruvian.jpg - Wikipedia"/>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7486641" y="4869160"/>
            <a:ext cx="1196901" cy="1689743"/>
          </a:xfrm>
          <a:prstGeom prst="rect">
            <a:avLst/>
          </a:prstGeom>
        </p:spPr>
      </p:pic>
      <p:pic>
        <p:nvPicPr>
          <p:cNvPr id="8" name="Picture 7" descr="What Happened at the Last Supper? | Christian Questions ..."/>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61676" y="4869160"/>
            <a:ext cx="3439623" cy="1749808"/>
          </a:xfrm>
          <a:prstGeom prst="rect">
            <a:avLst/>
          </a:prstGeom>
        </p:spPr>
      </p:pic>
    </p:spTree>
    <p:extLst>
      <p:ext uri="{BB962C8B-B14F-4D97-AF65-F5344CB8AC3E}">
        <p14:creationId xmlns:p14="http://schemas.microsoft.com/office/powerpoint/2010/main" val="881399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306224"/>
            <a:ext cx="8229600" cy="1252728"/>
          </a:xfrm>
        </p:spPr>
        <p:txBody>
          <a:bodyPr>
            <a:normAutofit fontScale="90000"/>
          </a:bodyPr>
          <a:lstStyle/>
          <a:p>
            <a:r>
              <a:rPr lang="en-GB" dirty="0"/>
              <a:t>Leonardo Da Vinci</a:t>
            </a:r>
            <a:br>
              <a:rPr lang="en-GB" dirty="0"/>
            </a:br>
            <a:r>
              <a:rPr lang="en-GB" dirty="0"/>
              <a:t>(1452 – 1519) </a:t>
            </a:r>
          </a:p>
        </p:txBody>
      </p:sp>
      <p:sp>
        <p:nvSpPr>
          <p:cNvPr id="5" name="Content Placeholder 4"/>
          <p:cNvSpPr>
            <a:spLocks noGrp="1"/>
          </p:cNvSpPr>
          <p:nvPr>
            <p:ph idx="1"/>
          </p:nvPr>
        </p:nvSpPr>
        <p:spPr>
          <a:xfrm>
            <a:off x="333971" y="2924944"/>
            <a:ext cx="4104456" cy="4365104"/>
          </a:xfrm>
        </p:spPr>
        <p:txBody>
          <a:bodyPr>
            <a:normAutofit fontScale="32500" lnSpcReduction="20000"/>
          </a:bodyPr>
          <a:lstStyle/>
          <a:p>
            <a:pPr marL="0" indent="0">
              <a:buNone/>
            </a:pPr>
            <a:endParaRPr lang="en-GB" b="1" u="sng" dirty="0"/>
          </a:p>
          <a:p>
            <a:r>
              <a:rPr lang="cy-GB" altLang="en-US" sz="5500" dirty="0">
                <a:solidFill>
                  <a:schemeClr val="tx1"/>
                </a:solidFill>
              </a:rPr>
              <a:t>Gwyddoniaeth y cyfnod; daeth gwybodaeth wyddonol o </a:t>
            </a:r>
            <a:r>
              <a:rPr lang="cy-GB" altLang="en-US" sz="5500" dirty="0" err="1">
                <a:solidFill>
                  <a:schemeClr val="tx1"/>
                </a:solidFill>
              </a:rPr>
              <a:t>Feibl</a:t>
            </a:r>
            <a:r>
              <a:rPr lang="cy-GB" altLang="en-US" sz="5500" dirty="0">
                <a:solidFill>
                  <a:schemeClr val="tx1"/>
                </a:solidFill>
              </a:rPr>
              <a:t> neu waith gwyddonydd arall</a:t>
            </a:r>
          </a:p>
          <a:p>
            <a:pPr marL="0" indent="0">
              <a:buNone/>
            </a:pPr>
            <a:endParaRPr lang="cy-GB" altLang="en-US" sz="5500" dirty="0">
              <a:solidFill>
                <a:schemeClr val="tx1"/>
              </a:solidFill>
            </a:endParaRPr>
          </a:p>
          <a:p>
            <a:r>
              <a:rPr lang="cy-GB" altLang="en-US" sz="5500" dirty="0">
                <a:solidFill>
                  <a:schemeClr val="tx1"/>
                </a:solidFill>
              </a:rPr>
              <a:t>Gwyddonydd cyntaf oedd yn cysylltu mathemateg a gwyddoniaeth </a:t>
            </a:r>
          </a:p>
          <a:p>
            <a:pPr marL="0" indent="0">
              <a:buNone/>
            </a:pPr>
            <a:endParaRPr lang="cy-GB" altLang="en-US" sz="5500" dirty="0">
              <a:solidFill>
                <a:schemeClr val="tx1"/>
              </a:solidFill>
            </a:endParaRPr>
          </a:p>
          <a:p>
            <a:r>
              <a:rPr lang="cy-GB" altLang="en-US" sz="5500" dirty="0">
                <a:solidFill>
                  <a:schemeClr val="tx1"/>
                </a:solidFill>
              </a:rPr>
              <a:t>Dechreuodd chwyldro gwyddonol </a:t>
            </a:r>
          </a:p>
          <a:p>
            <a:pPr marL="0" indent="0">
              <a:buNone/>
            </a:pPr>
            <a:endParaRPr lang="cy-GB" altLang="en-US" sz="5500" dirty="0">
              <a:solidFill>
                <a:schemeClr val="tx1"/>
              </a:solidFill>
            </a:endParaRPr>
          </a:p>
          <a:p>
            <a:r>
              <a:rPr lang="cy-GB" altLang="en-US" sz="5500" dirty="0">
                <a:solidFill>
                  <a:schemeClr val="tx1"/>
                </a:solidFill>
              </a:rPr>
              <a:t>Ei luniadau anatomegol yn dal i gael eu defnyddio gan feddygon heddiw </a:t>
            </a:r>
          </a:p>
          <a:p>
            <a:pPr marL="0" indent="0">
              <a:buNone/>
            </a:pPr>
            <a:r>
              <a:rPr lang="en-GB" sz="5500" dirty="0">
                <a:solidFill>
                  <a:schemeClr val="tx1"/>
                </a:solidFill>
              </a:rPr>
              <a:t>    </a:t>
            </a:r>
            <a:r>
              <a:rPr lang="en-GB" sz="5500" dirty="0" err="1">
                <a:solidFill>
                  <a:schemeClr val="tx1"/>
                </a:solidFill>
              </a:rPr>
              <a:t>Atalay</a:t>
            </a:r>
            <a:r>
              <a:rPr lang="en-GB" sz="5500" dirty="0">
                <a:solidFill>
                  <a:schemeClr val="tx1"/>
                </a:solidFill>
              </a:rPr>
              <a:t> (2014)</a:t>
            </a:r>
          </a:p>
          <a:p>
            <a:pPr marL="0" indent="0">
              <a:buNone/>
            </a:pPr>
            <a:endParaRPr lang="en-GB" b="1"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0292" y="306225"/>
            <a:ext cx="1578677" cy="2114664"/>
          </a:xfrm>
          <a:prstGeom prst="rect">
            <a:avLst/>
          </a:prstGeom>
        </p:spPr>
      </p:pic>
      <p:sp>
        <p:nvSpPr>
          <p:cNvPr id="7" name="Content Placeholder 4"/>
          <p:cNvSpPr txBox="1">
            <a:spLocks/>
          </p:cNvSpPr>
          <p:nvPr/>
        </p:nvSpPr>
        <p:spPr>
          <a:xfrm>
            <a:off x="4812060" y="2617912"/>
            <a:ext cx="4176464" cy="4240088"/>
          </a:xfrm>
          <a:prstGeom prst="rect">
            <a:avLst/>
          </a:prstGeom>
        </p:spPr>
        <p:txBody>
          <a:bodyPr vert="horz" lIns="91440" tIns="45720" rIns="91440" bIns="45720" rtlCol="0">
            <a:normAutofit fontScale="92500" lnSpcReduction="1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marL="0" indent="0">
              <a:buFont typeface="Symbol" pitchFamily="18" charset="2"/>
              <a:buNone/>
            </a:pPr>
            <a:endParaRPr lang="en-GB" b="1" u="sng" dirty="0"/>
          </a:p>
          <a:p>
            <a:r>
              <a:rPr lang="en-GB" sz="2100" dirty="0">
                <a:solidFill>
                  <a:schemeClr val="tx1"/>
                </a:solidFill>
              </a:rPr>
              <a:t>Science of the time; scientific knowledge came from the Bible or work of another scientist</a:t>
            </a:r>
          </a:p>
          <a:p>
            <a:pPr marL="0" indent="0">
              <a:buFont typeface="Symbol" pitchFamily="18" charset="2"/>
              <a:buNone/>
            </a:pPr>
            <a:endParaRPr lang="en-GB" sz="2100" dirty="0">
              <a:solidFill>
                <a:schemeClr val="tx1"/>
              </a:solidFill>
            </a:endParaRPr>
          </a:p>
          <a:p>
            <a:r>
              <a:rPr lang="en-GB" sz="2100" dirty="0">
                <a:solidFill>
                  <a:schemeClr val="tx1"/>
                </a:solidFill>
              </a:rPr>
              <a:t>First scientist that correlated maths and science</a:t>
            </a:r>
          </a:p>
          <a:p>
            <a:pPr marL="0" indent="0">
              <a:buFont typeface="Symbol" pitchFamily="18" charset="2"/>
              <a:buNone/>
            </a:pPr>
            <a:endParaRPr lang="en-GB" sz="2100" dirty="0">
              <a:solidFill>
                <a:schemeClr val="tx1"/>
              </a:solidFill>
            </a:endParaRPr>
          </a:p>
          <a:p>
            <a:r>
              <a:rPr lang="en-GB" sz="2100" dirty="0">
                <a:solidFill>
                  <a:schemeClr val="tx1"/>
                </a:solidFill>
              </a:rPr>
              <a:t>Started a scientific revolution</a:t>
            </a:r>
          </a:p>
          <a:p>
            <a:pPr marL="0" indent="0">
              <a:buFont typeface="Symbol" pitchFamily="18" charset="2"/>
              <a:buNone/>
            </a:pPr>
            <a:endParaRPr lang="en-GB" sz="2100" dirty="0">
              <a:solidFill>
                <a:schemeClr val="tx1"/>
              </a:solidFill>
            </a:endParaRPr>
          </a:p>
          <a:p>
            <a:r>
              <a:rPr lang="en-GB" sz="2100" dirty="0">
                <a:solidFill>
                  <a:schemeClr val="tx1"/>
                </a:solidFill>
              </a:rPr>
              <a:t>His anatomical drawings are still used by doctors today </a:t>
            </a:r>
          </a:p>
          <a:p>
            <a:pPr marL="0" indent="0">
              <a:buFont typeface="Symbol" pitchFamily="18" charset="2"/>
              <a:buNone/>
            </a:pPr>
            <a:r>
              <a:rPr lang="en-GB" sz="2100" dirty="0">
                <a:solidFill>
                  <a:schemeClr val="tx1"/>
                </a:solidFill>
              </a:rPr>
              <a:t>     </a:t>
            </a:r>
            <a:r>
              <a:rPr lang="en-GB" sz="2100" dirty="0" err="1">
                <a:solidFill>
                  <a:schemeClr val="tx1"/>
                </a:solidFill>
              </a:rPr>
              <a:t>Atalay</a:t>
            </a:r>
            <a:r>
              <a:rPr lang="en-GB" sz="2100" dirty="0">
                <a:solidFill>
                  <a:schemeClr val="tx1"/>
                </a:solidFill>
              </a:rPr>
              <a:t> (2014)</a:t>
            </a:r>
          </a:p>
          <a:p>
            <a:pPr marL="0" indent="0">
              <a:buFont typeface="Symbol" pitchFamily="18" charset="2"/>
              <a:buNone/>
            </a:pPr>
            <a:endParaRPr lang="en-GB" b="1" dirty="0"/>
          </a:p>
        </p:txBody>
      </p:sp>
    </p:spTree>
    <p:extLst>
      <p:ext uri="{BB962C8B-B14F-4D97-AF65-F5344CB8AC3E}">
        <p14:creationId xmlns:p14="http://schemas.microsoft.com/office/powerpoint/2010/main" val="8355409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5" y="2852936"/>
            <a:ext cx="8579296" cy="3888432"/>
          </a:xfrm>
          <a:noFill/>
        </p:spPr>
        <p:txBody>
          <a:bodyPr>
            <a:normAutofit fontScale="85000" lnSpcReduction="20000"/>
          </a:bodyPr>
          <a:lstStyle/>
          <a:p>
            <a:pPr marL="0" indent="0">
              <a:buNone/>
            </a:pPr>
            <a:r>
              <a:rPr lang="en-GB" sz="2300" b="1" u="sng" dirty="0" err="1">
                <a:solidFill>
                  <a:schemeClr val="tx1"/>
                </a:solidFill>
              </a:rPr>
              <a:t>Cysylltu</a:t>
            </a:r>
            <a:r>
              <a:rPr lang="en-GB" sz="2300" b="1" u="sng" dirty="0">
                <a:solidFill>
                  <a:schemeClr val="tx1"/>
                </a:solidFill>
              </a:rPr>
              <a:t> </a:t>
            </a:r>
            <a:r>
              <a:rPr lang="en-GB" sz="2300" b="1" u="sng" dirty="0" err="1">
                <a:solidFill>
                  <a:schemeClr val="tx1"/>
                </a:solidFill>
              </a:rPr>
              <a:t>Celf</a:t>
            </a:r>
            <a:r>
              <a:rPr lang="en-GB" sz="2300" b="1" u="sng" dirty="0">
                <a:solidFill>
                  <a:schemeClr val="tx1"/>
                </a:solidFill>
              </a:rPr>
              <a:t> a </a:t>
            </a:r>
            <a:r>
              <a:rPr lang="en-GB" sz="2300" b="1" u="sng" dirty="0" err="1">
                <a:solidFill>
                  <a:schemeClr val="tx1"/>
                </a:solidFill>
              </a:rPr>
              <a:t>Gwyddoniaeth</a:t>
            </a:r>
            <a:endParaRPr lang="en-GB" sz="2300" b="1" u="sng" dirty="0">
              <a:solidFill>
                <a:schemeClr val="tx1"/>
              </a:solidFill>
            </a:endParaRPr>
          </a:p>
          <a:p>
            <a:pPr marL="0" indent="0">
              <a:buNone/>
            </a:pPr>
            <a:endParaRPr lang="en-GB" sz="2300" b="1" u="sng" dirty="0">
              <a:solidFill>
                <a:schemeClr val="tx1"/>
              </a:solidFill>
            </a:endParaRPr>
          </a:p>
          <a:p>
            <a:pPr marL="0" indent="0">
              <a:buNone/>
            </a:pPr>
            <a:r>
              <a:rPr lang="en-GB" sz="2100" b="1" dirty="0" err="1">
                <a:solidFill>
                  <a:schemeClr val="tx1"/>
                </a:solidFill>
              </a:rPr>
              <a:t>Anatomeg</a:t>
            </a:r>
            <a:r>
              <a:rPr lang="en-GB" sz="2100" b="1" dirty="0">
                <a:solidFill>
                  <a:schemeClr val="tx1"/>
                </a:solidFill>
              </a:rPr>
              <a:t>: </a:t>
            </a:r>
          </a:p>
          <a:p>
            <a:r>
              <a:rPr lang="en-GB" sz="2100" dirty="0">
                <a:solidFill>
                  <a:schemeClr val="tx1"/>
                </a:solidFill>
              </a:rPr>
              <a:t>Mae llawer o'r </a:t>
            </a:r>
            <a:r>
              <a:rPr lang="en-GB" sz="2100" dirty="0" err="1">
                <a:solidFill>
                  <a:schemeClr val="tx1"/>
                </a:solidFill>
              </a:rPr>
              <a:t>lluniadau</a:t>
            </a:r>
            <a:r>
              <a:rPr lang="en-GB" sz="2100" dirty="0">
                <a:solidFill>
                  <a:schemeClr val="tx1"/>
                </a:solidFill>
              </a:rPr>
              <a:t> </a:t>
            </a:r>
            <a:r>
              <a:rPr lang="en-GB" sz="2100" dirty="0" err="1">
                <a:solidFill>
                  <a:schemeClr val="tx1"/>
                </a:solidFill>
              </a:rPr>
              <a:t>mor</a:t>
            </a:r>
            <a:r>
              <a:rPr lang="en-GB" sz="2100" dirty="0">
                <a:solidFill>
                  <a:schemeClr val="tx1"/>
                </a:solidFill>
              </a:rPr>
              <a:t> gywir â </a:t>
            </a:r>
            <a:r>
              <a:rPr lang="en-GB" sz="2100" dirty="0" err="1">
                <a:solidFill>
                  <a:schemeClr val="tx1"/>
                </a:solidFill>
              </a:rPr>
              <a:t>delweddau</a:t>
            </a:r>
            <a:r>
              <a:rPr lang="en-GB" sz="2100" dirty="0">
                <a:solidFill>
                  <a:schemeClr val="tx1"/>
                </a:solidFill>
              </a:rPr>
              <a:t> </a:t>
            </a:r>
            <a:r>
              <a:rPr lang="en-GB" sz="2100" dirty="0" err="1">
                <a:solidFill>
                  <a:schemeClr val="tx1"/>
                </a:solidFill>
              </a:rPr>
              <a:t>technoleg</a:t>
            </a:r>
            <a:r>
              <a:rPr lang="en-GB" sz="2100" dirty="0">
                <a:solidFill>
                  <a:schemeClr val="tx1"/>
                </a:solidFill>
              </a:rPr>
              <a:t> </a:t>
            </a:r>
            <a:r>
              <a:rPr lang="en-GB" sz="2100" dirty="0" err="1">
                <a:solidFill>
                  <a:schemeClr val="tx1"/>
                </a:solidFill>
              </a:rPr>
              <a:t>digidol</a:t>
            </a:r>
            <a:r>
              <a:rPr lang="en-GB" sz="2100" dirty="0">
                <a:solidFill>
                  <a:schemeClr val="tx1"/>
                </a:solidFill>
              </a:rPr>
              <a:t> heddiw. </a:t>
            </a:r>
          </a:p>
          <a:p>
            <a:r>
              <a:rPr lang="en-GB" sz="2100" dirty="0">
                <a:solidFill>
                  <a:schemeClr val="tx1"/>
                </a:solidFill>
              </a:rPr>
              <a:t>Mae rhai </a:t>
            </a:r>
            <a:r>
              <a:rPr lang="en-GB" sz="2100" dirty="0" err="1">
                <a:solidFill>
                  <a:schemeClr val="tx1"/>
                </a:solidFill>
              </a:rPr>
              <a:t>lluniadau</a:t>
            </a:r>
            <a:r>
              <a:rPr lang="en-GB" sz="2100" dirty="0">
                <a:solidFill>
                  <a:schemeClr val="tx1"/>
                </a:solidFill>
              </a:rPr>
              <a:t> yn dal </a:t>
            </a:r>
            <a:r>
              <a:rPr lang="en-GB" sz="2100" dirty="0" err="1">
                <a:solidFill>
                  <a:schemeClr val="tx1"/>
                </a:solidFill>
              </a:rPr>
              <a:t>i</a:t>
            </a:r>
            <a:r>
              <a:rPr lang="en-GB" sz="2100" dirty="0">
                <a:solidFill>
                  <a:schemeClr val="tx1"/>
                </a:solidFill>
              </a:rPr>
              <a:t> </a:t>
            </a:r>
            <a:r>
              <a:rPr lang="en-GB" sz="2100" dirty="0" err="1">
                <a:solidFill>
                  <a:schemeClr val="tx1"/>
                </a:solidFill>
              </a:rPr>
              <a:t>gael</a:t>
            </a:r>
            <a:r>
              <a:rPr lang="en-GB" sz="2100" dirty="0">
                <a:solidFill>
                  <a:schemeClr val="tx1"/>
                </a:solidFill>
              </a:rPr>
              <a:t> </a:t>
            </a:r>
            <a:r>
              <a:rPr lang="en-GB" sz="2100" dirty="0" err="1">
                <a:solidFill>
                  <a:schemeClr val="tx1"/>
                </a:solidFill>
              </a:rPr>
              <a:t>eu</a:t>
            </a:r>
            <a:r>
              <a:rPr lang="en-GB" sz="2100" dirty="0">
                <a:solidFill>
                  <a:schemeClr val="tx1"/>
                </a:solidFill>
              </a:rPr>
              <a:t> </a:t>
            </a:r>
            <a:r>
              <a:rPr lang="en-GB" sz="2100" dirty="0" err="1">
                <a:solidFill>
                  <a:schemeClr val="tx1"/>
                </a:solidFill>
              </a:rPr>
              <a:t>defnyddio</a:t>
            </a:r>
            <a:r>
              <a:rPr lang="en-GB" sz="2100" dirty="0">
                <a:solidFill>
                  <a:schemeClr val="tx1"/>
                </a:solidFill>
              </a:rPr>
              <a:t> gan y </a:t>
            </a:r>
            <a:r>
              <a:rPr lang="en-GB" sz="2100" dirty="0" err="1">
                <a:solidFill>
                  <a:schemeClr val="tx1"/>
                </a:solidFill>
              </a:rPr>
              <a:t>proffesiwn</a:t>
            </a:r>
            <a:r>
              <a:rPr lang="en-GB" sz="2100" dirty="0">
                <a:solidFill>
                  <a:schemeClr val="tx1"/>
                </a:solidFill>
              </a:rPr>
              <a:t> </a:t>
            </a:r>
            <a:r>
              <a:rPr lang="en-GB" sz="2100" dirty="0" err="1">
                <a:solidFill>
                  <a:schemeClr val="tx1"/>
                </a:solidFill>
              </a:rPr>
              <a:t>meddygol</a:t>
            </a:r>
            <a:r>
              <a:rPr lang="en-GB" sz="2100" dirty="0">
                <a:solidFill>
                  <a:schemeClr val="tx1"/>
                </a:solidFill>
              </a:rPr>
              <a:t> heddiw. </a:t>
            </a:r>
          </a:p>
          <a:p>
            <a:pPr marL="0" indent="0">
              <a:buNone/>
            </a:pPr>
            <a:endParaRPr lang="en-GB" sz="2100" b="1" u="sng" dirty="0">
              <a:solidFill>
                <a:schemeClr val="tx1"/>
              </a:solidFill>
            </a:endParaRPr>
          </a:p>
          <a:p>
            <a:r>
              <a:rPr lang="en-GB" sz="2100" b="1" u="sng" dirty="0" err="1">
                <a:solidFill>
                  <a:schemeClr val="tx1"/>
                </a:solidFill>
              </a:rPr>
              <a:t>Dyfeisiadau</a:t>
            </a:r>
            <a:r>
              <a:rPr lang="en-GB" sz="2100" b="1" u="sng" dirty="0">
                <a:solidFill>
                  <a:schemeClr val="tx1"/>
                </a:solidFill>
              </a:rPr>
              <a:t> </a:t>
            </a:r>
          </a:p>
          <a:p>
            <a:r>
              <a:rPr lang="en-GB" sz="2100" dirty="0" err="1">
                <a:solidFill>
                  <a:schemeClr val="tx1"/>
                </a:solidFill>
              </a:rPr>
              <a:t>Roedd</a:t>
            </a:r>
            <a:r>
              <a:rPr lang="en-GB" sz="2100" dirty="0">
                <a:solidFill>
                  <a:schemeClr val="tx1"/>
                </a:solidFill>
              </a:rPr>
              <a:t> yn </a:t>
            </a:r>
            <a:r>
              <a:rPr lang="en-GB" sz="2100" dirty="0" err="1">
                <a:solidFill>
                  <a:schemeClr val="tx1"/>
                </a:solidFill>
              </a:rPr>
              <a:t>dymuno</a:t>
            </a:r>
            <a:r>
              <a:rPr lang="en-GB" sz="2100" dirty="0">
                <a:solidFill>
                  <a:schemeClr val="tx1"/>
                </a:solidFill>
              </a:rPr>
              <a:t> </a:t>
            </a:r>
            <a:r>
              <a:rPr lang="en-GB" sz="2100" dirty="0" err="1">
                <a:solidFill>
                  <a:schemeClr val="tx1"/>
                </a:solidFill>
              </a:rPr>
              <a:t>hedfan</a:t>
            </a:r>
            <a:r>
              <a:rPr lang="en-GB" sz="2100" dirty="0">
                <a:solidFill>
                  <a:schemeClr val="tx1"/>
                </a:solidFill>
              </a:rPr>
              <a:t>….felly </a:t>
            </a:r>
            <a:r>
              <a:rPr lang="en-GB" sz="2100" dirty="0" err="1">
                <a:solidFill>
                  <a:schemeClr val="tx1"/>
                </a:solidFill>
              </a:rPr>
              <a:t>ddyfeisiodd</a:t>
            </a:r>
            <a:r>
              <a:rPr lang="en-GB" sz="2100" dirty="0">
                <a:solidFill>
                  <a:schemeClr val="tx1"/>
                </a:solidFill>
              </a:rPr>
              <a:t> </a:t>
            </a:r>
            <a:r>
              <a:rPr lang="en-GB" sz="2100" dirty="0" err="1">
                <a:solidFill>
                  <a:schemeClr val="tx1"/>
                </a:solidFill>
              </a:rPr>
              <a:t>beiriant</a:t>
            </a:r>
            <a:r>
              <a:rPr lang="en-GB" sz="2100" dirty="0">
                <a:solidFill>
                  <a:schemeClr val="tx1"/>
                </a:solidFill>
              </a:rPr>
              <a:t> </a:t>
            </a:r>
            <a:r>
              <a:rPr lang="en-GB" sz="2100" dirty="0" err="1">
                <a:solidFill>
                  <a:schemeClr val="tx1"/>
                </a:solidFill>
              </a:rPr>
              <a:t>hedfan</a:t>
            </a:r>
            <a:r>
              <a:rPr lang="en-GB" sz="2100" dirty="0">
                <a:solidFill>
                  <a:schemeClr val="tx1"/>
                </a:solidFill>
              </a:rPr>
              <a:t>.</a:t>
            </a:r>
          </a:p>
          <a:p>
            <a:r>
              <a:rPr lang="en-GB" sz="2100" dirty="0" err="1">
                <a:solidFill>
                  <a:schemeClr val="tx1"/>
                </a:solidFill>
              </a:rPr>
              <a:t>Cynhyrchodd</a:t>
            </a:r>
            <a:r>
              <a:rPr lang="en-GB" sz="2100" dirty="0">
                <a:solidFill>
                  <a:schemeClr val="tx1"/>
                </a:solidFill>
              </a:rPr>
              <a:t> fwy </a:t>
            </a:r>
            <a:r>
              <a:rPr lang="en-GB" sz="2100" dirty="0" err="1">
                <a:solidFill>
                  <a:schemeClr val="tx1"/>
                </a:solidFill>
              </a:rPr>
              <a:t>na</a:t>
            </a:r>
            <a:r>
              <a:rPr lang="en-GB" sz="2100" dirty="0">
                <a:solidFill>
                  <a:schemeClr val="tx1"/>
                </a:solidFill>
              </a:rPr>
              <a:t> 35,000 o </a:t>
            </a:r>
            <a:r>
              <a:rPr lang="en-GB" sz="2100" dirty="0" err="1">
                <a:solidFill>
                  <a:schemeClr val="tx1"/>
                </a:solidFill>
              </a:rPr>
              <a:t>eiriau</a:t>
            </a:r>
            <a:r>
              <a:rPr lang="en-GB" sz="2100" dirty="0">
                <a:solidFill>
                  <a:schemeClr val="tx1"/>
                </a:solidFill>
              </a:rPr>
              <a:t> a 500 o </a:t>
            </a:r>
            <a:r>
              <a:rPr lang="en-GB" sz="2100" dirty="0" err="1">
                <a:solidFill>
                  <a:schemeClr val="tx1"/>
                </a:solidFill>
              </a:rPr>
              <a:t>frasluniau</a:t>
            </a:r>
            <a:r>
              <a:rPr lang="en-GB" sz="2100" dirty="0">
                <a:solidFill>
                  <a:schemeClr val="tx1"/>
                </a:solidFill>
              </a:rPr>
              <a:t> yn ymwneud â </a:t>
            </a:r>
            <a:r>
              <a:rPr lang="en-GB" sz="2100" dirty="0" err="1">
                <a:solidFill>
                  <a:schemeClr val="tx1"/>
                </a:solidFill>
              </a:rPr>
              <a:t>pheiriannau</a:t>
            </a:r>
            <a:r>
              <a:rPr lang="en-GB" sz="2100" dirty="0">
                <a:solidFill>
                  <a:schemeClr val="tx1"/>
                </a:solidFill>
              </a:rPr>
              <a:t> </a:t>
            </a:r>
            <a:r>
              <a:rPr lang="en-GB" sz="2100" dirty="0" err="1">
                <a:solidFill>
                  <a:schemeClr val="tx1"/>
                </a:solidFill>
              </a:rPr>
              <a:t>hedfan</a:t>
            </a:r>
            <a:r>
              <a:rPr lang="en-GB" sz="2100" dirty="0">
                <a:solidFill>
                  <a:schemeClr val="tx1"/>
                </a:solidFill>
              </a:rPr>
              <a:t>.</a:t>
            </a:r>
          </a:p>
          <a:p>
            <a:r>
              <a:rPr lang="en-GB" sz="2100" dirty="0">
                <a:solidFill>
                  <a:schemeClr val="tx1"/>
                </a:solidFill>
              </a:rPr>
              <a:t>Mae’r ‘</a:t>
            </a:r>
            <a:r>
              <a:rPr lang="en-GB" sz="2100" i="1" dirty="0">
                <a:solidFill>
                  <a:schemeClr val="tx1"/>
                </a:solidFill>
              </a:rPr>
              <a:t>Codex on the Flight of Birds’ yn </a:t>
            </a:r>
            <a:r>
              <a:rPr lang="en-GB" sz="2100" i="1" dirty="0" err="1">
                <a:solidFill>
                  <a:schemeClr val="tx1"/>
                </a:solidFill>
              </a:rPr>
              <a:t>amlinellu</a:t>
            </a:r>
            <a:r>
              <a:rPr lang="en-GB" sz="2100" i="1" dirty="0">
                <a:solidFill>
                  <a:schemeClr val="tx1"/>
                </a:solidFill>
              </a:rPr>
              <a:t> </a:t>
            </a:r>
            <a:r>
              <a:rPr lang="en-GB" sz="2100" i="1" dirty="0" err="1">
                <a:solidFill>
                  <a:schemeClr val="tx1"/>
                </a:solidFill>
              </a:rPr>
              <a:t>nifer</a:t>
            </a:r>
            <a:r>
              <a:rPr lang="en-GB" sz="2100" i="1" dirty="0">
                <a:solidFill>
                  <a:schemeClr val="tx1"/>
                </a:solidFill>
              </a:rPr>
              <a:t> o </a:t>
            </a:r>
            <a:r>
              <a:rPr lang="en-GB" sz="2100" i="1" dirty="0" err="1">
                <a:solidFill>
                  <a:schemeClr val="tx1"/>
                </a:solidFill>
              </a:rPr>
              <a:t>arsylwadau</a:t>
            </a:r>
            <a:r>
              <a:rPr lang="en-GB" sz="2100" i="1" dirty="0">
                <a:solidFill>
                  <a:schemeClr val="tx1"/>
                </a:solidFill>
              </a:rPr>
              <a:t> a </a:t>
            </a:r>
            <a:r>
              <a:rPr lang="en-GB" sz="2100" i="1" dirty="0" err="1">
                <a:solidFill>
                  <a:schemeClr val="tx1"/>
                </a:solidFill>
              </a:rPr>
              <a:t>chysyniadau</a:t>
            </a:r>
            <a:r>
              <a:rPr lang="en-GB" sz="2100" i="1" dirty="0">
                <a:solidFill>
                  <a:schemeClr val="tx1"/>
                </a:solidFill>
              </a:rPr>
              <a:t> </a:t>
            </a:r>
            <a:r>
              <a:rPr lang="en-GB" sz="2100" i="1" dirty="0" err="1">
                <a:solidFill>
                  <a:schemeClr val="tx1"/>
                </a:solidFill>
              </a:rPr>
              <a:t>cychwynnol</a:t>
            </a:r>
            <a:r>
              <a:rPr lang="en-GB" sz="2100" i="1" dirty="0">
                <a:solidFill>
                  <a:schemeClr val="tx1"/>
                </a:solidFill>
              </a:rPr>
              <a:t> </a:t>
            </a:r>
            <a:r>
              <a:rPr lang="en-GB" sz="2100" dirty="0">
                <a:solidFill>
                  <a:schemeClr val="tx1"/>
                </a:solidFill>
              </a:rPr>
              <a:t>a </a:t>
            </a:r>
            <a:r>
              <a:rPr lang="en-GB" sz="2100" dirty="0" err="1">
                <a:solidFill>
                  <a:schemeClr val="tx1"/>
                </a:solidFill>
              </a:rPr>
              <a:t>fyddai’n</a:t>
            </a:r>
            <a:r>
              <a:rPr lang="en-GB" sz="2100" dirty="0">
                <a:solidFill>
                  <a:schemeClr val="tx1"/>
                </a:solidFill>
              </a:rPr>
              <a:t> </a:t>
            </a:r>
            <a:r>
              <a:rPr lang="en-GB" sz="2100" dirty="0" err="1">
                <a:solidFill>
                  <a:schemeClr val="tx1"/>
                </a:solidFill>
              </a:rPr>
              <a:t>dod</a:t>
            </a:r>
            <a:r>
              <a:rPr lang="en-GB" sz="2100" dirty="0">
                <a:solidFill>
                  <a:schemeClr val="tx1"/>
                </a:solidFill>
              </a:rPr>
              <a:t> o </a:t>
            </a:r>
            <a:r>
              <a:rPr lang="en-GB" sz="2100" dirty="0" err="1">
                <a:solidFill>
                  <a:schemeClr val="tx1"/>
                </a:solidFill>
              </a:rPr>
              <a:t>hyd</a:t>
            </a:r>
            <a:r>
              <a:rPr lang="en-GB" sz="2100" dirty="0">
                <a:solidFill>
                  <a:schemeClr val="tx1"/>
                </a:solidFill>
              </a:rPr>
              <a:t> </a:t>
            </a:r>
            <a:r>
              <a:rPr lang="en-GB" sz="2100" dirty="0" err="1">
                <a:solidFill>
                  <a:schemeClr val="tx1"/>
                </a:solidFill>
              </a:rPr>
              <a:t>i</a:t>
            </a:r>
            <a:r>
              <a:rPr lang="en-GB" sz="2100" dirty="0">
                <a:solidFill>
                  <a:schemeClr val="tx1"/>
                </a:solidFill>
              </a:rPr>
              <a:t> le yn </a:t>
            </a:r>
            <a:r>
              <a:rPr lang="en-GB" sz="2100" dirty="0" err="1">
                <a:solidFill>
                  <a:schemeClr val="tx1"/>
                </a:solidFill>
              </a:rPr>
              <a:t>natblygiad</a:t>
            </a:r>
            <a:r>
              <a:rPr lang="en-GB" sz="2100" dirty="0">
                <a:solidFill>
                  <a:schemeClr val="tx1"/>
                </a:solidFill>
              </a:rPr>
              <a:t> </a:t>
            </a:r>
            <a:r>
              <a:rPr lang="en-GB" sz="2100" dirty="0" err="1">
                <a:solidFill>
                  <a:schemeClr val="tx1"/>
                </a:solidFill>
              </a:rPr>
              <a:t>awyren</a:t>
            </a:r>
            <a:r>
              <a:rPr lang="en-GB" sz="2100" dirty="0">
                <a:solidFill>
                  <a:schemeClr val="tx1"/>
                </a:solidFill>
              </a:rPr>
              <a:t> </a:t>
            </a:r>
            <a:r>
              <a:rPr lang="en-GB" sz="2100" dirty="0" err="1">
                <a:solidFill>
                  <a:schemeClr val="tx1"/>
                </a:solidFill>
              </a:rPr>
              <a:t>lwyddiannus</a:t>
            </a:r>
            <a:r>
              <a:rPr lang="en-GB" sz="2100" dirty="0">
                <a:solidFill>
                  <a:schemeClr val="tx1"/>
                </a:solidFill>
              </a:rPr>
              <a:t> </a:t>
            </a:r>
            <a:r>
              <a:rPr lang="en-GB" sz="2100" dirty="0" err="1">
                <a:solidFill>
                  <a:schemeClr val="tx1"/>
                </a:solidFill>
              </a:rPr>
              <a:t>ar</a:t>
            </a:r>
            <a:r>
              <a:rPr lang="en-GB" sz="2100" dirty="0">
                <a:solidFill>
                  <a:schemeClr val="tx1"/>
                </a:solidFill>
              </a:rPr>
              <a:t> </a:t>
            </a:r>
            <a:r>
              <a:rPr lang="en-GB" sz="2100" dirty="0" err="1">
                <a:solidFill>
                  <a:schemeClr val="tx1"/>
                </a:solidFill>
              </a:rPr>
              <a:t>ddechrau’r</a:t>
            </a:r>
            <a:r>
              <a:rPr lang="en-GB" sz="2100" dirty="0">
                <a:solidFill>
                  <a:schemeClr val="tx1"/>
                </a:solidFill>
              </a:rPr>
              <a:t> </a:t>
            </a:r>
            <a:r>
              <a:rPr lang="en-GB" sz="2100" dirty="0" err="1">
                <a:solidFill>
                  <a:schemeClr val="tx1"/>
                </a:solidFill>
              </a:rPr>
              <a:t>ugeinfed</a:t>
            </a:r>
            <a:r>
              <a:rPr lang="en-GB" sz="2100" dirty="0">
                <a:solidFill>
                  <a:schemeClr val="tx1"/>
                </a:solidFill>
              </a:rPr>
              <a:t> </a:t>
            </a:r>
            <a:r>
              <a:rPr lang="en-GB" sz="2100" dirty="0" err="1">
                <a:solidFill>
                  <a:schemeClr val="tx1"/>
                </a:solidFill>
              </a:rPr>
              <a:t>ganrif</a:t>
            </a:r>
            <a:r>
              <a:rPr lang="en-GB" sz="2100" dirty="0">
                <a:solidFill>
                  <a:schemeClr val="tx1"/>
                </a:solidFill>
              </a:rPr>
              <a:t>.</a:t>
            </a:r>
          </a:p>
          <a:p>
            <a:r>
              <a:rPr lang="en-GB" sz="2300" dirty="0">
                <a:solidFill>
                  <a:srgbClr val="00B0F0"/>
                </a:solidFill>
                <a:hlinkClick r:id="rId2">
                  <a:extLst>
                    <a:ext uri="{A12FA001-AC4F-418D-AE19-62706E023703}">
                      <ahyp:hlinkClr xmlns:ahyp="http://schemas.microsoft.com/office/drawing/2018/hyperlinkcolor" val="tx"/>
                    </a:ext>
                  </a:extLst>
                </a:hlinkClick>
              </a:rPr>
              <a:t>https://www.youtube.com/watch?v=jMTJD5hTx4U</a:t>
            </a:r>
            <a:endParaRPr lang="en-GB" sz="2300" dirty="0">
              <a:solidFill>
                <a:srgbClr val="00B0F0"/>
              </a:solidFill>
            </a:endParaRPr>
          </a:p>
          <a:p>
            <a:endParaRPr lang="en-GB" dirty="0"/>
          </a:p>
        </p:txBody>
      </p:sp>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91932" y="2780928"/>
            <a:ext cx="1320558" cy="972573"/>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552" y="338328"/>
            <a:ext cx="1431444" cy="1725873"/>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734528" y="338328"/>
            <a:ext cx="2038350" cy="2247900"/>
          </a:xfrm>
          <a:prstGeom prst="rect">
            <a:avLst/>
          </a:prstGeom>
        </p:spPr>
      </p:pic>
    </p:spTree>
    <p:extLst>
      <p:ext uri="{BB962C8B-B14F-4D97-AF65-F5344CB8AC3E}">
        <p14:creationId xmlns:p14="http://schemas.microsoft.com/office/powerpoint/2010/main" val="2531774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2852936"/>
            <a:ext cx="8640959" cy="4005064"/>
          </a:xfrm>
        </p:spPr>
        <p:txBody>
          <a:bodyPr>
            <a:normAutofit fontScale="77500" lnSpcReduction="20000"/>
          </a:bodyPr>
          <a:lstStyle/>
          <a:p>
            <a:pPr marL="0" indent="0">
              <a:buNone/>
            </a:pPr>
            <a:r>
              <a:rPr lang="en-GB" b="1" u="sng" dirty="0">
                <a:solidFill>
                  <a:schemeClr val="tx1"/>
                </a:solidFill>
              </a:rPr>
              <a:t>Linking Art and Science</a:t>
            </a:r>
          </a:p>
          <a:p>
            <a:pPr marL="0" indent="0">
              <a:buNone/>
            </a:pPr>
            <a:r>
              <a:rPr lang="en-GB" b="1" dirty="0">
                <a:solidFill>
                  <a:schemeClr val="tx1"/>
                </a:solidFill>
              </a:rPr>
              <a:t>Anatomy: </a:t>
            </a:r>
          </a:p>
          <a:p>
            <a:pPr marL="0" indent="0">
              <a:buNone/>
            </a:pPr>
            <a:endParaRPr lang="en-GB" b="1" dirty="0">
              <a:solidFill>
                <a:schemeClr val="tx1"/>
              </a:solidFill>
            </a:endParaRPr>
          </a:p>
          <a:p>
            <a:r>
              <a:rPr lang="en-GB" dirty="0">
                <a:solidFill>
                  <a:schemeClr val="tx1"/>
                </a:solidFill>
              </a:rPr>
              <a:t>Many of his drawings are as accurate as digital imaging technology today.</a:t>
            </a:r>
          </a:p>
          <a:p>
            <a:r>
              <a:rPr lang="en-GB" dirty="0">
                <a:solidFill>
                  <a:schemeClr val="tx1"/>
                </a:solidFill>
              </a:rPr>
              <a:t>Some drawings are still used by those in the medical profession. </a:t>
            </a:r>
          </a:p>
          <a:p>
            <a:pPr marL="0" indent="0">
              <a:buNone/>
            </a:pPr>
            <a:endParaRPr lang="en-GB" b="1" u="sng" dirty="0">
              <a:solidFill>
                <a:schemeClr val="tx1"/>
              </a:solidFill>
            </a:endParaRPr>
          </a:p>
          <a:p>
            <a:pPr marL="0" indent="0">
              <a:buNone/>
            </a:pPr>
            <a:r>
              <a:rPr lang="en-GB" b="1" u="sng" dirty="0">
                <a:solidFill>
                  <a:schemeClr val="tx1"/>
                </a:solidFill>
              </a:rPr>
              <a:t>Inventions </a:t>
            </a:r>
          </a:p>
          <a:p>
            <a:r>
              <a:rPr lang="en-GB" dirty="0">
                <a:solidFill>
                  <a:schemeClr val="tx1"/>
                </a:solidFill>
              </a:rPr>
              <a:t>Desired to fly….so invented a flying machine.</a:t>
            </a:r>
          </a:p>
          <a:p>
            <a:r>
              <a:rPr lang="en-GB" dirty="0">
                <a:solidFill>
                  <a:schemeClr val="tx1"/>
                </a:solidFill>
              </a:rPr>
              <a:t>He produced more than 35,000 words and 500 sketches related to flying machines.</a:t>
            </a:r>
          </a:p>
          <a:p>
            <a:r>
              <a:rPr lang="en-GB" dirty="0">
                <a:solidFill>
                  <a:schemeClr val="tx1"/>
                </a:solidFill>
              </a:rPr>
              <a:t>the </a:t>
            </a:r>
            <a:r>
              <a:rPr lang="en-GB" i="1" dirty="0">
                <a:solidFill>
                  <a:schemeClr val="tx1"/>
                </a:solidFill>
              </a:rPr>
              <a:t>Codex on the Flight of Birds</a:t>
            </a:r>
            <a:r>
              <a:rPr lang="en-GB" dirty="0">
                <a:solidFill>
                  <a:schemeClr val="tx1"/>
                </a:solidFill>
              </a:rPr>
              <a:t> outlines a number of observations and beginning concepts that would find a place in the development of a successful airplane in the early twentieth century.</a:t>
            </a:r>
          </a:p>
          <a:p>
            <a:r>
              <a:rPr lang="en-GB" dirty="0">
                <a:solidFill>
                  <a:srgbClr val="00B0F0"/>
                </a:solidFill>
                <a:hlinkClick r:id="rId2">
                  <a:extLst>
                    <a:ext uri="{A12FA001-AC4F-418D-AE19-62706E023703}">
                      <ahyp:hlinkClr xmlns:ahyp="http://schemas.microsoft.com/office/drawing/2018/hyperlinkcolor" val="tx"/>
                    </a:ext>
                  </a:extLst>
                </a:hlinkClick>
              </a:rPr>
              <a:t>https://www.youtube.com/watch?v=jMTJD5hTx4U</a:t>
            </a:r>
            <a:endParaRPr lang="en-GB" dirty="0">
              <a:solidFill>
                <a:srgbClr val="00B0F0"/>
              </a:solidFill>
            </a:endParaRPr>
          </a:p>
          <a:p>
            <a:endParaRPr lang="en-GB" dirty="0"/>
          </a:p>
        </p:txBody>
      </p:sp>
      <p:sp>
        <p:nvSpPr>
          <p:cNvPr id="3" name="Title 2"/>
          <p:cNvSpPr>
            <a:spLocks noGrp="1"/>
          </p:cNvSpPr>
          <p:nvPr>
            <p:ph type="title"/>
          </p:nvPr>
        </p:nvSpPr>
        <p:spPr/>
        <p:txBody>
          <a:bodyPr>
            <a:normAutofit fontScale="90000"/>
          </a:bodyPr>
          <a:lstStyle/>
          <a:p>
            <a:r>
              <a:rPr lang="en-GB" dirty="0"/>
              <a:t>Leonardo Da Vinci</a:t>
            </a:r>
            <a:br>
              <a:rPr lang="en-GB" dirty="0"/>
            </a:br>
            <a:r>
              <a:rPr lang="en-GB" dirty="0"/>
              <a:t>(1452 – 1519)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8631" y="2850146"/>
            <a:ext cx="1208169" cy="8898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366" y="353176"/>
            <a:ext cx="1478622" cy="178275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46978" y="519364"/>
            <a:ext cx="2039822" cy="2249523"/>
          </a:xfrm>
          <a:prstGeom prst="rect">
            <a:avLst/>
          </a:prstGeom>
        </p:spPr>
      </p:pic>
    </p:spTree>
    <p:extLst>
      <p:ext uri="{BB962C8B-B14F-4D97-AF65-F5344CB8AC3E}">
        <p14:creationId xmlns:p14="http://schemas.microsoft.com/office/powerpoint/2010/main" val="5103167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9912" y="2793723"/>
            <a:ext cx="4024576" cy="4019653"/>
          </a:xfrm>
        </p:spPr>
        <p:txBody>
          <a:bodyPr>
            <a:normAutofit fontScale="85000" lnSpcReduction="10000"/>
          </a:bodyPr>
          <a:lstStyle/>
          <a:p>
            <a:r>
              <a:rPr lang="en-GB" sz="1900" i="1" dirty="0">
                <a:solidFill>
                  <a:schemeClr val="tx1"/>
                </a:solidFill>
              </a:rPr>
              <a:t>“to develop a complex mind, study the science of art, study the art of science, learn how to see.”</a:t>
            </a:r>
            <a:r>
              <a:rPr lang="en-GB" sz="1900" dirty="0">
                <a:solidFill>
                  <a:schemeClr val="tx1"/>
                </a:solidFill>
              </a:rPr>
              <a:t> (Leonardo Da Vinci). </a:t>
            </a:r>
          </a:p>
          <a:p>
            <a:pPr marL="0" indent="0">
              <a:buNone/>
            </a:pPr>
            <a:endParaRPr lang="en-GB" sz="1900" dirty="0">
              <a:solidFill>
                <a:schemeClr val="tx1"/>
              </a:solidFill>
            </a:endParaRPr>
          </a:p>
          <a:p>
            <a:r>
              <a:rPr lang="en-GB" sz="1900" dirty="0">
                <a:solidFill>
                  <a:schemeClr val="tx1"/>
                </a:solidFill>
              </a:rPr>
              <a:t>Art and Science share an inherent ‘curiosity’ to know, to understand and express. </a:t>
            </a:r>
          </a:p>
          <a:p>
            <a:pPr marL="0" indent="0">
              <a:buNone/>
            </a:pPr>
            <a:endParaRPr lang="en-GB" sz="1900" dirty="0">
              <a:solidFill>
                <a:schemeClr val="tx1"/>
              </a:solidFill>
            </a:endParaRPr>
          </a:p>
          <a:p>
            <a:pPr marL="0" indent="0">
              <a:buNone/>
            </a:pPr>
            <a:r>
              <a:rPr lang="en-GB" sz="1900" dirty="0">
                <a:solidFill>
                  <a:schemeClr val="tx1"/>
                </a:solidFill>
              </a:rPr>
              <a:t>Five main categories of commonality: </a:t>
            </a:r>
          </a:p>
          <a:p>
            <a:r>
              <a:rPr lang="en-GB" sz="1900" dirty="0">
                <a:solidFill>
                  <a:schemeClr val="tx1"/>
                </a:solidFill>
              </a:rPr>
              <a:t>modes of inquiry</a:t>
            </a:r>
          </a:p>
          <a:p>
            <a:r>
              <a:rPr lang="en-GB" sz="1900" dirty="0">
                <a:solidFill>
                  <a:schemeClr val="tx1"/>
                </a:solidFill>
              </a:rPr>
              <a:t> fields of study</a:t>
            </a:r>
          </a:p>
          <a:p>
            <a:r>
              <a:rPr lang="en-GB" sz="1900" dirty="0">
                <a:solidFill>
                  <a:schemeClr val="tx1"/>
                </a:solidFill>
              </a:rPr>
              <a:t>experimentation; </a:t>
            </a:r>
          </a:p>
          <a:p>
            <a:r>
              <a:rPr lang="en-GB" sz="1900" dirty="0">
                <a:solidFill>
                  <a:schemeClr val="tx1"/>
                </a:solidFill>
              </a:rPr>
              <a:t>creativity</a:t>
            </a:r>
          </a:p>
          <a:p>
            <a:r>
              <a:rPr lang="en-GB" sz="1900" dirty="0">
                <a:solidFill>
                  <a:schemeClr val="tx1"/>
                </a:solidFill>
              </a:rPr>
              <a:t> imagination		</a:t>
            </a:r>
          </a:p>
          <a:p>
            <a:pPr marL="0" indent="0">
              <a:buNone/>
            </a:pPr>
            <a:r>
              <a:rPr lang="en-GB" sz="1900" dirty="0">
                <a:solidFill>
                  <a:schemeClr val="tx1"/>
                </a:solidFill>
              </a:rPr>
              <a:t>      Robson et al (2005)</a:t>
            </a:r>
          </a:p>
          <a:p>
            <a:endParaRPr lang="en-GB" dirty="0"/>
          </a:p>
          <a:p>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Autofit/>
          </a:bodyPr>
          <a:lstStyle/>
          <a:p>
            <a:r>
              <a:rPr lang="en-GB" sz="3000" dirty="0"/>
              <a:t>Y </a:t>
            </a:r>
            <a:r>
              <a:rPr lang="en-GB" sz="3000" dirty="0" err="1"/>
              <a:t>cysylltiad</a:t>
            </a:r>
            <a:r>
              <a:rPr lang="en-GB" sz="3000" dirty="0"/>
              <a:t> rhwng y </a:t>
            </a:r>
            <a:r>
              <a:rPr lang="en-GB" sz="3000" dirty="0" err="1"/>
              <a:t>celfyddydau</a:t>
            </a:r>
            <a:r>
              <a:rPr lang="en-GB" sz="3000" dirty="0"/>
              <a:t> a’r </a:t>
            </a:r>
            <a:r>
              <a:rPr lang="en-GB" sz="3000" dirty="0" err="1"/>
              <a:t>gwyddorau</a:t>
            </a:r>
            <a:r>
              <a:rPr lang="en-GB" sz="3000" dirty="0"/>
              <a:t> mewn </a:t>
            </a:r>
            <a:r>
              <a:rPr lang="en-GB" sz="3000" dirty="0" err="1"/>
              <a:t>addysg</a:t>
            </a:r>
            <a:br>
              <a:rPr lang="en-GB" sz="3000" dirty="0"/>
            </a:br>
            <a:r>
              <a:rPr lang="en-GB" sz="3000" dirty="0"/>
              <a:t>The link between art and sciences in education</a:t>
            </a:r>
          </a:p>
        </p:txBody>
      </p:sp>
      <p:sp>
        <p:nvSpPr>
          <p:cNvPr id="4" name="Content Placeholder 1"/>
          <p:cNvSpPr txBox="1">
            <a:spLocks/>
          </p:cNvSpPr>
          <p:nvPr/>
        </p:nvSpPr>
        <p:spPr>
          <a:xfrm>
            <a:off x="323528" y="2780928"/>
            <a:ext cx="4024576" cy="4176464"/>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1700" i="1" dirty="0">
                <a:solidFill>
                  <a:schemeClr val="tx1"/>
                </a:solidFill>
              </a:rPr>
              <a:t>“to develop a complex mind, study the science of art, study the art of science, learn how to see.”</a:t>
            </a:r>
            <a:r>
              <a:rPr lang="en-GB" sz="1700" dirty="0">
                <a:solidFill>
                  <a:schemeClr val="tx1"/>
                </a:solidFill>
              </a:rPr>
              <a:t> (Leonardo Da Vinci). </a:t>
            </a:r>
          </a:p>
          <a:p>
            <a:pPr marL="0" indent="0">
              <a:buFont typeface="Symbol" pitchFamily="18" charset="2"/>
              <a:buNone/>
            </a:pPr>
            <a:endParaRPr lang="en-GB" sz="1700" dirty="0">
              <a:solidFill>
                <a:schemeClr val="tx1"/>
              </a:solidFill>
            </a:endParaRPr>
          </a:p>
          <a:p>
            <a:pPr eaLnBrk="0" fontAlgn="base" hangingPunct="0">
              <a:spcBef>
                <a:spcPct val="0"/>
              </a:spcBef>
              <a:spcAft>
                <a:spcPct val="0"/>
              </a:spcAft>
              <a:buClrTx/>
              <a:buSzTx/>
            </a:pPr>
            <a:r>
              <a:rPr lang="cy-GB" altLang="en-US" sz="1700" dirty="0">
                <a:solidFill>
                  <a:schemeClr val="tx1"/>
                </a:solidFill>
              </a:rPr>
              <a:t>Mae Celf a Gwyddoniaeth yn rhannu ‘chwilfrydedd’ cynhenid ​​i wybod, i ddeall a mynegi. </a:t>
            </a:r>
          </a:p>
          <a:p>
            <a:pPr eaLnBrk="0" fontAlgn="base" hangingPunct="0">
              <a:spcBef>
                <a:spcPct val="0"/>
              </a:spcBef>
              <a:spcAft>
                <a:spcPct val="0"/>
              </a:spcAft>
              <a:buClrTx/>
              <a:buSzTx/>
            </a:pPr>
            <a:endParaRPr lang="cy-GB" altLang="en-US" sz="1700" dirty="0">
              <a:solidFill>
                <a:schemeClr val="tx1"/>
              </a:solidFill>
            </a:endParaRPr>
          </a:p>
          <a:p>
            <a:pPr marL="0" indent="0" eaLnBrk="0" fontAlgn="base" hangingPunct="0">
              <a:spcBef>
                <a:spcPct val="0"/>
              </a:spcBef>
              <a:spcAft>
                <a:spcPct val="0"/>
              </a:spcAft>
              <a:buClrTx/>
              <a:buSzTx/>
              <a:buNone/>
            </a:pPr>
            <a:r>
              <a:rPr lang="cy-GB" altLang="en-US" sz="1700" dirty="0">
                <a:solidFill>
                  <a:schemeClr val="tx1"/>
                </a:solidFill>
              </a:rPr>
              <a:t>Pum prif gategori o gyffredinedd:</a:t>
            </a:r>
          </a:p>
          <a:p>
            <a:pPr eaLnBrk="0" fontAlgn="base" hangingPunct="0">
              <a:spcBef>
                <a:spcPct val="0"/>
              </a:spcBef>
              <a:spcAft>
                <a:spcPct val="0"/>
              </a:spcAft>
              <a:buClrTx/>
              <a:buSzTx/>
            </a:pPr>
            <a:r>
              <a:rPr lang="cy-GB" altLang="en-US" sz="1700" dirty="0">
                <a:solidFill>
                  <a:schemeClr val="tx1"/>
                </a:solidFill>
              </a:rPr>
              <a:t>dulliau ymholi </a:t>
            </a:r>
          </a:p>
          <a:p>
            <a:pPr eaLnBrk="0" fontAlgn="base" hangingPunct="0">
              <a:spcBef>
                <a:spcPct val="0"/>
              </a:spcBef>
              <a:spcAft>
                <a:spcPct val="0"/>
              </a:spcAft>
              <a:buClrTx/>
              <a:buSzTx/>
            </a:pPr>
            <a:r>
              <a:rPr lang="cy-GB" altLang="en-US" sz="1700" dirty="0">
                <a:solidFill>
                  <a:schemeClr val="tx1"/>
                </a:solidFill>
              </a:rPr>
              <a:t>meysydd astudio </a:t>
            </a:r>
          </a:p>
          <a:p>
            <a:pPr eaLnBrk="0" fontAlgn="base" hangingPunct="0">
              <a:spcBef>
                <a:spcPct val="0"/>
              </a:spcBef>
              <a:spcAft>
                <a:spcPct val="0"/>
              </a:spcAft>
              <a:buClrTx/>
              <a:buSzTx/>
            </a:pPr>
            <a:r>
              <a:rPr lang="cy-GB" altLang="en-US" sz="1700" dirty="0">
                <a:solidFill>
                  <a:schemeClr val="tx1"/>
                </a:solidFill>
              </a:rPr>
              <a:t>arbrofi; </a:t>
            </a:r>
          </a:p>
          <a:p>
            <a:pPr eaLnBrk="0" fontAlgn="base" hangingPunct="0">
              <a:spcBef>
                <a:spcPct val="0"/>
              </a:spcBef>
              <a:spcAft>
                <a:spcPct val="0"/>
              </a:spcAft>
              <a:buClrTx/>
              <a:buSzTx/>
            </a:pPr>
            <a:r>
              <a:rPr lang="cy-GB" altLang="en-US" sz="1700" dirty="0">
                <a:solidFill>
                  <a:schemeClr val="tx1"/>
                </a:solidFill>
              </a:rPr>
              <a:t>creadigrwydd </a:t>
            </a:r>
          </a:p>
          <a:p>
            <a:pPr eaLnBrk="0" fontAlgn="base" hangingPunct="0">
              <a:spcBef>
                <a:spcPct val="0"/>
              </a:spcBef>
              <a:spcAft>
                <a:spcPct val="0"/>
              </a:spcAft>
              <a:buClrTx/>
              <a:buSzTx/>
            </a:pPr>
            <a:r>
              <a:rPr lang="cy-GB" altLang="en-US" sz="1700" dirty="0">
                <a:solidFill>
                  <a:schemeClr val="tx1"/>
                </a:solidFill>
              </a:rPr>
              <a:t>dychymyg</a:t>
            </a:r>
          </a:p>
          <a:p>
            <a:pPr marL="0" indent="0" eaLnBrk="0" fontAlgn="base" hangingPunct="0">
              <a:spcBef>
                <a:spcPct val="0"/>
              </a:spcBef>
              <a:spcAft>
                <a:spcPct val="0"/>
              </a:spcAft>
              <a:buClrTx/>
              <a:buSzTx/>
              <a:buNone/>
            </a:pPr>
            <a:r>
              <a:rPr lang="cy-GB" sz="1700" dirty="0">
                <a:solidFill>
                  <a:schemeClr val="tx1"/>
                </a:solidFill>
              </a:rPr>
              <a:t>     </a:t>
            </a:r>
            <a:r>
              <a:rPr lang="en-GB" sz="1700" dirty="0">
                <a:solidFill>
                  <a:schemeClr val="tx1"/>
                </a:solidFill>
              </a:rPr>
              <a:t>Robson et al (2005)</a:t>
            </a:r>
          </a:p>
          <a:p>
            <a:endParaRPr lang="en-GB" dirty="0"/>
          </a:p>
          <a:p>
            <a:endParaRPr lang="en-GB" dirty="0"/>
          </a:p>
          <a:p>
            <a:pPr marL="0" indent="0">
              <a:buFont typeface="Symbol" pitchFamily="18" charset="2"/>
              <a:buNone/>
            </a:pPr>
            <a:endParaRPr lang="en-GB" dirty="0"/>
          </a:p>
          <a:p>
            <a:pPr marL="0" indent="0">
              <a:buFont typeface="Symbol" pitchFamily="18" charset="2"/>
              <a:buNone/>
            </a:pPr>
            <a:endParaRPr lang="en-GB" dirty="0"/>
          </a:p>
        </p:txBody>
      </p:sp>
      <p:sp>
        <p:nvSpPr>
          <p:cNvPr id="5" name="Rectangle 1"/>
          <p:cNvSpPr>
            <a:spLocks noChangeArrowheads="1"/>
          </p:cNvSpPr>
          <p:nvPr/>
        </p:nvSpPr>
        <p:spPr bwMode="auto">
          <a:xfrm>
            <a:off x="0" y="99715"/>
            <a:ext cx="65" cy="25776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9522" rIns="0" bIns="-9522"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072315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987" y="2996952"/>
            <a:ext cx="7956872" cy="3450696"/>
          </a:xfrm>
        </p:spPr>
        <p:txBody>
          <a:bodyPr>
            <a:normAutofit lnSpcReduction="10000"/>
          </a:bodyPr>
          <a:lstStyle/>
          <a:p>
            <a:pPr marL="0" indent="0">
              <a:buNone/>
            </a:pPr>
            <a:r>
              <a:rPr lang="en-GB" i="1" dirty="0" err="1">
                <a:solidFill>
                  <a:schemeClr val="tx1"/>
                </a:solidFill>
              </a:rPr>
              <a:t>Ystyriwch</a:t>
            </a:r>
            <a:r>
              <a:rPr lang="en-GB" i="1" dirty="0">
                <a:solidFill>
                  <a:schemeClr val="tx1"/>
                </a:solidFill>
              </a:rPr>
              <a:t> </a:t>
            </a:r>
            <a:r>
              <a:rPr lang="en-GB" i="1" dirty="0" err="1">
                <a:solidFill>
                  <a:schemeClr val="tx1"/>
                </a:solidFill>
              </a:rPr>
              <a:t>negeseuon</a:t>
            </a:r>
            <a:r>
              <a:rPr lang="en-GB" i="1" dirty="0">
                <a:solidFill>
                  <a:schemeClr val="tx1"/>
                </a:solidFill>
              </a:rPr>
              <a:t> Mae yn y </a:t>
            </a:r>
            <a:r>
              <a:rPr lang="en-GB" i="1" dirty="0" err="1">
                <a:solidFill>
                  <a:schemeClr val="tx1"/>
                </a:solidFill>
              </a:rPr>
              <a:t>fideo</a:t>
            </a:r>
            <a:r>
              <a:rPr lang="en-GB" i="1" dirty="0">
                <a:solidFill>
                  <a:schemeClr val="tx1"/>
                </a:solidFill>
              </a:rPr>
              <a:t> isod. Sut </a:t>
            </a:r>
            <a:r>
              <a:rPr lang="en-GB" i="1" dirty="0" err="1">
                <a:solidFill>
                  <a:schemeClr val="tx1"/>
                </a:solidFill>
              </a:rPr>
              <a:t>maent</a:t>
            </a:r>
            <a:r>
              <a:rPr lang="en-GB" i="1" dirty="0">
                <a:solidFill>
                  <a:schemeClr val="tx1"/>
                </a:solidFill>
              </a:rPr>
              <a:t> yn berthnasol </a:t>
            </a:r>
            <a:r>
              <a:rPr lang="en-GB" i="1" dirty="0" err="1">
                <a:solidFill>
                  <a:schemeClr val="tx1"/>
                </a:solidFill>
              </a:rPr>
              <a:t>i</a:t>
            </a:r>
            <a:r>
              <a:rPr lang="en-GB" i="1" dirty="0">
                <a:solidFill>
                  <a:schemeClr val="tx1"/>
                </a:solidFill>
              </a:rPr>
              <a:t> addysgu </a:t>
            </a:r>
            <a:r>
              <a:rPr lang="en-GB" i="1" dirty="0" err="1">
                <a:solidFill>
                  <a:schemeClr val="tx1"/>
                </a:solidFill>
              </a:rPr>
              <a:t>disgyblion</a:t>
            </a:r>
            <a:r>
              <a:rPr lang="en-GB" i="1" dirty="0">
                <a:solidFill>
                  <a:schemeClr val="tx1"/>
                </a:solidFill>
              </a:rPr>
              <a:t> </a:t>
            </a:r>
            <a:r>
              <a:rPr lang="en-GB" i="1" dirty="0" err="1">
                <a:solidFill>
                  <a:schemeClr val="tx1"/>
                </a:solidFill>
              </a:rPr>
              <a:t>ysgol</a:t>
            </a:r>
            <a:r>
              <a:rPr lang="en-GB" i="1" dirty="0">
                <a:solidFill>
                  <a:schemeClr val="tx1"/>
                </a:solidFill>
              </a:rPr>
              <a:t>?</a:t>
            </a:r>
          </a:p>
          <a:p>
            <a:pPr marL="0" indent="0">
              <a:buNone/>
            </a:pPr>
            <a:r>
              <a:rPr lang="en-GB" b="1" dirty="0">
                <a:solidFill>
                  <a:schemeClr val="tx1"/>
                </a:solidFill>
              </a:rPr>
              <a:t>Consider Mae’s points in the video below. How do they relate to teaching school pupils?</a:t>
            </a:r>
          </a:p>
          <a:p>
            <a:pPr marL="0" indent="0">
              <a:buNone/>
            </a:pPr>
            <a:endParaRPr lang="en-GB" dirty="0">
              <a:solidFill>
                <a:schemeClr val="tx1"/>
              </a:solidFill>
            </a:endParaRPr>
          </a:p>
          <a:p>
            <a:pPr marL="0" indent="0">
              <a:buNone/>
            </a:pPr>
            <a:r>
              <a:rPr lang="en-GB" b="1" dirty="0">
                <a:solidFill>
                  <a:schemeClr val="tx1"/>
                </a:solidFill>
              </a:rPr>
              <a:t>‘Teach Art and Science Together</a:t>
            </a:r>
            <a:r>
              <a:rPr lang="en-GB" b="1" dirty="0"/>
              <a:t>’</a:t>
            </a:r>
          </a:p>
          <a:p>
            <a:pPr marL="0" indent="0">
              <a:buNone/>
            </a:pPr>
            <a:endParaRPr lang="en-GB" dirty="0"/>
          </a:p>
          <a:p>
            <a:pPr marL="0" indent="0">
              <a:buNone/>
            </a:pPr>
            <a:r>
              <a:rPr lang="en-GB" dirty="0">
                <a:solidFill>
                  <a:srgbClr val="00B0F0"/>
                </a:solidFill>
                <a:hlinkClick r:id="rId3">
                  <a:extLst>
                    <a:ext uri="{A12FA001-AC4F-418D-AE19-62706E023703}">
                      <ahyp:hlinkClr xmlns:ahyp="http://schemas.microsoft.com/office/drawing/2018/hyperlinkcolor" val="tx"/>
                    </a:ext>
                  </a:extLst>
                </a:hlinkClick>
              </a:rPr>
              <a:t>http://www.ted.com/talks/mae_jemison_on_teaching_arts_and_sciences_together?language=en</a:t>
            </a:r>
            <a:endParaRPr lang="en-GB" dirty="0">
              <a:solidFill>
                <a:srgbClr val="00B0F0"/>
              </a:solidFill>
            </a:endParaRPr>
          </a:p>
          <a:p>
            <a:pPr marL="0" indent="0">
              <a:buNone/>
            </a:pPr>
            <a:endParaRPr lang="en-GB" dirty="0"/>
          </a:p>
        </p:txBody>
      </p:sp>
      <p:sp>
        <p:nvSpPr>
          <p:cNvPr id="3" name="Title 2"/>
          <p:cNvSpPr>
            <a:spLocks noGrp="1"/>
          </p:cNvSpPr>
          <p:nvPr>
            <p:ph type="title"/>
          </p:nvPr>
        </p:nvSpPr>
        <p:spPr/>
        <p:txBody>
          <a:bodyPr/>
          <a:lstStyle/>
          <a:p>
            <a:r>
              <a:rPr lang="en-GB" dirty="0"/>
              <a:t>Mae Jemison</a:t>
            </a:r>
          </a:p>
        </p:txBody>
      </p:sp>
      <p:pic>
        <p:nvPicPr>
          <p:cNvPr id="4" name="Picture 3" descr="Clipart - Tango-styled video player icon"/>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751804" y="692696"/>
            <a:ext cx="1528596" cy="1527324"/>
          </a:xfrm>
          <a:prstGeom prst="rect">
            <a:avLst/>
          </a:prstGeom>
        </p:spPr>
      </p:pic>
    </p:spTree>
    <p:extLst>
      <p:ext uri="{BB962C8B-B14F-4D97-AF65-F5344CB8AC3E}">
        <p14:creationId xmlns:p14="http://schemas.microsoft.com/office/powerpoint/2010/main" val="36988193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973C631-9B4C-FA48-9FF1-8E4C9FB22027}"/>
              </a:ext>
            </a:extLst>
          </p:cNvPr>
          <p:cNvSpPr>
            <a:spLocks noGrp="1"/>
          </p:cNvSpPr>
          <p:nvPr>
            <p:ph idx="1"/>
          </p:nvPr>
        </p:nvSpPr>
        <p:spPr>
          <a:xfrm>
            <a:off x="539552" y="2996952"/>
            <a:ext cx="7884864" cy="3450696"/>
          </a:xfrm>
        </p:spPr>
        <p:txBody>
          <a:bodyPr/>
          <a:lstStyle/>
          <a:p>
            <a:pPr marL="0" indent="0">
              <a:buNone/>
            </a:pPr>
            <a:r>
              <a:rPr lang="en-GB" i="1" dirty="0" err="1">
                <a:solidFill>
                  <a:schemeClr val="tx1"/>
                </a:solidFill>
              </a:rPr>
              <a:t>Ystyriwch</a:t>
            </a:r>
            <a:r>
              <a:rPr lang="en-GB" i="1" dirty="0">
                <a:solidFill>
                  <a:schemeClr val="tx1"/>
                </a:solidFill>
              </a:rPr>
              <a:t> </a:t>
            </a:r>
            <a:r>
              <a:rPr lang="en-GB" i="1" dirty="0" err="1">
                <a:solidFill>
                  <a:schemeClr val="tx1"/>
                </a:solidFill>
              </a:rPr>
              <a:t>negeseuon</a:t>
            </a:r>
            <a:r>
              <a:rPr lang="en-GB" i="1" dirty="0">
                <a:solidFill>
                  <a:schemeClr val="tx1"/>
                </a:solidFill>
              </a:rPr>
              <a:t> Yoko yn y </a:t>
            </a:r>
            <a:r>
              <a:rPr lang="en-GB" i="1" dirty="0" err="1">
                <a:solidFill>
                  <a:schemeClr val="tx1"/>
                </a:solidFill>
              </a:rPr>
              <a:t>fideo</a:t>
            </a:r>
            <a:r>
              <a:rPr lang="en-GB" i="1" dirty="0">
                <a:solidFill>
                  <a:schemeClr val="tx1"/>
                </a:solidFill>
              </a:rPr>
              <a:t> isod. Sut </a:t>
            </a:r>
            <a:r>
              <a:rPr lang="en-GB" i="1" dirty="0" err="1">
                <a:solidFill>
                  <a:schemeClr val="tx1"/>
                </a:solidFill>
              </a:rPr>
              <a:t>maent</a:t>
            </a:r>
            <a:r>
              <a:rPr lang="en-GB" i="1" dirty="0">
                <a:solidFill>
                  <a:schemeClr val="tx1"/>
                </a:solidFill>
              </a:rPr>
              <a:t> yn berthnasol </a:t>
            </a:r>
            <a:r>
              <a:rPr lang="en-GB" i="1" dirty="0" err="1">
                <a:solidFill>
                  <a:schemeClr val="tx1"/>
                </a:solidFill>
              </a:rPr>
              <a:t>i</a:t>
            </a:r>
            <a:r>
              <a:rPr lang="en-GB" i="1" dirty="0">
                <a:solidFill>
                  <a:schemeClr val="tx1"/>
                </a:solidFill>
              </a:rPr>
              <a:t> addysgu disgyblion </a:t>
            </a:r>
            <a:r>
              <a:rPr lang="en-GB" i="1" dirty="0" err="1">
                <a:solidFill>
                  <a:schemeClr val="tx1"/>
                </a:solidFill>
              </a:rPr>
              <a:t>cynradd</a:t>
            </a:r>
            <a:r>
              <a:rPr lang="en-GB" i="1" dirty="0">
                <a:solidFill>
                  <a:schemeClr val="tx1"/>
                </a:solidFill>
              </a:rPr>
              <a:t>?</a:t>
            </a:r>
          </a:p>
          <a:p>
            <a:pPr marL="0" indent="0">
              <a:buNone/>
            </a:pPr>
            <a:r>
              <a:rPr lang="en-GB" b="1" dirty="0">
                <a:solidFill>
                  <a:schemeClr val="tx1"/>
                </a:solidFill>
              </a:rPr>
              <a:t>Consider Yoko’s points in the video below. How do they relate to teaching primary pupils?</a:t>
            </a:r>
          </a:p>
          <a:p>
            <a:endParaRPr lang="en-US" dirty="0">
              <a:solidFill>
                <a:schemeClr val="tx1"/>
              </a:solidFill>
            </a:endParaRPr>
          </a:p>
          <a:p>
            <a:r>
              <a:rPr lang="en-US" b="1" dirty="0">
                <a:solidFill>
                  <a:schemeClr val="tx1"/>
                </a:solidFill>
              </a:rPr>
              <a:t>‘Yoko Shimizu: Integration of Art and Science’</a:t>
            </a:r>
          </a:p>
          <a:p>
            <a:endParaRPr lang="en-US" dirty="0"/>
          </a:p>
          <a:p>
            <a:r>
              <a:rPr lang="en-US" dirty="0">
                <a:solidFill>
                  <a:srgbClr val="00B0F0"/>
                </a:solidFill>
              </a:rPr>
              <a:t>https://www.youtube.com/watch?v=uDfVMvbCusY</a:t>
            </a:r>
          </a:p>
        </p:txBody>
      </p:sp>
      <p:sp>
        <p:nvSpPr>
          <p:cNvPr id="3" name="Title 2">
            <a:extLst>
              <a:ext uri="{FF2B5EF4-FFF2-40B4-BE49-F238E27FC236}">
                <a16:creationId xmlns:a16="http://schemas.microsoft.com/office/drawing/2014/main" id="{31907321-7497-B04C-B1A6-814A0FE635EA}"/>
              </a:ext>
            </a:extLst>
          </p:cNvPr>
          <p:cNvSpPr>
            <a:spLocks noGrp="1"/>
          </p:cNvSpPr>
          <p:nvPr>
            <p:ph type="title"/>
          </p:nvPr>
        </p:nvSpPr>
        <p:spPr/>
        <p:txBody>
          <a:bodyPr/>
          <a:lstStyle/>
          <a:p>
            <a:r>
              <a:rPr lang="en-US"/>
              <a:t>Yoko Shimizu</a:t>
            </a:r>
          </a:p>
        </p:txBody>
      </p:sp>
      <p:pic>
        <p:nvPicPr>
          <p:cNvPr id="5" name="Picture 4" descr="Clipart - Tango-styled video player icon"/>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51804" y="692696"/>
            <a:ext cx="1528596" cy="1527324"/>
          </a:xfrm>
          <a:prstGeom prst="rect">
            <a:avLst/>
          </a:prstGeom>
        </p:spPr>
      </p:pic>
    </p:spTree>
    <p:extLst>
      <p:ext uri="{BB962C8B-B14F-4D97-AF65-F5344CB8AC3E}">
        <p14:creationId xmlns:p14="http://schemas.microsoft.com/office/powerpoint/2010/main" val="1268838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07968" y="2921422"/>
            <a:ext cx="3924424" cy="3450696"/>
          </a:xfrm>
        </p:spPr>
        <p:txBody>
          <a:bodyPr>
            <a:normAutofit lnSpcReduction="10000"/>
          </a:bodyPr>
          <a:lstStyle/>
          <a:p>
            <a:r>
              <a:rPr lang="en-GB" dirty="0">
                <a:solidFill>
                  <a:schemeClr val="tx1"/>
                </a:solidFill>
              </a:rPr>
              <a:t>Find one piece of research that links the teaching of art and science in education</a:t>
            </a:r>
          </a:p>
          <a:p>
            <a:endParaRPr lang="en-GB" dirty="0">
              <a:solidFill>
                <a:schemeClr val="tx1"/>
              </a:solidFill>
            </a:endParaRPr>
          </a:p>
          <a:p>
            <a:r>
              <a:rPr lang="en-GB" dirty="0">
                <a:solidFill>
                  <a:schemeClr val="tx1"/>
                </a:solidFill>
              </a:rPr>
              <a:t>Prepare a creative task that blends art and science that can be used in the classroom.</a:t>
            </a:r>
          </a:p>
        </p:txBody>
      </p:sp>
      <p:sp>
        <p:nvSpPr>
          <p:cNvPr id="3" name="Title 2"/>
          <p:cNvSpPr>
            <a:spLocks noGrp="1"/>
          </p:cNvSpPr>
          <p:nvPr>
            <p:ph type="title"/>
          </p:nvPr>
        </p:nvSpPr>
        <p:spPr/>
        <p:txBody>
          <a:bodyPr/>
          <a:lstStyle/>
          <a:p>
            <a:r>
              <a:rPr lang="en-GB" dirty="0" err="1"/>
              <a:t>Tasg</a:t>
            </a:r>
            <a:r>
              <a:rPr lang="en-GB" dirty="0"/>
              <a:t> / Task</a:t>
            </a:r>
          </a:p>
        </p:txBody>
      </p:sp>
      <p:sp>
        <p:nvSpPr>
          <p:cNvPr id="4" name="Content Placeholder 1">
            <a:extLst>
              <a:ext uri="{FF2B5EF4-FFF2-40B4-BE49-F238E27FC236}">
                <a16:creationId xmlns:a16="http://schemas.microsoft.com/office/drawing/2014/main" id="{B55F0E7C-9E87-33E3-085D-AE432C7E9095}"/>
              </a:ext>
            </a:extLst>
          </p:cNvPr>
          <p:cNvSpPr txBox="1">
            <a:spLocks/>
          </p:cNvSpPr>
          <p:nvPr/>
        </p:nvSpPr>
        <p:spPr>
          <a:xfrm>
            <a:off x="289525" y="3068960"/>
            <a:ext cx="4042792" cy="3644362"/>
          </a:xfrm>
          <a:prstGeom prst="rect">
            <a:avLst/>
          </a:prstGeom>
        </p:spPr>
        <p:txBody>
          <a:bodyPr vert="horz" lIns="91440" tIns="45720" rIns="91440" bIns="45720" rtlCol="0">
            <a:normAutofit/>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200" dirty="0" err="1">
                <a:solidFill>
                  <a:schemeClr val="tx1"/>
                </a:solidFill>
              </a:rPr>
              <a:t>Chwiliwch</a:t>
            </a:r>
            <a:r>
              <a:rPr lang="en-GB" sz="2200" dirty="0">
                <a:solidFill>
                  <a:schemeClr val="tx1"/>
                </a:solidFill>
              </a:rPr>
              <a:t> un darn o </a:t>
            </a:r>
            <a:r>
              <a:rPr lang="en-GB" sz="2200" dirty="0" err="1">
                <a:solidFill>
                  <a:schemeClr val="tx1"/>
                </a:solidFill>
              </a:rPr>
              <a:t>ymchwil</a:t>
            </a:r>
            <a:r>
              <a:rPr lang="en-GB" sz="2200" dirty="0">
                <a:solidFill>
                  <a:schemeClr val="tx1"/>
                </a:solidFill>
              </a:rPr>
              <a:t> sy’n </a:t>
            </a:r>
            <a:r>
              <a:rPr lang="en-GB" sz="2200" dirty="0" err="1">
                <a:solidFill>
                  <a:schemeClr val="tx1"/>
                </a:solidFill>
              </a:rPr>
              <a:t>cysylltu</a:t>
            </a:r>
            <a:r>
              <a:rPr lang="en-GB" sz="2200" dirty="0">
                <a:solidFill>
                  <a:schemeClr val="tx1"/>
                </a:solidFill>
              </a:rPr>
              <a:t> </a:t>
            </a:r>
            <a:r>
              <a:rPr lang="en-GB" sz="2200" dirty="0" err="1">
                <a:solidFill>
                  <a:schemeClr val="tx1"/>
                </a:solidFill>
              </a:rPr>
              <a:t>addysgu</a:t>
            </a:r>
            <a:r>
              <a:rPr lang="en-GB" sz="2200" dirty="0">
                <a:solidFill>
                  <a:schemeClr val="tx1"/>
                </a:solidFill>
              </a:rPr>
              <a:t> </a:t>
            </a:r>
            <a:r>
              <a:rPr lang="en-GB" sz="2200" dirty="0" err="1">
                <a:solidFill>
                  <a:schemeClr val="tx1"/>
                </a:solidFill>
              </a:rPr>
              <a:t>celf</a:t>
            </a:r>
            <a:r>
              <a:rPr lang="en-GB" sz="2200" dirty="0">
                <a:solidFill>
                  <a:schemeClr val="tx1"/>
                </a:solidFill>
              </a:rPr>
              <a:t> a </a:t>
            </a:r>
            <a:r>
              <a:rPr lang="en-GB" sz="2200" dirty="0" err="1">
                <a:solidFill>
                  <a:schemeClr val="tx1"/>
                </a:solidFill>
              </a:rPr>
              <a:t>gwyddoniaeth</a:t>
            </a:r>
            <a:r>
              <a:rPr lang="en-GB" sz="2200" dirty="0">
                <a:solidFill>
                  <a:schemeClr val="tx1"/>
                </a:solidFill>
              </a:rPr>
              <a:t> o </a:t>
            </a:r>
            <a:r>
              <a:rPr lang="en-GB" sz="2200" dirty="0" err="1">
                <a:solidFill>
                  <a:schemeClr val="tx1"/>
                </a:solidFill>
              </a:rPr>
              <a:t>fewn</a:t>
            </a:r>
            <a:r>
              <a:rPr lang="en-GB" sz="2200" dirty="0">
                <a:solidFill>
                  <a:schemeClr val="tx1"/>
                </a:solidFill>
              </a:rPr>
              <a:t> </a:t>
            </a:r>
            <a:r>
              <a:rPr lang="en-GB" sz="2200" dirty="0" err="1">
                <a:solidFill>
                  <a:schemeClr val="tx1"/>
                </a:solidFill>
              </a:rPr>
              <a:t>addysg</a:t>
            </a:r>
            <a:endParaRPr lang="en-GB" sz="2200" dirty="0">
              <a:solidFill>
                <a:schemeClr val="tx1"/>
              </a:solidFill>
            </a:endParaRPr>
          </a:p>
          <a:p>
            <a:pPr marL="0" indent="0">
              <a:buNone/>
            </a:pPr>
            <a:endParaRPr lang="en-GB" sz="2200" dirty="0">
              <a:solidFill>
                <a:schemeClr val="tx1"/>
              </a:solidFill>
            </a:endParaRPr>
          </a:p>
          <a:p>
            <a:r>
              <a:rPr lang="en-GB" sz="2200" dirty="0" err="1">
                <a:solidFill>
                  <a:schemeClr val="tx1"/>
                </a:solidFill>
              </a:rPr>
              <a:t>Paratowch</a:t>
            </a:r>
            <a:r>
              <a:rPr lang="en-GB" sz="2200" dirty="0">
                <a:solidFill>
                  <a:schemeClr val="tx1"/>
                </a:solidFill>
              </a:rPr>
              <a:t> </a:t>
            </a:r>
            <a:r>
              <a:rPr lang="en-GB" sz="2200" dirty="0" err="1">
                <a:solidFill>
                  <a:schemeClr val="tx1"/>
                </a:solidFill>
              </a:rPr>
              <a:t>dasg</a:t>
            </a:r>
            <a:r>
              <a:rPr lang="en-GB" sz="2200" dirty="0">
                <a:solidFill>
                  <a:schemeClr val="tx1"/>
                </a:solidFill>
              </a:rPr>
              <a:t> </a:t>
            </a:r>
            <a:r>
              <a:rPr lang="en-GB" sz="2200" dirty="0" err="1">
                <a:solidFill>
                  <a:schemeClr val="tx1"/>
                </a:solidFill>
              </a:rPr>
              <a:t>creadigol</a:t>
            </a:r>
            <a:r>
              <a:rPr lang="en-GB" sz="2200" dirty="0">
                <a:solidFill>
                  <a:schemeClr val="tx1"/>
                </a:solidFill>
              </a:rPr>
              <a:t> </a:t>
            </a:r>
            <a:r>
              <a:rPr lang="en-GB" sz="2200" dirty="0" err="1">
                <a:solidFill>
                  <a:schemeClr val="tx1"/>
                </a:solidFill>
              </a:rPr>
              <a:t>sy’n</a:t>
            </a:r>
            <a:r>
              <a:rPr lang="en-GB" sz="2200" dirty="0">
                <a:solidFill>
                  <a:schemeClr val="tx1"/>
                </a:solidFill>
              </a:rPr>
              <a:t> </a:t>
            </a:r>
            <a:r>
              <a:rPr lang="en-GB" sz="2200" dirty="0" err="1">
                <a:solidFill>
                  <a:schemeClr val="tx1"/>
                </a:solidFill>
              </a:rPr>
              <a:t>cyfuno</a:t>
            </a:r>
            <a:r>
              <a:rPr lang="en-GB" sz="2200" dirty="0">
                <a:solidFill>
                  <a:schemeClr val="tx1"/>
                </a:solidFill>
              </a:rPr>
              <a:t> </a:t>
            </a:r>
            <a:r>
              <a:rPr lang="en-GB" sz="2200" dirty="0" err="1">
                <a:solidFill>
                  <a:schemeClr val="tx1"/>
                </a:solidFill>
              </a:rPr>
              <a:t>celf</a:t>
            </a:r>
            <a:r>
              <a:rPr lang="en-GB" sz="2200" dirty="0">
                <a:solidFill>
                  <a:schemeClr val="tx1"/>
                </a:solidFill>
              </a:rPr>
              <a:t> a </a:t>
            </a:r>
            <a:r>
              <a:rPr lang="en-GB" sz="2200" dirty="0" err="1">
                <a:solidFill>
                  <a:schemeClr val="tx1"/>
                </a:solidFill>
              </a:rPr>
              <a:t>gwyddoniaeth</a:t>
            </a:r>
            <a:r>
              <a:rPr lang="en-GB" sz="2200" dirty="0">
                <a:solidFill>
                  <a:schemeClr val="tx1"/>
                </a:solidFill>
              </a:rPr>
              <a:t> y </a:t>
            </a:r>
            <a:r>
              <a:rPr lang="en-GB" sz="2200" dirty="0" err="1">
                <a:solidFill>
                  <a:schemeClr val="tx1"/>
                </a:solidFill>
              </a:rPr>
              <a:t>gellir</a:t>
            </a:r>
            <a:r>
              <a:rPr lang="en-GB" sz="2200" dirty="0">
                <a:solidFill>
                  <a:schemeClr val="tx1"/>
                </a:solidFill>
              </a:rPr>
              <a:t> </a:t>
            </a:r>
            <a:r>
              <a:rPr lang="en-GB" sz="2200" dirty="0" err="1">
                <a:solidFill>
                  <a:schemeClr val="tx1"/>
                </a:solidFill>
              </a:rPr>
              <a:t>ei</a:t>
            </a:r>
            <a:r>
              <a:rPr lang="en-GB" sz="2200" dirty="0">
                <a:solidFill>
                  <a:schemeClr val="tx1"/>
                </a:solidFill>
              </a:rPr>
              <a:t> </a:t>
            </a:r>
            <a:r>
              <a:rPr lang="en-GB" sz="2200" dirty="0" err="1">
                <a:solidFill>
                  <a:schemeClr val="tx1"/>
                </a:solidFill>
              </a:rPr>
              <a:t>ddefnyddio</a:t>
            </a:r>
            <a:r>
              <a:rPr lang="en-GB" sz="2200" dirty="0">
                <a:solidFill>
                  <a:schemeClr val="tx1"/>
                </a:solidFill>
              </a:rPr>
              <a:t> </a:t>
            </a:r>
            <a:r>
              <a:rPr lang="en-GB" sz="2200" dirty="0" err="1">
                <a:solidFill>
                  <a:schemeClr val="tx1"/>
                </a:solidFill>
              </a:rPr>
              <a:t>yn</a:t>
            </a:r>
            <a:r>
              <a:rPr lang="en-GB" sz="2200" dirty="0">
                <a:solidFill>
                  <a:schemeClr val="tx1"/>
                </a:solidFill>
              </a:rPr>
              <a:t> </a:t>
            </a:r>
            <a:r>
              <a:rPr lang="en-GB" sz="2200" dirty="0" err="1">
                <a:solidFill>
                  <a:schemeClr val="tx1"/>
                </a:solidFill>
              </a:rPr>
              <a:t>yr</a:t>
            </a:r>
            <a:r>
              <a:rPr lang="en-GB" sz="2200" dirty="0">
                <a:solidFill>
                  <a:schemeClr val="tx1"/>
                </a:solidFill>
              </a:rPr>
              <a:t> </a:t>
            </a:r>
            <a:r>
              <a:rPr lang="en-GB" sz="2200" dirty="0" err="1">
                <a:solidFill>
                  <a:schemeClr val="tx1"/>
                </a:solidFill>
              </a:rPr>
              <a:t>ystafell</a:t>
            </a:r>
            <a:r>
              <a:rPr lang="en-GB" sz="2200" dirty="0">
                <a:solidFill>
                  <a:schemeClr val="tx1"/>
                </a:solidFill>
              </a:rPr>
              <a:t> </a:t>
            </a:r>
            <a:r>
              <a:rPr lang="en-GB" sz="2200" dirty="0" err="1">
                <a:solidFill>
                  <a:schemeClr val="tx1"/>
                </a:solidFill>
              </a:rPr>
              <a:t>ddosbarth</a:t>
            </a:r>
            <a:r>
              <a:rPr lang="en-GB" sz="2200" dirty="0">
                <a:solidFill>
                  <a:schemeClr val="tx1"/>
                </a:solidFill>
              </a:rPr>
              <a:t>.</a:t>
            </a:r>
          </a:p>
        </p:txBody>
      </p:sp>
    </p:spTree>
    <p:extLst>
      <p:ext uri="{BB962C8B-B14F-4D97-AF65-F5344CB8AC3E}">
        <p14:creationId xmlns:p14="http://schemas.microsoft.com/office/powerpoint/2010/main" val="16435169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780928"/>
            <a:ext cx="7408333" cy="1656184"/>
          </a:xfrm>
        </p:spPr>
        <p:txBody>
          <a:bodyPr>
            <a:normAutofit/>
          </a:bodyPr>
          <a:lstStyle/>
          <a:p>
            <a:r>
              <a:rPr lang="en-GB" sz="3000" b="1" i="1" dirty="0">
                <a:solidFill>
                  <a:schemeClr val="tx2">
                    <a:lumMod val="50000"/>
                  </a:schemeClr>
                </a:solidFill>
                <a:latin typeface="Bradley Hand ITC" panose="03070402050302030203" pitchFamily="66" charset="0"/>
              </a:rPr>
              <a:t>“The most beautiful thing that we can experience is the mysterious. It is the source of all true art and science.” (Einstein, </a:t>
            </a:r>
            <a:r>
              <a:rPr lang="en-GB" sz="3000" b="1" i="1" dirty="0" err="1">
                <a:solidFill>
                  <a:schemeClr val="tx2">
                    <a:lumMod val="50000"/>
                  </a:schemeClr>
                </a:solidFill>
                <a:latin typeface="Bradley Hand ITC" panose="03070402050302030203" pitchFamily="66" charset="0"/>
              </a:rPr>
              <a:t>n.d.</a:t>
            </a:r>
            <a:r>
              <a:rPr lang="en-GB" sz="3000" b="1" i="1" dirty="0">
                <a:solidFill>
                  <a:schemeClr val="tx2">
                    <a:lumMod val="50000"/>
                  </a:schemeClr>
                </a:solidFill>
                <a:latin typeface="Bradley Hand ITC" panose="03070402050302030203" pitchFamily="66" charset="0"/>
              </a:rPr>
              <a:t>) </a:t>
            </a:r>
          </a:p>
        </p:txBody>
      </p:sp>
      <p:sp>
        <p:nvSpPr>
          <p:cNvPr id="3" name="Title 2"/>
          <p:cNvSpPr>
            <a:spLocks noGrp="1"/>
          </p:cNvSpPr>
          <p:nvPr>
            <p:ph type="title"/>
          </p:nvPr>
        </p:nvSpPr>
        <p:spPr>
          <a:xfrm>
            <a:off x="503548" y="5157192"/>
            <a:ext cx="8229600" cy="1252728"/>
          </a:xfrm>
        </p:spPr>
        <p:txBody>
          <a:bodyPr>
            <a:noAutofit/>
          </a:bodyPr>
          <a:lstStyle/>
          <a:p>
            <a:r>
              <a:rPr lang="en-GB" sz="2000" dirty="0" err="1">
                <a:solidFill>
                  <a:schemeClr val="tx1"/>
                </a:solidFill>
              </a:rPr>
              <a:t>Ystyriwch</a:t>
            </a:r>
            <a:r>
              <a:rPr lang="en-GB" sz="2000" dirty="0">
                <a:solidFill>
                  <a:schemeClr val="tx1"/>
                </a:solidFill>
              </a:rPr>
              <a:t> </a:t>
            </a:r>
            <a:r>
              <a:rPr lang="en-GB" sz="2000" dirty="0" err="1">
                <a:solidFill>
                  <a:schemeClr val="tx1"/>
                </a:solidFill>
              </a:rPr>
              <a:t>ddyfyniad</a:t>
            </a:r>
            <a:r>
              <a:rPr lang="en-GB" sz="2000" dirty="0">
                <a:solidFill>
                  <a:schemeClr val="tx1"/>
                </a:solidFill>
              </a:rPr>
              <a:t> Albert Einstein </a:t>
            </a:r>
            <a:r>
              <a:rPr lang="en-GB" sz="2000" dirty="0" err="1">
                <a:solidFill>
                  <a:schemeClr val="tx1"/>
                </a:solidFill>
              </a:rPr>
              <a:t>mewn</a:t>
            </a:r>
            <a:r>
              <a:rPr lang="en-GB" sz="2000" dirty="0">
                <a:solidFill>
                  <a:schemeClr val="tx1"/>
                </a:solidFill>
              </a:rPr>
              <a:t> </a:t>
            </a:r>
            <a:r>
              <a:rPr lang="en-GB" sz="2000" dirty="0" err="1">
                <a:solidFill>
                  <a:schemeClr val="tx1"/>
                </a:solidFill>
              </a:rPr>
              <a:t>perthynas</a:t>
            </a:r>
            <a:r>
              <a:rPr lang="en-GB" sz="2000" dirty="0">
                <a:solidFill>
                  <a:schemeClr val="tx1"/>
                </a:solidFill>
              </a:rPr>
              <a:t> a </a:t>
            </a:r>
            <a:r>
              <a:rPr lang="en-GB" sz="2000" dirty="0" err="1">
                <a:solidFill>
                  <a:schemeClr val="tx1"/>
                </a:solidFill>
              </a:rPr>
              <a:t>chynnwys</a:t>
            </a:r>
            <a:r>
              <a:rPr lang="en-GB" sz="2000" dirty="0">
                <a:solidFill>
                  <a:schemeClr val="tx1"/>
                </a:solidFill>
              </a:rPr>
              <a:t> y </a:t>
            </a:r>
            <a:r>
              <a:rPr lang="en-GB" sz="2000" dirty="0" err="1">
                <a:solidFill>
                  <a:schemeClr val="tx1"/>
                </a:solidFill>
              </a:rPr>
              <a:t>modiwl</a:t>
            </a:r>
            <a:r>
              <a:rPr lang="en-GB" sz="2000" dirty="0">
                <a:solidFill>
                  <a:schemeClr val="tx1"/>
                </a:solidFill>
              </a:rPr>
              <a:t>. Sut </a:t>
            </a:r>
            <a:r>
              <a:rPr lang="en-GB" sz="2000" dirty="0" err="1">
                <a:solidFill>
                  <a:schemeClr val="tx1"/>
                </a:solidFill>
              </a:rPr>
              <a:t>mae’n</a:t>
            </a:r>
            <a:r>
              <a:rPr lang="en-GB" sz="2000" dirty="0">
                <a:solidFill>
                  <a:schemeClr val="tx1"/>
                </a:solidFill>
              </a:rPr>
              <a:t> </a:t>
            </a:r>
            <a:r>
              <a:rPr lang="en-GB" sz="2000" dirty="0" err="1">
                <a:solidFill>
                  <a:schemeClr val="tx1"/>
                </a:solidFill>
              </a:rPr>
              <a:t>berthnasol</a:t>
            </a:r>
            <a:r>
              <a:rPr lang="en-GB" sz="2000" dirty="0">
                <a:solidFill>
                  <a:schemeClr val="tx1"/>
                </a:solidFill>
              </a:rPr>
              <a:t> </a:t>
            </a:r>
            <a:r>
              <a:rPr lang="en-GB" sz="2000" dirty="0" err="1">
                <a:solidFill>
                  <a:schemeClr val="tx1"/>
                </a:solidFill>
              </a:rPr>
              <a:t>i</a:t>
            </a:r>
            <a:r>
              <a:rPr lang="en-GB" sz="2000" dirty="0">
                <a:solidFill>
                  <a:schemeClr val="tx1"/>
                </a:solidFill>
              </a:rPr>
              <a:t> </a:t>
            </a:r>
            <a:r>
              <a:rPr lang="en-GB" sz="2000" dirty="0" err="1">
                <a:solidFill>
                  <a:schemeClr val="tx1"/>
                </a:solidFill>
              </a:rPr>
              <a:t>addysg</a:t>
            </a:r>
            <a:r>
              <a:rPr lang="en-GB" sz="2000" dirty="0">
                <a:solidFill>
                  <a:schemeClr val="tx1"/>
                </a:solidFill>
              </a:rPr>
              <a:t>? </a:t>
            </a:r>
            <a:r>
              <a:rPr lang="en-GB" sz="2000" dirty="0" err="1">
                <a:solidFill>
                  <a:schemeClr val="tx1"/>
                </a:solidFill>
              </a:rPr>
              <a:t>Rhannwch</a:t>
            </a:r>
            <a:r>
              <a:rPr lang="en-GB" sz="2000" dirty="0">
                <a:solidFill>
                  <a:schemeClr val="tx1"/>
                </a:solidFill>
              </a:rPr>
              <a:t> eich </a:t>
            </a:r>
            <a:r>
              <a:rPr lang="en-GB" sz="2000" dirty="0" err="1">
                <a:solidFill>
                  <a:schemeClr val="tx1"/>
                </a:solidFill>
              </a:rPr>
              <a:t>meddyliau</a:t>
            </a:r>
            <a:r>
              <a:rPr lang="en-GB" sz="2000" dirty="0">
                <a:solidFill>
                  <a:schemeClr val="tx1"/>
                </a:solidFill>
              </a:rPr>
              <a:t>.</a:t>
            </a:r>
            <a:br>
              <a:rPr lang="en-GB" sz="2000" dirty="0">
                <a:solidFill>
                  <a:schemeClr val="tx1"/>
                </a:solidFill>
              </a:rPr>
            </a:br>
            <a:br>
              <a:rPr lang="en-GB" sz="2000" dirty="0">
                <a:solidFill>
                  <a:schemeClr val="tx1"/>
                </a:solidFill>
              </a:rPr>
            </a:br>
            <a:r>
              <a:rPr lang="en-GB" sz="2000" dirty="0">
                <a:solidFill>
                  <a:schemeClr val="tx1"/>
                </a:solidFill>
              </a:rPr>
              <a:t>Consider Albert Einstein’s quote in relation to the content of this module. How does it relate to education? Share your thoughts.</a:t>
            </a:r>
          </a:p>
        </p:txBody>
      </p:sp>
      <p:sp>
        <p:nvSpPr>
          <p:cNvPr id="4" name="Title 2"/>
          <p:cNvSpPr txBox="1">
            <a:spLocks/>
          </p:cNvSpPr>
          <p:nvPr/>
        </p:nvSpPr>
        <p:spPr>
          <a:xfrm>
            <a:off x="251520" y="332656"/>
            <a:ext cx="8733656" cy="1252728"/>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500" dirty="0" err="1"/>
              <a:t>Ystyriwch</a:t>
            </a:r>
            <a:r>
              <a:rPr lang="en-GB" sz="2500" dirty="0"/>
              <a:t> </a:t>
            </a:r>
            <a:r>
              <a:rPr lang="en-GB" sz="2500" dirty="0" err="1"/>
              <a:t>ddyfyniad</a:t>
            </a:r>
            <a:r>
              <a:rPr lang="en-GB" sz="2500" dirty="0"/>
              <a:t> Albert Einstein mewn </a:t>
            </a:r>
            <a:r>
              <a:rPr lang="en-GB" sz="2500" dirty="0" err="1"/>
              <a:t>perthynas</a:t>
            </a:r>
            <a:r>
              <a:rPr lang="en-GB" sz="2500" dirty="0"/>
              <a:t> a </a:t>
            </a:r>
            <a:r>
              <a:rPr lang="en-GB" sz="2500" dirty="0" err="1"/>
              <a:t>chynnwys</a:t>
            </a:r>
            <a:r>
              <a:rPr lang="en-GB" sz="2500" dirty="0"/>
              <a:t> y </a:t>
            </a:r>
            <a:r>
              <a:rPr lang="en-GB" sz="2500" dirty="0" err="1"/>
              <a:t>cyflwyniad</a:t>
            </a:r>
            <a:r>
              <a:rPr lang="en-GB" sz="2500" dirty="0"/>
              <a:t> yma. Sut mae’n berthnasol </a:t>
            </a:r>
            <a:r>
              <a:rPr lang="en-GB" sz="2500" dirty="0" err="1"/>
              <a:t>i</a:t>
            </a:r>
            <a:r>
              <a:rPr lang="en-GB" sz="2500" dirty="0"/>
              <a:t> </a:t>
            </a:r>
            <a:r>
              <a:rPr lang="en-GB" sz="2500" dirty="0" err="1"/>
              <a:t>addysg</a:t>
            </a:r>
            <a:r>
              <a:rPr lang="en-GB" sz="2500" dirty="0"/>
              <a:t>?</a:t>
            </a:r>
          </a:p>
        </p:txBody>
      </p:sp>
      <p:pic>
        <p:nvPicPr>
          <p:cNvPr id="5" name="Picture 4" descr="Albert Einstein PNG Transparent Images | PNG All"/>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195095" y="3140968"/>
            <a:ext cx="1913409" cy="1700808"/>
          </a:xfrm>
          <a:prstGeom prst="rect">
            <a:avLst/>
          </a:prstGeom>
        </p:spPr>
      </p:pic>
    </p:spTree>
    <p:extLst>
      <p:ext uri="{BB962C8B-B14F-4D97-AF65-F5344CB8AC3E}">
        <p14:creationId xmlns:p14="http://schemas.microsoft.com/office/powerpoint/2010/main" val="15313627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3068976"/>
            <a:ext cx="7408333" cy="3450696"/>
          </a:xfrm>
        </p:spPr>
        <p:txBody>
          <a:bodyPr>
            <a:normAutofit fontScale="92500" lnSpcReduction="10000"/>
          </a:bodyPr>
          <a:lstStyle/>
          <a:p>
            <a:r>
              <a:rPr lang="en-GB" sz="2000" dirty="0">
                <a:solidFill>
                  <a:schemeClr val="tx1"/>
                </a:solidFill>
              </a:rPr>
              <a:t>Atalay, B. (2014) Math and the Mona Lisa. USA: Smithsonian Institution Press. </a:t>
            </a:r>
          </a:p>
          <a:p>
            <a:pPr marL="0" indent="0">
              <a:buNone/>
            </a:pPr>
            <a:endParaRPr lang="en-GB" sz="2000" dirty="0">
              <a:solidFill>
                <a:schemeClr val="tx1"/>
              </a:solidFill>
            </a:endParaRPr>
          </a:p>
          <a:p>
            <a:r>
              <a:rPr lang="en-GB" sz="2000" dirty="0">
                <a:solidFill>
                  <a:schemeClr val="tx1"/>
                </a:solidFill>
              </a:rPr>
              <a:t>Department for Education (2013) Science programmes of study: key stage 3. https://www.gov.uk/government/uploads/system/uploads/attachment_data/file/335174/SECONDARY_national_curriculum_-_Science_220714.pdf(accessed on 14</a:t>
            </a:r>
            <a:r>
              <a:rPr lang="en-GB" sz="2000" baseline="30000" dirty="0">
                <a:solidFill>
                  <a:schemeClr val="tx1"/>
                </a:solidFill>
              </a:rPr>
              <a:t>th</a:t>
            </a:r>
            <a:r>
              <a:rPr lang="en-GB" sz="2000" dirty="0">
                <a:solidFill>
                  <a:schemeClr val="tx1"/>
                </a:solidFill>
              </a:rPr>
              <a:t> October 2014) </a:t>
            </a:r>
          </a:p>
          <a:p>
            <a:pPr marL="0" indent="0">
              <a:buNone/>
            </a:pPr>
            <a:endParaRPr lang="en-GB" sz="2000" dirty="0">
              <a:solidFill>
                <a:schemeClr val="tx1"/>
              </a:solidFill>
            </a:endParaRPr>
          </a:p>
          <a:p>
            <a:r>
              <a:rPr lang="en-GB" sz="2000" dirty="0">
                <a:solidFill>
                  <a:schemeClr val="tx1"/>
                </a:solidFill>
              </a:rPr>
              <a:t>Smith, R. and Simpson, S. (1991) Aesthetics and Arts Education. Champaign: University of Illinois Press  </a:t>
            </a:r>
          </a:p>
          <a:p>
            <a:pPr marL="0" indent="0">
              <a:buNone/>
            </a:pPr>
            <a:endParaRPr lang="en-GB" sz="2000" dirty="0"/>
          </a:p>
        </p:txBody>
      </p:sp>
      <p:sp>
        <p:nvSpPr>
          <p:cNvPr id="3" name="Title 2"/>
          <p:cNvSpPr>
            <a:spLocks noGrp="1"/>
          </p:cNvSpPr>
          <p:nvPr>
            <p:ph type="title"/>
          </p:nvPr>
        </p:nvSpPr>
        <p:spPr/>
        <p:txBody>
          <a:bodyPr/>
          <a:lstStyle/>
          <a:p>
            <a:r>
              <a:rPr lang="en-GB" dirty="0" err="1"/>
              <a:t>Cyfeirnodau</a:t>
            </a:r>
            <a:r>
              <a:rPr lang="en-GB" dirty="0"/>
              <a:t> / References</a:t>
            </a:r>
          </a:p>
        </p:txBody>
      </p:sp>
    </p:spTree>
    <p:extLst>
      <p:ext uri="{BB962C8B-B14F-4D97-AF65-F5344CB8AC3E}">
        <p14:creationId xmlns:p14="http://schemas.microsoft.com/office/powerpoint/2010/main" val="38666618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5494</TotalTime>
  <Words>2362</Words>
  <Application>Microsoft Office PowerPoint</Application>
  <PresentationFormat>On-screen Show (4:3)</PresentationFormat>
  <Paragraphs>253</Paragraphs>
  <Slides>19</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Google Sans</vt:lpstr>
      <vt:lpstr>Arial</vt:lpstr>
      <vt:lpstr>Bradley Hand ITC</vt:lpstr>
      <vt:lpstr>Calibri</vt:lpstr>
      <vt:lpstr>Candara</vt:lpstr>
      <vt:lpstr>Symbol</vt:lpstr>
      <vt:lpstr>Waveform</vt:lpstr>
      <vt:lpstr>Y Meddwl Ymholgar The Enquiring Mind</vt:lpstr>
      <vt:lpstr>Nod ac Amcanion Aim and Objectives</vt:lpstr>
      <vt:lpstr>Tasg / Task</vt:lpstr>
      <vt:lpstr>Nodau celf</vt:lpstr>
      <vt:lpstr>The aims of art</vt:lpstr>
      <vt:lpstr>Ystyrir Gwyddoniaeth fel… Science is viewed as…</vt:lpstr>
      <vt:lpstr>Nodau gwyddoniaeth (DfE, 2013)</vt:lpstr>
      <vt:lpstr>The aims of science (DfE, 2013)</vt:lpstr>
      <vt:lpstr>Beth am y Cwricwlwm i Gymru? What about the Curriculum for Wales?</vt:lpstr>
      <vt:lpstr>Leonardo Da Vinci (1452 – 1519)</vt:lpstr>
      <vt:lpstr>Leonardo Da Vinci (1452 – 1519) </vt:lpstr>
      <vt:lpstr>Leonardo Da Vinci (1452 – 1519) </vt:lpstr>
      <vt:lpstr>Leonardo Da Vinci (1452 – 1519) </vt:lpstr>
      <vt:lpstr>Y cysylltiad rhwng y celfyddydau a’r gwyddorau mewn addysg The link between art and sciences in education</vt:lpstr>
      <vt:lpstr>Mae Jemison</vt:lpstr>
      <vt:lpstr>Yoko Shimizu</vt:lpstr>
      <vt:lpstr>Tasg / Task</vt:lpstr>
      <vt:lpstr>Ystyriwch ddyfyniad Albert Einstein mewn perthynas a chynnwys y modiwl. Sut mae’n berthnasol i addysg? Rhannwch eich meddyliau.  Consider Albert Einstein’s quote in relation to the content of this module. How does it relate to education? Share your thoughts.</vt:lpstr>
      <vt:lpstr>Cyfeirnodau / References</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Enquiring Minds</dc:title>
  <dc:creator>Phillips, Laura</dc:creator>
  <cp:lastModifiedBy>Helen A Griffiths</cp:lastModifiedBy>
  <cp:revision>84</cp:revision>
  <cp:lastPrinted>2017-11-13T08:59:33Z</cp:lastPrinted>
  <dcterms:created xsi:type="dcterms:W3CDTF">2014-10-15T07:30:50Z</dcterms:created>
  <dcterms:modified xsi:type="dcterms:W3CDTF">2025-01-23T20:44:16Z</dcterms:modified>
</cp:coreProperties>
</file>