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omments/comment1.xml" ContentType="application/vnd.openxmlformats-officedocument.presentationml.comment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8" r:id="rId7"/>
    <p:sldId id="261" r:id="rId8"/>
    <p:sldId id="269" r:id="rId9"/>
    <p:sldId id="262" r:id="rId10"/>
    <p:sldId id="270" r:id="rId11"/>
    <p:sldId id="263" r:id="rId12"/>
    <p:sldId id="271" r:id="rId13"/>
    <p:sldId id="264" r:id="rId14"/>
    <p:sldId id="272" r:id="rId15"/>
    <p:sldId id="265" r:id="rId16"/>
    <p:sldId id="266" r:id="rId17"/>
    <p:sldId id="267" r:id="rId1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ydie Maluisa Bwalankay (2538581)" initials="LMB(" lastIdx="1" clrIdx="0">
    <p:extLst>
      <p:ext uri="{19B8F6BF-5375-455C-9EA6-DF929625EA0E}">
        <p15:presenceInfo xmlns:p15="http://schemas.microsoft.com/office/powerpoint/2012/main" userId="S::2538581@student.uwtsd.ac.uk::e05c46f1-f7a6-407b-930c-805afbe8399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414854-7994-12CA-B196-C232D7C7EA0C}" v="59" dt="2026-07-13T12:59:52.988"/>
    <p1510:client id="{906441A1-1AC9-BFF5-BEE0-9C426F774DF5}" v="1409" dt="2026-07-12T18:53:51.3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equa Mitchell (2538140)" userId="S::2538140@student.uwtsd.ac.uk::62f80977-2b04-485b-8232-e6753daa34ce" providerId="AD" clId="Web-{4C414854-7994-12CA-B196-C232D7C7EA0C}"/>
    <pc:docChg chg="delSld modSld">
      <pc:chgData name="Shanequa Mitchell (2538140)" userId="S::2538140@student.uwtsd.ac.uk::62f80977-2b04-485b-8232-e6753daa34ce" providerId="AD" clId="Web-{4C414854-7994-12CA-B196-C232D7C7EA0C}" dt="2026-07-13T12:59:52.535" v="50" actId="20577"/>
      <pc:docMkLst>
        <pc:docMk/>
      </pc:docMkLst>
      <pc:sldChg chg="delSp modSp">
        <pc:chgData name="Shanequa Mitchell (2538140)" userId="S::2538140@student.uwtsd.ac.uk::62f80977-2b04-485b-8232-e6753daa34ce" providerId="AD" clId="Web-{4C414854-7994-12CA-B196-C232D7C7EA0C}" dt="2026-07-13T12:53:23.019" v="47"/>
        <pc:sldMkLst>
          <pc:docMk/>
          <pc:sldMk cId="0" sldId="257"/>
        </pc:sldMkLst>
        <pc:spChg chg="mod">
          <ac:chgData name="Shanequa Mitchell (2538140)" userId="S::2538140@student.uwtsd.ac.uk::62f80977-2b04-485b-8232-e6753daa34ce" providerId="AD" clId="Web-{4C414854-7994-12CA-B196-C232D7C7EA0C}" dt="2026-07-13T12:52:58.222" v="45" actId="14100"/>
          <ac:spMkLst>
            <pc:docMk/>
            <pc:sldMk cId="0" sldId="257"/>
            <ac:spMk id="4" creationId="{00000000-0000-0000-0000-000000000000}"/>
          </ac:spMkLst>
        </pc:spChg>
        <pc:spChg chg="del">
          <ac:chgData name="Shanequa Mitchell (2538140)" userId="S::2538140@student.uwtsd.ac.uk::62f80977-2b04-485b-8232-e6753daa34ce" providerId="AD" clId="Web-{4C414854-7994-12CA-B196-C232D7C7EA0C}" dt="2026-07-13T12:53:23.019" v="47"/>
          <ac:spMkLst>
            <pc:docMk/>
            <pc:sldMk cId="0" sldId="257"/>
            <ac:spMk id="5" creationId="{00000000-0000-0000-0000-000000000000}"/>
          </ac:spMkLst>
        </pc:spChg>
        <pc:spChg chg="del">
          <ac:chgData name="Shanequa Mitchell (2538140)" userId="S::2538140@student.uwtsd.ac.uk::62f80977-2b04-485b-8232-e6753daa34ce" providerId="AD" clId="Web-{4C414854-7994-12CA-B196-C232D7C7EA0C}" dt="2026-07-13T12:53:15.816" v="46"/>
          <ac:spMkLst>
            <pc:docMk/>
            <pc:sldMk cId="0" sldId="257"/>
            <ac:spMk id="6" creationId="{00000000-0000-0000-0000-000000000000}"/>
          </ac:spMkLst>
        </pc:spChg>
      </pc:sldChg>
      <pc:sldChg chg="modSp">
        <pc:chgData name="Shanequa Mitchell (2538140)" userId="S::2538140@student.uwtsd.ac.uk::62f80977-2b04-485b-8232-e6753daa34ce" providerId="AD" clId="Web-{4C414854-7994-12CA-B196-C232D7C7EA0C}" dt="2026-07-13T12:46:12.315" v="11" actId="20577"/>
        <pc:sldMkLst>
          <pc:docMk/>
          <pc:sldMk cId="0" sldId="263"/>
        </pc:sldMkLst>
        <pc:spChg chg="mod">
          <ac:chgData name="Shanequa Mitchell (2538140)" userId="S::2538140@student.uwtsd.ac.uk::62f80977-2b04-485b-8232-e6753daa34ce" providerId="AD" clId="Web-{4C414854-7994-12CA-B196-C232D7C7EA0C}" dt="2026-07-13T12:46:12.315" v="11" actId="20577"/>
          <ac:spMkLst>
            <pc:docMk/>
            <pc:sldMk cId="0" sldId="263"/>
            <ac:spMk id="6" creationId="{00000000-0000-0000-0000-000000000000}"/>
          </ac:spMkLst>
        </pc:spChg>
      </pc:sldChg>
      <pc:sldChg chg="modSp">
        <pc:chgData name="Shanequa Mitchell (2538140)" userId="S::2538140@student.uwtsd.ac.uk::62f80977-2b04-485b-8232-e6753daa34ce" providerId="AD" clId="Web-{4C414854-7994-12CA-B196-C232D7C7EA0C}" dt="2026-07-13T12:06:22.383" v="1" actId="1076"/>
        <pc:sldMkLst>
          <pc:docMk/>
          <pc:sldMk cId="0" sldId="264"/>
        </pc:sldMkLst>
        <pc:spChg chg="mod">
          <ac:chgData name="Shanequa Mitchell (2538140)" userId="S::2538140@student.uwtsd.ac.uk::62f80977-2b04-485b-8232-e6753daa34ce" providerId="AD" clId="Web-{4C414854-7994-12CA-B196-C232D7C7EA0C}" dt="2026-07-13T12:06:22.383" v="1" actId="1076"/>
          <ac:spMkLst>
            <pc:docMk/>
            <pc:sldMk cId="0" sldId="264"/>
            <ac:spMk id="10" creationId="{06032050-D0C2-966E-4B8A-4F72D1CD42C9}"/>
          </ac:spMkLst>
        </pc:spChg>
      </pc:sldChg>
      <pc:sldChg chg="modSp">
        <pc:chgData name="Shanequa Mitchell (2538140)" userId="S::2538140@student.uwtsd.ac.uk::62f80977-2b04-485b-8232-e6753daa34ce" providerId="AD" clId="Web-{4C414854-7994-12CA-B196-C232D7C7EA0C}" dt="2026-07-13T12:59:52.535" v="50" actId="20577"/>
        <pc:sldMkLst>
          <pc:docMk/>
          <pc:sldMk cId="2894269101" sldId="271"/>
        </pc:sldMkLst>
        <pc:spChg chg="mod">
          <ac:chgData name="Shanequa Mitchell (2538140)" userId="S::2538140@student.uwtsd.ac.uk::62f80977-2b04-485b-8232-e6753daa34ce" providerId="AD" clId="Web-{4C414854-7994-12CA-B196-C232D7C7EA0C}" dt="2026-07-13T12:13:01.871" v="4" actId="20577"/>
          <ac:spMkLst>
            <pc:docMk/>
            <pc:sldMk cId="2894269101" sldId="271"/>
            <ac:spMk id="4" creationId="{FE9CA5C0-06DB-5508-2678-EABBAED127F5}"/>
          </ac:spMkLst>
        </pc:spChg>
        <pc:spChg chg="mod">
          <ac:chgData name="Shanequa Mitchell (2538140)" userId="S::2538140@student.uwtsd.ac.uk::62f80977-2b04-485b-8232-e6753daa34ce" providerId="AD" clId="Web-{4C414854-7994-12CA-B196-C232D7C7EA0C}" dt="2026-07-13T12:13:16.793" v="5" actId="20577"/>
          <ac:spMkLst>
            <pc:docMk/>
            <pc:sldMk cId="2894269101" sldId="271"/>
            <ac:spMk id="8" creationId="{208AA5CF-7E0E-037E-3A3A-910FDEB01371}"/>
          </ac:spMkLst>
        </pc:spChg>
        <pc:spChg chg="mod">
          <ac:chgData name="Shanequa Mitchell (2538140)" userId="S::2538140@student.uwtsd.ac.uk::62f80977-2b04-485b-8232-e6753daa34ce" providerId="AD" clId="Web-{4C414854-7994-12CA-B196-C232D7C7EA0C}" dt="2026-07-13T12:59:52.535" v="50" actId="20577"/>
          <ac:spMkLst>
            <pc:docMk/>
            <pc:sldMk cId="2894269101" sldId="271"/>
            <ac:spMk id="13" creationId="{87C51C28-87F8-D018-1FD9-B547EA27653C}"/>
          </ac:spMkLst>
        </pc:spChg>
        <pc:spChg chg="mod">
          <ac:chgData name="Shanequa Mitchell (2538140)" userId="S::2538140@student.uwtsd.ac.uk::62f80977-2b04-485b-8232-e6753daa34ce" providerId="AD" clId="Web-{4C414854-7994-12CA-B196-C232D7C7EA0C}" dt="2026-07-13T12:13:53.858" v="7" actId="20577"/>
          <ac:spMkLst>
            <pc:docMk/>
            <pc:sldMk cId="2894269101" sldId="271"/>
            <ac:spMk id="14" creationId="{301B46E3-2F68-EC9C-BD7E-9B71E453D54F}"/>
          </ac:spMkLst>
        </pc:spChg>
      </pc:sldChg>
      <pc:sldChg chg="modSp">
        <pc:chgData name="Shanequa Mitchell (2538140)" userId="S::2538140@student.uwtsd.ac.uk::62f80977-2b04-485b-8232-e6753daa34ce" providerId="AD" clId="Web-{4C414854-7994-12CA-B196-C232D7C7EA0C}" dt="2026-07-13T12:07:25.042" v="2" actId="14100"/>
        <pc:sldMkLst>
          <pc:docMk/>
          <pc:sldMk cId="2101939219" sldId="272"/>
        </pc:sldMkLst>
        <pc:spChg chg="mod">
          <ac:chgData name="Shanequa Mitchell (2538140)" userId="S::2538140@student.uwtsd.ac.uk::62f80977-2b04-485b-8232-e6753daa34ce" providerId="AD" clId="Web-{4C414854-7994-12CA-B196-C232D7C7EA0C}" dt="2026-07-13T12:07:25.042" v="2" actId="14100"/>
          <ac:spMkLst>
            <pc:docMk/>
            <pc:sldMk cId="2101939219" sldId="272"/>
            <ac:spMk id="2" creationId="{866FA550-B9D1-5C7A-0922-17466277F7AA}"/>
          </ac:spMkLst>
        </pc:spChg>
      </pc:sldChg>
      <pc:sldChg chg="del">
        <pc:chgData name="Shanequa Mitchell (2538140)" userId="S::2538140@student.uwtsd.ac.uk::62f80977-2b04-485b-8232-e6753daa34ce" providerId="AD" clId="Web-{4C414854-7994-12CA-B196-C232D7C7EA0C}" dt="2026-07-13T12:05:53.053" v="0"/>
        <pc:sldMkLst>
          <pc:docMk/>
          <pc:sldMk cId="350217487" sldId="273"/>
        </pc:sldMkLst>
      </pc:sldChg>
    </pc:docChg>
  </pc:docChgLst>
  <pc:docChgLst>
    <pc:chgData name="Lydie Maluisa Bwalankay (2538581)" userId="e05c46f1-f7a6-407b-930c-805afbe83996" providerId="ADAL" clId="{2EA86AD1-3D6E-3488-B159-C35877C319C2}"/>
    <pc:docChg chg="custSel addSld modSld">
      <pc:chgData name="Lydie Maluisa Bwalankay (2538581)" userId="e05c46f1-f7a6-407b-930c-805afbe83996" providerId="ADAL" clId="{2EA86AD1-3D6E-3488-B159-C35877C319C2}" dt="2026-07-13T00:42:23.651" v="1915" actId="680"/>
      <pc:docMkLst>
        <pc:docMk/>
      </pc:docMkLst>
      <pc:sldChg chg="addSp delSp modSp mod modShow modNotesTx">
        <pc:chgData name="Lydie Maluisa Bwalankay (2538581)" userId="e05c46f1-f7a6-407b-930c-805afbe83996" providerId="ADAL" clId="{2EA86AD1-3D6E-3488-B159-C35877C319C2}" dt="2026-07-13T00:41:59.084" v="1914" actId="12"/>
        <pc:sldMkLst>
          <pc:docMk/>
          <pc:sldMk cId="0" sldId="264"/>
        </pc:sldMkLst>
        <pc:spChg chg="del mod">
          <ac:chgData name="Lydie Maluisa Bwalankay (2538581)" userId="e05c46f1-f7a6-407b-930c-805afbe83996" providerId="ADAL" clId="{2EA86AD1-3D6E-3488-B159-C35877C319C2}" dt="2026-07-12T23:24:50.996" v="89" actId="21"/>
          <ac:spMkLst>
            <pc:docMk/>
            <pc:sldMk cId="0" sldId="264"/>
            <ac:spMk id="6" creationId="{00000000-0000-0000-0000-000000000000}"/>
          </ac:spMkLst>
        </pc:spChg>
        <pc:spChg chg="add mod">
          <ac:chgData name="Lydie Maluisa Bwalankay (2538581)" userId="e05c46f1-f7a6-407b-930c-805afbe83996" providerId="ADAL" clId="{2EA86AD1-3D6E-3488-B159-C35877C319C2}" dt="2026-07-13T00:41:10.164" v="1910" actId="1076"/>
          <ac:spMkLst>
            <pc:docMk/>
            <pc:sldMk cId="0" sldId="264"/>
            <ac:spMk id="10" creationId="{06032050-D0C2-966E-4B8A-4F72D1CD42C9}"/>
          </ac:spMkLst>
        </pc:spChg>
        <pc:spChg chg="add del">
          <ac:chgData name="Lydie Maluisa Bwalankay (2538581)" userId="e05c46f1-f7a6-407b-930c-805afbe83996" providerId="ADAL" clId="{2EA86AD1-3D6E-3488-B159-C35877C319C2}" dt="2026-07-13T00:39:26.488" v="1905" actId="21"/>
          <ac:spMkLst>
            <pc:docMk/>
            <pc:sldMk cId="0" sldId="264"/>
            <ac:spMk id="12" creationId="{ECEECD20-9833-3F79-A611-9CFBE63BD655}"/>
          </ac:spMkLst>
        </pc:spChg>
      </pc:sldChg>
      <pc:sldChg chg="new">
        <pc:chgData name="Lydie Maluisa Bwalankay (2538581)" userId="e05c46f1-f7a6-407b-930c-805afbe83996" providerId="ADAL" clId="{2EA86AD1-3D6E-3488-B159-C35877C319C2}" dt="2026-07-13T00:42:23.651" v="1915" actId="680"/>
        <pc:sldMkLst>
          <pc:docMk/>
          <pc:sldMk cId="350217487" sldId="273"/>
        </pc:sldMkLst>
      </pc:sldChg>
    </pc:docChg>
  </pc:docChgLst>
  <pc:docChgLst>
    <pc:chgData name="Shanequa Mitchell (2538140)" userId="S::2538140@student.uwtsd.ac.uk::62f80977-2b04-485b-8232-e6753daa34ce" providerId="AD" clId="Web-{906441A1-1AC9-BFF5-BEE0-9C426F774DF5}"/>
    <pc:docChg chg="modSld">
      <pc:chgData name="Shanequa Mitchell (2538140)" userId="S::2538140@student.uwtsd.ac.uk::62f80977-2b04-485b-8232-e6753daa34ce" providerId="AD" clId="Web-{906441A1-1AC9-BFF5-BEE0-9C426F774DF5}" dt="2026-07-12T18:53:51.328" v="1134" actId="1076"/>
      <pc:docMkLst>
        <pc:docMk/>
      </pc:docMkLst>
      <pc:sldChg chg="modSp">
        <pc:chgData name="Shanequa Mitchell (2538140)" userId="S::2538140@student.uwtsd.ac.uk::62f80977-2b04-485b-8232-e6753daa34ce" providerId="AD" clId="Web-{906441A1-1AC9-BFF5-BEE0-9C426F774DF5}" dt="2026-07-12T17:23:40.743" v="3" actId="20577"/>
        <pc:sldMkLst>
          <pc:docMk/>
          <pc:sldMk cId="0" sldId="256"/>
        </pc:sldMkLst>
        <pc:spChg chg="mod">
          <ac:chgData name="Shanequa Mitchell (2538140)" userId="S::2538140@student.uwtsd.ac.uk::62f80977-2b04-485b-8232-e6753daa34ce" providerId="AD" clId="Web-{906441A1-1AC9-BFF5-BEE0-9C426F774DF5}" dt="2026-07-12T17:23:40.743" v="3" actId="20577"/>
          <ac:spMkLst>
            <pc:docMk/>
            <pc:sldMk cId="0" sldId="256"/>
            <ac:spMk id="6" creationId="{00000000-0000-0000-0000-000000000000}"/>
          </ac:spMkLst>
        </pc:spChg>
      </pc:sldChg>
      <pc:sldChg chg="modSp">
        <pc:chgData name="Shanequa Mitchell (2538140)" userId="S::2538140@student.uwtsd.ac.uk::62f80977-2b04-485b-8232-e6753daa34ce" providerId="AD" clId="Web-{906441A1-1AC9-BFF5-BEE0-9C426F774DF5}" dt="2026-07-12T17:24:36.401" v="7" actId="20577"/>
        <pc:sldMkLst>
          <pc:docMk/>
          <pc:sldMk cId="0" sldId="258"/>
        </pc:sldMkLst>
        <pc:spChg chg="mod">
          <ac:chgData name="Shanequa Mitchell (2538140)" userId="S::2538140@student.uwtsd.ac.uk::62f80977-2b04-485b-8232-e6753daa34ce" providerId="AD" clId="Web-{906441A1-1AC9-BFF5-BEE0-9C426F774DF5}" dt="2026-07-12T17:24:36.401" v="7" actId="20577"/>
          <ac:spMkLst>
            <pc:docMk/>
            <pc:sldMk cId="0" sldId="258"/>
            <ac:spMk id="9" creationId="{00000000-0000-0000-0000-000000000000}"/>
          </ac:spMkLst>
        </pc:spChg>
        <pc:spChg chg="mod">
          <ac:chgData name="Shanequa Mitchell (2538140)" userId="S::2538140@student.uwtsd.ac.uk::62f80977-2b04-485b-8232-e6753daa34ce" providerId="AD" clId="Web-{906441A1-1AC9-BFF5-BEE0-9C426F774DF5}" dt="2026-07-12T17:24:17.119" v="4" actId="20577"/>
          <ac:spMkLst>
            <pc:docMk/>
            <pc:sldMk cId="0" sldId="258"/>
            <ac:spMk id="10" creationId="{00000000-0000-0000-0000-000000000000}"/>
          </ac:spMkLst>
        </pc:spChg>
        <pc:spChg chg="mod">
          <ac:chgData name="Shanequa Mitchell (2538140)" userId="S::2538140@student.uwtsd.ac.uk::62f80977-2b04-485b-8232-e6753daa34ce" providerId="AD" clId="Web-{906441A1-1AC9-BFF5-BEE0-9C426F774DF5}" dt="2026-07-12T17:24:29.979" v="6" actId="20577"/>
          <ac:spMkLst>
            <pc:docMk/>
            <pc:sldMk cId="0" sldId="258"/>
            <ac:spMk id="13" creationId="{00000000-0000-0000-0000-000000000000}"/>
          </ac:spMkLst>
        </pc:spChg>
        <pc:spChg chg="mod">
          <ac:chgData name="Shanequa Mitchell (2538140)" userId="S::2538140@student.uwtsd.ac.uk::62f80977-2b04-485b-8232-e6753daa34ce" providerId="AD" clId="Web-{906441A1-1AC9-BFF5-BEE0-9C426F774DF5}" dt="2026-07-12T17:24:21.729" v="5" actId="20577"/>
          <ac:spMkLst>
            <pc:docMk/>
            <pc:sldMk cId="0" sldId="258"/>
            <ac:spMk id="14" creationId="{00000000-0000-0000-0000-000000000000}"/>
          </ac:spMkLst>
        </pc:spChg>
      </pc:sldChg>
      <pc:sldChg chg="modSp">
        <pc:chgData name="Shanequa Mitchell (2538140)" userId="S::2538140@student.uwtsd.ac.uk::62f80977-2b04-485b-8232-e6753daa34ce" providerId="AD" clId="Web-{906441A1-1AC9-BFF5-BEE0-9C426F774DF5}" dt="2026-07-12T17:55:38.964" v="454" actId="1076"/>
        <pc:sldMkLst>
          <pc:docMk/>
          <pc:sldMk cId="0" sldId="259"/>
        </pc:sldMkLst>
        <pc:spChg chg="mod">
          <ac:chgData name="Shanequa Mitchell (2538140)" userId="S::2538140@student.uwtsd.ac.uk::62f80977-2b04-485b-8232-e6753daa34ce" providerId="AD" clId="Web-{906441A1-1AC9-BFF5-BEE0-9C426F774DF5}" dt="2026-07-12T17:55:38.964" v="454" actId="1076"/>
          <ac:spMkLst>
            <pc:docMk/>
            <pc:sldMk cId="0" sldId="259"/>
            <ac:spMk id="4" creationId="{00000000-0000-0000-0000-000000000000}"/>
          </ac:spMkLst>
        </pc:spChg>
      </pc:sldChg>
      <pc:sldChg chg="modSp">
        <pc:chgData name="Shanequa Mitchell (2538140)" userId="S::2538140@student.uwtsd.ac.uk::62f80977-2b04-485b-8232-e6753daa34ce" providerId="AD" clId="Web-{906441A1-1AC9-BFF5-BEE0-9C426F774DF5}" dt="2026-07-12T17:32:53.086" v="18" actId="20577"/>
        <pc:sldMkLst>
          <pc:docMk/>
          <pc:sldMk cId="0" sldId="262"/>
        </pc:sldMkLst>
        <pc:spChg chg="mod">
          <ac:chgData name="Shanequa Mitchell (2538140)" userId="S::2538140@student.uwtsd.ac.uk::62f80977-2b04-485b-8232-e6753daa34ce" providerId="AD" clId="Web-{906441A1-1AC9-BFF5-BEE0-9C426F774DF5}" dt="2026-07-12T17:32:53.086" v="18" actId="20577"/>
          <ac:spMkLst>
            <pc:docMk/>
            <pc:sldMk cId="0" sldId="262"/>
            <ac:spMk id="4" creationId="{00000000-0000-0000-0000-000000000000}"/>
          </ac:spMkLst>
        </pc:spChg>
      </pc:sldChg>
      <pc:sldChg chg="addSp delSp modSp">
        <pc:chgData name="Shanequa Mitchell (2538140)" userId="S::2538140@student.uwtsd.ac.uk::62f80977-2b04-485b-8232-e6753daa34ce" providerId="AD" clId="Web-{906441A1-1AC9-BFF5-BEE0-9C426F774DF5}" dt="2026-07-12T18:43:42.141" v="810" actId="14100"/>
        <pc:sldMkLst>
          <pc:docMk/>
          <pc:sldMk cId="0" sldId="263"/>
        </pc:sldMkLst>
        <pc:spChg chg="mod">
          <ac:chgData name="Shanequa Mitchell (2538140)" userId="S::2538140@student.uwtsd.ac.uk::62f80977-2b04-485b-8232-e6753daa34ce" providerId="AD" clId="Web-{906441A1-1AC9-BFF5-BEE0-9C426F774DF5}" dt="2026-07-12T18:36:39.505" v="768" actId="20577"/>
          <ac:spMkLst>
            <pc:docMk/>
            <pc:sldMk cId="0" sldId="263"/>
            <ac:spMk id="2" creationId="{00000000-0000-0000-0000-000000000000}"/>
          </ac:spMkLst>
        </pc:spChg>
        <pc:spChg chg="mod">
          <ac:chgData name="Shanequa Mitchell (2538140)" userId="S::2538140@student.uwtsd.ac.uk::62f80977-2b04-485b-8232-e6753daa34ce" providerId="AD" clId="Web-{906441A1-1AC9-BFF5-BEE0-9C426F774DF5}" dt="2026-07-12T18:35:15.019" v="758" actId="1076"/>
          <ac:spMkLst>
            <pc:docMk/>
            <pc:sldMk cId="0" sldId="263"/>
            <ac:spMk id="5" creationId="{00000000-0000-0000-0000-000000000000}"/>
          </ac:spMkLst>
        </pc:spChg>
        <pc:spChg chg="mod">
          <ac:chgData name="Shanequa Mitchell (2538140)" userId="S::2538140@student.uwtsd.ac.uk::62f80977-2b04-485b-8232-e6753daa34ce" providerId="AD" clId="Web-{906441A1-1AC9-BFF5-BEE0-9C426F774DF5}" dt="2026-07-12T18:36:50.521" v="769" actId="20577"/>
          <ac:spMkLst>
            <pc:docMk/>
            <pc:sldMk cId="0" sldId="263"/>
            <ac:spMk id="6" creationId="{00000000-0000-0000-0000-000000000000}"/>
          </ac:spMkLst>
        </pc:spChg>
        <pc:spChg chg="del">
          <ac:chgData name="Shanequa Mitchell (2538140)" userId="S::2538140@student.uwtsd.ac.uk::62f80977-2b04-485b-8232-e6753daa34ce" providerId="AD" clId="Web-{906441A1-1AC9-BFF5-BEE0-9C426F774DF5}" dt="2026-07-12T18:34:22.658" v="752"/>
          <ac:spMkLst>
            <pc:docMk/>
            <pc:sldMk cId="0" sldId="263"/>
            <ac:spMk id="7" creationId="{00000000-0000-0000-0000-000000000000}"/>
          </ac:spMkLst>
        </pc:spChg>
        <pc:spChg chg="del">
          <ac:chgData name="Shanequa Mitchell (2538140)" userId="S::2538140@student.uwtsd.ac.uk::62f80977-2b04-485b-8232-e6753daa34ce" providerId="AD" clId="Web-{906441A1-1AC9-BFF5-BEE0-9C426F774DF5}" dt="2026-07-12T18:34:17.002" v="751"/>
          <ac:spMkLst>
            <pc:docMk/>
            <pc:sldMk cId="0" sldId="263"/>
            <ac:spMk id="8" creationId="{00000000-0000-0000-0000-000000000000}"/>
          </ac:spMkLst>
        </pc:spChg>
        <pc:picChg chg="add del mod">
          <ac:chgData name="Shanequa Mitchell (2538140)" userId="S::2538140@student.uwtsd.ac.uk::62f80977-2b04-485b-8232-e6753daa34ce" providerId="AD" clId="Web-{906441A1-1AC9-BFF5-BEE0-9C426F774DF5}" dt="2026-07-12T18:40:05.354" v="784"/>
          <ac:picMkLst>
            <pc:docMk/>
            <pc:sldMk cId="0" sldId="263"/>
            <ac:picMk id="9" creationId="{20416426-860E-719B-AA40-CACABD5F97C6}"/>
          </ac:picMkLst>
        </pc:picChg>
        <pc:picChg chg="add del mod modCrop">
          <ac:chgData name="Shanequa Mitchell (2538140)" userId="S::2538140@student.uwtsd.ac.uk::62f80977-2b04-485b-8232-e6753daa34ce" providerId="AD" clId="Web-{906441A1-1AC9-BFF5-BEE0-9C426F774DF5}" dt="2026-07-12T18:40:20.683" v="788"/>
          <ac:picMkLst>
            <pc:docMk/>
            <pc:sldMk cId="0" sldId="263"/>
            <ac:picMk id="10" creationId="{DF1C6B02-25A5-3966-152A-8C18A0CC85F9}"/>
          </ac:picMkLst>
        </pc:picChg>
        <pc:picChg chg="add mod modCrop">
          <ac:chgData name="Shanequa Mitchell (2538140)" userId="S::2538140@student.uwtsd.ac.uk::62f80977-2b04-485b-8232-e6753daa34ce" providerId="AD" clId="Web-{906441A1-1AC9-BFF5-BEE0-9C426F774DF5}" dt="2026-07-12T18:43:42.141" v="810" actId="14100"/>
          <ac:picMkLst>
            <pc:docMk/>
            <pc:sldMk cId="0" sldId="263"/>
            <ac:picMk id="11" creationId="{702D212A-1059-DFE6-04F8-3C8D291D2AA2}"/>
          </ac:picMkLst>
        </pc:picChg>
      </pc:sldChg>
      <pc:sldChg chg="modSp">
        <pc:chgData name="Shanequa Mitchell (2538140)" userId="S::2538140@student.uwtsd.ac.uk::62f80977-2b04-485b-8232-e6753daa34ce" providerId="AD" clId="Web-{906441A1-1AC9-BFF5-BEE0-9C426F774DF5}" dt="2026-07-12T17:34:43.760" v="24" actId="20577"/>
        <pc:sldMkLst>
          <pc:docMk/>
          <pc:sldMk cId="0" sldId="264"/>
        </pc:sldMkLst>
        <pc:spChg chg="mod">
          <ac:chgData name="Shanequa Mitchell (2538140)" userId="S::2538140@student.uwtsd.ac.uk::62f80977-2b04-485b-8232-e6753daa34ce" providerId="AD" clId="Web-{906441A1-1AC9-BFF5-BEE0-9C426F774DF5}" dt="2026-07-12T17:34:43.760" v="24" actId="20577"/>
          <ac:spMkLst>
            <pc:docMk/>
            <pc:sldMk cId="0" sldId="264"/>
            <ac:spMk id="4" creationId="{00000000-0000-0000-0000-000000000000}"/>
          </ac:spMkLst>
        </pc:spChg>
      </pc:sldChg>
      <pc:sldChg chg="addSp delSp modSp">
        <pc:chgData name="Shanequa Mitchell (2538140)" userId="S::2538140@student.uwtsd.ac.uk::62f80977-2b04-485b-8232-e6753daa34ce" providerId="AD" clId="Web-{906441A1-1AC9-BFF5-BEE0-9C426F774DF5}" dt="2026-07-12T18:53:51.328" v="1134" actId="1076"/>
        <pc:sldMkLst>
          <pc:docMk/>
          <pc:sldMk cId="2894269101" sldId="271"/>
        </pc:sldMkLst>
        <pc:spChg chg="add">
          <ac:chgData name="Shanequa Mitchell (2538140)" userId="S::2538140@student.uwtsd.ac.uk::62f80977-2b04-485b-8232-e6753daa34ce" providerId="AD" clId="Web-{906441A1-1AC9-BFF5-BEE0-9C426F774DF5}" dt="2026-07-12T18:44:43.736" v="811"/>
          <ac:spMkLst>
            <pc:docMk/>
            <pc:sldMk cId="2894269101" sldId="271"/>
            <ac:spMk id="11" creationId="{FB11CF7A-038D-49EC-7B95-3975D078C62D}"/>
          </ac:spMkLst>
        </pc:spChg>
        <pc:spChg chg="add mod">
          <ac:chgData name="Shanequa Mitchell (2538140)" userId="S::2538140@student.uwtsd.ac.uk::62f80977-2b04-485b-8232-e6753daa34ce" providerId="AD" clId="Web-{906441A1-1AC9-BFF5-BEE0-9C426F774DF5}" dt="2026-07-12T18:51:22.403" v="948" actId="20577"/>
          <ac:spMkLst>
            <pc:docMk/>
            <pc:sldMk cId="2894269101" sldId="271"/>
            <ac:spMk id="13" creationId="{87C51C28-87F8-D018-1FD9-B547EA27653C}"/>
          </ac:spMkLst>
        </pc:spChg>
        <pc:spChg chg="add mod">
          <ac:chgData name="Shanequa Mitchell (2538140)" userId="S::2538140@student.uwtsd.ac.uk::62f80977-2b04-485b-8232-e6753daa34ce" providerId="AD" clId="Web-{906441A1-1AC9-BFF5-BEE0-9C426F774DF5}" dt="2026-07-12T18:53:51.328" v="1134" actId="1076"/>
          <ac:spMkLst>
            <pc:docMk/>
            <pc:sldMk cId="2894269101" sldId="271"/>
            <ac:spMk id="14" creationId="{301B46E3-2F68-EC9C-BD7E-9B71E453D54F}"/>
          </ac:spMkLst>
        </pc:spChg>
        <pc:picChg chg="add del mod">
          <ac:chgData name="Shanequa Mitchell (2538140)" userId="S::2538140@student.uwtsd.ac.uk::62f80977-2b04-485b-8232-e6753daa34ce" providerId="AD" clId="Web-{906441A1-1AC9-BFF5-BEE0-9C426F774DF5}" dt="2026-07-12T18:49:00.352" v="820"/>
          <ac:picMkLst>
            <pc:docMk/>
            <pc:sldMk cId="2894269101" sldId="271"/>
            <ac:picMk id="12" creationId="{84D65B8B-729F-2C0C-5425-3692654D8340}"/>
          </ac:picMkLst>
        </pc:picChg>
      </pc:sldChg>
    </pc:docChg>
  </pc:docChgLst>
  <pc:docChgLst>
    <pc:chgData name="Shanequa Mitchell (2538140)" userId="S::2538140@student.uwtsd.ac.uk::62f80977-2b04-485b-8232-e6753daa34ce" providerId="AD" clId="Web-{04F5CEF7-E080-CADC-ECCA-D24C958EC85E}"/>
    <pc:docChg chg="modSld">
      <pc:chgData name="Shanequa Mitchell (2538140)" userId="S::2538140@student.uwtsd.ac.uk::62f80977-2b04-485b-8232-e6753daa34ce" providerId="AD" clId="Web-{04F5CEF7-E080-CADC-ECCA-D24C958EC85E}" dt="2026-07-07T20:40:27.888" v="232" actId="20577"/>
      <pc:docMkLst>
        <pc:docMk/>
      </pc:docMkLst>
      <pc:sldChg chg="modSp">
        <pc:chgData name="Shanequa Mitchell (2538140)" userId="S::2538140@student.uwtsd.ac.uk::62f80977-2b04-485b-8232-e6753daa34ce" providerId="AD" clId="Web-{04F5CEF7-E080-CADC-ECCA-D24C958EC85E}" dt="2026-07-07T20:30:10.947" v="110" actId="20577"/>
        <pc:sldMkLst>
          <pc:docMk/>
          <pc:sldMk cId="0" sldId="256"/>
        </pc:sldMkLst>
        <pc:spChg chg="mod">
          <ac:chgData name="Shanequa Mitchell (2538140)" userId="S::2538140@student.uwtsd.ac.uk::62f80977-2b04-485b-8232-e6753daa34ce" providerId="AD" clId="Web-{04F5CEF7-E080-CADC-ECCA-D24C958EC85E}" dt="2026-07-07T20:22:47.729" v="21" actId="20577"/>
          <ac:spMkLst>
            <pc:docMk/>
            <pc:sldMk cId="0" sldId="256"/>
            <ac:spMk id="4" creationId="{00000000-0000-0000-0000-000000000000}"/>
          </ac:spMkLst>
        </pc:spChg>
        <pc:spChg chg="mod">
          <ac:chgData name="Shanequa Mitchell (2538140)" userId="S::2538140@student.uwtsd.ac.uk::62f80977-2b04-485b-8232-e6753daa34ce" providerId="AD" clId="Web-{04F5CEF7-E080-CADC-ECCA-D24C958EC85E}" dt="2026-07-07T20:30:10.947" v="110" actId="20577"/>
          <ac:spMkLst>
            <pc:docMk/>
            <pc:sldMk cId="0" sldId="256"/>
            <ac:spMk id="6" creationId="{00000000-0000-0000-0000-000000000000}"/>
          </ac:spMkLst>
        </pc:spChg>
      </pc:sldChg>
      <pc:sldChg chg="modSp">
        <pc:chgData name="Shanequa Mitchell (2538140)" userId="S::2538140@student.uwtsd.ac.uk::62f80977-2b04-485b-8232-e6753daa34ce" providerId="AD" clId="Web-{04F5CEF7-E080-CADC-ECCA-D24C958EC85E}" dt="2026-07-07T20:37:37.259" v="221" actId="20577"/>
        <pc:sldMkLst>
          <pc:docMk/>
          <pc:sldMk cId="0" sldId="258"/>
        </pc:sldMkLst>
        <pc:spChg chg="mod">
          <ac:chgData name="Shanequa Mitchell (2538140)" userId="S::2538140@student.uwtsd.ac.uk::62f80977-2b04-485b-8232-e6753daa34ce" providerId="AD" clId="Web-{04F5CEF7-E080-CADC-ECCA-D24C958EC85E}" dt="2026-07-07T20:35:01.426" v="183" actId="20577"/>
          <ac:spMkLst>
            <pc:docMk/>
            <pc:sldMk cId="0" sldId="258"/>
            <ac:spMk id="9" creationId="{00000000-0000-0000-0000-000000000000}"/>
          </ac:spMkLst>
        </pc:spChg>
        <pc:spChg chg="mod">
          <ac:chgData name="Shanequa Mitchell (2538140)" userId="S::2538140@student.uwtsd.ac.uk::62f80977-2b04-485b-8232-e6753daa34ce" providerId="AD" clId="Web-{04F5CEF7-E080-CADC-ECCA-D24C958EC85E}" dt="2026-07-07T20:31:17.262" v="119" actId="20577"/>
          <ac:spMkLst>
            <pc:docMk/>
            <pc:sldMk cId="0" sldId="258"/>
            <ac:spMk id="10" creationId="{00000000-0000-0000-0000-000000000000}"/>
          </ac:spMkLst>
        </pc:spChg>
        <pc:spChg chg="mod">
          <ac:chgData name="Shanequa Mitchell (2538140)" userId="S::2538140@student.uwtsd.ac.uk::62f80977-2b04-485b-8232-e6753daa34ce" providerId="AD" clId="Web-{04F5CEF7-E080-CADC-ECCA-D24C958EC85E}" dt="2026-07-07T20:35:47.505" v="190" actId="20577"/>
          <ac:spMkLst>
            <pc:docMk/>
            <pc:sldMk cId="0" sldId="258"/>
            <ac:spMk id="13" creationId="{00000000-0000-0000-0000-000000000000}"/>
          </ac:spMkLst>
        </pc:spChg>
        <pc:spChg chg="mod">
          <ac:chgData name="Shanequa Mitchell (2538140)" userId="S::2538140@student.uwtsd.ac.uk::62f80977-2b04-485b-8232-e6753daa34ce" providerId="AD" clId="Web-{04F5CEF7-E080-CADC-ECCA-D24C958EC85E}" dt="2026-07-07T20:32:23.155" v="143" actId="20577"/>
          <ac:spMkLst>
            <pc:docMk/>
            <pc:sldMk cId="0" sldId="258"/>
            <ac:spMk id="14" creationId="{00000000-0000-0000-0000-000000000000}"/>
          </ac:spMkLst>
        </pc:spChg>
        <pc:spChg chg="mod">
          <ac:chgData name="Shanequa Mitchell (2538140)" userId="S::2538140@student.uwtsd.ac.uk::62f80977-2b04-485b-8232-e6753daa34ce" providerId="AD" clId="Web-{04F5CEF7-E080-CADC-ECCA-D24C958EC85E}" dt="2026-07-07T20:36:23.507" v="200" actId="20577"/>
          <ac:spMkLst>
            <pc:docMk/>
            <pc:sldMk cId="0" sldId="258"/>
            <ac:spMk id="17" creationId="{00000000-0000-0000-0000-000000000000}"/>
          </ac:spMkLst>
        </pc:spChg>
        <pc:spChg chg="mod">
          <ac:chgData name="Shanequa Mitchell (2538140)" userId="S::2538140@student.uwtsd.ac.uk::62f80977-2b04-485b-8232-e6753daa34ce" providerId="AD" clId="Web-{04F5CEF7-E080-CADC-ECCA-D24C958EC85E}" dt="2026-07-07T20:32:36.124" v="151" actId="20577"/>
          <ac:spMkLst>
            <pc:docMk/>
            <pc:sldMk cId="0" sldId="258"/>
            <ac:spMk id="18" creationId="{00000000-0000-0000-0000-000000000000}"/>
          </ac:spMkLst>
        </pc:spChg>
        <pc:spChg chg="mod">
          <ac:chgData name="Shanequa Mitchell (2538140)" userId="S::2538140@student.uwtsd.ac.uk::62f80977-2b04-485b-8232-e6753daa34ce" providerId="AD" clId="Web-{04F5CEF7-E080-CADC-ECCA-D24C958EC85E}" dt="2026-07-07T20:36:55.414" v="212" actId="20577"/>
          <ac:spMkLst>
            <pc:docMk/>
            <pc:sldMk cId="0" sldId="258"/>
            <ac:spMk id="21" creationId="{00000000-0000-0000-0000-000000000000}"/>
          </ac:spMkLst>
        </pc:spChg>
        <pc:spChg chg="mod">
          <ac:chgData name="Shanequa Mitchell (2538140)" userId="S::2538140@student.uwtsd.ac.uk::62f80977-2b04-485b-8232-e6753daa34ce" providerId="AD" clId="Web-{04F5CEF7-E080-CADC-ECCA-D24C958EC85E}" dt="2026-07-07T20:32:51.999" v="159" actId="20577"/>
          <ac:spMkLst>
            <pc:docMk/>
            <pc:sldMk cId="0" sldId="258"/>
            <ac:spMk id="22" creationId="{00000000-0000-0000-0000-000000000000}"/>
          </ac:spMkLst>
        </pc:spChg>
        <pc:spChg chg="mod">
          <ac:chgData name="Shanequa Mitchell (2538140)" userId="S::2538140@student.uwtsd.ac.uk::62f80977-2b04-485b-8232-e6753daa34ce" providerId="AD" clId="Web-{04F5CEF7-E080-CADC-ECCA-D24C958EC85E}" dt="2026-07-07T20:37:37.259" v="221" actId="20577"/>
          <ac:spMkLst>
            <pc:docMk/>
            <pc:sldMk cId="0" sldId="258"/>
            <ac:spMk id="25" creationId="{00000000-0000-0000-0000-000000000000}"/>
          </ac:spMkLst>
        </pc:spChg>
        <pc:spChg chg="mod">
          <ac:chgData name="Shanequa Mitchell (2538140)" userId="S::2538140@student.uwtsd.ac.uk::62f80977-2b04-485b-8232-e6753daa34ce" providerId="AD" clId="Web-{04F5CEF7-E080-CADC-ECCA-D24C958EC85E}" dt="2026-07-07T20:34:05.486" v="172" actId="20577"/>
          <ac:spMkLst>
            <pc:docMk/>
            <pc:sldMk cId="0" sldId="258"/>
            <ac:spMk id="26" creationId="{00000000-0000-0000-0000-000000000000}"/>
          </ac:spMkLst>
        </pc:spChg>
      </pc:sldChg>
      <pc:sldChg chg="modSp">
        <pc:chgData name="Shanequa Mitchell (2538140)" userId="S::2538140@student.uwtsd.ac.uk::62f80977-2b04-485b-8232-e6753daa34ce" providerId="AD" clId="Web-{04F5CEF7-E080-CADC-ECCA-D24C958EC85E}" dt="2026-07-07T20:40:27.888" v="232" actId="20577"/>
        <pc:sldMkLst>
          <pc:docMk/>
          <pc:sldMk cId="0" sldId="263"/>
        </pc:sldMkLst>
        <pc:spChg chg="mod">
          <ac:chgData name="Shanequa Mitchell (2538140)" userId="S::2538140@student.uwtsd.ac.uk::62f80977-2b04-485b-8232-e6753daa34ce" providerId="AD" clId="Web-{04F5CEF7-E080-CADC-ECCA-D24C958EC85E}" dt="2026-07-07T20:40:27.888" v="232" actId="20577"/>
          <ac:spMkLst>
            <pc:docMk/>
            <pc:sldMk cId="0" sldId="263"/>
            <ac:spMk id="4" creationId="{00000000-0000-0000-0000-000000000000}"/>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6-07-12T23:57:39.338" idx="1">
    <p:pos x="10" y="10"/>
    <p:text>The Riverdale Nursing home who is providing  daily cares for pedendant adults such as bathing, dressing, medications management, mobilities and more.</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3D0-2B43-4CA6-FE4D-8033189EE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0A5E7-360A-7F2D-9FD8-51D375C4A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0E18F-8CB0-64F0-D801-AB455228232C}"/>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DB5353-DF55-B909-2A3B-7C733D3A13D2}"/>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9856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a:t>According to NHS(2025), training in care sector it is  very important to ensure patient safety for example in manual handling and to reduce clinical mistakes( such as in medication management). Training helps staff to improve their capacities or abilities at work.</a:t>
            </a:r>
          </a:p>
          <a:p>
            <a:pPr marL="0" indent="0">
              <a:buFont typeface="Arial" panose="020B0604020202020204" pitchFamily="34" charset="0"/>
              <a:buNone/>
            </a:pPr>
            <a:r>
              <a:rPr lang="en-GB"/>
              <a:t> For Microsoft courses(2023), PowerPoint is a valuable tool when you are teaching or training . PowerPoint is easy to use, helps to create eye- catching  by summarising the text ,  help to understand fast . As in  Riverdale Nursing home they are senior carers , it may be difficult for them to use laptop, computer,  even internet, using images, slides, audios  that will improve their level of understanding. The impact of visual in communication  during a presentation can help to improve audience engagement and retention. The message is easy to understand . </a:t>
            </a:r>
          </a:p>
          <a:p>
            <a:pPr marL="0" indent="0">
              <a:buFont typeface="Arial" panose="020B0604020202020204" pitchFamily="34" charset="0"/>
              <a:buNone/>
            </a:pPr>
            <a:r>
              <a:rPr lang="en-GB" err="1"/>
              <a:t>e.g</a:t>
            </a:r>
            <a:r>
              <a:rPr lang="en-GB"/>
              <a:t>  a Senior carer who has training in manual handling it will be easy for him to watch a  five minutes video  than read  fifty pages of a book . </a:t>
            </a:r>
          </a:p>
          <a:p>
            <a:pPr marL="0" indent="0">
              <a:buFont typeface="Arial" panose="020B0604020202020204" pitchFamily="34" charset="0"/>
              <a:buNone/>
            </a:pPr>
            <a:r>
              <a:rPr lang="en-GB"/>
              <a:t>Using </a:t>
            </a:r>
            <a:r>
              <a:rPr lang="en-GB" err="1"/>
              <a:t>powerpoint</a:t>
            </a:r>
            <a:r>
              <a:rPr lang="en-GB"/>
              <a:t> </a:t>
            </a:r>
            <a:r>
              <a:rPr lang="en-GB" err="1"/>
              <a:t>diring</a:t>
            </a:r>
            <a:r>
              <a:rPr lang="en-GB"/>
              <a:t> a training will help to manage time, to reduce cost of material pens, papers...( Microsoft courses 2023).</a:t>
            </a:r>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a:solidFill>
                  <a:srgbClr val="1A1A1A"/>
                </a:solidFill>
                <a:latin typeface="Calibri" pitchFamily="34" charset="0"/>
                <a:ea typeface="Calibri" pitchFamily="34" charset="-122"/>
                <a:cs typeface="Calibri" pitchFamily="34" charset="-120"/>
              </a:rPr>
              <a:t>Digital Skills and Research Methods</a:t>
            </a:r>
            <a:endParaRPr lang="en-US" sz="4000"/>
          </a:p>
          <a:p>
            <a:pPr marL="0" indent="0">
              <a:buNone/>
            </a:pPr>
            <a:r>
              <a:rPr lang="en-US" sz="4000">
                <a:solidFill>
                  <a:srgbClr val="1A1A1A"/>
                </a:solidFill>
                <a:latin typeface="Calibri" pitchFamily="34" charset="0"/>
                <a:ea typeface="Calibri" pitchFamily="34" charset="-122"/>
                <a:cs typeface="Calibri" pitchFamily="34" charset="-120"/>
              </a:rPr>
              <a:t>LCHS4007</a:t>
            </a:r>
            <a:endParaRPr lang="en-US" sz="4000"/>
          </a:p>
        </p:txBody>
      </p:sp>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r>
              <a:rPr lang="en-US" sz="1600">
                <a:solidFill>
                  <a:srgbClr val="1A1A1A"/>
                </a:solidFill>
                <a:latin typeface="Calibri"/>
                <a:ea typeface="Calibri"/>
                <a:cs typeface="Calibri"/>
              </a:rPr>
              <a:t>Component 1: Group Presentation
</a:t>
            </a:r>
            <a:r>
              <a:rPr lang="en-US" sz="1600" err="1">
                <a:solidFill>
                  <a:srgbClr val="1A1A1A"/>
                </a:solidFill>
                <a:latin typeface="Calibri"/>
                <a:ea typeface="Calibri"/>
                <a:cs typeface="Calibri"/>
              </a:rPr>
              <a:t>Programme</a:t>
            </a:r>
            <a:r>
              <a:rPr lang="en-US" sz="1600">
                <a:solidFill>
                  <a:srgbClr val="1A1A1A"/>
                </a:solidFill>
                <a:latin typeface="Calibri"/>
                <a:ea typeface="Calibri"/>
                <a:cs typeface="Calibri"/>
              </a:rPr>
              <a:t>: Certificate of Higher Education Skills for the Workplace (Health &amp; Social Care)
Lecturer: Ramzi </a:t>
            </a:r>
            <a:r>
              <a:rPr lang="en-US" sz="1600" err="1">
                <a:solidFill>
                  <a:srgbClr val="1A1A1A"/>
                </a:solidFill>
                <a:latin typeface="Calibri"/>
                <a:ea typeface="Calibri"/>
                <a:cs typeface="Calibri"/>
              </a:rPr>
              <a:t>Dejmai</a:t>
            </a:r>
            <a:r>
              <a:rPr lang="en-US" sz="1600">
                <a:solidFill>
                  <a:srgbClr val="1A1A1A"/>
                </a:solidFill>
                <a:latin typeface="Calibri"/>
                <a:ea typeface="Calibri"/>
                <a:cs typeface="Calibri"/>
              </a:rPr>
              <a:t>
Submission: Monday 13th July 2026</a:t>
            </a:r>
            <a:endParaRPr lang="en-US" sz="1600">
              <a:latin typeface="Calibri"/>
              <a:ea typeface="Calibri"/>
              <a:cs typeface="Calibri"/>
            </a:endParaRPr>
          </a:p>
        </p:txBody>
      </p:sp>
      <p:sp>
        <p:nvSpPr>
          <p:cNvPr id="6" name="Text 4"/>
          <p:cNvSpPr/>
          <p:nvPr/>
        </p:nvSpPr>
        <p:spPr>
          <a:xfrm>
            <a:off x="548640" y="4114800"/>
            <a:ext cx="8046720" cy="68580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Group Member Names:  [Shanequa Mitchell]  |  [Kelis July]  |  [Lydie Bwalankay]  |  []  |  []</a:t>
            </a:r>
            <a:endParaRPr lang="en-US" sz="1300">
              <a:latin typeface="Calibri"/>
              <a:ea typeface="Calibri"/>
              <a:cs typeface="Calibri"/>
            </a:endParaRPr>
          </a:p>
          <a:p>
            <a:pPr marL="0" indent="0">
              <a:buNone/>
            </a:pPr>
            <a:r>
              <a:rPr lang="en-US" sz="1300" i="1">
                <a:solidFill>
                  <a:srgbClr val="555555"/>
                </a:solidFill>
                <a:latin typeface="Calibri"/>
                <a:ea typeface="Calibri"/>
                <a:cs typeface="Calibri"/>
              </a:rPr>
              <a:t>Student IDs:  [2538140]  |  [2544477]  |  [2538581]  |  []  |  []</a:t>
            </a:r>
            <a:endParaRPr lang="en-US" sz="1300">
              <a:latin typeface="Calibri"/>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Acknowledgement of the Use of AI</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709750"/>
          </a:xfrm>
          <a:prstGeom prst="rect">
            <a:avLst/>
          </a:prstGeom>
          <a:noFill/>
          <a:ln/>
        </p:spPr>
        <p:txBody>
          <a:bodyPr wrap="square" lIns="0" tIns="0" rIns="0" bIns="0" rtlCol="0" anchor="t"/>
          <a:lstStyle/>
          <a:p>
            <a:r>
              <a:rPr lang="en-US" sz="1500">
                <a:solidFill>
                  <a:srgbClr val="555555"/>
                </a:solidFill>
                <a:ea typeface="Calibri"/>
                <a:cs typeface="Calibri"/>
              </a:rPr>
              <a:t>No generative AI tools were used in the preparation of this presentation.</a:t>
            </a:r>
            <a:endParaRPr lang="en-US" sz="1500" dirty="0">
              <a:solidFill>
                <a:srgbClr val="555555"/>
              </a:solidFill>
              <a:ea typeface="Calibri"/>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Contents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1.</a:t>
            </a:r>
            <a:endParaRPr lang="en-US" sz="160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Introduction – Case Study Overview</a:t>
            </a:r>
            <a:endParaRPr lang="en-US" sz="160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2.</a:t>
            </a:r>
            <a:endParaRPr lang="en-US" sz="1600"/>
          </a:p>
        </p:txBody>
      </p:sp>
      <p:sp>
        <p:nvSpPr>
          <p:cNvPr id="9" name="Text 7"/>
          <p:cNvSpPr/>
          <p:nvPr/>
        </p:nvSpPr>
        <p:spPr>
          <a:xfrm>
            <a:off x="822960" y="1609344"/>
            <a:ext cx="6217920" cy="411480"/>
          </a:xfrm>
          <a:prstGeom prst="rect">
            <a:avLst/>
          </a:prstGeom>
          <a:noFill/>
          <a:ln/>
        </p:spPr>
        <p:txBody>
          <a:bodyPr wrap="square" lIns="0" tIns="0" rIns="0" bIns="0" rtlCol="0" anchor="ctr"/>
          <a:lstStyle/>
          <a:p>
            <a:r>
              <a:rPr lang="en-US" sz="1600">
                <a:solidFill>
                  <a:srgbClr val="1A1A1A"/>
                </a:solidFill>
                <a:latin typeface="Calibri"/>
                <a:ea typeface="Calibri"/>
                <a:cs typeface="Calibri"/>
              </a:rPr>
              <a:t>Task 1: Staff Communication → []</a:t>
            </a:r>
            <a:endParaRPr lang="en-US" sz="1600">
              <a:latin typeface="Calibri"/>
              <a:ea typeface="Calibri"/>
              <a:cs typeface="Calibri"/>
            </a:endParaRPr>
          </a:p>
        </p:txBody>
      </p:sp>
      <p:sp>
        <p:nvSpPr>
          <p:cNvPr id="10" name="Text 8"/>
          <p:cNvSpPr/>
          <p:nvPr/>
        </p:nvSpPr>
        <p:spPr>
          <a:xfrm>
            <a:off x="7132320" y="1609344"/>
            <a:ext cx="1554480" cy="411480"/>
          </a:xfrm>
          <a:prstGeom prst="rect">
            <a:avLst/>
          </a:prstGeom>
          <a:noFill/>
          <a:ln/>
        </p:spPr>
        <p:txBody>
          <a:bodyPr wrap="square" lIns="0" tIns="0" rIns="0" bIns="0" rtlCol="0" anchor="ctr"/>
          <a:lstStyle/>
          <a:p>
            <a:pPr algn="r"/>
            <a:r>
              <a:rPr lang="en-US" sz="1300" i="1">
                <a:solidFill>
                  <a:srgbClr val="555555"/>
                </a:solidFill>
                <a:latin typeface="Calibri"/>
                <a:ea typeface="Calibri"/>
                <a:cs typeface="Calibri"/>
              </a:rPr>
              <a:t>[]</a:t>
            </a:r>
            <a:endParaRPr lang="en-US" sz="1300">
              <a:latin typeface="Calibri"/>
              <a:ea typeface="Calibri"/>
              <a:cs typeface="Calibri"/>
            </a:endParaRPr>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3.</a:t>
            </a:r>
            <a:endParaRPr lang="en-US" sz="1600"/>
          </a:p>
        </p:txBody>
      </p:sp>
      <p:sp>
        <p:nvSpPr>
          <p:cNvPr id="13" name="Text 11"/>
          <p:cNvSpPr/>
          <p:nvPr/>
        </p:nvSpPr>
        <p:spPr>
          <a:xfrm>
            <a:off x="822960" y="2075688"/>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Task 2: Secure File Storage &amp; Sharing → []</a:t>
            </a:r>
            <a:endParaRPr lang="en-US" sz="1600">
              <a:latin typeface="Calibri"/>
              <a:ea typeface="Calibri"/>
              <a:cs typeface="Calibri"/>
            </a:endParaRPr>
          </a:p>
        </p:txBody>
      </p:sp>
      <p:sp>
        <p:nvSpPr>
          <p:cNvPr id="14" name="Text 12"/>
          <p:cNvSpPr/>
          <p:nvPr/>
        </p:nvSpPr>
        <p:spPr>
          <a:xfrm>
            <a:off x="7132320" y="2075688"/>
            <a:ext cx="1554480" cy="411480"/>
          </a:xfrm>
          <a:prstGeom prst="rect">
            <a:avLst/>
          </a:prstGeom>
          <a:noFill/>
          <a:ln/>
        </p:spPr>
        <p:txBody>
          <a:bodyPr wrap="square" lIns="0" tIns="0" rIns="0" bIns="0" rtlCol="0" anchor="ctr"/>
          <a:lstStyle/>
          <a:p>
            <a:pPr algn="r"/>
            <a:r>
              <a:rPr lang="en-US" sz="1300" i="1">
                <a:solidFill>
                  <a:srgbClr val="555555"/>
                </a:solidFill>
                <a:latin typeface="Calibri"/>
                <a:ea typeface="Calibri"/>
                <a:cs typeface="Calibri"/>
              </a:rPr>
              <a:t>[]</a:t>
            </a:r>
            <a:endParaRPr lang="en-US" sz="1300">
              <a:latin typeface="Calibri"/>
              <a:ea typeface="Calibri"/>
              <a:cs typeface="Calibri"/>
            </a:endParaRPr>
          </a:p>
        </p:txBody>
      </p:sp>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4.</a:t>
            </a:r>
            <a:endParaRPr lang="en-US" sz="1600"/>
          </a:p>
        </p:txBody>
      </p:sp>
      <p:sp>
        <p:nvSpPr>
          <p:cNvPr id="17" name="Text 15"/>
          <p:cNvSpPr/>
          <p:nvPr/>
        </p:nvSpPr>
        <p:spPr>
          <a:xfrm>
            <a:off x="822960" y="2542032"/>
            <a:ext cx="6217920" cy="411480"/>
          </a:xfrm>
          <a:prstGeom prst="rect">
            <a:avLst/>
          </a:prstGeom>
          <a:noFill/>
          <a:ln/>
        </p:spPr>
        <p:txBody>
          <a:bodyPr wrap="square" lIns="0" tIns="0" rIns="0" bIns="0" rtlCol="0" anchor="ctr"/>
          <a:lstStyle/>
          <a:p>
            <a:r>
              <a:rPr lang="en-US" sz="1600">
                <a:solidFill>
                  <a:srgbClr val="1A1A1A"/>
                </a:solidFill>
                <a:latin typeface="Calibri"/>
                <a:ea typeface="Calibri"/>
                <a:cs typeface="Calibri"/>
              </a:rPr>
              <a:t>Task 3: Care Documentation → [Microsoft Word]</a:t>
            </a:r>
            <a:endParaRPr lang="en-US" sz="1600">
              <a:latin typeface="Calibri"/>
              <a:ea typeface="Calibri"/>
              <a:cs typeface="Calibri"/>
            </a:endParaRPr>
          </a:p>
        </p:txBody>
      </p:sp>
      <p:sp>
        <p:nvSpPr>
          <p:cNvPr id="18" name="Text 16"/>
          <p:cNvSpPr/>
          <p:nvPr/>
        </p:nvSpPr>
        <p:spPr>
          <a:xfrm>
            <a:off x="7132320" y="2542032"/>
            <a:ext cx="1554480" cy="411480"/>
          </a:xfrm>
          <a:prstGeom prst="rect">
            <a:avLst/>
          </a:prstGeom>
          <a:noFill/>
          <a:ln/>
        </p:spPr>
        <p:txBody>
          <a:bodyPr wrap="square" lIns="0" tIns="0" rIns="0" bIns="0" rtlCol="0" anchor="ctr"/>
          <a:lstStyle/>
          <a:p>
            <a:pPr algn="r"/>
            <a:r>
              <a:rPr lang="en-US" sz="1300" i="1">
                <a:solidFill>
                  <a:srgbClr val="555555"/>
                </a:solidFill>
                <a:latin typeface="Calibri"/>
                <a:ea typeface="Calibri"/>
                <a:cs typeface="Calibri"/>
              </a:rPr>
              <a:t>[Kelis July]</a:t>
            </a:r>
            <a:endParaRPr lang="en-US" sz="1300">
              <a:latin typeface="Calibri"/>
              <a:ea typeface="Calibri"/>
              <a:cs typeface="Calibri"/>
            </a:endParaRPr>
          </a:p>
        </p:txBody>
      </p:sp>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5.</a:t>
            </a:r>
            <a:endParaRPr lang="en-US" sz="1600"/>
          </a:p>
        </p:txBody>
      </p:sp>
      <p:sp>
        <p:nvSpPr>
          <p:cNvPr id="21" name="Text 19"/>
          <p:cNvSpPr/>
          <p:nvPr/>
        </p:nvSpPr>
        <p:spPr>
          <a:xfrm>
            <a:off x="822960" y="3008376"/>
            <a:ext cx="6217920" cy="411480"/>
          </a:xfrm>
          <a:prstGeom prst="rect">
            <a:avLst/>
          </a:prstGeom>
          <a:noFill/>
          <a:ln/>
        </p:spPr>
        <p:txBody>
          <a:bodyPr wrap="square" lIns="0" tIns="0" rIns="0" bIns="0" rtlCol="0" anchor="ctr"/>
          <a:lstStyle/>
          <a:p>
            <a:r>
              <a:rPr lang="en-US" sz="1600">
                <a:solidFill>
                  <a:srgbClr val="1A1A1A"/>
                </a:solidFill>
                <a:latin typeface="Calibri"/>
                <a:ea typeface="Calibri"/>
                <a:cs typeface="Calibri"/>
              </a:rPr>
              <a:t>Task 4: Staff Scheduling / </a:t>
            </a:r>
            <a:r>
              <a:rPr lang="en-US" sz="1600" err="1">
                <a:solidFill>
                  <a:srgbClr val="1A1A1A"/>
                </a:solidFill>
                <a:latin typeface="Calibri"/>
                <a:ea typeface="Calibri"/>
                <a:cs typeface="Calibri"/>
              </a:rPr>
              <a:t>Rotas</a:t>
            </a:r>
            <a:r>
              <a:rPr lang="en-US" sz="1600">
                <a:solidFill>
                  <a:srgbClr val="1A1A1A"/>
                </a:solidFill>
                <a:latin typeface="Calibri"/>
                <a:ea typeface="Calibri"/>
                <a:cs typeface="Calibri"/>
              </a:rPr>
              <a:t> → [Microsoft Excel]</a:t>
            </a:r>
            <a:endParaRPr lang="en-US" sz="1600">
              <a:latin typeface="Calibri"/>
              <a:ea typeface="Calibri"/>
              <a:cs typeface="Calibri"/>
            </a:endParaRPr>
          </a:p>
        </p:txBody>
      </p:sp>
      <p:sp>
        <p:nvSpPr>
          <p:cNvPr id="22" name="Text 20"/>
          <p:cNvSpPr/>
          <p:nvPr/>
        </p:nvSpPr>
        <p:spPr>
          <a:xfrm>
            <a:off x="7132320" y="3008376"/>
            <a:ext cx="1554480" cy="411480"/>
          </a:xfrm>
          <a:prstGeom prst="rect">
            <a:avLst/>
          </a:prstGeom>
          <a:noFill/>
          <a:ln/>
        </p:spPr>
        <p:txBody>
          <a:bodyPr wrap="square" lIns="0" tIns="0" rIns="0" bIns="0" rtlCol="0" anchor="ctr"/>
          <a:lstStyle/>
          <a:p>
            <a:pPr algn="r"/>
            <a:r>
              <a:rPr lang="en-US" sz="1300" i="1">
                <a:solidFill>
                  <a:srgbClr val="555555"/>
                </a:solidFill>
                <a:latin typeface="Calibri"/>
                <a:ea typeface="Calibri"/>
                <a:cs typeface="Calibri"/>
              </a:rPr>
              <a:t>[Shanequa Mitchell]</a:t>
            </a:r>
            <a:endParaRPr lang="en-US" sz="1300">
              <a:latin typeface="Calibri"/>
              <a:ea typeface="Calibri"/>
              <a:cs typeface="Calibri"/>
            </a:endParaRPr>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6.</a:t>
            </a:r>
            <a:endParaRPr lang="en-US" sz="1600"/>
          </a:p>
        </p:txBody>
      </p:sp>
      <p:sp>
        <p:nvSpPr>
          <p:cNvPr id="25" name="Text 23"/>
          <p:cNvSpPr/>
          <p:nvPr/>
        </p:nvSpPr>
        <p:spPr>
          <a:xfrm>
            <a:off x="822960" y="3474720"/>
            <a:ext cx="6217920" cy="411480"/>
          </a:xfrm>
          <a:prstGeom prst="rect">
            <a:avLst/>
          </a:prstGeom>
          <a:noFill/>
          <a:ln/>
        </p:spPr>
        <p:txBody>
          <a:bodyPr wrap="square" lIns="0" tIns="0" rIns="0" bIns="0" rtlCol="0" anchor="ctr"/>
          <a:lstStyle/>
          <a:p>
            <a:r>
              <a:rPr lang="en-US" sz="1600">
                <a:solidFill>
                  <a:srgbClr val="1A1A1A"/>
                </a:solidFill>
                <a:latin typeface="Calibri"/>
                <a:ea typeface="Calibri"/>
                <a:cs typeface="Calibri"/>
              </a:rPr>
              <a:t>Task 5: Staff Training → [Microsoft PowerPoint]</a:t>
            </a:r>
            <a:endParaRPr lang="en-US" sz="1600">
              <a:latin typeface="Calibri"/>
              <a:ea typeface="Calibri"/>
              <a:cs typeface="Calibri"/>
            </a:endParaRPr>
          </a:p>
        </p:txBody>
      </p:sp>
      <p:sp>
        <p:nvSpPr>
          <p:cNvPr id="26" name="Text 24"/>
          <p:cNvSpPr/>
          <p:nvPr/>
        </p:nvSpPr>
        <p:spPr>
          <a:xfrm>
            <a:off x="7132320" y="3474720"/>
            <a:ext cx="1554480" cy="411480"/>
          </a:xfrm>
          <a:prstGeom prst="rect">
            <a:avLst/>
          </a:prstGeom>
          <a:noFill/>
          <a:ln/>
        </p:spPr>
        <p:txBody>
          <a:bodyPr wrap="square" lIns="0" tIns="0" rIns="0" bIns="0" rtlCol="0" anchor="ctr"/>
          <a:lstStyle/>
          <a:p>
            <a:pPr algn="r"/>
            <a:r>
              <a:rPr lang="en-US" sz="1300" i="1">
                <a:solidFill>
                  <a:srgbClr val="555555"/>
                </a:solidFill>
                <a:latin typeface="Calibri"/>
                <a:ea typeface="Calibri"/>
                <a:cs typeface="Calibri"/>
              </a:rPr>
              <a:t>[Lydie Bwalankay]</a:t>
            </a:r>
            <a:endParaRPr lang="en-US" sz="1300">
              <a:latin typeface="Calibri"/>
              <a:ea typeface="Calibri"/>
              <a:cs typeface="Calibri"/>
            </a:endParaRPr>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7.</a:t>
            </a:r>
            <a:endParaRPr lang="en-US" sz="1600"/>
          </a:p>
        </p:txBody>
      </p:sp>
      <p:sp>
        <p:nvSpPr>
          <p:cNvPr id="29" name="Text 27"/>
          <p:cNvSpPr/>
          <p:nvPr/>
        </p:nvSpPr>
        <p:spPr>
          <a:xfrm>
            <a:off x="822960" y="3941064"/>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Conclusion &amp; Recommendations</a:t>
            </a:r>
            <a:endParaRPr lang="en-US" sz="1600"/>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31" name="Shape 29"/>
          <p:cNvSpPr/>
          <p:nvPr/>
        </p:nvSpPr>
        <p:spPr>
          <a:xfrm>
            <a:off x="411480" y="4352544"/>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8.</a:t>
            </a:r>
            <a:endParaRPr lang="en-US" sz="1600"/>
          </a:p>
        </p:txBody>
      </p:sp>
      <p:sp>
        <p:nvSpPr>
          <p:cNvPr id="33" name="Text 31"/>
          <p:cNvSpPr/>
          <p:nvPr/>
        </p:nvSpPr>
        <p:spPr>
          <a:xfrm>
            <a:off x="822960" y="4407408"/>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References</a:t>
            </a:r>
            <a:endParaRPr lang="en-US" sz="160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Introduction: Riverdale Nursing Home</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284514"/>
            <a:ext cx="8321040" cy="3749040"/>
          </a:xfrm>
          <a:prstGeom prst="rect">
            <a:avLst/>
          </a:prstGeom>
          <a:noFill/>
          <a:ln/>
        </p:spPr>
        <p:txBody>
          <a:bodyPr wrap="square" lIns="0" tIns="0" rIns="0" bIns="0" rtlCol="0" anchor="t"/>
          <a:lstStyle/>
          <a:p>
            <a:pPr>
              <a:buSzPct val="100000"/>
            </a:pPr>
            <a:r>
              <a:rPr lang="en-US" sz="2000">
                <a:ea typeface="Calibri"/>
                <a:cs typeface="Calibri"/>
              </a:rPr>
              <a:t>Today our group will be discussing how Riverdale Nursing Home can improve communication and efficiency by using Microsoft 365 correctly. Riverdale supports older adults who require daily personal care, medication support and monitoring. Staff work across two buildings in shifts, including carers, nurses and administrative staff. Although Microsoft 365 is available, staff are unsure which applications should be used for different workplace tasks. This has resulted in confusion, duplicated work, missed messages and inefficient working. Our presentation will recommend the most suitable Microsoft 365 tools for different workplace tasks.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1: Staff Communication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Microsoft Teams          Presenter: [Student Name]  |  [Student ID]</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Why is Microsoft Teams the most suitable tool for this task? Justify your choice with at least one academic or credible source (Author, Year).</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How does Microsoft Teams improve efficiency or communication at Riverdale? Give 2–3 specific examples using real features of the tool.</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What are the advantages of using Microsoft Teams in this context? (e.g. accessibility, collaboration, cost). Cite a source.</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What are the limitations of using Microsoft Teams here? (e.g. internet dependency, staff training, licensing). Cite a source.</a:t>
            </a:r>
            <a:endParaRPr lang="en-US" sz="150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Microsoft Teams at Riverdale</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2: Secure File Storage &amp; Sharing</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OneDrive          Presenter: [Student Name]  |  [Student ID]</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Why is OneDrive the most suitable tool for this task? Justify your choice with at least one academic or credible source (Author, Year).</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How does OneDrive improve efficiency or communication at Riverdale? Give 2–3 specific examples using real features of the tool.</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What are the advantages of using OneDrive in this context? (e.g. accessibility, collaboration, cost). Cite a source.</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What are the limitations of using OneDrive here? (e.g. internet dependency, staff training, licensing). Cite a source.</a:t>
            </a:r>
            <a:endParaRPr lang="en-US" sz="150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3558E-EB57-62F9-7EE0-AC31519C09F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E823485-D1B6-24D2-EA5C-BC0773689BDB}"/>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OneDrive at Riverdale</a:t>
            </a:r>
            <a:endParaRPr lang="en-US" sz="3600"/>
          </a:p>
        </p:txBody>
      </p:sp>
      <p:sp>
        <p:nvSpPr>
          <p:cNvPr id="3" name="Shape 1">
            <a:extLst>
              <a:ext uri="{FF2B5EF4-FFF2-40B4-BE49-F238E27FC236}">
                <a16:creationId xmlns:a16="http://schemas.microsoft.com/office/drawing/2014/main" id="{8116EA1D-4A0A-B999-E32B-3F82B38755A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DE33D957-9219-3455-E242-599BC1E35D4D}"/>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2744F5D0-8C1B-77FA-C62C-832BEF7832C6}"/>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4A8828D2-F51E-711B-592D-BBB7C3FB6EE0}"/>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48008051-0607-D49C-B986-71E80FD8E029}"/>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1C1C625-4457-FF5E-620F-45CAFA370B7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D044DADA-54BE-CAB3-C5BD-CC710BD957C8}"/>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2E3A16CD-6CC9-5D91-CBB6-31E22E92006C}"/>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Tree>
    <p:extLst>
      <p:ext uri="{BB962C8B-B14F-4D97-AF65-F5344CB8AC3E}">
        <p14:creationId xmlns:p14="http://schemas.microsoft.com/office/powerpoint/2010/main" val="3919252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3: Care Documentation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Word          Presenter: [Kelis July] | [2544477]</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Why is Microsoft Word the most suitable tool for this task? Justify your choice with at least one academic or credible source (Author, Year).</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How does Microsoft Word improve efficiency or communication at Riverdale? Give 2–3 specific examples using real features of the tool.</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What are the advantages of using Microsoft Word in this context? (e.g. accessibility, collaboration, cost). Cite a source.</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What are the limitations of using Microsoft Word here? (e.g. internet dependency, staff training, licensing). Cite a source.</a:t>
            </a:r>
            <a:endParaRPr lang="en-US" sz="150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Word at Riverdale</a:t>
            </a:r>
            <a:endParaRPr lang="en-US" sz="360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Tree>
    <p:extLst>
      <p:ext uri="{BB962C8B-B14F-4D97-AF65-F5344CB8AC3E}">
        <p14:creationId xmlns:p14="http://schemas.microsoft.com/office/powerpoint/2010/main" val="2961832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a:ea typeface="Calibri"/>
                <a:cs typeface="Calibri"/>
              </a:rPr>
              <a:t>Task 4: Staff Scheduling / Rotas</a:t>
            </a:r>
            <a:endParaRPr lang="en-US" sz="3600">
              <a:latin typeface="Calibri"/>
              <a:ea typeface="Calibri"/>
              <a:cs typeface="Calibri"/>
            </a:endParaRPr>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Excel          Presenter: [Shanequa </a:t>
            </a:r>
            <a:r>
              <a:rPr lang="en-US" sz="1300" i="1" err="1">
                <a:solidFill>
                  <a:srgbClr val="555555"/>
                </a:solidFill>
                <a:latin typeface="Calibri"/>
                <a:ea typeface="Calibri"/>
                <a:cs typeface="Calibri"/>
              </a:rPr>
              <a:t>Mitche</a:t>
            </a:r>
            <a:r>
              <a:rPr lang="en-US" sz="1300" i="1">
                <a:solidFill>
                  <a:srgbClr val="555555"/>
                </a:solidFill>
                <a:latin typeface="Calibri"/>
                <a:ea typeface="Calibri"/>
                <a:cs typeface="Calibri"/>
              </a:rPr>
              <a:t>ll]  |  [2538140]</a:t>
            </a:r>
            <a:endParaRPr lang="en-US" sz="1300">
              <a:latin typeface="Calibri"/>
              <a:ea typeface="Calibri"/>
              <a:cs typeface="Calibri"/>
            </a:endParaRPr>
          </a:p>
        </p:txBody>
      </p:sp>
      <p:sp>
        <p:nvSpPr>
          <p:cNvPr id="5" name="Shape 3"/>
          <p:cNvSpPr/>
          <p:nvPr/>
        </p:nvSpPr>
        <p:spPr>
          <a:xfrm>
            <a:off x="411480" y="1398814"/>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19497"/>
            <a:ext cx="4353198" cy="3570514"/>
          </a:xfrm>
          <a:prstGeom prst="rect">
            <a:avLst/>
          </a:prstGeom>
          <a:noFill/>
          <a:ln/>
        </p:spPr>
        <p:txBody>
          <a:bodyPr wrap="square" lIns="0" tIns="0" rIns="0" bIns="0" rtlCol="0" anchor="t"/>
          <a:lstStyle/>
          <a:p>
            <a:pPr>
              <a:buSzPct val="100000"/>
            </a:pPr>
            <a:r>
              <a:rPr lang="en-US" sz="1400" b="1">
                <a:solidFill>
                  <a:srgbClr val="0070C0"/>
                </a:solidFill>
                <a:ea typeface="Calibri"/>
                <a:cs typeface="Calibri"/>
              </a:rPr>
              <a:t>What does this task involve?</a:t>
            </a:r>
          </a:p>
          <a:p>
            <a:pPr marL="285750" indent="-285750">
              <a:buFont typeface="Arial"/>
              <a:buChar char="•"/>
            </a:pPr>
            <a:r>
              <a:rPr lang="en-US" sz="1400" dirty="0">
                <a:ea typeface="Calibri"/>
                <a:cs typeface="Calibri"/>
              </a:rPr>
              <a:t>Create weekly and monthly staff </a:t>
            </a:r>
            <a:r>
              <a:rPr lang="en-US" sz="1400" dirty="0" err="1">
                <a:ea typeface="Calibri"/>
                <a:cs typeface="Calibri"/>
              </a:rPr>
              <a:t>rotas</a:t>
            </a:r>
          </a:p>
          <a:p>
            <a:pPr marL="285750" indent="-285750">
              <a:buFont typeface="Arial"/>
              <a:buChar char="•"/>
            </a:pPr>
            <a:r>
              <a:rPr lang="en-US" sz="1400">
                <a:ea typeface="Calibri"/>
                <a:cs typeface="Calibri"/>
              </a:rPr>
              <a:t>Manage shift patterns across two buildings</a:t>
            </a:r>
          </a:p>
          <a:p>
            <a:pPr marL="285750" indent="-285750">
              <a:buFont typeface="Arial"/>
              <a:buChar char="•"/>
            </a:pPr>
            <a:r>
              <a:rPr lang="en-US" sz="1400">
                <a:ea typeface="Calibri"/>
                <a:cs typeface="Calibri"/>
              </a:rPr>
              <a:t>Record annual leave, sickness and shift swaps</a:t>
            </a:r>
          </a:p>
          <a:p>
            <a:pPr marL="285750" indent="-285750">
              <a:buFont typeface="Arial"/>
              <a:buChar char="•"/>
            </a:pPr>
            <a:r>
              <a:rPr lang="en-US" sz="1400">
                <a:ea typeface="Calibri"/>
                <a:cs typeface="Calibri"/>
              </a:rPr>
              <a:t>Ensure safe staffing levels</a:t>
            </a:r>
          </a:p>
          <a:p>
            <a:pPr marL="285750" indent="-285750">
              <a:buFont typeface="Arial"/>
              <a:buChar char="•"/>
            </a:pPr>
            <a:endParaRPr lang="en-US" sz="1400">
              <a:ea typeface="Calibri"/>
              <a:cs typeface="Calibri"/>
            </a:endParaRPr>
          </a:p>
          <a:p>
            <a:r>
              <a:rPr lang="en-US" sz="1400" b="1">
                <a:solidFill>
                  <a:srgbClr val="0070C0"/>
                </a:solidFill>
                <a:ea typeface="Calibri"/>
                <a:cs typeface="Calibri"/>
              </a:rPr>
              <a:t>Why Microsoft Excel?</a:t>
            </a:r>
          </a:p>
          <a:p>
            <a:pPr marL="285750" indent="-285750">
              <a:buFont typeface="Arial"/>
              <a:buChar char="•"/>
            </a:pPr>
            <a:r>
              <a:rPr lang="en-US" sz="1400">
                <a:ea typeface="Calibri"/>
                <a:cs typeface="Calibri"/>
              </a:rPr>
              <a:t>Organizes data clearly</a:t>
            </a:r>
          </a:p>
          <a:p>
            <a:pPr marL="285750" indent="-285750">
              <a:buFont typeface="Arial"/>
              <a:buChar char="•"/>
            </a:pPr>
            <a:r>
              <a:rPr lang="en-US" sz="1400">
                <a:ea typeface="Calibri"/>
                <a:cs typeface="Calibri"/>
              </a:rPr>
              <a:t>Automatic calculations (formulas)</a:t>
            </a:r>
          </a:p>
          <a:p>
            <a:pPr marL="285750" indent="-285750">
              <a:buFont typeface="Arial"/>
              <a:buChar char="•"/>
            </a:pPr>
            <a:r>
              <a:rPr lang="en-US" sz="1400">
                <a:ea typeface="Calibri"/>
                <a:cs typeface="Calibri"/>
              </a:rPr>
              <a:t>Color coding (Conditional Formatting)</a:t>
            </a:r>
          </a:p>
          <a:p>
            <a:pPr marL="285750" indent="-285750">
              <a:buFont typeface="Arial"/>
              <a:buChar char="•"/>
            </a:pPr>
            <a:r>
              <a:rPr lang="en-US" sz="1400">
                <a:ea typeface="Calibri"/>
                <a:cs typeface="Calibri"/>
              </a:rPr>
              <a:t>Easy to update and share</a:t>
            </a:r>
          </a:p>
          <a:p>
            <a:pPr marL="285750" indent="-285750">
              <a:buFont typeface="Arial"/>
              <a:buChar char="•"/>
            </a:pPr>
            <a:endParaRPr lang="en-US" sz="1400">
              <a:ea typeface="Calibri"/>
              <a:cs typeface="Calibri"/>
            </a:endParaRPr>
          </a:p>
          <a:p>
            <a:r>
              <a:rPr lang="en-US" sz="1400" b="1">
                <a:solidFill>
                  <a:srgbClr val="0070C0"/>
                </a:solidFill>
                <a:ea typeface="Calibri"/>
                <a:cs typeface="Calibri"/>
              </a:rPr>
              <a:t>How does Excel improve efficiency?</a:t>
            </a:r>
          </a:p>
          <a:p>
            <a:pPr marL="285750" indent="-285750">
              <a:buFont typeface="Arial"/>
              <a:buChar char="•"/>
            </a:pPr>
            <a:r>
              <a:rPr lang="en-US" sz="1400">
                <a:ea typeface="Calibri"/>
                <a:cs typeface="Calibri"/>
              </a:rPr>
              <a:t>Reduces manual errors</a:t>
            </a:r>
          </a:p>
          <a:p>
            <a:pPr marL="285750" indent="-285750">
              <a:buFont typeface="Arial"/>
              <a:buChar char="•"/>
            </a:pPr>
            <a:r>
              <a:rPr lang="en-US" sz="1400">
                <a:ea typeface="Calibri"/>
                <a:cs typeface="Calibri"/>
              </a:rPr>
              <a:t>Saves time</a:t>
            </a:r>
          </a:p>
          <a:p>
            <a:pPr marL="285750" indent="-285750">
              <a:buFont typeface="Arial"/>
              <a:buChar char="•"/>
            </a:pPr>
            <a:r>
              <a:rPr lang="en-US" sz="1400">
                <a:ea typeface="Calibri"/>
                <a:cs typeface="Calibri"/>
              </a:rPr>
              <a:t>Supports collaboration</a:t>
            </a:r>
          </a:p>
          <a:p>
            <a:pPr marL="285750" indent="-285750">
              <a:buFont typeface="Arial"/>
              <a:buChar char="•"/>
            </a:pPr>
            <a:r>
              <a:rPr lang="en-US" sz="1400" dirty="0">
                <a:ea typeface="Calibri"/>
                <a:cs typeface="Calibri"/>
              </a:rPr>
              <a:t>One up-to-date </a:t>
            </a:r>
            <a:r>
              <a:rPr lang="en-US" sz="1400" dirty="0" err="1">
                <a:ea typeface="Calibri"/>
                <a:cs typeface="Calibri"/>
              </a:rPr>
              <a:t>rota</a:t>
            </a:r>
            <a:r>
              <a:rPr lang="en-US" sz="1400" dirty="0">
                <a:ea typeface="Calibri"/>
                <a:cs typeface="Calibri"/>
              </a:rPr>
              <a:t> for all staff</a:t>
            </a:r>
          </a:p>
          <a:p>
            <a:pPr marL="285750" indent="-285750">
              <a:buFont typeface="Arial"/>
              <a:buChar char="•"/>
            </a:pPr>
            <a:endParaRPr lang="en-US" sz="1000">
              <a:ea typeface="Calibri"/>
              <a:cs typeface="Calibri"/>
            </a:endParaRPr>
          </a:p>
          <a:p>
            <a:pPr marL="285750" indent="-285750">
              <a:buFont typeface="Arial"/>
              <a:buChar char="•"/>
            </a:pPr>
            <a:endParaRPr lang="en-US" sz="1000">
              <a:ea typeface="Calibri"/>
              <a:cs typeface="Calibri"/>
            </a:endParaRPr>
          </a:p>
        </p:txBody>
      </p:sp>
      <p:pic>
        <p:nvPicPr>
          <p:cNvPr id="11" name="Picture 10" descr="A screenshot of a computer">
            <a:extLst>
              <a:ext uri="{FF2B5EF4-FFF2-40B4-BE49-F238E27FC236}">
                <a16:creationId xmlns:a16="http://schemas.microsoft.com/office/drawing/2014/main" id="{702D212A-1059-DFE6-04F8-3C8D291D2AA2}"/>
              </a:ext>
            </a:extLst>
          </p:cNvPr>
          <p:cNvPicPr>
            <a:picLocks noChangeAspect="1"/>
          </p:cNvPicPr>
          <p:nvPr/>
        </p:nvPicPr>
        <p:blipFill>
          <a:blip r:embed="rId3"/>
          <a:srcRect t="1640" r="22290" b="25239"/>
          <a:stretch>
            <a:fillRect/>
          </a:stretch>
        </p:blipFill>
        <p:spPr>
          <a:xfrm>
            <a:off x="4158343" y="1518092"/>
            <a:ext cx="4902807" cy="337201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Excel at Riverdale</a:t>
            </a:r>
            <a:endParaRPr lang="en-US" sz="3600"/>
          </a:p>
        </p:txBody>
      </p:sp>
      <p:sp>
        <p:nvSpPr>
          <p:cNvPr id="3" name="Shape 1">
            <a:extLst>
              <a:ext uri="{FF2B5EF4-FFF2-40B4-BE49-F238E27FC236}">
                <a16:creationId xmlns:a16="http://schemas.microsoft.com/office/drawing/2014/main" id="{1D939310-D116-94A5-ABDF-01B6F1E8700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E9CA5C0-06DB-5508-2678-EABBAED127F5}"/>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00B050"/>
                </a:solidFill>
                <a:latin typeface="Calibri"/>
                <a:ea typeface="Calibri"/>
                <a:cs typeface="Calibri"/>
              </a:rPr>
              <a:t>Benefits</a:t>
            </a:r>
            <a:endParaRPr lang="en-US" sz="1700">
              <a:solidFill>
                <a:srgbClr val="00B050"/>
              </a:solidFill>
              <a:latin typeface="Calibri"/>
              <a:ea typeface="Calibri"/>
              <a:cs typeface="Calibri"/>
            </a:endParaRPr>
          </a:p>
        </p:txBody>
      </p:sp>
      <p:sp>
        <p:nvSpPr>
          <p:cNvPr id="5" name="Shape 3">
            <a:extLst>
              <a:ext uri="{FF2B5EF4-FFF2-40B4-BE49-F238E27FC236}">
                <a16:creationId xmlns:a16="http://schemas.microsoft.com/office/drawing/2014/main" id="{887F9A9D-F64E-3E5D-F333-C8759DC8FE85}"/>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66AD7CA6-C2A8-FC1B-A1CF-758EA8454352}"/>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9DC5975C-0447-7B7C-2A75-EE2BD697663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FF0000"/>
                </a:solidFill>
                <a:latin typeface="Calibri"/>
                <a:ea typeface="Calibri"/>
                <a:cs typeface="Calibri"/>
              </a:rPr>
              <a:t>Limitations</a:t>
            </a:r>
            <a:endParaRPr lang="en-US" sz="1700">
              <a:solidFill>
                <a:srgbClr val="FF0000"/>
              </a:solidFill>
              <a:latin typeface="Calibri"/>
              <a:ea typeface="Calibri"/>
              <a:cs typeface="Calibri"/>
            </a:endParaRPr>
          </a:p>
        </p:txBody>
      </p:sp>
      <p:sp>
        <p:nvSpPr>
          <p:cNvPr id="9" name="Shape 7">
            <a:extLst>
              <a:ext uri="{FF2B5EF4-FFF2-40B4-BE49-F238E27FC236}">
                <a16:creationId xmlns:a16="http://schemas.microsoft.com/office/drawing/2014/main" id="{639B12FD-800B-99A5-2D44-B5A931FD21F4}"/>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3AD21BD2-32D2-D097-4F51-6EDC6B5C36EB}"/>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1" name="TextBox 10">
            <a:extLst>
              <a:ext uri="{FF2B5EF4-FFF2-40B4-BE49-F238E27FC236}">
                <a16:creationId xmlns:a16="http://schemas.microsoft.com/office/drawing/2014/main" id="{FB11CF7A-038D-49EC-7B95-3975D078C62D}"/>
              </a:ext>
            </a:extLst>
          </p:cNvPr>
          <p:cNvSpPr txBox="1"/>
          <p:nvPr/>
        </p:nvSpPr>
        <p:spPr>
          <a:xfrm>
            <a:off x="373224" y="1702837"/>
            <a:ext cx="3732244" cy="14812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3" name="TextBox 12">
            <a:extLst>
              <a:ext uri="{FF2B5EF4-FFF2-40B4-BE49-F238E27FC236}">
                <a16:creationId xmlns:a16="http://schemas.microsoft.com/office/drawing/2014/main" id="{87C51C28-87F8-D018-1FD9-B547EA27653C}"/>
              </a:ext>
            </a:extLst>
          </p:cNvPr>
          <p:cNvSpPr txBox="1"/>
          <p:nvPr/>
        </p:nvSpPr>
        <p:spPr>
          <a:xfrm>
            <a:off x="420655" y="1740159"/>
            <a:ext cx="3654488"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rgbClr val="00B050"/>
                </a:solidFill>
                <a:ea typeface="Calibri" panose="020F0502020204030204"/>
                <a:cs typeface="Calibri" panose="020F0502020204030204"/>
              </a:rPr>
              <a:t>Easy to organise staff rotas</a:t>
            </a:r>
          </a:p>
          <a:p>
            <a:pPr marL="285750" indent="-285750">
              <a:buFont typeface="Arial"/>
              <a:buChar char="•"/>
            </a:pPr>
            <a:r>
              <a:rPr lang="en-GB">
                <a:solidFill>
                  <a:srgbClr val="00B050"/>
                </a:solidFill>
                <a:ea typeface="Calibri" panose="020F0502020204030204"/>
                <a:cs typeface="Calibri" panose="020F0502020204030204"/>
              </a:rPr>
              <a:t>Automatically calculates hours using formulas</a:t>
            </a:r>
          </a:p>
          <a:p>
            <a:pPr marL="285750" indent="-285750">
              <a:buFont typeface="Arial"/>
              <a:buChar char="•"/>
            </a:pPr>
            <a:r>
              <a:rPr lang="en-GB">
                <a:solidFill>
                  <a:srgbClr val="00B050"/>
                </a:solidFill>
                <a:ea typeface="Calibri" panose="020F0502020204030204"/>
                <a:cs typeface="Calibri" panose="020F0502020204030204"/>
              </a:rPr>
              <a:t>Colour-coding makes shifts easy to identify</a:t>
            </a:r>
          </a:p>
          <a:p>
            <a:pPr marL="285750" indent="-285750">
              <a:buFont typeface="Arial"/>
              <a:buChar char="•"/>
            </a:pPr>
            <a:r>
              <a:rPr lang="en-GB">
                <a:solidFill>
                  <a:srgbClr val="00B050"/>
                </a:solidFill>
                <a:ea typeface="Calibri" panose="020F0502020204030204"/>
                <a:cs typeface="Calibri" panose="020F0502020204030204"/>
              </a:rPr>
              <a:t>Can be shared and updated by authorised staff through Microsoft 365</a:t>
            </a:r>
          </a:p>
          <a:p>
            <a:pPr marL="285750" indent="-285750">
              <a:buFont typeface="Arial"/>
              <a:buChar char="•"/>
            </a:pPr>
            <a:r>
              <a:rPr lang="en-GB">
                <a:solidFill>
                  <a:srgbClr val="00B050"/>
                </a:solidFill>
                <a:ea typeface="Calibri" panose="020F0502020204030204"/>
                <a:cs typeface="Calibri" panose="020F0502020204030204"/>
              </a:rPr>
              <a:t>Saves time and reduces duplicate work</a:t>
            </a:r>
          </a:p>
        </p:txBody>
      </p:sp>
      <p:sp>
        <p:nvSpPr>
          <p:cNvPr id="14" name="TextBox 13">
            <a:extLst>
              <a:ext uri="{FF2B5EF4-FFF2-40B4-BE49-F238E27FC236}">
                <a16:creationId xmlns:a16="http://schemas.microsoft.com/office/drawing/2014/main" id="{301B46E3-2F68-EC9C-BD7E-9B71E453D54F}"/>
              </a:ext>
            </a:extLst>
          </p:cNvPr>
          <p:cNvSpPr txBox="1"/>
          <p:nvPr/>
        </p:nvSpPr>
        <p:spPr>
          <a:xfrm>
            <a:off x="4860471" y="1741714"/>
            <a:ext cx="3720581"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rgbClr val="FF0000"/>
                </a:solidFill>
                <a:ea typeface="Calibri" panose="020F0502020204030204"/>
                <a:cs typeface="Calibri" panose="020F0502020204030204"/>
              </a:rPr>
              <a:t>Staff may need Excel training</a:t>
            </a:r>
          </a:p>
          <a:p>
            <a:pPr marL="285750" indent="-285750">
              <a:buFont typeface="Arial"/>
              <a:buChar char="•"/>
            </a:pPr>
            <a:r>
              <a:rPr lang="en-GB">
                <a:solidFill>
                  <a:srgbClr val="FF0000"/>
                </a:solidFill>
                <a:ea typeface="Calibri" panose="020F0502020204030204"/>
                <a:cs typeface="Calibri" panose="020F0502020204030204"/>
              </a:rPr>
              <a:t>Errors can occur if formulas are entered incorrectly</a:t>
            </a:r>
          </a:p>
          <a:p>
            <a:pPr marL="285750" indent="-285750">
              <a:buFont typeface="Arial"/>
              <a:buChar char="•"/>
            </a:pPr>
            <a:r>
              <a:rPr lang="en-GB">
                <a:solidFill>
                  <a:srgbClr val="FF0000"/>
                </a:solidFill>
                <a:ea typeface="Calibri" panose="020F0502020204030204"/>
                <a:cs typeface="Calibri" panose="020F0502020204030204"/>
              </a:rPr>
              <a:t>Requires internet for real-time online collaboration</a:t>
            </a:r>
          </a:p>
          <a:p>
            <a:pPr marL="285750" indent="-285750">
              <a:buFont typeface="Arial"/>
              <a:buChar char="•"/>
            </a:pPr>
            <a:r>
              <a:rPr lang="en-GB">
                <a:solidFill>
                  <a:srgbClr val="FF0000"/>
                </a:solidFill>
                <a:ea typeface="Calibri" panose="020F0502020204030204"/>
                <a:cs typeface="Calibri" panose="020F0502020204030204"/>
              </a:rPr>
              <a:t>Not as advanced as dedicated rota software for very large organisations</a:t>
            </a:r>
          </a:p>
          <a:p>
            <a:pPr marL="285750" indent="-285750">
              <a:buFont typeface="Arial"/>
              <a:buChar char="•"/>
            </a:pPr>
            <a:r>
              <a:rPr lang="en-GB">
                <a:solidFill>
                  <a:srgbClr val="FF0000"/>
                </a:solidFill>
                <a:ea typeface="Calibri" panose="020F0502020204030204"/>
                <a:cs typeface="Calibri" panose="020F0502020204030204"/>
              </a:rPr>
              <a:t>Risk of accidental edits if permissions aren't managed properly</a:t>
            </a:r>
          </a:p>
          <a:p>
            <a:pPr marL="285750" indent="-285750">
              <a:buFont typeface="Arial"/>
              <a:buChar char="•"/>
            </a:pPr>
            <a:endParaRPr lang="en-GB">
              <a:ea typeface="Calibri" panose="020F0502020204030204"/>
              <a:cs typeface="Calibri" panose="020F0502020204030204"/>
            </a:endParaRPr>
          </a:p>
        </p:txBody>
      </p:sp>
    </p:spTree>
    <p:extLst>
      <p:ext uri="{BB962C8B-B14F-4D97-AF65-F5344CB8AC3E}">
        <p14:creationId xmlns:p14="http://schemas.microsoft.com/office/powerpoint/2010/main" val="2894269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5: Staff Training</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PowerPoint          Presenter: [Lydie Bwalankay]  | [2538581]</a:t>
            </a:r>
            <a:endParaRPr lang="en-US" sz="1300">
              <a:latin typeface="Calibri"/>
              <a:ea typeface="Calibri"/>
              <a:cs typeface="Calibri"/>
            </a:endParaRPr>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
        <p:nvSpPr>
          <p:cNvPr id="10" name="Text 4">
            <a:extLst>
              <a:ext uri="{FF2B5EF4-FFF2-40B4-BE49-F238E27FC236}">
                <a16:creationId xmlns:a16="http://schemas.microsoft.com/office/drawing/2014/main" id="{06032050-D0C2-966E-4B8A-4F72D1CD42C9}"/>
              </a:ext>
            </a:extLst>
          </p:cNvPr>
          <p:cNvSpPr/>
          <p:nvPr/>
        </p:nvSpPr>
        <p:spPr>
          <a:xfrm>
            <a:off x="414423" y="1493883"/>
            <a:ext cx="8321040" cy="3175000"/>
          </a:xfrm>
          <a:prstGeom prst="rect">
            <a:avLst/>
          </a:prstGeom>
          <a:noFill/>
          <a:ln/>
        </p:spPr>
        <p:txBody>
          <a:bodyPr wrap="square" lIns="0" tIns="0" rIns="0" bIns="0" rtlCol="0" anchor="t"/>
          <a:lstStyle/>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Why is Microsoft PowerPoint the most suitable tool for this task? Justify your choice with at least one academic or credible source (Author, Year).</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How does Microsoft PowerPoint improve efficiency or communication at Riverdale? Give 2–3 specific examples using real features of the tool.</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What are the advantages of using Microsoft PowerPoint in this context? (e.g. accessibility, collaboration, cost). Cite a source.</a:t>
            </a:r>
            <a:endParaRPr lang="en-US" sz="1500"/>
          </a:p>
          <a:p>
            <a:pPr marL="342900" indent="-342900">
              <a:buSzPct val="100000"/>
              <a:buChar char="•"/>
            </a:pPr>
            <a:r>
              <a:rPr lang="en-US" sz="1500">
                <a:solidFill>
                  <a:srgbClr val="C0392B"/>
                </a:solidFill>
                <a:latin typeface="Calibri" pitchFamily="34" charset="0"/>
                <a:ea typeface="Calibri" pitchFamily="34" charset="-122"/>
                <a:cs typeface="Calibri" pitchFamily="34" charset="-120"/>
              </a:rPr>
              <a:t>What are the limitations of using Microsoft PowerPoint here? (e.g. internet dependency, staff training, licensing). Cite a source.</a:t>
            </a:r>
            <a:endParaRPr lang="en-US" sz="15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411481" y="326572"/>
            <a:ext cx="8321040" cy="690154"/>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PowerPoint at Riverdale</a:t>
            </a:r>
            <a:endParaRPr lang="en-US" sz="3600"/>
          </a:p>
        </p:txBody>
      </p:sp>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Tree>
    <p:extLst>
      <p:ext uri="{BB962C8B-B14F-4D97-AF65-F5344CB8AC3E}">
        <p14:creationId xmlns:p14="http://schemas.microsoft.com/office/powerpoint/2010/main" val="2101939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Summary: Benefits &amp; Limitations of Recommended Tools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1579011935"/>
              </p:ext>
            </p:extLst>
          </p:nvPr>
        </p:nvGraphicFramePr>
        <p:xfrm>
          <a:off x="411480" y="1097280"/>
          <a:ext cx="8321040" cy="3401568"/>
        </p:xfrm>
        <a:graphic>
          <a:graphicData uri="http://schemas.openxmlformats.org/drawingml/2006/table">
            <a:tbl>
              <a:tblPr/>
              <a:tblGrid>
                <a:gridCol w="201168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2468880">
                  <a:extLst>
                    <a:ext uri="{9D8B030D-6E8A-4147-A177-3AD203B41FA5}">
                      <a16:colId xmlns:a16="http://schemas.microsoft.com/office/drawing/2014/main" val="20002"/>
                    </a:ext>
                  </a:extLst>
                </a:gridCol>
                <a:gridCol w="2468880">
                  <a:extLst>
                    <a:ext uri="{9D8B030D-6E8A-4147-A177-3AD203B41FA5}">
                      <a16:colId xmlns:a16="http://schemas.microsoft.com/office/drawing/2014/main" val="20003"/>
                    </a:ext>
                  </a:extLst>
                </a:gridCol>
              </a:tblGrid>
              <a:tr h="566928">
                <a:tc>
                  <a:txBody>
                    <a:bodyPr/>
                    <a:lstStyle/>
                    <a:p>
                      <a:pPr marL="0" indent="0">
                        <a:buNone/>
                      </a:pPr>
                      <a:r>
                        <a:rPr lang="en-US" sz="1300" b="1">
                          <a:solidFill>
                            <a:srgbClr val="FFFFFF"/>
                          </a:solidFill>
                          <a:latin typeface="Calibri" pitchFamily="34" charset="0"/>
                          <a:ea typeface="Calibri" pitchFamily="34" charset="-122"/>
                          <a:cs typeface="Calibri" pitchFamily="34" charset="-120"/>
                        </a:rPr>
                        <a:t>Workplace Task</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MS 365 Tool</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Benefit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Limitation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566928">
                <a:tc>
                  <a:txBody>
                    <a:bodyPr/>
                    <a:lstStyle/>
                    <a:p>
                      <a:pPr marL="0" indent="0">
                        <a:buNone/>
                      </a:pPr>
                      <a:r>
                        <a:rPr lang="en-US" sz="1300">
                          <a:solidFill>
                            <a:srgbClr val="1A1A1A"/>
                          </a:solidFill>
                          <a:latin typeface="Calibri" pitchFamily="34" charset="0"/>
                          <a:ea typeface="Calibri" pitchFamily="34" charset="-122"/>
                          <a:cs typeface="Calibri" pitchFamily="34" charset="-120"/>
                        </a:rPr>
                        <a:t>Staff Communication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Teams</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benefit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limitation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66928">
                <a:tc>
                  <a:txBody>
                    <a:bodyPr/>
                    <a:lstStyle/>
                    <a:p>
                      <a:pPr marL="0" indent="0">
                        <a:buNone/>
                      </a:pPr>
                      <a:r>
                        <a:rPr lang="en-US" sz="1300">
                          <a:solidFill>
                            <a:srgbClr val="1A1A1A"/>
                          </a:solidFill>
                          <a:latin typeface="Calibri" pitchFamily="34" charset="0"/>
                          <a:ea typeface="Calibri" pitchFamily="34" charset="-122"/>
                          <a:cs typeface="Calibri" pitchFamily="34" charset="-120"/>
                        </a:rPr>
                        <a:t>File Storage &amp; Sharing</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OneDrive</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benefit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limitation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66928">
                <a:tc>
                  <a:txBody>
                    <a:bodyPr/>
                    <a:lstStyle/>
                    <a:p>
                      <a:pPr marL="0" indent="0">
                        <a:buNone/>
                      </a:pPr>
                      <a:r>
                        <a:rPr lang="en-US" sz="1300">
                          <a:solidFill>
                            <a:srgbClr val="1A1A1A"/>
                          </a:solidFill>
                          <a:latin typeface="Calibri" pitchFamily="34" charset="0"/>
                          <a:ea typeface="Calibri" pitchFamily="34" charset="-122"/>
                          <a:cs typeface="Calibri" pitchFamily="34" charset="-120"/>
                        </a:rPr>
                        <a:t>Care Documentation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Word</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benefit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limitation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66928">
                <a:tc>
                  <a:txBody>
                    <a:bodyPr/>
                    <a:lstStyle/>
                    <a:p>
                      <a:pPr marL="0" indent="0">
                        <a:buNone/>
                      </a:pPr>
                      <a:r>
                        <a:rPr lang="en-US" sz="1300">
                          <a:solidFill>
                            <a:srgbClr val="1A1A1A"/>
                          </a:solidFill>
                          <a:latin typeface="Calibri" pitchFamily="34" charset="0"/>
                          <a:ea typeface="Calibri" pitchFamily="34" charset="-122"/>
                          <a:cs typeface="Calibri" pitchFamily="34" charset="-120"/>
                        </a:rPr>
                        <a:t>Staff Scheduling / Rotas</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Excel</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benefit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limitation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66928">
                <a:tc>
                  <a:txBody>
                    <a:bodyPr/>
                    <a:lstStyle/>
                    <a:p>
                      <a:pPr marL="0" indent="0">
                        <a:buNone/>
                      </a:pPr>
                      <a:r>
                        <a:rPr lang="en-US" sz="1300">
                          <a:solidFill>
                            <a:srgbClr val="1A1A1A"/>
                          </a:solidFill>
                          <a:latin typeface="Calibri" pitchFamily="34" charset="0"/>
                          <a:ea typeface="Calibri" pitchFamily="34" charset="-122"/>
                          <a:cs typeface="Calibri" pitchFamily="34" charset="-120"/>
                        </a:rPr>
                        <a:t>Staff Training</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PowerPoint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benefit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limitation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Conclusion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342900" indent="-342900">
              <a:buSzPct val="100000"/>
              <a:buChar char="•"/>
            </a:pPr>
            <a:r>
              <a:rPr lang="en-US" sz="1700">
                <a:solidFill>
                  <a:srgbClr val="C0392B"/>
                </a:solidFill>
                <a:latin typeface="Calibri" pitchFamily="34" charset="0"/>
                <a:ea typeface="Calibri" pitchFamily="34" charset="-122"/>
                <a:cs typeface="Calibri" pitchFamily="34" charset="-120"/>
              </a:rPr>
              <a:t>Summarise the group's overall findings - what do your tool recommendations mean for Riverdale as a whole?</a:t>
            </a:r>
            <a:endParaRPr lang="en-US" sz="1700"/>
          </a:p>
          <a:p>
            <a:pPr marL="342900" indent="-342900">
              <a:buSzPct val="100000"/>
              <a:buChar char="•"/>
            </a:pPr>
            <a:r>
              <a:rPr lang="en-US" sz="1700">
                <a:solidFill>
                  <a:srgbClr val="C0392B"/>
                </a:solidFill>
                <a:latin typeface="Calibri" pitchFamily="34" charset="0"/>
                <a:ea typeface="Calibri" pitchFamily="34" charset="-122"/>
                <a:cs typeface="Calibri" pitchFamily="34" charset="-120"/>
              </a:rPr>
              <a:t>Highlight the most significant improvement each tool brings to the nursing home's efficiency or communication.</a:t>
            </a:r>
            <a:endParaRPr lang="en-US" sz="1700"/>
          </a:p>
          <a:p>
            <a:pPr marL="342900" indent="-342900">
              <a:buSzPct val="100000"/>
              <a:buChar char="•"/>
            </a:pPr>
            <a:r>
              <a:rPr lang="en-US" sz="1700">
                <a:solidFill>
                  <a:srgbClr val="C0392B"/>
                </a:solidFill>
                <a:latin typeface="Calibri" pitchFamily="34" charset="0"/>
                <a:ea typeface="Calibri" pitchFamily="34" charset="-122"/>
                <a:cs typeface="Calibri" pitchFamily="34" charset="-120"/>
              </a:rPr>
              <a:t>Reflect on any shared limitations across the tools (e.g. staff training, internet access, cost) and how management could address them.</a:t>
            </a:r>
            <a:endParaRPr lang="en-US" sz="1700"/>
          </a:p>
          <a:p>
            <a:pPr marL="342900" indent="-342900">
              <a:buSzPct val="100000"/>
              <a:buChar char="•"/>
            </a:pPr>
            <a:r>
              <a:rPr lang="en-US" sz="1700">
                <a:solidFill>
                  <a:srgbClr val="C0392B"/>
                </a:solidFill>
                <a:latin typeface="Calibri" pitchFamily="34" charset="0"/>
                <a:ea typeface="Calibri" pitchFamily="34" charset="-122"/>
                <a:cs typeface="Calibri" pitchFamily="34" charset="-120"/>
              </a:rPr>
              <a:t>State your group's key recommendation to the management of Riverdale Nursing Home in one clear sentence.</a:t>
            </a:r>
            <a:endParaRPr lang="en-US" sz="17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References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8321040" cy="3840480"/>
          </a:xfrm>
          <a:prstGeom prst="rect">
            <a:avLst/>
          </a:prstGeom>
          <a:noFill/>
          <a:ln/>
        </p:spPr>
        <p:txBody>
          <a:bodyPr wrap="square" lIns="0" tIns="0" rIns="0" bIns="0" rtlCol="0" anchor="t"/>
          <a:lstStyle/>
          <a:p>
            <a:pPr marL="0" indent="0">
              <a:buNone/>
            </a:pPr>
            <a:r>
              <a:rPr lang="en-US" sz="1400">
                <a:solidFill>
                  <a:srgbClr val="555555"/>
                </a:solidFill>
                <a:latin typeface="Calibri" pitchFamily="34" charset="0"/>
                <a:ea typeface="Calibri" pitchFamily="34" charset="-122"/>
                <a:cs typeface="Calibri" pitchFamily="34" charset="-120"/>
              </a:rPr>
              <a:t>List all sources cited in this presentation in alphabetical order by author surname.</a:t>
            </a:r>
            <a:endParaRPr lang="en-US" sz="1400"/>
          </a:p>
          <a:p>
            <a:pPr marL="0" indent="0">
              <a:buNone/>
            </a:pPr>
            <a:r>
              <a:rPr lang="en-US" sz="1400">
                <a:solidFill>
                  <a:srgbClr val="555555"/>
                </a:solidFill>
                <a:latin typeface="Calibri" pitchFamily="34" charset="0"/>
                <a:ea typeface="Calibri" pitchFamily="34" charset="-122"/>
                <a:cs typeface="Calibri" pitchFamily="34" charset="-120"/>
              </a:rPr>
              <a:t>Use UWTSD Harvard Referencing style throughout. Minimum 4 credible academic sources across the group.</a:t>
            </a:r>
            <a:endParaRPr lang="en-US" sz="1400"/>
          </a:p>
          <a:p>
            <a:pPr marL="0" indent="0">
              <a:buNone/>
            </a:pPr>
            <a:endParaRPr lang="en-US" sz="1400"/>
          </a:p>
          <a:p>
            <a:pPr marL="0" indent="0">
              <a:buNone/>
            </a:pPr>
            <a:r>
              <a:rPr lang="en-US" sz="1400">
                <a:solidFill>
                  <a:srgbClr val="555555"/>
                </a:solidFill>
                <a:latin typeface="Calibri" pitchFamily="34" charset="0"/>
                <a:ea typeface="Calibri" pitchFamily="34" charset="-122"/>
                <a:cs typeface="Calibri" pitchFamily="34" charset="-120"/>
              </a:rPr>
              <a:t>Book:</a:t>
            </a:r>
            <a:endParaRPr lang="en-US" sz="1400"/>
          </a:p>
          <a:p>
            <a:pPr marL="0" indent="0">
              <a:buNone/>
            </a:pPr>
            <a:r>
              <a:rPr lang="en-US" sz="1400">
                <a:solidFill>
                  <a:srgbClr val="555555"/>
                </a:solidFill>
                <a:latin typeface="Calibri" pitchFamily="34" charset="0"/>
                <a:ea typeface="Calibri" pitchFamily="34" charset="-122"/>
                <a:cs typeface="Calibri" pitchFamily="34" charset="-120"/>
              </a:rPr>
              <a:t>Author Surname, Initial(s). (Year). Title of Book. Edition (if not first). Place: Publisher.</a:t>
            </a:r>
            <a:endParaRPr lang="en-US" sz="1400"/>
          </a:p>
          <a:p>
            <a:pPr marL="0" indent="0">
              <a:buNone/>
            </a:pPr>
            <a:endParaRPr lang="en-US" sz="1400"/>
          </a:p>
          <a:p>
            <a:pPr marL="0" indent="0">
              <a:buNone/>
            </a:pPr>
            <a:r>
              <a:rPr lang="en-US" sz="1400">
                <a:solidFill>
                  <a:srgbClr val="555555"/>
                </a:solidFill>
                <a:latin typeface="Calibri" pitchFamily="34" charset="0"/>
                <a:ea typeface="Calibri" pitchFamily="34" charset="-122"/>
                <a:cs typeface="Calibri" pitchFamily="34" charset="-120"/>
              </a:rPr>
              <a:t>Journal Article:</a:t>
            </a:r>
            <a:endParaRPr lang="en-US" sz="1400"/>
          </a:p>
          <a:p>
            <a:pPr marL="0" indent="0">
              <a:buNone/>
            </a:pPr>
            <a:r>
              <a:rPr lang="en-US" sz="1400">
                <a:solidFill>
                  <a:srgbClr val="555555"/>
                </a:solidFill>
                <a:latin typeface="Calibri" pitchFamily="34" charset="0"/>
                <a:ea typeface="Calibri" pitchFamily="34" charset="-122"/>
                <a:cs typeface="Calibri" pitchFamily="34" charset="-120"/>
              </a:rPr>
              <a:t>Author Surname, Initial(s). (Year). 'Title of article', Journal Name, Volume(Issue), pp. XX–XX.</a:t>
            </a:r>
            <a:endParaRPr lang="en-US" sz="1400"/>
          </a:p>
          <a:p>
            <a:pPr marL="0" indent="0">
              <a:buNone/>
            </a:pPr>
            <a:endParaRPr lang="en-US" sz="1400"/>
          </a:p>
          <a:p>
            <a:pPr marL="0" indent="0">
              <a:buNone/>
            </a:pPr>
            <a:r>
              <a:rPr lang="en-US" sz="1400">
                <a:solidFill>
                  <a:srgbClr val="555555"/>
                </a:solidFill>
                <a:latin typeface="Calibri" pitchFamily="34" charset="0"/>
                <a:ea typeface="Calibri" pitchFamily="34" charset="-122"/>
                <a:cs typeface="Calibri" pitchFamily="34" charset="-120"/>
              </a:rPr>
              <a:t>Website:</a:t>
            </a:r>
            <a:endParaRPr lang="en-US" sz="1400"/>
          </a:p>
          <a:p>
            <a:pPr marL="0" indent="0">
              <a:buNone/>
            </a:pPr>
            <a:r>
              <a:rPr lang="en-US" sz="1400">
                <a:solidFill>
                  <a:srgbClr val="555555"/>
                </a:solidFill>
                <a:latin typeface="Calibri" pitchFamily="34" charset="0"/>
                <a:ea typeface="Calibri" pitchFamily="34" charset="-122"/>
                <a:cs typeface="Calibri" pitchFamily="34" charset="-120"/>
              </a:rPr>
              <a:t>Author Surname, Initial(s). (Year). Title of webpage [Online]. Available at: URL (Accessed: DD Month YYYY).</a:t>
            </a:r>
            <a:endParaRPr lang="en-US" sz="1400"/>
          </a:p>
          <a:p>
            <a:pPr marL="0" indent="0">
              <a:buNone/>
            </a:pPr>
            <a:endParaRPr lang="en-US" sz="1400"/>
          </a:p>
          <a:p>
            <a:pPr marL="0" indent="0">
              <a:buNone/>
            </a:pPr>
            <a:r>
              <a:rPr lang="en-US" sz="1400">
                <a:solidFill>
                  <a:srgbClr val="555555"/>
                </a:solidFill>
                <a:latin typeface="Calibri" pitchFamily="34" charset="0"/>
                <a:ea typeface="Calibri" pitchFamily="34" charset="-122"/>
                <a:cs typeface="Calibri" pitchFamily="34" charset="-120"/>
              </a:rPr>
              <a:t>[Replace this text with your actual references]</a:t>
            </a:r>
            <a:endParaRPr lang="en-US" sz="14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17</Slides>
  <Notes>17</Notes>
  <HiddenSlides>1</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revision>15</cp:revision>
  <dcterms:created xsi:type="dcterms:W3CDTF">2026-06-21T15:50:06Z</dcterms:created>
  <dcterms:modified xsi:type="dcterms:W3CDTF">2026-07-13T13:00:00Z</dcterms:modified>
</cp:coreProperties>
</file>