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EAEE44-68E2-B843-A40C-305A6AA6AB36}" type="datetimeFigureOut">
              <a:rPr lang="en-US" smtClean="0"/>
              <a:t>3/22/26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CB0A85-B882-2544-A33D-E141EEFB2E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6098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CB0A85-B882-2544-A33D-E141EEFB2E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9551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131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348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5A92A98-187D-1D81-86FD-8D40CC69B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AB3A7-EBA7-DE35-0115-7162800A25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607" y="374831"/>
            <a:ext cx="11294162" cy="1170252"/>
          </a:xfrm>
        </p:spPr>
        <p:txBody>
          <a:bodyPr>
            <a:normAutofit/>
          </a:bodyPr>
          <a:lstStyle/>
          <a:p>
            <a:pPr algn="l"/>
            <a:r>
              <a:rPr lang="en-GB" sz="2500" i="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POSTPARTUM DEPRESSION: HISTORICAL AND CONTEMPORARY UNDERSTANDING, CARE PROVISION AND POLICY EVOLUTION</a:t>
            </a:r>
            <a:br>
              <a:rPr lang="en-GB" sz="25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5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5B3D51-3C1D-7C5B-E685-3BC1DAEECD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6314" y="5753707"/>
            <a:ext cx="11294163" cy="489151"/>
          </a:xfrm>
        </p:spPr>
        <p:txBody>
          <a:bodyPr anchor="t">
            <a:noAutofit/>
          </a:bodyPr>
          <a:lstStyle/>
          <a:p>
            <a:pPr algn="r">
              <a:lnSpc>
                <a:spcPct val="110000"/>
              </a:lnSpc>
            </a:pPr>
            <a:r>
              <a:rPr lang="en-GB" sz="1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Evangeline Opoku (2107270)</a:t>
            </a:r>
            <a:endParaRPr lang="en-GB" sz="12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10000"/>
              </a:lnSpc>
            </a:pPr>
            <a:r>
              <a:rPr lang="en-GB" sz="1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BMHP6029 Psychopathological Classifications</a:t>
            </a:r>
            <a:endParaRPr lang="en-GB" sz="12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10000"/>
              </a:lnSpc>
            </a:pPr>
            <a:r>
              <a:rPr lang="en-GB" sz="1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Provisions</a:t>
            </a:r>
            <a:endParaRPr lang="en-GB" sz="12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1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BCE545B-873D-3827-53F8-C305BF3F53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414" y="1778654"/>
            <a:ext cx="5545078" cy="38404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10AB6E-2C2A-C97C-DAC8-337800D072F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478" r="18018" b="1"/>
          <a:stretch>
            <a:fillRect/>
          </a:stretch>
        </p:blipFill>
        <p:spPr>
          <a:xfrm>
            <a:off x="6789481" y="2387228"/>
            <a:ext cx="3616665" cy="3366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326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DDAE9-093A-1F91-E925-201A5AE949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1230" y="-1011763"/>
            <a:ext cx="10469540" cy="1852628"/>
          </a:xfrm>
        </p:spPr>
        <p:txBody>
          <a:bodyPr>
            <a:noAutofit/>
          </a:bodyPr>
          <a:lstStyle/>
          <a:p>
            <a:pPr algn="l"/>
            <a:r>
              <a:rPr lang="en-GB" sz="1400" i="0" dirty="0">
                <a:effectLst/>
                <a:latin typeface="Helvetica" pitchFamily="2" charset="0"/>
              </a:rPr>
              <a:t>POSTPARTUM DEPRESSION: HISTORICAL AND CONTEMPORARY UNDERSTANDING, CARE PROVISION AND POLICY EVOLUTION</a:t>
            </a:r>
            <a:br>
              <a:rPr lang="en-GB" sz="1400" dirty="0">
                <a:effectLst/>
                <a:latin typeface="Helvetica" pitchFamily="2" charset="0"/>
              </a:rPr>
            </a:br>
            <a:endParaRPr lang="en-US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09A91F-AEA0-CE7A-C6B6-10A0C54896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85" y="808472"/>
            <a:ext cx="3327400" cy="935732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Definition ( ICD -11: 6A71) 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Prevelance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Impact on mother, infant and family.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5506796-9E64-79E0-7B10-5A6989690B60}"/>
              </a:ext>
            </a:extLst>
          </p:cNvPr>
          <p:cNvCxnSpPr>
            <a:cxnSpLocks/>
          </p:cNvCxnSpPr>
          <p:nvPr/>
        </p:nvCxnSpPr>
        <p:spPr>
          <a:xfrm>
            <a:off x="1531282" y="705556"/>
            <a:ext cx="9164940" cy="0"/>
          </a:xfrm>
          <a:prstGeom prst="straightConnector1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B669E7B8-9959-BC40-4F7B-7063AE7D7EA0}"/>
              </a:ext>
            </a:extLst>
          </p:cNvPr>
          <p:cNvSpPr txBox="1"/>
          <p:nvPr/>
        </p:nvSpPr>
        <p:spPr>
          <a:xfrm>
            <a:off x="9316155" y="150847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FEC8C9-2AE3-9FE4-899D-A7CF33B1D7CD}"/>
              </a:ext>
            </a:extLst>
          </p:cNvPr>
          <p:cNvSpPr txBox="1"/>
          <p:nvPr/>
        </p:nvSpPr>
        <p:spPr>
          <a:xfrm>
            <a:off x="268277" y="2863463"/>
            <a:ext cx="4248585" cy="1347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Historical understanding 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Dismissed as hysteria.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Stigma and silence.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Recognition grew in 1970s – 1990s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ABF9DB-0576-7AB7-869D-C66E683B585D}"/>
              </a:ext>
            </a:extLst>
          </p:cNvPr>
          <p:cNvSpPr txBox="1"/>
          <p:nvPr/>
        </p:nvSpPr>
        <p:spPr>
          <a:xfrm>
            <a:off x="65385" y="4359968"/>
            <a:ext cx="3539067" cy="1993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Contemporary Understanding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Biological : hormones changes, thyroid issues.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Psychological : trauma , stress.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: racism , poverty , migrant barriers.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B0E8F1-116A-7A48-38AD-A74D1A08CFCD}"/>
              </a:ext>
            </a:extLst>
          </p:cNvPr>
          <p:cNvSpPr txBox="1"/>
          <p:nvPr/>
        </p:nvSpPr>
        <p:spPr>
          <a:xfrm>
            <a:off x="4570594" y="747360"/>
            <a:ext cx="4134555" cy="1993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Critical analysis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Attitudes : Reduced stigma , persistent judgement.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Practices : Perinatal teams, inequalities remain.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Policies : NICE CG192 , NHS Long term plan.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6F1B1A-25E9-55B2-D1E5-DD268834EA0C}"/>
              </a:ext>
            </a:extLst>
          </p:cNvPr>
          <p:cNvSpPr txBox="1"/>
          <p:nvPr/>
        </p:nvSpPr>
        <p:spPr>
          <a:xfrm>
            <a:off x="8776810" y="2596061"/>
            <a:ext cx="3694289" cy="1923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Social Cultural &amp; Political Context.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 stigma.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Racial Disparities.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Socioeconomic pressures.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Immigration barriers.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BEE412-1798-4751-7AC0-B0E988865BBD}"/>
              </a:ext>
            </a:extLst>
          </p:cNvPr>
          <p:cNvSpPr txBox="1"/>
          <p:nvPr/>
        </p:nvSpPr>
        <p:spPr>
          <a:xfrm>
            <a:off x="5845417" y="2907994"/>
            <a:ext cx="3327400" cy="1668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Culturally competent services.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Anti racism training.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Community interventions.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Policy reform.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453C15-C138-C009-A3BE-52DFB57EBA96}"/>
              </a:ext>
            </a:extLst>
          </p:cNvPr>
          <p:cNvSpPr txBox="1"/>
          <p:nvPr/>
        </p:nvSpPr>
        <p:spPr>
          <a:xfrm>
            <a:off x="8268233" y="5211874"/>
            <a:ext cx="3541889" cy="1668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Progress has been made but inequalities persist.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Systemic reform needed for equitable outcomes.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22D6C5-3A7B-C52D-E699-D92C2DE8AE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4800" y="1017228"/>
            <a:ext cx="1682062" cy="145395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669316C-37E1-22B9-1E90-F5B482B94B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7308" y="2967766"/>
            <a:ext cx="2914175" cy="86714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C1A7C4C-AB67-1C95-BF6B-7393C15997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0712" y="4077634"/>
            <a:ext cx="2859765" cy="14203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307E92F-8270-9B1F-B1CD-02BAAA9061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0712" y="5840772"/>
            <a:ext cx="2501506" cy="83898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CCE0C20-FA0C-0F4E-3183-DA02B676015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2666" y="1116628"/>
            <a:ext cx="1739900" cy="11557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CF72DBA-3437-CE77-1902-03E26D77749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0222" y="1326465"/>
            <a:ext cx="1739900" cy="11557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066CC9F-68A8-70DB-762D-57BD70EC60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1653" y="4999442"/>
            <a:ext cx="2014634" cy="166821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A336210-3C20-9594-EB3A-11C711319B9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2848" y="4275777"/>
            <a:ext cx="4114664" cy="1024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429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FCA5C-B9A1-44FA-30BF-215BE07CB3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8534" y="603504"/>
            <a:ext cx="5916169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 1</a:t>
            </a:r>
          </a:p>
        </p:txBody>
      </p:sp>
      <p:pic>
        <p:nvPicPr>
          <p:cNvPr id="5" name="Picture 4" descr="Black pen against a sheet with shaded numbers">
            <a:extLst>
              <a:ext uri="{FF2B5EF4-FFF2-40B4-BE49-F238E27FC236}">
                <a16:creationId xmlns:a16="http://schemas.microsoft.com/office/drawing/2014/main" id="{A2ACD3A6-FDE1-A9A3-52E2-B1BBA66063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208" r="-1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A9BB3BF-766C-76E2-7558-CBAF1EE9E7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>
            <a:normAutofit/>
          </a:bodyPr>
          <a:lstStyle/>
          <a:p>
            <a:pPr marL="6858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>
                <a:effectLst/>
              </a:rPr>
              <a:t>Elliott, G. K. (2020) ‘The Utilization of Cultural Movements to Overcome Stigma in Postnatal Depression’, </a:t>
            </a:r>
            <a:r>
              <a:rPr lang="en-US" sz="700" b="0" i="1">
                <a:effectLst/>
              </a:rPr>
              <a:t>Frontiers in Sociology</a:t>
            </a:r>
            <a:r>
              <a:rPr lang="en-US" sz="700" b="0" i="0">
                <a:effectLst/>
              </a:rPr>
              <a:t>. Available at: https://pmc.ncbi.nlm.nih.gov/articles/PMC7661847/ (Accessed: 27 November 2024).</a:t>
            </a:r>
            <a:endParaRPr lang="en-US" sz="700">
              <a:effectLst/>
            </a:endParaRPr>
          </a:p>
          <a:p>
            <a:pPr marL="6858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>
                <a:effectLst/>
              </a:rPr>
              <a:t>Howard, L. M. and Khalifeh, H. (2020) ‘Perinatal mental health’, </a:t>
            </a:r>
            <a:r>
              <a:rPr lang="en-US" sz="700" b="0" i="1">
                <a:effectLst/>
              </a:rPr>
              <a:t>British Journal of Psychiatry</a:t>
            </a:r>
            <a:r>
              <a:rPr lang="en-US" sz="700" b="0" i="0">
                <a:effectLst/>
              </a:rPr>
              <a:t>, 216(5). Available at: https://pmc.ncbi.nlm.nih.gov/articles/PMC7491613/ (Accessed: 27 November 2024)</a:t>
            </a:r>
            <a:br>
              <a:rPr lang="en-US" sz="700">
                <a:effectLst/>
              </a:rPr>
            </a:br>
            <a:endParaRPr lang="en-US" sz="700">
              <a:effectLst/>
            </a:endParaRPr>
          </a:p>
          <a:p>
            <a:pPr marL="6858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>
                <a:effectLst/>
              </a:rPr>
              <a:t>Mayo Clinic (2023) ‘Postpartum depression – symptoms and causes’. Available at: https://www.mayoclinic.org/diseases-conditions/postpartum-depression/symptoms-causes/syc-20376617 (Accessed: 27 November 2024).</a:t>
            </a:r>
            <a:endParaRPr lang="en-US" sz="700">
              <a:effectLst/>
            </a:endParaRPr>
          </a:p>
          <a:p>
            <a:pPr marL="6858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>
                <a:effectLst/>
              </a:rPr>
              <a:t>NHS (2023) ‘Post-partum psychosis’. Available at: https://www.nhs.uk/mental-health/conditions/post-partum-psychosis (Accessed: 27 November 2024).</a:t>
            </a:r>
            <a:r>
              <a:rPr lang="en-US" sz="700" b="0" i="0"/>
              <a:t> </a:t>
            </a:r>
          </a:p>
          <a:p>
            <a:pPr marL="6858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700">
              <a:effectLst/>
            </a:endParaRPr>
          </a:p>
          <a:p>
            <a:pPr marL="6858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>
                <a:effectLst/>
              </a:rPr>
              <a:t>NHS England (2018) </a:t>
            </a:r>
            <a:r>
              <a:rPr lang="en-US" sz="700" b="0" i="1">
                <a:effectLst/>
              </a:rPr>
              <a:t>Perinatal Mental Health Care Pathway</a:t>
            </a:r>
            <a:r>
              <a:rPr lang="en-US" sz="700" b="0" i="0">
                <a:effectLst/>
              </a:rPr>
              <a:t>. Available at: https://www.england.nhs.uk/wp-content/uploads/2018/05/perinatal-mental-health-care-pathway.pdf (Accessed: 27 November 2024)</a:t>
            </a:r>
            <a:br>
              <a:rPr lang="en-US" sz="700">
                <a:effectLst/>
              </a:rPr>
            </a:br>
            <a:endParaRPr lang="en-US" sz="700">
              <a:effectLst/>
            </a:endParaRPr>
          </a:p>
          <a:p>
            <a:pPr marL="6858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>
                <a:effectLst/>
              </a:rPr>
              <a:t>NHS England (2019) </a:t>
            </a:r>
            <a:r>
              <a:rPr lang="en-US" sz="700" b="0" i="1">
                <a:effectLst/>
              </a:rPr>
              <a:t>The NHS Long Term Plan</a:t>
            </a:r>
            <a:r>
              <a:rPr lang="en-US" sz="700" b="0" i="0">
                <a:effectLst/>
              </a:rPr>
              <a:t>. Available at: https://www.longtermplan.nhs.uk (Accessed: 27 November 2024)</a:t>
            </a:r>
            <a:br>
              <a:rPr lang="en-US" sz="700">
                <a:effectLst/>
              </a:rPr>
            </a:br>
            <a:endParaRPr lang="en-US" sz="700">
              <a:effectLst/>
            </a:endParaRPr>
          </a:p>
          <a:p>
            <a:pPr marL="6858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>
                <a:effectLst/>
              </a:rPr>
              <a:t>NICE, National Institute for Health and Care Excellence (2014) </a:t>
            </a:r>
            <a:r>
              <a:rPr lang="en-US" sz="700" b="0" i="1">
                <a:effectLst/>
              </a:rPr>
              <a:t>Antenatal and postnatal mental health: Clinical management and service guidance (CG192)</a:t>
            </a:r>
            <a:r>
              <a:rPr lang="en-US" sz="700" b="0" i="0">
                <a:effectLst/>
              </a:rPr>
              <a:t>. Available at: https://www.nice.org.uk/guidance/cg192 (Accessed: 27 November 2024).</a:t>
            </a:r>
            <a:endParaRPr lang="en-US" sz="700">
              <a:effectLst/>
            </a:endParaRPr>
          </a:p>
          <a:p>
            <a:pPr marL="6858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>
                <a:effectLst/>
              </a:rPr>
              <a:t>Rahayu, A. et al. (2024) ‘Consequences of maternal postpartum depression: A systematic review of maternal and infant outcomes’, </a:t>
            </a:r>
            <a:r>
              <a:rPr lang="en-US" sz="700" b="0" i="1">
                <a:effectLst/>
              </a:rPr>
              <a:t>Journal of Affective Disorders Reports</a:t>
            </a:r>
            <a:r>
              <a:rPr lang="en-US" sz="700" b="0" i="0">
                <a:effectLst/>
              </a:rPr>
              <a:t>, 18. Available at: https://pmc.ncbi.nlm.nih.gov/articles/PMC10613459/ (Accessed: 27 November 2024).</a:t>
            </a:r>
            <a:endParaRPr lang="en-US" sz="700">
              <a:effectLst/>
            </a:endParaRPr>
          </a:p>
          <a:p>
            <a:pPr marL="6858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700">
              <a:effectLst/>
            </a:endParaRP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70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75068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51E1B-7355-B491-8438-8E037CE08F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114923"/>
            <a:ext cx="4621553" cy="1360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7C5052-1B0F-96B3-2FD1-B28E59C1F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2584058"/>
            <a:ext cx="4621553" cy="315901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0" i="0">
                <a:effectLst/>
              </a:rPr>
              <a:t>Suryawanshi, O. S. et al. (2022) ‘A comprehensive review on postpartum depression’, </a:t>
            </a:r>
            <a:r>
              <a:rPr lang="en-US" sz="1500" b="0" i="1">
                <a:effectLst/>
              </a:rPr>
              <a:t>Cureus</a:t>
            </a:r>
            <a:r>
              <a:rPr lang="en-US" sz="1500" b="0" i="0">
                <a:effectLst/>
              </a:rPr>
              <a:t>, 14(11). Available at: https://pmc.ncbi.nlm.nih.gov/articles/PMC9851410/ (Accessed: 27 November 2024).</a:t>
            </a:r>
            <a:endParaRPr lang="en-US" sz="1500">
              <a:effectLst/>
            </a:endParaRP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br>
              <a:rPr lang="en-US" sz="1500">
                <a:effectLst/>
              </a:rPr>
            </a:br>
            <a:endParaRPr lang="en-US" sz="1500">
              <a:effectLst/>
            </a:endParaRP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0" i="0">
                <a:effectLst/>
              </a:rPr>
              <a:t>World Health Organization (2019) </a:t>
            </a:r>
            <a:r>
              <a:rPr lang="en-US" sz="1500" b="0" i="1">
                <a:effectLst/>
              </a:rPr>
              <a:t>ICD-11: Postpartum mood disorders</a:t>
            </a:r>
            <a:r>
              <a:rPr lang="en-US" sz="1500" b="0" i="0">
                <a:effectLst/>
              </a:rPr>
              <a:t>. Available at: https://icd.who.int/en (Accessed: 27 November 2024).</a:t>
            </a:r>
            <a:endParaRPr lang="en-US" sz="1500">
              <a:effectLst/>
            </a:endParaRP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9DB90C-1CE3-8A9E-D16A-F1333DDEA2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261" y="1468869"/>
            <a:ext cx="5837780" cy="3920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577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142EC4-D71A-0D88-032E-CAA44E8ADC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1821" y="1212692"/>
            <a:ext cx="8728363" cy="418780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9A37AE-5067-C7BE-0740-2056B42111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302" y="474749"/>
            <a:ext cx="10550894" cy="5908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82175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VanillaVTI</vt:lpstr>
      <vt:lpstr>POSTPARTUM DEPRESSION: HISTORICAL AND CONTEMPORARY UNDERSTANDING, CARE PROVISION AND POLICY EVOLUTION </vt:lpstr>
      <vt:lpstr>POSTPARTUM DEPRESSION: HISTORICAL AND CONTEMPORARY UNDERSTANDING, CARE PROVISION AND POLICY EVOLUTION </vt:lpstr>
      <vt:lpstr>Reference list 1</vt:lpstr>
      <vt:lpstr>Reference list 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POSTPARTUM DEPRESSION: HISTORICAL AND CONTEMPORARY UNDERSTANDING, CARE PROVISION AND POLICY EVOLUTION </dc:title>
  <dc:creator>Evangeline Opoku (2107270)</dc:creator>
  <cp:lastModifiedBy>Evangeline Opoku (2107270)</cp:lastModifiedBy>
  <cp:revision>6</cp:revision>
  <dcterms:created xsi:type="dcterms:W3CDTF">2026-03-22T00:07:31Z</dcterms:created>
  <dcterms:modified xsi:type="dcterms:W3CDTF">2026-03-22T01:42:38Z</dcterms:modified>
</cp:coreProperties>
</file>