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4"/>
  </p:notesMasterIdLst>
  <p:sldIdLst>
    <p:sldId id="256" r:id="rId2"/>
    <p:sldId id="468" r:id="rId3"/>
    <p:sldId id="464" r:id="rId4"/>
    <p:sldId id="431" r:id="rId5"/>
    <p:sldId id="258" r:id="rId6"/>
    <p:sldId id="261" r:id="rId7"/>
    <p:sldId id="466" r:id="rId8"/>
    <p:sldId id="429" r:id="rId9"/>
    <p:sldId id="465" r:id="rId10"/>
    <p:sldId id="430" r:id="rId11"/>
    <p:sldId id="428" r:id="rId12"/>
    <p:sldId id="462" r:id="rId13"/>
    <p:sldId id="463" r:id="rId14"/>
    <p:sldId id="390" r:id="rId15"/>
    <p:sldId id="300" r:id="rId16"/>
    <p:sldId id="263" r:id="rId17"/>
    <p:sldId id="280" r:id="rId18"/>
    <p:sldId id="467" r:id="rId19"/>
    <p:sldId id="432" r:id="rId20"/>
    <p:sldId id="303" r:id="rId21"/>
    <p:sldId id="264" r:id="rId22"/>
    <p:sldId id="427"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55659" autoAdjust="0"/>
  </p:normalViewPr>
  <p:slideViewPr>
    <p:cSldViewPr snapToGrid="0">
      <p:cViewPr varScale="1">
        <p:scale>
          <a:sx n="40" d="100"/>
          <a:sy n="40" d="100"/>
        </p:scale>
        <p:origin x="1896"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C22814A-35C9-472A-8EF3-CF5E000232BB}" type="doc">
      <dgm:prSet loTypeId="urn:microsoft.com/office/officeart/2005/8/layout/orgChart1" loCatId="hierarchy" qsTypeId="urn:microsoft.com/office/officeart/2005/8/quickstyle/simple1" qsCatId="simple" csTypeId="urn:microsoft.com/office/officeart/2005/8/colors/accent1_2" csCatId="accent1" phldr="1"/>
      <dgm:spPr/>
      <dgm:t>
        <a:bodyPr/>
        <a:lstStyle/>
        <a:p>
          <a:endParaRPr lang="en-GB"/>
        </a:p>
      </dgm:t>
    </dgm:pt>
    <dgm:pt modelId="{76C8390E-324C-4C66-897B-0AF5AC106466}">
      <dgm:prSet/>
      <dgm:spPr/>
      <dgm:t>
        <a:bodyPr/>
        <a:lstStyle/>
        <a:p>
          <a:r>
            <a:rPr lang="en-GB" dirty="0"/>
            <a:t>Behaviour</a:t>
          </a:r>
        </a:p>
      </dgm:t>
    </dgm:pt>
    <dgm:pt modelId="{BDE1B315-0FEE-46A7-859E-B749392B7780}" type="parTrans" cxnId="{D44E8CE0-2E82-4E90-A7E5-E7D2708CF745}">
      <dgm:prSet/>
      <dgm:spPr/>
      <dgm:t>
        <a:bodyPr/>
        <a:lstStyle/>
        <a:p>
          <a:endParaRPr lang="en-GB"/>
        </a:p>
      </dgm:t>
    </dgm:pt>
    <dgm:pt modelId="{B8F8F715-D5F2-4BED-B29F-FD9FFCCEC3ED}" type="sibTrans" cxnId="{D44E8CE0-2E82-4E90-A7E5-E7D2708CF745}">
      <dgm:prSet/>
      <dgm:spPr/>
      <dgm:t>
        <a:bodyPr/>
        <a:lstStyle/>
        <a:p>
          <a:endParaRPr lang="en-GB"/>
        </a:p>
      </dgm:t>
    </dgm:pt>
    <dgm:pt modelId="{8F7F12A8-5371-4DA0-8173-4A11DFAA6EBA}" type="asst">
      <dgm:prSet phldrT="[Text]"/>
      <dgm:spPr/>
      <dgm:t>
        <a:bodyPr/>
        <a:lstStyle/>
        <a:p>
          <a:r>
            <a:rPr lang="en-GB" dirty="0"/>
            <a:t>Values</a:t>
          </a:r>
        </a:p>
      </dgm:t>
    </dgm:pt>
    <dgm:pt modelId="{03C171E2-4846-45B6-9248-4EF715A1CE86}" type="parTrans" cxnId="{36B6F87E-6923-4668-8BF5-EA0FCC72006D}">
      <dgm:prSet/>
      <dgm:spPr/>
      <dgm:t>
        <a:bodyPr/>
        <a:lstStyle/>
        <a:p>
          <a:endParaRPr lang="en-GB"/>
        </a:p>
      </dgm:t>
    </dgm:pt>
    <dgm:pt modelId="{E5FDD244-80EA-4BE5-BB25-11677C1D1C4A}" type="sibTrans" cxnId="{36B6F87E-6923-4668-8BF5-EA0FCC72006D}">
      <dgm:prSet/>
      <dgm:spPr/>
      <dgm:t>
        <a:bodyPr/>
        <a:lstStyle/>
        <a:p>
          <a:endParaRPr lang="en-GB"/>
        </a:p>
      </dgm:t>
    </dgm:pt>
    <dgm:pt modelId="{936863E4-2D83-4546-9D92-83121166C6A3}" type="asst">
      <dgm:prSet phldrT="[Text]"/>
      <dgm:spPr/>
      <dgm:t>
        <a:bodyPr/>
        <a:lstStyle/>
        <a:p>
          <a:r>
            <a:rPr lang="en-GB" dirty="0"/>
            <a:t>Attitude</a:t>
          </a:r>
        </a:p>
      </dgm:t>
    </dgm:pt>
    <dgm:pt modelId="{79EF9BA1-0888-4D75-ACFE-A153280A24D2}" type="parTrans" cxnId="{1233CEE2-CD8F-4939-8BF0-CDF31093EF3A}">
      <dgm:prSet/>
      <dgm:spPr/>
      <dgm:t>
        <a:bodyPr/>
        <a:lstStyle/>
        <a:p>
          <a:endParaRPr lang="en-GB"/>
        </a:p>
      </dgm:t>
    </dgm:pt>
    <dgm:pt modelId="{CF01AE55-9720-49CC-B0C4-58A188613383}" type="sibTrans" cxnId="{1233CEE2-CD8F-4939-8BF0-CDF31093EF3A}">
      <dgm:prSet/>
      <dgm:spPr/>
      <dgm:t>
        <a:bodyPr/>
        <a:lstStyle/>
        <a:p>
          <a:endParaRPr lang="en-GB"/>
        </a:p>
      </dgm:t>
    </dgm:pt>
    <dgm:pt modelId="{8C707D82-17A5-404F-A0D6-5F83CABDC4AD}" type="asst">
      <dgm:prSet phldrT="[Text]"/>
      <dgm:spPr/>
      <dgm:t>
        <a:bodyPr/>
        <a:lstStyle/>
        <a:p>
          <a:r>
            <a:rPr lang="en-GB" dirty="0"/>
            <a:t>Beliefs</a:t>
          </a:r>
        </a:p>
      </dgm:t>
    </dgm:pt>
    <dgm:pt modelId="{F26D2568-3506-4B38-BED7-CBFB8B5EED41}" type="parTrans" cxnId="{8A221079-1BCD-4A2E-A418-EB48B23333E3}">
      <dgm:prSet/>
      <dgm:spPr/>
      <dgm:t>
        <a:bodyPr/>
        <a:lstStyle/>
        <a:p>
          <a:endParaRPr lang="en-GB"/>
        </a:p>
      </dgm:t>
    </dgm:pt>
    <dgm:pt modelId="{A3A42FA8-C5F7-48AA-BFA4-2550EB089421}" type="sibTrans" cxnId="{8A221079-1BCD-4A2E-A418-EB48B23333E3}">
      <dgm:prSet/>
      <dgm:spPr/>
      <dgm:t>
        <a:bodyPr/>
        <a:lstStyle/>
        <a:p>
          <a:endParaRPr lang="en-GB"/>
        </a:p>
      </dgm:t>
    </dgm:pt>
    <dgm:pt modelId="{17EC478D-5CE2-4576-B46F-EC3835B5A2A3}" type="pres">
      <dgm:prSet presAssocID="{3C22814A-35C9-472A-8EF3-CF5E000232BB}" presName="hierChild1" presStyleCnt="0">
        <dgm:presLayoutVars>
          <dgm:orgChart val="1"/>
          <dgm:chPref val="1"/>
          <dgm:dir/>
          <dgm:animOne val="branch"/>
          <dgm:animLvl val="lvl"/>
          <dgm:resizeHandles/>
        </dgm:presLayoutVars>
      </dgm:prSet>
      <dgm:spPr/>
    </dgm:pt>
    <dgm:pt modelId="{D67F386B-11CE-4BB4-B6B5-CB7C6E176BE7}" type="pres">
      <dgm:prSet presAssocID="{76C8390E-324C-4C66-897B-0AF5AC106466}" presName="hierRoot1" presStyleCnt="0">
        <dgm:presLayoutVars>
          <dgm:hierBranch val="init"/>
        </dgm:presLayoutVars>
      </dgm:prSet>
      <dgm:spPr/>
    </dgm:pt>
    <dgm:pt modelId="{FA90060D-23AA-4472-BA45-7116F78AA2ED}" type="pres">
      <dgm:prSet presAssocID="{76C8390E-324C-4C66-897B-0AF5AC106466}" presName="rootComposite1" presStyleCnt="0"/>
      <dgm:spPr/>
    </dgm:pt>
    <dgm:pt modelId="{C58E18D2-0270-47E5-B99D-2379431D86A7}" type="pres">
      <dgm:prSet presAssocID="{76C8390E-324C-4C66-897B-0AF5AC106466}" presName="rootText1" presStyleLbl="node0" presStyleIdx="0" presStyleCnt="1">
        <dgm:presLayoutVars>
          <dgm:chPref val="3"/>
        </dgm:presLayoutVars>
      </dgm:prSet>
      <dgm:spPr/>
    </dgm:pt>
    <dgm:pt modelId="{DCD7EA5B-64C2-4B29-9B24-7B2EBD17DEFD}" type="pres">
      <dgm:prSet presAssocID="{76C8390E-324C-4C66-897B-0AF5AC106466}" presName="rootConnector1" presStyleLbl="node1" presStyleIdx="0" presStyleCnt="0"/>
      <dgm:spPr/>
    </dgm:pt>
    <dgm:pt modelId="{D0C8D8F1-71B1-40BE-AE2F-15A9017BF067}" type="pres">
      <dgm:prSet presAssocID="{76C8390E-324C-4C66-897B-0AF5AC106466}" presName="hierChild2" presStyleCnt="0"/>
      <dgm:spPr/>
    </dgm:pt>
    <dgm:pt modelId="{BB9EC070-7D8D-4104-88C4-0031E88FABAC}" type="pres">
      <dgm:prSet presAssocID="{76C8390E-324C-4C66-897B-0AF5AC106466}" presName="hierChild3" presStyleCnt="0"/>
      <dgm:spPr/>
    </dgm:pt>
    <dgm:pt modelId="{B70DAFB1-7153-4973-BF46-345C4B6895C0}" type="pres">
      <dgm:prSet presAssocID="{79EF9BA1-0888-4D75-ACFE-A153280A24D2}" presName="Name111" presStyleLbl="parChTrans1D2" presStyleIdx="0" presStyleCnt="1"/>
      <dgm:spPr/>
    </dgm:pt>
    <dgm:pt modelId="{D3FC246A-2A87-41EC-A761-2C0E2B8F4B2C}" type="pres">
      <dgm:prSet presAssocID="{936863E4-2D83-4546-9D92-83121166C6A3}" presName="hierRoot3" presStyleCnt="0">
        <dgm:presLayoutVars>
          <dgm:hierBranch val="init"/>
        </dgm:presLayoutVars>
      </dgm:prSet>
      <dgm:spPr/>
    </dgm:pt>
    <dgm:pt modelId="{BE473F78-77F8-4B8F-89A0-C6630922A7B7}" type="pres">
      <dgm:prSet presAssocID="{936863E4-2D83-4546-9D92-83121166C6A3}" presName="rootComposite3" presStyleCnt="0"/>
      <dgm:spPr/>
    </dgm:pt>
    <dgm:pt modelId="{01FB48DC-EE3D-47AE-838B-3244F11FEA35}" type="pres">
      <dgm:prSet presAssocID="{936863E4-2D83-4546-9D92-83121166C6A3}" presName="rootText3" presStyleLbl="asst1" presStyleIdx="0" presStyleCnt="3">
        <dgm:presLayoutVars>
          <dgm:chPref val="3"/>
        </dgm:presLayoutVars>
      </dgm:prSet>
      <dgm:spPr/>
    </dgm:pt>
    <dgm:pt modelId="{82CCC5F4-81BE-4861-BCF5-2BD79AA9E662}" type="pres">
      <dgm:prSet presAssocID="{936863E4-2D83-4546-9D92-83121166C6A3}" presName="rootConnector3" presStyleLbl="asst1" presStyleIdx="0" presStyleCnt="3"/>
      <dgm:spPr/>
    </dgm:pt>
    <dgm:pt modelId="{206FD2CD-187E-4D7F-ADA6-BBD4BAA6D898}" type="pres">
      <dgm:prSet presAssocID="{936863E4-2D83-4546-9D92-83121166C6A3}" presName="hierChild6" presStyleCnt="0"/>
      <dgm:spPr/>
    </dgm:pt>
    <dgm:pt modelId="{2B453557-FC38-4A10-8F54-192DE650166B}" type="pres">
      <dgm:prSet presAssocID="{936863E4-2D83-4546-9D92-83121166C6A3}" presName="hierChild7" presStyleCnt="0"/>
      <dgm:spPr/>
    </dgm:pt>
    <dgm:pt modelId="{1B965C41-F7D7-4F08-A76D-46B32CA67485}" type="pres">
      <dgm:prSet presAssocID="{03C171E2-4846-45B6-9248-4EF715A1CE86}" presName="Name111" presStyleLbl="parChTrans1D3" presStyleIdx="0" presStyleCnt="1"/>
      <dgm:spPr/>
    </dgm:pt>
    <dgm:pt modelId="{A66BD1FD-3C16-48E5-8442-D8D1EF42C958}" type="pres">
      <dgm:prSet presAssocID="{8F7F12A8-5371-4DA0-8173-4A11DFAA6EBA}" presName="hierRoot3" presStyleCnt="0">
        <dgm:presLayoutVars>
          <dgm:hierBranch val="init"/>
        </dgm:presLayoutVars>
      </dgm:prSet>
      <dgm:spPr/>
    </dgm:pt>
    <dgm:pt modelId="{BC21859F-71CE-46B8-992B-E12A5F644091}" type="pres">
      <dgm:prSet presAssocID="{8F7F12A8-5371-4DA0-8173-4A11DFAA6EBA}" presName="rootComposite3" presStyleCnt="0"/>
      <dgm:spPr/>
    </dgm:pt>
    <dgm:pt modelId="{CD827D91-80D8-46DE-9B5A-CA18E1DB4480}" type="pres">
      <dgm:prSet presAssocID="{8F7F12A8-5371-4DA0-8173-4A11DFAA6EBA}" presName="rootText3" presStyleLbl="asst1" presStyleIdx="1" presStyleCnt="3">
        <dgm:presLayoutVars>
          <dgm:chPref val="3"/>
        </dgm:presLayoutVars>
      </dgm:prSet>
      <dgm:spPr/>
    </dgm:pt>
    <dgm:pt modelId="{2C68DB8E-DB6D-4152-A1DD-E03704DCAB73}" type="pres">
      <dgm:prSet presAssocID="{8F7F12A8-5371-4DA0-8173-4A11DFAA6EBA}" presName="rootConnector3" presStyleLbl="asst1" presStyleIdx="1" presStyleCnt="3"/>
      <dgm:spPr/>
    </dgm:pt>
    <dgm:pt modelId="{810F776C-F53A-4469-972A-4DDF9FB0C5E3}" type="pres">
      <dgm:prSet presAssocID="{8F7F12A8-5371-4DA0-8173-4A11DFAA6EBA}" presName="hierChild6" presStyleCnt="0"/>
      <dgm:spPr/>
    </dgm:pt>
    <dgm:pt modelId="{AEB3C43D-91F6-46EE-8523-C9B4D60908F0}" type="pres">
      <dgm:prSet presAssocID="{8F7F12A8-5371-4DA0-8173-4A11DFAA6EBA}" presName="hierChild7" presStyleCnt="0"/>
      <dgm:spPr/>
    </dgm:pt>
    <dgm:pt modelId="{FCA991BF-90FA-4031-9071-3DA97CF2A658}" type="pres">
      <dgm:prSet presAssocID="{F26D2568-3506-4B38-BED7-CBFB8B5EED41}" presName="Name111" presStyleLbl="parChTrans1D4" presStyleIdx="0" presStyleCnt="1"/>
      <dgm:spPr/>
    </dgm:pt>
    <dgm:pt modelId="{05F6C726-0834-4684-944A-D6AE774951C1}" type="pres">
      <dgm:prSet presAssocID="{8C707D82-17A5-404F-A0D6-5F83CABDC4AD}" presName="hierRoot3" presStyleCnt="0">
        <dgm:presLayoutVars>
          <dgm:hierBranch val="init"/>
        </dgm:presLayoutVars>
      </dgm:prSet>
      <dgm:spPr/>
    </dgm:pt>
    <dgm:pt modelId="{76E4BBF9-5BD7-4AEF-BF1E-7A01DE636C96}" type="pres">
      <dgm:prSet presAssocID="{8C707D82-17A5-404F-A0D6-5F83CABDC4AD}" presName="rootComposite3" presStyleCnt="0"/>
      <dgm:spPr/>
    </dgm:pt>
    <dgm:pt modelId="{236CA91E-83E1-4726-9AA9-B95A406F2844}" type="pres">
      <dgm:prSet presAssocID="{8C707D82-17A5-404F-A0D6-5F83CABDC4AD}" presName="rootText3" presStyleLbl="asst1" presStyleIdx="2" presStyleCnt="3">
        <dgm:presLayoutVars>
          <dgm:chPref val="3"/>
        </dgm:presLayoutVars>
      </dgm:prSet>
      <dgm:spPr/>
    </dgm:pt>
    <dgm:pt modelId="{A050C3B0-CB89-4E06-BC89-CE30B8CFA3E9}" type="pres">
      <dgm:prSet presAssocID="{8C707D82-17A5-404F-A0D6-5F83CABDC4AD}" presName="rootConnector3" presStyleLbl="asst1" presStyleIdx="2" presStyleCnt="3"/>
      <dgm:spPr/>
    </dgm:pt>
    <dgm:pt modelId="{31D411C4-0B97-4922-98F9-3739D0725587}" type="pres">
      <dgm:prSet presAssocID="{8C707D82-17A5-404F-A0D6-5F83CABDC4AD}" presName="hierChild6" presStyleCnt="0"/>
      <dgm:spPr/>
    </dgm:pt>
    <dgm:pt modelId="{044FAFB2-4726-4183-97B7-AE7BC67A7EC3}" type="pres">
      <dgm:prSet presAssocID="{8C707D82-17A5-404F-A0D6-5F83CABDC4AD}" presName="hierChild7" presStyleCnt="0"/>
      <dgm:spPr/>
    </dgm:pt>
  </dgm:ptLst>
  <dgm:cxnLst>
    <dgm:cxn modelId="{B061B910-F038-400A-A75D-BA0027A3DEAC}" type="presOf" srcId="{03C171E2-4846-45B6-9248-4EF715A1CE86}" destId="{1B965C41-F7D7-4F08-A76D-46B32CA67485}" srcOrd="0" destOrd="0" presId="urn:microsoft.com/office/officeart/2005/8/layout/orgChart1"/>
    <dgm:cxn modelId="{5F612423-828D-4018-8BFB-78E8E35B75CD}" type="presOf" srcId="{8F7F12A8-5371-4DA0-8173-4A11DFAA6EBA}" destId="{CD827D91-80D8-46DE-9B5A-CA18E1DB4480}" srcOrd="0" destOrd="0" presId="urn:microsoft.com/office/officeart/2005/8/layout/orgChart1"/>
    <dgm:cxn modelId="{C62AC334-4D62-4DD1-AEC9-A8B675CED3EE}" type="presOf" srcId="{8C707D82-17A5-404F-A0D6-5F83CABDC4AD}" destId="{A050C3B0-CB89-4E06-BC89-CE30B8CFA3E9}" srcOrd="1" destOrd="0" presId="urn:microsoft.com/office/officeart/2005/8/layout/orgChart1"/>
    <dgm:cxn modelId="{D37AF037-1177-4E04-BDE5-157FC9100D5A}" type="presOf" srcId="{76C8390E-324C-4C66-897B-0AF5AC106466}" destId="{DCD7EA5B-64C2-4B29-9B24-7B2EBD17DEFD}" srcOrd="1" destOrd="0" presId="urn:microsoft.com/office/officeart/2005/8/layout/orgChart1"/>
    <dgm:cxn modelId="{94186856-FE01-461E-9A80-57CEFC6DFF1D}" type="presOf" srcId="{3C22814A-35C9-472A-8EF3-CF5E000232BB}" destId="{17EC478D-5CE2-4576-B46F-EC3835B5A2A3}" srcOrd="0" destOrd="0" presId="urn:microsoft.com/office/officeart/2005/8/layout/orgChart1"/>
    <dgm:cxn modelId="{34371677-B435-45A0-9CED-0E68CC4D3092}" type="presOf" srcId="{936863E4-2D83-4546-9D92-83121166C6A3}" destId="{82CCC5F4-81BE-4861-BCF5-2BD79AA9E662}" srcOrd="1" destOrd="0" presId="urn:microsoft.com/office/officeart/2005/8/layout/orgChart1"/>
    <dgm:cxn modelId="{8A221079-1BCD-4A2E-A418-EB48B23333E3}" srcId="{8F7F12A8-5371-4DA0-8173-4A11DFAA6EBA}" destId="{8C707D82-17A5-404F-A0D6-5F83CABDC4AD}" srcOrd="0" destOrd="0" parTransId="{F26D2568-3506-4B38-BED7-CBFB8B5EED41}" sibTransId="{A3A42FA8-C5F7-48AA-BFA4-2550EB089421}"/>
    <dgm:cxn modelId="{36B6F87E-6923-4668-8BF5-EA0FCC72006D}" srcId="{936863E4-2D83-4546-9D92-83121166C6A3}" destId="{8F7F12A8-5371-4DA0-8173-4A11DFAA6EBA}" srcOrd="0" destOrd="0" parTransId="{03C171E2-4846-45B6-9248-4EF715A1CE86}" sibTransId="{E5FDD244-80EA-4BE5-BB25-11677C1D1C4A}"/>
    <dgm:cxn modelId="{8E250F80-81C9-4184-9FBC-87352BB7BC56}" type="presOf" srcId="{79EF9BA1-0888-4D75-ACFE-A153280A24D2}" destId="{B70DAFB1-7153-4973-BF46-345C4B6895C0}" srcOrd="0" destOrd="0" presId="urn:microsoft.com/office/officeart/2005/8/layout/orgChart1"/>
    <dgm:cxn modelId="{1EABB0A3-70BB-402F-AFF3-EE6E94F1E4E8}" type="presOf" srcId="{8F7F12A8-5371-4DA0-8173-4A11DFAA6EBA}" destId="{2C68DB8E-DB6D-4152-A1DD-E03704DCAB73}" srcOrd="1" destOrd="0" presId="urn:microsoft.com/office/officeart/2005/8/layout/orgChart1"/>
    <dgm:cxn modelId="{A127AABD-42E0-43DD-A21A-E5C2E45DEF5B}" type="presOf" srcId="{76C8390E-324C-4C66-897B-0AF5AC106466}" destId="{C58E18D2-0270-47E5-B99D-2379431D86A7}" srcOrd="0" destOrd="0" presId="urn:microsoft.com/office/officeart/2005/8/layout/orgChart1"/>
    <dgm:cxn modelId="{7A6A93BF-EDE7-49DA-B383-3CAF19D96907}" type="presOf" srcId="{F26D2568-3506-4B38-BED7-CBFB8B5EED41}" destId="{FCA991BF-90FA-4031-9071-3DA97CF2A658}" srcOrd="0" destOrd="0" presId="urn:microsoft.com/office/officeart/2005/8/layout/orgChart1"/>
    <dgm:cxn modelId="{C22B3ECE-5711-4948-ADCC-22CDA85876C7}" type="presOf" srcId="{8C707D82-17A5-404F-A0D6-5F83CABDC4AD}" destId="{236CA91E-83E1-4726-9AA9-B95A406F2844}" srcOrd="0" destOrd="0" presId="urn:microsoft.com/office/officeart/2005/8/layout/orgChart1"/>
    <dgm:cxn modelId="{46770CDB-1AD8-49E7-96C2-921B8DF9C0F9}" type="presOf" srcId="{936863E4-2D83-4546-9D92-83121166C6A3}" destId="{01FB48DC-EE3D-47AE-838B-3244F11FEA35}" srcOrd="0" destOrd="0" presId="urn:microsoft.com/office/officeart/2005/8/layout/orgChart1"/>
    <dgm:cxn modelId="{D44E8CE0-2E82-4E90-A7E5-E7D2708CF745}" srcId="{3C22814A-35C9-472A-8EF3-CF5E000232BB}" destId="{76C8390E-324C-4C66-897B-0AF5AC106466}" srcOrd="0" destOrd="0" parTransId="{BDE1B315-0FEE-46A7-859E-B749392B7780}" sibTransId="{B8F8F715-D5F2-4BED-B29F-FD9FFCCEC3ED}"/>
    <dgm:cxn modelId="{1233CEE2-CD8F-4939-8BF0-CDF31093EF3A}" srcId="{76C8390E-324C-4C66-897B-0AF5AC106466}" destId="{936863E4-2D83-4546-9D92-83121166C6A3}" srcOrd="0" destOrd="0" parTransId="{79EF9BA1-0888-4D75-ACFE-A153280A24D2}" sibTransId="{CF01AE55-9720-49CC-B0C4-58A188613383}"/>
    <dgm:cxn modelId="{8D29A8E1-673E-458B-9FDD-251DB430A1EB}" type="presParOf" srcId="{17EC478D-5CE2-4576-B46F-EC3835B5A2A3}" destId="{D67F386B-11CE-4BB4-B6B5-CB7C6E176BE7}" srcOrd="0" destOrd="0" presId="urn:microsoft.com/office/officeart/2005/8/layout/orgChart1"/>
    <dgm:cxn modelId="{AD7F05D2-BA5E-4738-BF73-6F65698A366A}" type="presParOf" srcId="{D67F386B-11CE-4BB4-B6B5-CB7C6E176BE7}" destId="{FA90060D-23AA-4472-BA45-7116F78AA2ED}" srcOrd="0" destOrd="0" presId="urn:microsoft.com/office/officeart/2005/8/layout/orgChart1"/>
    <dgm:cxn modelId="{FBD96845-4F31-486D-9D02-CF71AD44DB1D}" type="presParOf" srcId="{FA90060D-23AA-4472-BA45-7116F78AA2ED}" destId="{C58E18D2-0270-47E5-B99D-2379431D86A7}" srcOrd="0" destOrd="0" presId="urn:microsoft.com/office/officeart/2005/8/layout/orgChart1"/>
    <dgm:cxn modelId="{9329AB60-087E-4EA8-9725-86F7C5135E29}" type="presParOf" srcId="{FA90060D-23AA-4472-BA45-7116F78AA2ED}" destId="{DCD7EA5B-64C2-4B29-9B24-7B2EBD17DEFD}" srcOrd="1" destOrd="0" presId="urn:microsoft.com/office/officeart/2005/8/layout/orgChart1"/>
    <dgm:cxn modelId="{4DEC279C-B797-466A-A43F-7B4549A938E2}" type="presParOf" srcId="{D67F386B-11CE-4BB4-B6B5-CB7C6E176BE7}" destId="{D0C8D8F1-71B1-40BE-AE2F-15A9017BF067}" srcOrd="1" destOrd="0" presId="urn:microsoft.com/office/officeart/2005/8/layout/orgChart1"/>
    <dgm:cxn modelId="{A7CE732A-D73F-4F12-A367-1A3ED8EA5301}" type="presParOf" srcId="{D67F386B-11CE-4BB4-B6B5-CB7C6E176BE7}" destId="{BB9EC070-7D8D-4104-88C4-0031E88FABAC}" srcOrd="2" destOrd="0" presId="urn:microsoft.com/office/officeart/2005/8/layout/orgChart1"/>
    <dgm:cxn modelId="{6505337D-936A-47F3-84CE-F73655398089}" type="presParOf" srcId="{BB9EC070-7D8D-4104-88C4-0031E88FABAC}" destId="{B70DAFB1-7153-4973-BF46-345C4B6895C0}" srcOrd="0" destOrd="0" presId="urn:microsoft.com/office/officeart/2005/8/layout/orgChart1"/>
    <dgm:cxn modelId="{F4C41E6E-5ADC-455D-AD33-AD0FD15476D9}" type="presParOf" srcId="{BB9EC070-7D8D-4104-88C4-0031E88FABAC}" destId="{D3FC246A-2A87-41EC-A761-2C0E2B8F4B2C}" srcOrd="1" destOrd="0" presId="urn:microsoft.com/office/officeart/2005/8/layout/orgChart1"/>
    <dgm:cxn modelId="{9A4358CC-5B70-4B5C-B7B8-06B663409FA3}" type="presParOf" srcId="{D3FC246A-2A87-41EC-A761-2C0E2B8F4B2C}" destId="{BE473F78-77F8-4B8F-89A0-C6630922A7B7}" srcOrd="0" destOrd="0" presId="urn:microsoft.com/office/officeart/2005/8/layout/orgChart1"/>
    <dgm:cxn modelId="{460FA730-2278-49FD-9945-193C17DA3D61}" type="presParOf" srcId="{BE473F78-77F8-4B8F-89A0-C6630922A7B7}" destId="{01FB48DC-EE3D-47AE-838B-3244F11FEA35}" srcOrd="0" destOrd="0" presId="urn:microsoft.com/office/officeart/2005/8/layout/orgChart1"/>
    <dgm:cxn modelId="{7B9B460D-5BFF-4776-ABC6-C96A4B9F74A2}" type="presParOf" srcId="{BE473F78-77F8-4B8F-89A0-C6630922A7B7}" destId="{82CCC5F4-81BE-4861-BCF5-2BD79AA9E662}" srcOrd="1" destOrd="0" presId="urn:microsoft.com/office/officeart/2005/8/layout/orgChart1"/>
    <dgm:cxn modelId="{97BE48BD-A4A8-4B41-BE30-A9E1E074F00A}" type="presParOf" srcId="{D3FC246A-2A87-41EC-A761-2C0E2B8F4B2C}" destId="{206FD2CD-187E-4D7F-ADA6-BBD4BAA6D898}" srcOrd="1" destOrd="0" presId="urn:microsoft.com/office/officeart/2005/8/layout/orgChart1"/>
    <dgm:cxn modelId="{5C73761A-E56D-4B21-B7A6-A143046EF075}" type="presParOf" srcId="{D3FC246A-2A87-41EC-A761-2C0E2B8F4B2C}" destId="{2B453557-FC38-4A10-8F54-192DE650166B}" srcOrd="2" destOrd="0" presId="urn:microsoft.com/office/officeart/2005/8/layout/orgChart1"/>
    <dgm:cxn modelId="{2E263F6B-285A-41B1-B968-7F5AA0B5EDDA}" type="presParOf" srcId="{2B453557-FC38-4A10-8F54-192DE650166B}" destId="{1B965C41-F7D7-4F08-A76D-46B32CA67485}" srcOrd="0" destOrd="0" presId="urn:microsoft.com/office/officeart/2005/8/layout/orgChart1"/>
    <dgm:cxn modelId="{4735BD86-D538-476F-9448-09E51876718D}" type="presParOf" srcId="{2B453557-FC38-4A10-8F54-192DE650166B}" destId="{A66BD1FD-3C16-48E5-8442-D8D1EF42C958}" srcOrd="1" destOrd="0" presId="urn:microsoft.com/office/officeart/2005/8/layout/orgChart1"/>
    <dgm:cxn modelId="{4A77CBEE-EBEE-4A07-90C8-D83A5B98BB36}" type="presParOf" srcId="{A66BD1FD-3C16-48E5-8442-D8D1EF42C958}" destId="{BC21859F-71CE-46B8-992B-E12A5F644091}" srcOrd="0" destOrd="0" presId="urn:microsoft.com/office/officeart/2005/8/layout/orgChart1"/>
    <dgm:cxn modelId="{A0C80886-BC11-41E8-BDA8-992338BA23E0}" type="presParOf" srcId="{BC21859F-71CE-46B8-992B-E12A5F644091}" destId="{CD827D91-80D8-46DE-9B5A-CA18E1DB4480}" srcOrd="0" destOrd="0" presId="urn:microsoft.com/office/officeart/2005/8/layout/orgChart1"/>
    <dgm:cxn modelId="{65804E4A-ADB8-4B26-99F0-FD377FD08D39}" type="presParOf" srcId="{BC21859F-71CE-46B8-992B-E12A5F644091}" destId="{2C68DB8E-DB6D-4152-A1DD-E03704DCAB73}" srcOrd="1" destOrd="0" presId="urn:microsoft.com/office/officeart/2005/8/layout/orgChart1"/>
    <dgm:cxn modelId="{D392AB91-DDC9-4FE5-9F1B-60FEB4C7CF5A}" type="presParOf" srcId="{A66BD1FD-3C16-48E5-8442-D8D1EF42C958}" destId="{810F776C-F53A-4469-972A-4DDF9FB0C5E3}" srcOrd="1" destOrd="0" presId="urn:microsoft.com/office/officeart/2005/8/layout/orgChart1"/>
    <dgm:cxn modelId="{F588E3B4-362C-49D9-84E4-47C7653F1D29}" type="presParOf" srcId="{A66BD1FD-3C16-48E5-8442-D8D1EF42C958}" destId="{AEB3C43D-91F6-46EE-8523-C9B4D60908F0}" srcOrd="2" destOrd="0" presId="urn:microsoft.com/office/officeart/2005/8/layout/orgChart1"/>
    <dgm:cxn modelId="{18D7F416-5FFC-4ED1-AD5C-D3A0288E99EF}" type="presParOf" srcId="{AEB3C43D-91F6-46EE-8523-C9B4D60908F0}" destId="{FCA991BF-90FA-4031-9071-3DA97CF2A658}" srcOrd="0" destOrd="0" presId="urn:microsoft.com/office/officeart/2005/8/layout/orgChart1"/>
    <dgm:cxn modelId="{08D8B992-D83A-42A9-BCFB-7C7879F63BB0}" type="presParOf" srcId="{AEB3C43D-91F6-46EE-8523-C9B4D60908F0}" destId="{05F6C726-0834-4684-944A-D6AE774951C1}" srcOrd="1" destOrd="0" presId="urn:microsoft.com/office/officeart/2005/8/layout/orgChart1"/>
    <dgm:cxn modelId="{8BD2689F-569E-48AD-8954-6559797E3656}" type="presParOf" srcId="{05F6C726-0834-4684-944A-D6AE774951C1}" destId="{76E4BBF9-5BD7-4AEF-BF1E-7A01DE636C96}" srcOrd="0" destOrd="0" presId="urn:microsoft.com/office/officeart/2005/8/layout/orgChart1"/>
    <dgm:cxn modelId="{989746AC-3988-47CC-92B1-2DEE108D41E0}" type="presParOf" srcId="{76E4BBF9-5BD7-4AEF-BF1E-7A01DE636C96}" destId="{236CA91E-83E1-4726-9AA9-B95A406F2844}" srcOrd="0" destOrd="0" presId="urn:microsoft.com/office/officeart/2005/8/layout/orgChart1"/>
    <dgm:cxn modelId="{BBC490A6-8F7A-4FBE-9024-1CACBD8807D0}" type="presParOf" srcId="{76E4BBF9-5BD7-4AEF-BF1E-7A01DE636C96}" destId="{A050C3B0-CB89-4E06-BC89-CE30B8CFA3E9}" srcOrd="1" destOrd="0" presId="urn:microsoft.com/office/officeart/2005/8/layout/orgChart1"/>
    <dgm:cxn modelId="{DD82C901-441A-493F-8EDC-13BD309DA7E0}" type="presParOf" srcId="{05F6C726-0834-4684-944A-D6AE774951C1}" destId="{31D411C4-0B97-4922-98F9-3739D0725587}" srcOrd="1" destOrd="0" presId="urn:microsoft.com/office/officeart/2005/8/layout/orgChart1"/>
    <dgm:cxn modelId="{5A55E1C6-70DC-4AEB-A98C-9A70ADE408B9}" type="presParOf" srcId="{05F6C726-0834-4684-944A-D6AE774951C1}" destId="{044FAFB2-4726-4183-97B7-AE7BC67A7EC3}" srcOrd="2" destOrd="0" presId="urn:microsoft.com/office/officeart/2005/8/layout/orgChar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CA991BF-90FA-4031-9071-3DA97CF2A658}">
      <dsp:nvSpPr>
        <dsp:cNvPr id="0" name=""/>
        <dsp:cNvSpPr/>
      </dsp:nvSpPr>
      <dsp:spPr>
        <a:xfrm>
          <a:off x="3646801" y="4533836"/>
          <a:ext cx="247792" cy="1085567"/>
        </a:xfrm>
        <a:custGeom>
          <a:avLst/>
          <a:gdLst/>
          <a:ahLst/>
          <a:cxnLst/>
          <a:rect l="0" t="0" r="0" b="0"/>
          <a:pathLst>
            <a:path>
              <a:moveTo>
                <a:pt x="247792" y="0"/>
              </a:moveTo>
              <a:lnTo>
                <a:pt x="247792" y="1085567"/>
              </a:lnTo>
              <a:lnTo>
                <a:pt x="0" y="1085567"/>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1B965C41-F7D7-4F08-A76D-46B32CA67485}">
      <dsp:nvSpPr>
        <dsp:cNvPr id="0" name=""/>
        <dsp:cNvSpPr/>
      </dsp:nvSpPr>
      <dsp:spPr>
        <a:xfrm>
          <a:off x="5074558" y="2858286"/>
          <a:ext cx="247792" cy="1085567"/>
        </a:xfrm>
        <a:custGeom>
          <a:avLst/>
          <a:gdLst/>
          <a:ahLst/>
          <a:cxnLst/>
          <a:rect l="0" t="0" r="0" b="0"/>
          <a:pathLst>
            <a:path>
              <a:moveTo>
                <a:pt x="247792" y="0"/>
              </a:moveTo>
              <a:lnTo>
                <a:pt x="247792" y="1085567"/>
              </a:lnTo>
              <a:lnTo>
                <a:pt x="0" y="1085567"/>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B70DAFB1-7153-4973-BF46-345C4B6895C0}">
      <dsp:nvSpPr>
        <dsp:cNvPr id="0" name=""/>
        <dsp:cNvSpPr/>
      </dsp:nvSpPr>
      <dsp:spPr>
        <a:xfrm>
          <a:off x="6502315" y="1182736"/>
          <a:ext cx="247792" cy="1085567"/>
        </a:xfrm>
        <a:custGeom>
          <a:avLst/>
          <a:gdLst/>
          <a:ahLst/>
          <a:cxnLst/>
          <a:rect l="0" t="0" r="0" b="0"/>
          <a:pathLst>
            <a:path>
              <a:moveTo>
                <a:pt x="247792" y="0"/>
              </a:moveTo>
              <a:lnTo>
                <a:pt x="247792" y="1085567"/>
              </a:lnTo>
              <a:lnTo>
                <a:pt x="0" y="1085567"/>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C58E18D2-0270-47E5-B99D-2379431D86A7}">
      <dsp:nvSpPr>
        <dsp:cNvPr id="0" name=""/>
        <dsp:cNvSpPr/>
      </dsp:nvSpPr>
      <dsp:spPr>
        <a:xfrm>
          <a:off x="5570143" y="2772"/>
          <a:ext cx="2359929" cy="117996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7940" rIns="27940" bIns="27940" numCol="1" spcCol="1270" anchor="ctr" anchorCtr="0">
          <a:noAutofit/>
        </a:bodyPr>
        <a:lstStyle/>
        <a:p>
          <a:pPr marL="0" lvl="0" indent="0" algn="ctr" defTabSz="1955800">
            <a:lnSpc>
              <a:spcPct val="90000"/>
            </a:lnSpc>
            <a:spcBef>
              <a:spcPct val="0"/>
            </a:spcBef>
            <a:spcAft>
              <a:spcPct val="35000"/>
            </a:spcAft>
            <a:buNone/>
          </a:pPr>
          <a:r>
            <a:rPr lang="en-GB" sz="4400" kern="1200" dirty="0"/>
            <a:t>Behaviour</a:t>
          </a:r>
        </a:p>
      </dsp:txBody>
      <dsp:txXfrm>
        <a:off x="5570143" y="2772"/>
        <a:ext cx="2359929" cy="1179964"/>
      </dsp:txXfrm>
    </dsp:sp>
    <dsp:sp modelId="{01FB48DC-EE3D-47AE-838B-3244F11FEA35}">
      <dsp:nvSpPr>
        <dsp:cNvPr id="0" name=""/>
        <dsp:cNvSpPr/>
      </dsp:nvSpPr>
      <dsp:spPr>
        <a:xfrm>
          <a:off x="4142386" y="1678322"/>
          <a:ext cx="2359929" cy="117996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7940" rIns="27940" bIns="27940" numCol="1" spcCol="1270" anchor="ctr" anchorCtr="0">
          <a:noAutofit/>
        </a:bodyPr>
        <a:lstStyle/>
        <a:p>
          <a:pPr marL="0" lvl="0" indent="0" algn="ctr" defTabSz="1955800">
            <a:lnSpc>
              <a:spcPct val="90000"/>
            </a:lnSpc>
            <a:spcBef>
              <a:spcPct val="0"/>
            </a:spcBef>
            <a:spcAft>
              <a:spcPct val="35000"/>
            </a:spcAft>
            <a:buNone/>
          </a:pPr>
          <a:r>
            <a:rPr lang="en-GB" sz="4400" kern="1200" dirty="0"/>
            <a:t>Attitude</a:t>
          </a:r>
        </a:p>
      </dsp:txBody>
      <dsp:txXfrm>
        <a:off x="4142386" y="1678322"/>
        <a:ext cx="2359929" cy="1179964"/>
      </dsp:txXfrm>
    </dsp:sp>
    <dsp:sp modelId="{CD827D91-80D8-46DE-9B5A-CA18E1DB4480}">
      <dsp:nvSpPr>
        <dsp:cNvPr id="0" name=""/>
        <dsp:cNvSpPr/>
      </dsp:nvSpPr>
      <dsp:spPr>
        <a:xfrm>
          <a:off x="2714629" y="3353872"/>
          <a:ext cx="2359929" cy="117996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7940" rIns="27940" bIns="27940" numCol="1" spcCol="1270" anchor="ctr" anchorCtr="0">
          <a:noAutofit/>
        </a:bodyPr>
        <a:lstStyle/>
        <a:p>
          <a:pPr marL="0" lvl="0" indent="0" algn="ctr" defTabSz="1955800">
            <a:lnSpc>
              <a:spcPct val="90000"/>
            </a:lnSpc>
            <a:spcBef>
              <a:spcPct val="0"/>
            </a:spcBef>
            <a:spcAft>
              <a:spcPct val="35000"/>
            </a:spcAft>
            <a:buNone/>
          </a:pPr>
          <a:r>
            <a:rPr lang="en-GB" sz="4400" kern="1200" dirty="0"/>
            <a:t>Values</a:t>
          </a:r>
        </a:p>
      </dsp:txBody>
      <dsp:txXfrm>
        <a:off x="2714629" y="3353872"/>
        <a:ext cx="2359929" cy="1179964"/>
      </dsp:txXfrm>
    </dsp:sp>
    <dsp:sp modelId="{236CA91E-83E1-4726-9AA9-B95A406F2844}">
      <dsp:nvSpPr>
        <dsp:cNvPr id="0" name=""/>
        <dsp:cNvSpPr/>
      </dsp:nvSpPr>
      <dsp:spPr>
        <a:xfrm>
          <a:off x="1286871" y="5029422"/>
          <a:ext cx="2359929" cy="117996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7940" rIns="27940" bIns="27940" numCol="1" spcCol="1270" anchor="ctr" anchorCtr="0">
          <a:noAutofit/>
        </a:bodyPr>
        <a:lstStyle/>
        <a:p>
          <a:pPr marL="0" lvl="0" indent="0" algn="ctr" defTabSz="1955800">
            <a:lnSpc>
              <a:spcPct val="90000"/>
            </a:lnSpc>
            <a:spcBef>
              <a:spcPct val="0"/>
            </a:spcBef>
            <a:spcAft>
              <a:spcPct val="35000"/>
            </a:spcAft>
            <a:buNone/>
          </a:pPr>
          <a:r>
            <a:rPr lang="en-GB" sz="4400" kern="1200" dirty="0"/>
            <a:t>Beliefs</a:t>
          </a:r>
        </a:p>
      </dsp:txBody>
      <dsp:txXfrm>
        <a:off x="1286871" y="5029422"/>
        <a:ext cx="2359929" cy="1179964"/>
      </dsp:txXfrm>
    </dsp:sp>
  </dsp:spTree>
</dsp:drawing>
</file>

<file path=ppt/diagrams/layout1.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5E20B6-91DB-4502-B77E-483CB581A39A}" type="datetimeFigureOut">
              <a:rPr lang="en-GB" smtClean="0"/>
              <a:t>16/02/2021</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5D6003-D7CC-4BDA-B1BA-DCD6CA5BB70B}" type="slidenum">
              <a:rPr lang="en-GB" smtClean="0"/>
              <a:t>‹#›</a:t>
            </a:fld>
            <a:endParaRPr lang="en-GB" dirty="0"/>
          </a:p>
        </p:txBody>
      </p:sp>
    </p:spTree>
    <p:extLst>
      <p:ext uri="{BB962C8B-B14F-4D97-AF65-F5344CB8AC3E}">
        <p14:creationId xmlns:p14="http://schemas.microsoft.com/office/powerpoint/2010/main" val="249941891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E5D6003-D7CC-4BDA-B1BA-DCD6CA5BB70B}" type="slidenum">
              <a:rPr lang="en-GB" smtClean="0"/>
              <a:t>1</a:t>
            </a:fld>
            <a:endParaRPr lang="en-GB" dirty="0"/>
          </a:p>
        </p:txBody>
      </p:sp>
    </p:spTree>
    <p:extLst>
      <p:ext uri="{BB962C8B-B14F-4D97-AF65-F5344CB8AC3E}">
        <p14:creationId xmlns:p14="http://schemas.microsoft.com/office/powerpoint/2010/main" val="119254356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E5D6003-D7CC-4BDA-B1BA-DCD6CA5BB70B}" type="slidenum">
              <a:rPr lang="en-GB" smtClean="0"/>
              <a:t>5</a:t>
            </a:fld>
            <a:endParaRPr lang="en-GB" dirty="0"/>
          </a:p>
        </p:txBody>
      </p:sp>
    </p:spTree>
    <p:extLst>
      <p:ext uri="{BB962C8B-B14F-4D97-AF65-F5344CB8AC3E}">
        <p14:creationId xmlns:p14="http://schemas.microsoft.com/office/powerpoint/2010/main" val="53804452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Slide Image Placeholder 1">
            <a:extLst>
              <a:ext uri="{FF2B5EF4-FFF2-40B4-BE49-F238E27FC236}">
                <a16:creationId xmlns:a16="http://schemas.microsoft.com/office/drawing/2014/main" id="{F4D28E9E-E4EE-4E20-A9E1-29A71206F9C1}"/>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3315" name="Notes Placeholder 2">
            <a:extLst>
              <a:ext uri="{FF2B5EF4-FFF2-40B4-BE49-F238E27FC236}">
                <a16:creationId xmlns:a16="http://schemas.microsoft.com/office/drawing/2014/main" id="{190DE47B-D152-47C4-8A4E-2030412F2E76}"/>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0" marR="0" lvl="0" indent="0" algn="l" defTabSz="914400" rtl="0" eaLnBrk="1" fontAlgn="auto" latinLnBrk="0" hangingPunct="1">
              <a:lnSpc>
                <a:spcPct val="100000"/>
              </a:lnSpc>
              <a:spcBef>
                <a:spcPct val="0"/>
              </a:spcBef>
              <a:spcAft>
                <a:spcPts val="0"/>
              </a:spcAft>
              <a:buClrTx/>
              <a:buSzTx/>
              <a:buFontTx/>
              <a:buNone/>
              <a:tabLst/>
              <a:defRPr/>
            </a:pPr>
            <a:endParaRPr lang="en-GB" altLang="en-US" dirty="0"/>
          </a:p>
        </p:txBody>
      </p:sp>
      <p:sp>
        <p:nvSpPr>
          <p:cNvPr id="13316" name="Slide Number Placeholder 3">
            <a:extLst>
              <a:ext uri="{FF2B5EF4-FFF2-40B4-BE49-F238E27FC236}">
                <a16:creationId xmlns:a16="http://schemas.microsoft.com/office/drawing/2014/main" id="{72CE0BEB-5229-4826-A841-60AEBD4FCFA6}"/>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3CF51D4E-EF6C-41A2-8422-8508A076C8BA}" type="slidenum">
              <a:rPr lang="en-GB" altLang="en-US" smtClean="0"/>
              <a:pPr>
                <a:spcBef>
                  <a:spcPct val="0"/>
                </a:spcBef>
              </a:pPr>
              <a:t>6</a:t>
            </a:fld>
            <a:endParaRPr lang="en-GB"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E5D6003-D7CC-4BDA-B1BA-DCD6CA5BB70B}" type="slidenum">
              <a:rPr lang="en-GB" smtClean="0"/>
              <a:t>7</a:t>
            </a:fld>
            <a:endParaRPr lang="en-GB" dirty="0"/>
          </a:p>
        </p:txBody>
      </p:sp>
    </p:spTree>
    <p:extLst>
      <p:ext uri="{BB962C8B-B14F-4D97-AF65-F5344CB8AC3E}">
        <p14:creationId xmlns:p14="http://schemas.microsoft.com/office/powerpoint/2010/main" val="293194420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Diversity is there to represent different types of people including those with disabilities, race, religion , gender and sexuality. It’s about the willing to take </a:t>
            </a:r>
            <a:r>
              <a:rPr lang="en-GB" dirty="0"/>
              <a:t>others' perspectives into account irrelevant if you think it is write or wrong. Letting others' ideas into our lives. </a:t>
            </a:r>
            <a:r>
              <a:rPr lang="en-US" dirty="0"/>
              <a:t> </a:t>
            </a:r>
          </a:p>
          <a:p>
            <a:r>
              <a:rPr lang="en-US" dirty="0"/>
              <a:t>T</a:t>
            </a:r>
            <a:r>
              <a:rPr lang="en-GB" dirty="0"/>
              <a:t>he phrase ‘disabled people’ over the phrase ‘people with disabilities’ those with disabilities may see themselves differently. </a:t>
            </a:r>
            <a:endParaRPr lang="en-US" dirty="0"/>
          </a:p>
          <a:p>
            <a:endParaRPr lang="en-US" dirty="0"/>
          </a:p>
          <a:p>
            <a:r>
              <a:rPr lang="en-US" dirty="0"/>
              <a:t> Inclusion is the </a:t>
            </a:r>
            <a:r>
              <a:rPr lang="en-US" dirty="0">
                <a:solidFill>
                  <a:srgbClr val="1696E6"/>
                </a:solidFill>
              </a:rPr>
              <a:t>deliberate act of welcoming diversity so that everyone can participate and  be successful. </a:t>
            </a:r>
          </a:p>
          <a:p>
            <a:endParaRPr lang="en-GB" dirty="0"/>
          </a:p>
        </p:txBody>
      </p:sp>
      <p:sp>
        <p:nvSpPr>
          <p:cNvPr id="4" name="Slide Number Placeholder 3"/>
          <p:cNvSpPr>
            <a:spLocks noGrp="1"/>
          </p:cNvSpPr>
          <p:nvPr>
            <p:ph type="sldNum" sz="quarter" idx="5"/>
          </p:nvPr>
        </p:nvSpPr>
        <p:spPr/>
        <p:txBody>
          <a:bodyPr/>
          <a:lstStyle/>
          <a:p>
            <a:fld id="{4DE0FC52-B713-423C-9F36-BA4B041A2061}" type="slidenum">
              <a:rPr lang="en-GB" smtClean="0"/>
              <a:t>12</a:t>
            </a:fld>
            <a:endParaRPr lang="en-GB" dirty="0"/>
          </a:p>
        </p:txBody>
      </p:sp>
    </p:spTree>
    <p:extLst>
      <p:ext uri="{BB962C8B-B14F-4D97-AF65-F5344CB8AC3E}">
        <p14:creationId xmlns:p14="http://schemas.microsoft.com/office/powerpoint/2010/main" val="396523713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35275" indent="-235275" defTabSz="941100">
              <a:buFontTx/>
              <a:buAutoNum type="arabicPeriod"/>
              <a:defRPr/>
            </a:pPr>
            <a:r>
              <a:rPr lang="en-US" b="0" dirty="0">
                <a:solidFill>
                  <a:srgbClr val="1696E6"/>
                </a:solidFill>
              </a:rPr>
              <a:t>expands worldliness/experiences/knowledge - </a:t>
            </a:r>
            <a:r>
              <a:rPr lang="en-US" dirty="0">
                <a:solidFill>
                  <a:prstClr val="black">
                    <a:lumMod val="75000"/>
                    <a:lumOff val="25000"/>
                  </a:prstClr>
                </a:solidFill>
                <a:latin typeface="Trebuchet MS" panose="020B0603020202020204"/>
              </a:rPr>
              <a:t>opening the door to the entire world. F</a:t>
            </a:r>
            <a:r>
              <a:rPr lang="en-US" b="0" dirty="0">
                <a:solidFill>
                  <a:srgbClr val="1696E6"/>
                </a:solidFill>
              </a:rPr>
              <a:t>or many people we </a:t>
            </a:r>
            <a:r>
              <a:rPr lang="en-US" dirty="0">
                <a:solidFill>
                  <a:prstClr val="black">
                    <a:lumMod val="75000"/>
                    <a:lumOff val="25000"/>
                  </a:prstClr>
                </a:solidFill>
              </a:rPr>
              <a:t>learn more from people who are different from us</a:t>
            </a:r>
            <a:r>
              <a:rPr lang="en-US" b="0" dirty="0">
                <a:solidFill>
                  <a:srgbClr val="1696E6"/>
                </a:solidFill>
              </a:rPr>
              <a:t>. For some individuals there might be the first time to really r</a:t>
            </a:r>
            <a:r>
              <a:rPr lang="en-US" dirty="0"/>
              <a:t>eal interaction with people from diverse groups. </a:t>
            </a:r>
          </a:p>
          <a:p>
            <a:pPr marL="235275" indent="-235275" defTabSz="941100">
              <a:buFontTx/>
              <a:buAutoNum type="arabicPeriod"/>
              <a:defRPr/>
            </a:pPr>
            <a:r>
              <a:rPr lang="en-US" dirty="0">
                <a:solidFill>
                  <a:schemeClr val="tx1">
                    <a:lumMod val="95000"/>
                    <a:lumOff val="5000"/>
                  </a:schemeClr>
                </a:solidFill>
              </a:rPr>
              <a:t>Enhances social development - Interacting with people from a variety of groups widens your social circle by expanding the pool of people with whom you can associate and develop relationships and this can be useful when policing in the community. </a:t>
            </a:r>
          </a:p>
          <a:p>
            <a:pPr marL="235275" indent="-235275" defTabSz="941100">
              <a:buFontTx/>
              <a:buAutoNum type="arabicPeriod"/>
              <a:defRPr/>
            </a:pPr>
            <a:r>
              <a:rPr lang="en-US" dirty="0">
                <a:solidFill>
                  <a:schemeClr val="tx1">
                    <a:lumMod val="95000"/>
                    <a:lumOff val="5000"/>
                  </a:schemeClr>
                </a:solidFill>
              </a:rPr>
              <a:t>Successful performance in police role – having a </a:t>
            </a:r>
            <a:r>
              <a:rPr lang="en-US" dirty="0"/>
              <a:t>diverse workforce will require sensitivity to human differences. Staff can interact with a variety of individuals and have the ability to relate to people from different cultural backgrounds. </a:t>
            </a:r>
          </a:p>
          <a:p>
            <a:pPr marL="235275" indent="-235275" defTabSz="941100">
              <a:buFontTx/>
              <a:buAutoNum type="arabicPeriod"/>
              <a:defRPr/>
            </a:pPr>
            <a:r>
              <a:rPr lang="en-US" dirty="0">
                <a:solidFill>
                  <a:prstClr val="black">
                    <a:lumMod val="75000"/>
                    <a:lumOff val="25000"/>
                  </a:prstClr>
                </a:solidFill>
              </a:rPr>
              <a:t>Expands your capacity for viewing problems - encounter problem or issues rather than viewing the world through a single-focus lens, you are able to expand your views and consider multiple options when making decisions. </a:t>
            </a:r>
          </a:p>
          <a:p>
            <a:pPr marL="235275" indent="-235275" defTabSz="941100">
              <a:buFontTx/>
              <a:buAutoNum type="arabicPeriod"/>
              <a:defRPr/>
            </a:pPr>
            <a:r>
              <a:rPr lang="en-US" dirty="0">
                <a:solidFill>
                  <a:schemeClr val="tx1">
                    <a:lumMod val="95000"/>
                    <a:lumOff val="5000"/>
                  </a:schemeClr>
                </a:solidFill>
              </a:rPr>
              <a:t>Enriches the multiple perspectives -  </a:t>
            </a:r>
            <a:r>
              <a:rPr lang="en-US" dirty="0">
                <a:solidFill>
                  <a:prstClr val="black">
                    <a:lumMod val="75000"/>
                    <a:lumOff val="25000"/>
                  </a:prstClr>
                </a:solidFill>
              </a:rPr>
              <a:t>you gain a panoramic perspective of the world around you and a more complete view of your place in it. You open up your tunnel vision and that it is not about ‘you’ but others.</a:t>
            </a:r>
          </a:p>
          <a:p>
            <a:pPr marL="235275" indent="-235275" defTabSz="941100">
              <a:buFontTx/>
              <a:buAutoNum type="arabicPeriod"/>
              <a:defRPr/>
            </a:pPr>
            <a:endParaRPr lang="en-US" dirty="0"/>
          </a:p>
          <a:p>
            <a:pPr marL="235275" indent="-235275" defTabSz="941100">
              <a:buFontTx/>
              <a:buAutoNum type="arabicPeriod"/>
              <a:defRPr/>
            </a:pPr>
            <a:endParaRPr lang="en-US" dirty="0"/>
          </a:p>
          <a:p>
            <a:pPr marL="235275" indent="-235275" defTabSz="941100">
              <a:buFontTx/>
              <a:buAutoNum type="arabicPeriod"/>
              <a:defRPr/>
            </a:pPr>
            <a:endParaRPr lang="en-US" dirty="0">
              <a:solidFill>
                <a:schemeClr val="tx1">
                  <a:lumMod val="95000"/>
                  <a:lumOff val="5000"/>
                </a:schemeClr>
              </a:solidFill>
            </a:endParaRPr>
          </a:p>
          <a:p>
            <a:pPr marL="235275" indent="-235275" defTabSz="941100">
              <a:buFontTx/>
              <a:buAutoNum type="arabicPeriod"/>
              <a:defRPr/>
            </a:pPr>
            <a:endParaRPr lang="en-US" dirty="0"/>
          </a:p>
          <a:p>
            <a:endParaRPr lang="en-GB" dirty="0"/>
          </a:p>
        </p:txBody>
      </p:sp>
      <p:sp>
        <p:nvSpPr>
          <p:cNvPr id="4" name="Slide Number Placeholder 3"/>
          <p:cNvSpPr>
            <a:spLocks noGrp="1"/>
          </p:cNvSpPr>
          <p:nvPr>
            <p:ph type="sldNum" sz="quarter" idx="5"/>
          </p:nvPr>
        </p:nvSpPr>
        <p:spPr/>
        <p:txBody>
          <a:bodyPr/>
          <a:lstStyle/>
          <a:p>
            <a:fld id="{4DE0FC52-B713-423C-9F36-BA4B041A2061}" type="slidenum">
              <a:rPr lang="en-GB" smtClean="0"/>
              <a:t>13</a:t>
            </a:fld>
            <a:endParaRPr lang="en-GB" dirty="0"/>
          </a:p>
        </p:txBody>
      </p:sp>
    </p:spTree>
    <p:extLst>
      <p:ext uri="{BB962C8B-B14F-4D97-AF65-F5344CB8AC3E}">
        <p14:creationId xmlns:p14="http://schemas.microsoft.com/office/powerpoint/2010/main" val="86729356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41100">
              <a:defRPr/>
            </a:pPr>
            <a:r>
              <a:rPr lang="en-GB" dirty="0">
                <a:solidFill>
                  <a:prstClr val="black"/>
                </a:solidFill>
                <a:latin typeface="Trebuchet MS" panose="020B0603020202020204"/>
              </a:rPr>
              <a:t>Fist image = Equality and this assumed that everyone will benefit from the same support. </a:t>
            </a:r>
            <a:r>
              <a:rPr lang="en-GB" b="1" dirty="0">
                <a:solidFill>
                  <a:prstClr val="black"/>
                </a:solidFill>
                <a:latin typeface="Trebuchet MS" panose="020B0603020202020204"/>
              </a:rPr>
              <a:t>They are all being treated equally.</a:t>
            </a:r>
          </a:p>
          <a:p>
            <a:pPr defTabSz="941100">
              <a:defRPr/>
            </a:pPr>
            <a:r>
              <a:rPr lang="en-GB" dirty="0">
                <a:solidFill>
                  <a:prstClr val="black"/>
                </a:solidFill>
                <a:latin typeface="Trebuchet MS" panose="020B0603020202020204"/>
              </a:rPr>
              <a:t>But it does not always work for everyone. It is good to know it works but sometimes need additional support.  </a:t>
            </a:r>
          </a:p>
          <a:p>
            <a:pPr defTabSz="941100">
              <a:defRPr/>
            </a:pPr>
            <a:endParaRPr lang="en-GB" dirty="0">
              <a:solidFill>
                <a:prstClr val="black"/>
              </a:solidFill>
              <a:latin typeface="Trebuchet MS" panose="020B0603020202020204"/>
            </a:endParaRPr>
          </a:p>
          <a:p>
            <a:pPr defTabSz="941100">
              <a:defRPr/>
            </a:pPr>
            <a:r>
              <a:rPr lang="en-GB" dirty="0">
                <a:solidFill>
                  <a:prstClr val="black"/>
                </a:solidFill>
                <a:latin typeface="Trebuchet MS" panose="020B0603020202020204"/>
              </a:rPr>
              <a:t>2nd Image = individuals are given different supports to make it possible for them to have equal access to the game. </a:t>
            </a:r>
            <a:r>
              <a:rPr lang="en-GB" b="1" dirty="0">
                <a:solidFill>
                  <a:prstClr val="black"/>
                </a:solidFill>
                <a:latin typeface="Trebuchet MS" panose="020B0603020202020204"/>
              </a:rPr>
              <a:t>They are being treated equitably sharing</a:t>
            </a:r>
          </a:p>
          <a:p>
            <a:pPr defTabSz="941100">
              <a:defRPr/>
            </a:pPr>
            <a:r>
              <a:rPr lang="en-GB" dirty="0">
                <a:solidFill>
                  <a:prstClr val="black"/>
                </a:solidFill>
                <a:latin typeface="Trebuchet MS" panose="020B0603020202020204"/>
              </a:rPr>
              <a:t>3</a:t>
            </a:r>
            <a:r>
              <a:rPr lang="en-GB" baseline="30000" dirty="0">
                <a:solidFill>
                  <a:prstClr val="black"/>
                </a:solidFill>
                <a:latin typeface="Trebuchet MS" panose="020B0603020202020204"/>
              </a:rPr>
              <a:t>rd</a:t>
            </a:r>
            <a:r>
              <a:rPr lang="en-GB" dirty="0">
                <a:solidFill>
                  <a:prstClr val="black"/>
                </a:solidFill>
                <a:latin typeface="Trebuchet MS" panose="020B0603020202020204"/>
              </a:rPr>
              <a:t> image = this image, all three can see the game without any supports or accommodations because the cause of the inequity was addressed. </a:t>
            </a:r>
            <a:r>
              <a:rPr lang="en-GB" b="1" dirty="0">
                <a:solidFill>
                  <a:prstClr val="black"/>
                </a:solidFill>
                <a:latin typeface="Trebuchet MS" panose="020B0603020202020204"/>
              </a:rPr>
              <a:t>The barrier has been removed.</a:t>
            </a:r>
          </a:p>
          <a:p>
            <a:pPr defTabSz="941100">
              <a:defRPr/>
            </a:pPr>
            <a:endParaRPr lang="en-GB" dirty="0">
              <a:solidFill>
                <a:prstClr val="black"/>
              </a:solidFill>
              <a:latin typeface="Trebuchet MS" panose="020B0603020202020204"/>
            </a:endParaRPr>
          </a:p>
          <a:p>
            <a:pPr defTabSz="941100">
              <a:defRPr/>
            </a:pPr>
            <a:endParaRPr lang="en-GB" dirty="0">
              <a:solidFill>
                <a:prstClr val="black"/>
              </a:solidFill>
              <a:latin typeface="Trebuchet MS" panose="020B0603020202020204"/>
            </a:endParaRPr>
          </a:p>
          <a:p>
            <a:endParaRPr lang="en-GB" dirty="0"/>
          </a:p>
        </p:txBody>
      </p:sp>
      <p:sp>
        <p:nvSpPr>
          <p:cNvPr id="4" name="Slide Number Placeholder 3"/>
          <p:cNvSpPr>
            <a:spLocks noGrp="1"/>
          </p:cNvSpPr>
          <p:nvPr>
            <p:ph type="sldNum" sz="quarter" idx="10"/>
          </p:nvPr>
        </p:nvSpPr>
        <p:spPr/>
        <p:txBody>
          <a:bodyPr/>
          <a:lstStyle/>
          <a:p>
            <a:pPr defTabSz="941100">
              <a:defRPr/>
            </a:pPr>
            <a:fld id="{B0B5EF69-6282-41D6-98DF-E801433ABD80}" type="slidenum">
              <a:rPr lang="en-GB">
                <a:solidFill>
                  <a:prstClr val="black"/>
                </a:solidFill>
                <a:latin typeface="Calibri" panose="020F0502020204030204"/>
              </a:rPr>
              <a:pPr defTabSz="941100">
                <a:defRPr/>
              </a:pPr>
              <a:t>14</a:t>
            </a:fld>
            <a:endParaRPr lang="en-GB" dirty="0">
              <a:solidFill>
                <a:prstClr val="black"/>
              </a:solidFill>
              <a:latin typeface="Calibri" panose="020F0502020204030204"/>
            </a:endParaRPr>
          </a:p>
        </p:txBody>
      </p:sp>
    </p:spTree>
    <p:extLst>
      <p:ext uri="{BB962C8B-B14F-4D97-AF65-F5344CB8AC3E}">
        <p14:creationId xmlns:p14="http://schemas.microsoft.com/office/powerpoint/2010/main" val="322258776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Theories and concepts linked to an ethical approach:</a:t>
            </a:r>
          </a:p>
          <a:p>
            <a:r>
              <a:rPr lang="en-GB" dirty="0"/>
              <a:t>This slide will look at how as individuals how we develop our beliefs which can effect our behaviours.</a:t>
            </a:r>
          </a:p>
          <a:p>
            <a:pPr defTabSz="941100">
              <a:defRPr/>
            </a:pPr>
            <a:r>
              <a:rPr lang="en-GB" dirty="0"/>
              <a:t>The relationship between the beliefs and values relates to our resulting prejudices and behaviour to others. </a:t>
            </a:r>
          </a:p>
          <a:p>
            <a:r>
              <a:rPr lang="en-GB" dirty="0"/>
              <a:t> </a:t>
            </a:r>
          </a:p>
          <a:p>
            <a:r>
              <a:rPr lang="en-GB" dirty="0"/>
              <a:t>The diagram (tree) illustrates the influences on us that result in our behaviour. The diagram first outlines the sources of our Beliefs which is learned from family, religion, influences, experiences, education and where we come from. </a:t>
            </a:r>
          </a:p>
          <a:p>
            <a:r>
              <a:rPr lang="en-GB" dirty="0"/>
              <a:t>Although beliefs shape us as we become more independent we might feel that we object or question things and develop our own values.</a:t>
            </a:r>
          </a:p>
          <a:p>
            <a:pPr defTabSz="941100">
              <a:defRPr/>
            </a:pPr>
            <a:r>
              <a:rPr lang="en-GB" dirty="0"/>
              <a:t>Values are stable long-lasting ideas about what is important to a person. They become standards by which people order their lives and make their choices. </a:t>
            </a:r>
          </a:p>
          <a:p>
            <a:pPr defTabSz="941100">
              <a:defRPr/>
            </a:pPr>
            <a:endParaRPr lang="en-GB" dirty="0"/>
          </a:p>
          <a:p>
            <a:r>
              <a:rPr lang="en-GB" dirty="0"/>
              <a:t>Attitudes are the mental dispositions people have towards others and the current circumstances before making decisions that result in behaviour. People primarily form their attitudes from underlying values and beliefs.</a:t>
            </a:r>
          </a:p>
          <a:p>
            <a:r>
              <a:rPr lang="en-GB" dirty="0"/>
              <a:t>However, factors which may not have been internalised as beliefs and values can still influence a person’s attitudes at the point of decision-making. Typical influences include the desire to please, political correctness, convenience, peer pressure, and psychological stressors.</a:t>
            </a:r>
          </a:p>
          <a:p>
            <a:endParaRPr lang="en-GB" dirty="0"/>
          </a:p>
          <a:p>
            <a:r>
              <a:rPr lang="en-GB" dirty="0"/>
              <a:t>When it comes to considering attitudes to others in society our beliefs and values can influence our behaviours.  </a:t>
            </a:r>
          </a:p>
        </p:txBody>
      </p:sp>
      <p:sp>
        <p:nvSpPr>
          <p:cNvPr id="4" name="Slide Number Placeholder 3"/>
          <p:cNvSpPr>
            <a:spLocks noGrp="1"/>
          </p:cNvSpPr>
          <p:nvPr>
            <p:ph type="sldNum" sz="quarter" idx="10"/>
          </p:nvPr>
        </p:nvSpPr>
        <p:spPr/>
        <p:txBody>
          <a:bodyPr/>
          <a:lstStyle/>
          <a:p>
            <a:pPr defTabSz="941100">
              <a:defRPr/>
            </a:pPr>
            <a:fld id="{B0B5EF69-6282-41D6-98DF-E801433ABD80}" type="slidenum">
              <a:rPr lang="en-GB">
                <a:solidFill>
                  <a:prstClr val="black"/>
                </a:solidFill>
                <a:latin typeface="Calibri" panose="020F0502020204030204"/>
              </a:rPr>
              <a:pPr defTabSz="941100">
                <a:defRPr/>
              </a:pPr>
              <a:t>15</a:t>
            </a:fld>
            <a:endParaRPr lang="en-GB" dirty="0">
              <a:solidFill>
                <a:prstClr val="black"/>
              </a:solidFill>
              <a:latin typeface="Calibri" panose="020F0502020204030204"/>
            </a:endParaRPr>
          </a:p>
        </p:txBody>
      </p:sp>
    </p:spTree>
    <p:extLst>
      <p:ext uri="{BB962C8B-B14F-4D97-AF65-F5344CB8AC3E}">
        <p14:creationId xmlns:p14="http://schemas.microsoft.com/office/powerpoint/2010/main" val="110521704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a:extLst>
              <a:ext uri="{FF2B5EF4-FFF2-40B4-BE49-F238E27FC236}">
                <a16:creationId xmlns:a16="http://schemas.microsoft.com/office/drawing/2014/main" id="{708568D8-4400-401A-932B-9234489E3F96}"/>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a:extLst>
              <a:ext uri="{FF2B5EF4-FFF2-40B4-BE49-F238E27FC236}">
                <a16:creationId xmlns:a16="http://schemas.microsoft.com/office/drawing/2014/main" id="{7B4256CB-3B35-4CD7-9328-E8C4EC42515E}"/>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a:p>
        </p:txBody>
      </p:sp>
      <p:sp>
        <p:nvSpPr>
          <p:cNvPr id="17412" name="Slide Number Placeholder 3">
            <a:extLst>
              <a:ext uri="{FF2B5EF4-FFF2-40B4-BE49-F238E27FC236}">
                <a16:creationId xmlns:a16="http://schemas.microsoft.com/office/drawing/2014/main" id="{799819AF-BE4C-41D9-A483-075FDC9C606A}"/>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B0C6A4E8-E533-4E8E-A4EC-448C73069769}" type="slidenum">
              <a:rPr lang="en-GB" altLang="en-US" smtClean="0"/>
              <a:pPr>
                <a:spcBef>
                  <a:spcPct val="0"/>
                </a:spcBef>
              </a:pPr>
              <a:t>16</a:t>
            </a:fld>
            <a:endParaRPr lang="en-GB" altLang="en-US"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Measures like crime fighting and arrests:</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Traditional values and practices have contributed to the dissonance between citizens and their police-something community policing was specifically designed to address. </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In both traditional and community policing models, police fight crime, make arrests, and use lethal force when necessary; community police officers do so with intentionality, and specifically, with long-term solutions in mind. </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Community policing is considered as smarter law enforcement</a:t>
            </a:r>
            <a:r>
              <a:rPr lang="en-US" sz="1200" kern="1200" baseline="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while still using traditional tactics.</a:t>
            </a:r>
          </a:p>
          <a:p>
            <a:endParaRPr lang="en-US" dirty="0"/>
          </a:p>
          <a:p>
            <a:r>
              <a:rPr lang="en-US" dirty="0"/>
              <a:t>Perspectives of crime:</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Many believe that crime is the purview of law enforcement and not of the community. </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Both the police and the public believe that crime is solely a police matter. </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For many decades, the belief that police alone can resolve all community issues has been challenged. </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Under the community policing model, police and the public share responsibility for resolving community issues and must do so in collaboration.</a:t>
            </a:r>
            <a:endParaRPr lang="en-IN"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mj-lt"/>
              <a:buNone/>
              <a:tabLst/>
              <a:defRPr/>
            </a:pPr>
            <a:endParaRPr lang="en-IN" sz="1200" kern="1200" dirty="0">
              <a:solidFill>
                <a:schemeClr val="tx1"/>
              </a:solidFill>
              <a:effectLst/>
              <a:latin typeface="+mn-lt"/>
              <a:ea typeface="+mn-ea"/>
              <a:cs typeface="+mn-cs"/>
            </a:endParaRPr>
          </a:p>
          <a:p>
            <a:r>
              <a:rPr lang="en-US" dirty="0"/>
              <a:t>Change in aspects of traditional policing:</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Now that community policing has been introduced, it is unlikely that there will be a return to the former model without at least some inclusion of community policing principles. </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Traditional policing does remain the standard of the profession both in organization and operation. </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Certain crimes and situations require full law enforcement response and that is not likely to change.</a:t>
            </a:r>
            <a:endParaRPr lang="en-IN"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Most comprehensive police reformation in police history:</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While rising crime rates were worrisome, the most significant and urgent concern was the animus between police and the public, especially in minority communities. </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Rebuilding trust and promoting police legitimacy were central tenets of police reform. </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One important difference between traditional and community policing involves the establishment of police and community partnerships, very much absent from traditional policing. </a:t>
            </a:r>
            <a:endParaRPr lang="en-IN"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CE5D6003-D7CC-4BDA-B1BA-DCD6CA5BB70B}" type="slidenum">
              <a:rPr lang="en-GB" smtClean="0"/>
              <a:t>18</a:t>
            </a:fld>
            <a:endParaRPr lang="en-GB" dirty="0"/>
          </a:p>
        </p:txBody>
      </p:sp>
    </p:spTree>
    <p:extLst>
      <p:ext uri="{BB962C8B-B14F-4D97-AF65-F5344CB8AC3E}">
        <p14:creationId xmlns:p14="http://schemas.microsoft.com/office/powerpoint/2010/main" val="338384468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cs typeface="Calibri"/>
            </a:endParaRPr>
          </a:p>
        </p:txBody>
      </p:sp>
      <p:sp>
        <p:nvSpPr>
          <p:cNvPr id="4" name="Slide Number Placeholder 3"/>
          <p:cNvSpPr>
            <a:spLocks noGrp="1"/>
          </p:cNvSpPr>
          <p:nvPr>
            <p:ph type="sldNum" sz="quarter" idx="5"/>
          </p:nvPr>
        </p:nvSpPr>
        <p:spPr/>
        <p:txBody>
          <a:bodyPr/>
          <a:lstStyle/>
          <a:p>
            <a:fld id="{F9F3EC92-96C9-4E7E-A0F5-9B1CA54D168A}" type="slidenum">
              <a:rPr lang="en-GB" smtClean="0"/>
              <a:t>20</a:t>
            </a:fld>
            <a:endParaRPr lang="en-GB" dirty="0"/>
          </a:p>
        </p:txBody>
      </p:sp>
    </p:spTree>
    <p:extLst>
      <p:ext uri="{BB962C8B-B14F-4D97-AF65-F5344CB8AC3E}">
        <p14:creationId xmlns:p14="http://schemas.microsoft.com/office/powerpoint/2010/main" val="331919751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6C0828C-A546-D941-9E35-D319F3E31C2F}" type="slidenum">
              <a:rPr lang="en-US" smtClean="0"/>
              <a:pPr/>
              <a:t>21</a:t>
            </a:fld>
            <a:endParaRPr lang="en-US" dirty="0"/>
          </a:p>
        </p:txBody>
      </p:sp>
    </p:spTree>
    <p:extLst>
      <p:ext uri="{BB962C8B-B14F-4D97-AF65-F5344CB8AC3E}">
        <p14:creationId xmlns:p14="http://schemas.microsoft.com/office/powerpoint/2010/main" val="2913234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22</a:t>
            </a:fld>
            <a:endParaRPr lang="en-GB" dirty="0"/>
          </a:p>
        </p:txBody>
      </p:sp>
    </p:spTree>
    <p:extLst>
      <p:ext uri="{BB962C8B-B14F-4D97-AF65-F5344CB8AC3E}">
        <p14:creationId xmlns:p14="http://schemas.microsoft.com/office/powerpoint/2010/main" val="368413184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991DD7-9B1A-48D1-AA93-5A8FED85560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56080F1-C280-4693-8C4A-FB634159A7D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5B800CA-449E-47D0-8BA7-F23F4F6C7803}"/>
              </a:ext>
            </a:extLst>
          </p:cNvPr>
          <p:cNvSpPr>
            <a:spLocks noGrp="1"/>
          </p:cNvSpPr>
          <p:nvPr>
            <p:ph type="dt" sz="half" idx="10"/>
          </p:nvPr>
        </p:nvSpPr>
        <p:spPr/>
        <p:txBody>
          <a:bodyPr/>
          <a:lstStyle/>
          <a:p>
            <a:fld id="{C9A30FB4-AFE0-452B-9773-4CBA6068CE3D}" type="datetimeFigureOut">
              <a:rPr lang="en-GB" smtClean="0"/>
              <a:t>16/02/2021</a:t>
            </a:fld>
            <a:endParaRPr lang="en-GB" dirty="0"/>
          </a:p>
        </p:txBody>
      </p:sp>
      <p:sp>
        <p:nvSpPr>
          <p:cNvPr id="5" name="Footer Placeholder 4">
            <a:extLst>
              <a:ext uri="{FF2B5EF4-FFF2-40B4-BE49-F238E27FC236}">
                <a16:creationId xmlns:a16="http://schemas.microsoft.com/office/drawing/2014/main" id="{07603F5E-C782-4374-AA01-91FC5428CDF6}"/>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67428119-C1B1-489A-BDF1-0788826B515D}"/>
              </a:ext>
            </a:extLst>
          </p:cNvPr>
          <p:cNvSpPr>
            <a:spLocks noGrp="1"/>
          </p:cNvSpPr>
          <p:nvPr>
            <p:ph type="sldNum" sz="quarter" idx="12"/>
          </p:nvPr>
        </p:nvSpPr>
        <p:spPr/>
        <p:txBody>
          <a:bodyPr/>
          <a:lstStyle/>
          <a:p>
            <a:fld id="{2C7C7165-A863-42FD-B57F-34F79134032D}" type="slidenum">
              <a:rPr lang="en-GB" smtClean="0"/>
              <a:t>‹#›</a:t>
            </a:fld>
            <a:endParaRPr lang="en-GB" dirty="0"/>
          </a:p>
        </p:txBody>
      </p:sp>
    </p:spTree>
    <p:extLst>
      <p:ext uri="{BB962C8B-B14F-4D97-AF65-F5344CB8AC3E}">
        <p14:creationId xmlns:p14="http://schemas.microsoft.com/office/powerpoint/2010/main" val="13494020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F5D818-82D8-4C32-9DF3-3E1FFE7C56F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094FCB1-AD75-4213-8F9A-2DC19BE2E10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2EC7CAB-1701-44E7-A92B-1C818DBB3AF9}"/>
              </a:ext>
            </a:extLst>
          </p:cNvPr>
          <p:cNvSpPr>
            <a:spLocks noGrp="1"/>
          </p:cNvSpPr>
          <p:nvPr>
            <p:ph type="dt" sz="half" idx="10"/>
          </p:nvPr>
        </p:nvSpPr>
        <p:spPr/>
        <p:txBody>
          <a:bodyPr/>
          <a:lstStyle/>
          <a:p>
            <a:fld id="{C9A30FB4-AFE0-452B-9773-4CBA6068CE3D}" type="datetimeFigureOut">
              <a:rPr lang="en-GB" smtClean="0"/>
              <a:t>16/02/2021</a:t>
            </a:fld>
            <a:endParaRPr lang="en-GB" dirty="0"/>
          </a:p>
        </p:txBody>
      </p:sp>
      <p:sp>
        <p:nvSpPr>
          <p:cNvPr id="5" name="Footer Placeholder 4">
            <a:extLst>
              <a:ext uri="{FF2B5EF4-FFF2-40B4-BE49-F238E27FC236}">
                <a16:creationId xmlns:a16="http://schemas.microsoft.com/office/drawing/2014/main" id="{737B5884-1578-4BEB-983C-68BA39CD3D9B}"/>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2FDB0AF9-68C0-461B-A7EF-5DD1B8BE6986}"/>
              </a:ext>
            </a:extLst>
          </p:cNvPr>
          <p:cNvSpPr>
            <a:spLocks noGrp="1"/>
          </p:cNvSpPr>
          <p:nvPr>
            <p:ph type="sldNum" sz="quarter" idx="12"/>
          </p:nvPr>
        </p:nvSpPr>
        <p:spPr/>
        <p:txBody>
          <a:bodyPr/>
          <a:lstStyle/>
          <a:p>
            <a:fld id="{2C7C7165-A863-42FD-B57F-34F79134032D}" type="slidenum">
              <a:rPr lang="en-GB" smtClean="0"/>
              <a:t>‹#›</a:t>
            </a:fld>
            <a:endParaRPr lang="en-GB" dirty="0"/>
          </a:p>
        </p:txBody>
      </p:sp>
    </p:spTree>
    <p:extLst>
      <p:ext uri="{BB962C8B-B14F-4D97-AF65-F5344CB8AC3E}">
        <p14:creationId xmlns:p14="http://schemas.microsoft.com/office/powerpoint/2010/main" val="397568333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D0EE85-CA32-4E45-8866-77E1392C0EE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5B8313C-1035-4B2C-8C4F-F37C86C1C91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ECD9FA-6B59-4502-99A4-1A03AC23669A}"/>
              </a:ext>
            </a:extLst>
          </p:cNvPr>
          <p:cNvSpPr>
            <a:spLocks noGrp="1"/>
          </p:cNvSpPr>
          <p:nvPr>
            <p:ph type="dt" sz="half" idx="10"/>
          </p:nvPr>
        </p:nvSpPr>
        <p:spPr/>
        <p:txBody>
          <a:bodyPr/>
          <a:lstStyle/>
          <a:p>
            <a:fld id="{C9A30FB4-AFE0-452B-9773-4CBA6068CE3D}" type="datetimeFigureOut">
              <a:rPr lang="en-GB" smtClean="0"/>
              <a:t>16/02/2021</a:t>
            </a:fld>
            <a:endParaRPr lang="en-GB" dirty="0"/>
          </a:p>
        </p:txBody>
      </p:sp>
      <p:sp>
        <p:nvSpPr>
          <p:cNvPr id="5" name="Footer Placeholder 4">
            <a:extLst>
              <a:ext uri="{FF2B5EF4-FFF2-40B4-BE49-F238E27FC236}">
                <a16:creationId xmlns:a16="http://schemas.microsoft.com/office/drawing/2014/main" id="{605561E9-CB76-40EA-9725-62D70E28B777}"/>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CD61F5CD-8B59-4FCC-A69A-EE69CEDDCF55}"/>
              </a:ext>
            </a:extLst>
          </p:cNvPr>
          <p:cNvSpPr>
            <a:spLocks noGrp="1"/>
          </p:cNvSpPr>
          <p:nvPr>
            <p:ph type="sldNum" sz="quarter" idx="12"/>
          </p:nvPr>
        </p:nvSpPr>
        <p:spPr/>
        <p:txBody>
          <a:bodyPr/>
          <a:lstStyle/>
          <a:p>
            <a:fld id="{2C7C7165-A863-42FD-B57F-34F79134032D}" type="slidenum">
              <a:rPr lang="en-GB" smtClean="0"/>
              <a:t>‹#›</a:t>
            </a:fld>
            <a:endParaRPr lang="en-GB" dirty="0"/>
          </a:p>
        </p:txBody>
      </p:sp>
    </p:spTree>
    <p:extLst>
      <p:ext uri="{BB962C8B-B14F-4D97-AF65-F5344CB8AC3E}">
        <p14:creationId xmlns:p14="http://schemas.microsoft.com/office/powerpoint/2010/main" val="27935813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09258F-313E-47B9-B7EF-980A758A90B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4CCA6E6-B61F-45A1-BDC2-05D08380CDD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5AE31CB-D07A-48D8-AE08-28970415534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C19303A-F57F-4AF6-A76B-19F48DD115D5}"/>
              </a:ext>
            </a:extLst>
          </p:cNvPr>
          <p:cNvSpPr>
            <a:spLocks noGrp="1"/>
          </p:cNvSpPr>
          <p:nvPr>
            <p:ph type="dt" sz="half" idx="10"/>
          </p:nvPr>
        </p:nvSpPr>
        <p:spPr/>
        <p:txBody>
          <a:bodyPr/>
          <a:lstStyle/>
          <a:p>
            <a:fld id="{C9A30FB4-AFE0-452B-9773-4CBA6068CE3D}" type="datetimeFigureOut">
              <a:rPr lang="en-GB" smtClean="0"/>
              <a:t>16/02/2021</a:t>
            </a:fld>
            <a:endParaRPr lang="en-GB" dirty="0"/>
          </a:p>
        </p:txBody>
      </p:sp>
      <p:sp>
        <p:nvSpPr>
          <p:cNvPr id="6" name="Footer Placeholder 5">
            <a:extLst>
              <a:ext uri="{FF2B5EF4-FFF2-40B4-BE49-F238E27FC236}">
                <a16:creationId xmlns:a16="http://schemas.microsoft.com/office/drawing/2014/main" id="{400D4C7D-8861-4D7B-B2CD-52794DAD8A4A}"/>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C0696289-1229-4906-BAB5-57597560A580}"/>
              </a:ext>
            </a:extLst>
          </p:cNvPr>
          <p:cNvSpPr>
            <a:spLocks noGrp="1"/>
          </p:cNvSpPr>
          <p:nvPr>
            <p:ph type="sldNum" sz="quarter" idx="12"/>
          </p:nvPr>
        </p:nvSpPr>
        <p:spPr/>
        <p:txBody>
          <a:bodyPr/>
          <a:lstStyle/>
          <a:p>
            <a:fld id="{2C7C7165-A863-42FD-B57F-34F79134032D}" type="slidenum">
              <a:rPr lang="en-GB" smtClean="0"/>
              <a:t>‹#›</a:t>
            </a:fld>
            <a:endParaRPr lang="en-GB" dirty="0"/>
          </a:p>
        </p:txBody>
      </p:sp>
    </p:spTree>
    <p:extLst>
      <p:ext uri="{BB962C8B-B14F-4D97-AF65-F5344CB8AC3E}">
        <p14:creationId xmlns:p14="http://schemas.microsoft.com/office/powerpoint/2010/main" val="22300772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83C2B8-CCB9-46AD-90E9-08D67E74D4A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A55068B-0512-4C29-9186-7ECCE4AF939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0A6F960-3A9C-4318-A452-92F52A6E8FC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9067FDA-8C42-4B90-8051-815341AEA06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40310D8-5EF6-493E-A4D7-9DFE0119355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CE2625C-A76A-4989-BB11-E798588C8DB8}"/>
              </a:ext>
            </a:extLst>
          </p:cNvPr>
          <p:cNvSpPr>
            <a:spLocks noGrp="1"/>
          </p:cNvSpPr>
          <p:nvPr>
            <p:ph type="dt" sz="half" idx="10"/>
          </p:nvPr>
        </p:nvSpPr>
        <p:spPr/>
        <p:txBody>
          <a:bodyPr/>
          <a:lstStyle/>
          <a:p>
            <a:fld id="{C9A30FB4-AFE0-452B-9773-4CBA6068CE3D}" type="datetimeFigureOut">
              <a:rPr lang="en-GB" smtClean="0"/>
              <a:t>16/02/2021</a:t>
            </a:fld>
            <a:endParaRPr lang="en-GB" dirty="0"/>
          </a:p>
        </p:txBody>
      </p:sp>
      <p:sp>
        <p:nvSpPr>
          <p:cNvPr id="8" name="Footer Placeholder 7">
            <a:extLst>
              <a:ext uri="{FF2B5EF4-FFF2-40B4-BE49-F238E27FC236}">
                <a16:creationId xmlns:a16="http://schemas.microsoft.com/office/drawing/2014/main" id="{D04C7875-55A7-4F3D-A5BC-0418597AFD17}"/>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F6B8C936-E8D7-4E82-9201-77658B5B8EE2}"/>
              </a:ext>
            </a:extLst>
          </p:cNvPr>
          <p:cNvSpPr>
            <a:spLocks noGrp="1"/>
          </p:cNvSpPr>
          <p:nvPr>
            <p:ph type="sldNum" sz="quarter" idx="12"/>
          </p:nvPr>
        </p:nvSpPr>
        <p:spPr/>
        <p:txBody>
          <a:bodyPr/>
          <a:lstStyle/>
          <a:p>
            <a:fld id="{2C7C7165-A863-42FD-B57F-34F79134032D}" type="slidenum">
              <a:rPr lang="en-GB" smtClean="0"/>
              <a:t>‹#›</a:t>
            </a:fld>
            <a:endParaRPr lang="en-GB" dirty="0"/>
          </a:p>
        </p:txBody>
      </p:sp>
    </p:spTree>
    <p:extLst>
      <p:ext uri="{BB962C8B-B14F-4D97-AF65-F5344CB8AC3E}">
        <p14:creationId xmlns:p14="http://schemas.microsoft.com/office/powerpoint/2010/main" val="16003262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7FE006-2E4E-47B2-8EC3-DE0B6109CE8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4418265-0A55-4A26-98A4-DCFCF3E5495F}"/>
              </a:ext>
            </a:extLst>
          </p:cNvPr>
          <p:cNvSpPr>
            <a:spLocks noGrp="1"/>
          </p:cNvSpPr>
          <p:nvPr>
            <p:ph type="dt" sz="half" idx="10"/>
          </p:nvPr>
        </p:nvSpPr>
        <p:spPr/>
        <p:txBody>
          <a:bodyPr/>
          <a:lstStyle/>
          <a:p>
            <a:fld id="{C9A30FB4-AFE0-452B-9773-4CBA6068CE3D}" type="datetimeFigureOut">
              <a:rPr lang="en-GB" smtClean="0"/>
              <a:t>16/02/2021</a:t>
            </a:fld>
            <a:endParaRPr lang="en-GB" dirty="0"/>
          </a:p>
        </p:txBody>
      </p:sp>
      <p:sp>
        <p:nvSpPr>
          <p:cNvPr id="4" name="Footer Placeholder 3">
            <a:extLst>
              <a:ext uri="{FF2B5EF4-FFF2-40B4-BE49-F238E27FC236}">
                <a16:creationId xmlns:a16="http://schemas.microsoft.com/office/drawing/2014/main" id="{0B9076E2-16EF-489D-9B72-D6742BAA10E7}"/>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AAD0B490-9151-46EC-94D8-1FBF00D0AAB7}"/>
              </a:ext>
            </a:extLst>
          </p:cNvPr>
          <p:cNvSpPr>
            <a:spLocks noGrp="1"/>
          </p:cNvSpPr>
          <p:nvPr>
            <p:ph type="sldNum" sz="quarter" idx="12"/>
          </p:nvPr>
        </p:nvSpPr>
        <p:spPr/>
        <p:txBody>
          <a:bodyPr/>
          <a:lstStyle/>
          <a:p>
            <a:fld id="{2C7C7165-A863-42FD-B57F-34F79134032D}" type="slidenum">
              <a:rPr lang="en-GB" smtClean="0"/>
              <a:t>‹#›</a:t>
            </a:fld>
            <a:endParaRPr lang="en-GB" dirty="0"/>
          </a:p>
        </p:txBody>
      </p:sp>
    </p:spTree>
    <p:extLst>
      <p:ext uri="{BB962C8B-B14F-4D97-AF65-F5344CB8AC3E}">
        <p14:creationId xmlns:p14="http://schemas.microsoft.com/office/powerpoint/2010/main" val="4128145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84C930E-0ED7-4732-9E17-BE122A0E63DA}"/>
              </a:ext>
            </a:extLst>
          </p:cNvPr>
          <p:cNvSpPr>
            <a:spLocks noGrp="1"/>
          </p:cNvSpPr>
          <p:nvPr>
            <p:ph type="dt" sz="half" idx="10"/>
          </p:nvPr>
        </p:nvSpPr>
        <p:spPr/>
        <p:txBody>
          <a:bodyPr/>
          <a:lstStyle/>
          <a:p>
            <a:fld id="{C9A30FB4-AFE0-452B-9773-4CBA6068CE3D}" type="datetimeFigureOut">
              <a:rPr lang="en-GB" smtClean="0"/>
              <a:t>16/02/2021</a:t>
            </a:fld>
            <a:endParaRPr lang="en-GB" dirty="0"/>
          </a:p>
        </p:txBody>
      </p:sp>
      <p:sp>
        <p:nvSpPr>
          <p:cNvPr id="3" name="Footer Placeholder 2">
            <a:extLst>
              <a:ext uri="{FF2B5EF4-FFF2-40B4-BE49-F238E27FC236}">
                <a16:creationId xmlns:a16="http://schemas.microsoft.com/office/drawing/2014/main" id="{F97D1624-FC69-4D20-8D36-A7B2C7352D15}"/>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237B4C79-DAC0-4460-82D3-818394722143}"/>
              </a:ext>
            </a:extLst>
          </p:cNvPr>
          <p:cNvSpPr>
            <a:spLocks noGrp="1"/>
          </p:cNvSpPr>
          <p:nvPr>
            <p:ph type="sldNum" sz="quarter" idx="12"/>
          </p:nvPr>
        </p:nvSpPr>
        <p:spPr/>
        <p:txBody>
          <a:bodyPr/>
          <a:lstStyle/>
          <a:p>
            <a:fld id="{2C7C7165-A863-42FD-B57F-34F79134032D}" type="slidenum">
              <a:rPr lang="en-GB" smtClean="0"/>
              <a:t>‹#›</a:t>
            </a:fld>
            <a:endParaRPr lang="en-GB" dirty="0"/>
          </a:p>
        </p:txBody>
      </p:sp>
    </p:spTree>
    <p:extLst>
      <p:ext uri="{BB962C8B-B14F-4D97-AF65-F5344CB8AC3E}">
        <p14:creationId xmlns:p14="http://schemas.microsoft.com/office/powerpoint/2010/main" val="35458583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84A75A-6BEB-4F3E-AFBC-DFBC94535D1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E081E1C-CEC7-405B-A1BA-F78F33BE3EA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0418633-43FB-4944-B2B3-F068AB7039B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ED3C181-5B8B-4A49-8CF0-60D40D186B91}"/>
              </a:ext>
            </a:extLst>
          </p:cNvPr>
          <p:cNvSpPr>
            <a:spLocks noGrp="1"/>
          </p:cNvSpPr>
          <p:nvPr>
            <p:ph type="dt" sz="half" idx="10"/>
          </p:nvPr>
        </p:nvSpPr>
        <p:spPr/>
        <p:txBody>
          <a:bodyPr/>
          <a:lstStyle/>
          <a:p>
            <a:fld id="{C9A30FB4-AFE0-452B-9773-4CBA6068CE3D}" type="datetimeFigureOut">
              <a:rPr lang="en-GB" smtClean="0"/>
              <a:t>16/02/2021</a:t>
            </a:fld>
            <a:endParaRPr lang="en-GB" dirty="0"/>
          </a:p>
        </p:txBody>
      </p:sp>
      <p:sp>
        <p:nvSpPr>
          <p:cNvPr id="6" name="Footer Placeholder 5">
            <a:extLst>
              <a:ext uri="{FF2B5EF4-FFF2-40B4-BE49-F238E27FC236}">
                <a16:creationId xmlns:a16="http://schemas.microsoft.com/office/drawing/2014/main" id="{00C9074B-1831-429D-BFBB-B55571130636}"/>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DF479AB2-2D3E-472B-A056-3668FD2626F7}"/>
              </a:ext>
            </a:extLst>
          </p:cNvPr>
          <p:cNvSpPr>
            <a:spLocks noGrp="1"/>
          </p:cNvSpPr>
          <p:nvPr>
            <p:ph type="sldNum" sz="quarter" idx="12"/>
          </p:nvPr>
        </p:nvSpPr>
        <p:spPr/>
        <p:txBody>
          <a:bodyPr/>
          <a:lstStyle/>
          <a:p>
            <a:fld id="{2C7C7165-A863-42FD-B57F-34F79134032D}" type="slidenum">
              <a:rPr lang="en-GB" smtClean="0"/>
              <a:t>‹#›</a:t>
            </a:fld>
            <a:endParaRPr lang="en-GB" dirty="0"/>
          </a:p>
        </p:txBody>
      </p:sp>
    </p:spTree>
    <p:extLst>
      <p:ext uri="{BB962C8B-B14F-4D97-AF65-F5344CB8AC3E}">
        <p14:creationId xmlns:p14="http://schemas.microsoft.com/office/powerpoint/2010/main" val="2871324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ED857E-A36F-4A2F-86E5-C8D5D5F9979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ECF58F0-9C59-4F59-A215-E624BA63B57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2D3E574C-AE23-417C-9073-9CFDE9D8C51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729FAB2-F158-4130-9546-ACC15E58EEAC}"/>
              </a:ext>
            </a:extLst>
          </p:cNvPr>
          <p:cNvSpPr>
            <a:spLocks noGrp="1"/>
          </p:cNvSpPr>
          <p:nvPr>
            <p:ph type="dt" sz="half" idx="10"/>
          </p:nvPr>
        </p:nvSpPr>
        <p:spPr/>
        <p:txBody>
          <a:bodyPr/>
          <a:lstStyle/>
          <a:p>
            <a:fld id="{C9A30FB4-AFE0-452B-9773-4CBA6068CE3D}" type="datetimeFigureOut">
              <a:rPr lang="en-GB" smtClean="0"/>
              <a:t>16/02/2021</a:t>
            </a:fld>
            <a:endParaRPr lang="en-GB" dirty="0"/>
          </a:p>
        </p:txBody>
      </p:sp>
      <p:sp>
        <p:nvSpPr>
          <p:cNvPr id="6" name="Footer Placeholder 5">
            <a:extLst>
              <a:ext uri="{FF2B5EF4-FFF2-40B4-BE49-F238E27FC236}">
                <a16:creationId xmlns:a16="http://schemas.microsoft.com/office/drawing/2014/main" id="{A4DF8A1A-283E-49BA-918C-2734BA5015C3}"/>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051067CF-D1C2-4614-A61C-8B931D4C9945}"/>
              </a:ext>
            </a:extLst>
          </p:cNvPr>
          <p:cNvSpPr>
            <a:spLocks noGrp="1"/>
          </p:cNvSpPr>
          <p:nvPr>
            <p:ph type="sldNum" sz="quarter" idx="12"/>
          </p:nvPr>
        </p:nvSpPr>
        <p:spPr/>
        <p:txBody>
          <a:bodyPr/>
          <a:lstStyle/>
          <a:p>
            <a:fld id="{2C7C7165-A863-42FD-B57F-34F79134032D}" type="slidenum">
              <a:rPr lang="en-GB" smtClean="0"/>
              <a:t>‹#›</a:t>
            </a:fld>
            <a:endParaRPr lang="en-GB" dirty="0"/>
          </a:p>
        </p:txBody>
      </p:sp>
    </p:spTree>
    <p:extLst>
      <p:ext uri="{BB962C8B-B14F-4D97-AF65-F5344CB8AC3E}">
        <p14:creationId xmlns:p14="http://schemas.microsoft.com/office/powerpoint/2010/main" val="13068744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E2F558-F932-4BCE-805D-E329273242D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97F3303-D7C6-44F5-8815-C4A9416D50A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8C9D030-5B00-4704-A10F-91157CB91B6A}"/>
              </a:ext>
            </a:extLst>
          </p:cNvPr>
          <p:cNvSpPr>
            <a:spLocks noGrp="1"/>
          </p:cNvSpPr>
          <p:nvPr>
            <p:ph type="dt" sz="half" idx="10"/>
          </p:nvPr>
        </p:nvSpPr>
        <p:spPr/>
        <p:txBody>
          <a:bodyPr/>
          <a:lstStyle/>
          <a:p>
            <a:fld id="{C9A30FB4-AFE0-452B-9773-4CBA6068CE3D}" type="datetimeFigureOut">
              <a:rPr lang="en-GB" smtClean="0"/>
              <a:t>16/02/2021</a:t>
            </a:fld>
            <a:endParaRPr lang="en-GB" dirty="0"/>
          </a:p>
        </p:txBody>
      </p:sp>
      <p:sp>
        <p:nvSpPr>
          <p:cNvPr id="5" name="Footer Placeholder 4">
            <a:extLst>
              <a:ext uri="{FF2B5EF4-FFF2-40B4-BE49-F238E27FC236}">
                <a16:creationId xmlns:a16="http://schemas.microsoft.com/office/drawing/2014/main" id="{58C029FF-7D5E-4DD2-8F06-C6426F791AAD}"/>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6927BF87-2BE6-4284-8A2D-6FB11CD65B19}"/>
              </a:ext>
            </a:extLst>
          </p:cNvPr>
          <p:cNvSpPr>
            <a:spLocks noGrp="1"/>
          </p:cNvSpPr>
          <p:nvPr>
            <p:ph type="sldNum" sz="quarter" idx="12"/>
          </p:nvPr>
        </p:nvSpPr>
        <p:spPr/>
        <p:txBody>
          <a:bodyPr/>
          <a:lstStyle/>
          <a:p>
            <a:fld id="{2C7C7165-A863-42FD-B57F-34F79134032D}" type="slidenum">
              <a:rPr lang="en-GB" smtClean="0"/>
              <a:t>‹#›</a:t>
            </a:fld>
            <a:endParaRPr lang="en-GB" dirty="0"/>
          </a:p>
        </p:txBody>
      </p:sp>
    </p:spTree>
    <p:extLst>
      <p:ext uri="{BB962C8B-B14F-4D97-AF65-F5344CB8AC3E}">
        <p14:creationId xmlns:p14="http://schemas.microsoft.com/office/powerpoint/2010/main" val="18845249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D1B13E-CFE7-409E-BD52-FE2B7F22C59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AFDFA80-B8A3-4160-BBA3-9866F7EEBF5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0873B21-9AED-4B88-AED4-670C58C5E4B8}"/>
              </a:ext>
            </a:extLst>
          </p:cNvPr>
          <p:cNvSpPr>
            <a:spLocks noGrp="1"/>
          </p:cNvSpPr>
          <p:nvPr>
            <p:ph type="dt" sz="half" idx="10"/>
          </p:nvPr>
        </p:nvSpPr>
        <p:spPr/>
        <p:txBody>
          <a:bodyPr/>
          <a:lstStyle/>
          <a:p>
            <a:fld id="{C9A30FB4-AFE0-452B-9773-4CBA6068CE3D}" type="datetimeFigureOut">
              <a:rPr lang="en-GB" smtClean="0"/>
              <a:t>16/02/2021</a:t>
            </a:fld>
            <a:endParaRPr lang="en-GB" dirty="0"/>
          </a:p>
        </p:txBody>
      </p:sp>
      <p:sp>
        <p:nvSpPr>
          <p:cNvPr id="5" name="Footer Placeholder 4">
            <a:extLst>
              <a:ext uri="{FF2B5EF4-FFF2-40B4-BE49-F238E27FC236}">
                <a16:creationId xmlns:a16="http://schemas.microsoft.com/office/drawing/2014/main" id="{5567D426-135A-43EC-8C5B-1FBDDD55FFA0}"/>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6E35AD81-9E79-4C6C-B1B6-21C4366E1BB4}"/>
              </a:ext>
            </a:extLst>
          </p:cNvPr>
          <p:cNvSpPr>
            <a:spLocks noGrp="1"/>
          </p:cNvSpPr>
          <p:nvPr>
            <p:ph type="sldNum" sz="quarter" idx="12"/>
          </p:nvPr>
        </p:nvSpPr>
        <p:spPr/>
        <p:txBody>
          <a:bodyPr/>
          <a:lstStyle/>
          <a:p>
            <a:fld id="{2C7C7165-A863-42FD-B57F-34F79134032D}" type="slidenum">
              <a:rPr lang="en-GB" smtClean="0"/>
              <a:t>‹#›</a:t>
            </a:fld>
            <a:endParaRPr lang="en-GB" dirty="0"/>
          </a:p>
        </p:txBody>
      </p:sp>
    </p:spTree>
    <p:extLst>
      <p:ext uri="{BB962C8B-B14F-4D97-AF65-F5344CB8AC3E}">
        <p14:creationId xmlns:p14="http://schemas.microsoft.com/office/powerpoint/2010/main" val="7651078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C9D341F-5CEF-4783-884F-1550D321BC8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8F56ADC-8FAE-4E9E-8066-EACDE327EB2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F4C5FEB-2506-4CF9-9203-A7FE700F1E0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9A30FB4-AFE0-452B-9773-4CBA6068CE3D}" type="datetimeFigureOut">
              <a:rPr lang="en-GB" smtClean="0"/>
              <a:t>16/02/2021</a:t>
            </a:fld>
            <a:endParaRPr lang="en-GB" dirty="0"/>
          </a:p>
        </p:txBody>
      </p:sp>
      <p:sp>
        <p:nvSpPr>
          <p:cNvPr id="5" name="Footer Placeholder 4">
            <a:extLst>
              <a:ext uri="{FF2B5EF4-FFF2-40B4-BE49-F238E27FC236}">
                <a16:creationId xmlns:a16="http://schemas.microsoft.com/office/drawing/2014/main" id="{954AF2F4-CAAF-41CA-B7A7-682246E63C0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F9C9540C-92F7-4E77-B6C0-E0C60416658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C7C7165-A863-42FD-B57F-34F79134032D}" type="slidenum">
              <a:rPr lang="en-GB" smtClean="0"/>
              <a:t>‹#›</a:t>
            </a:fld>
            <a:endParaRPr lang="en-GB" dirty="0"/>
          </a:p>
        </p:txBody>
      </p:sp>
    </p:spTree>
    <p:extLst>
      <p:ext uri="{BB962C8B-B14F-4D97-AF65-F5344CB8AC3E}">
        <p14:creationId xmlns:p14="http://schemas.microsoft.com/office/powerpoint/2010/main" val="399947980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6.xml.rels><?xml version="1.0" encoding="UTF-8" standalone="yes"?>
<Relationships xmlns="http://schemas.openxmlformats.org/package/2006/relationships"><Relationship Id="rId8" Type="http://schemas.openxmlformats.org/officeDocument/2006/relationships/image" Target="../media/image9.jpeg"/><Relationship Id="rId3" Type="http://schemas.openxmlformats.org/officeDocument/2006/relationships/image" Target="../media/image4.jpeg"/><Relationship Id="rId7" Type="http://schemas.openxmlformats.org/officeDocument/2006/relationships/image" Target="../media/image8.jpeg"/><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image" Target="../media/image7.jpeg"/><Relationship Id="rId11" Type="http://schemas.openxmlformats.org/officeDocument/2006/relationships/image" Target="../media/image12.png"/><Relationship Id="rId5" Type="http://schemas.openxmlformats.org/officeDocument/2006/relationships/image" Target="../media/image6.jpeg"/><Relationship Id="rId10" Type="http://schemas.openxmlformats.org/officeDocument/2006/relationships/image" Target="../media/image11.png"/><Relationship Id="rId4" Type="http://schemas.openxmlformats.org/officeDocument/2006/relationships/image" Target="../media/image5.png"/><Relationship Id="rId9" Type="http://schemas.openxmlformats.org/officeDocument/2006/relationships/image" Target="../media/image10.jpeg"/></Relationships>
</file>

<file path=ppt/slides/_rels/slide17.xml.rels><?xml version="1.0" encoding="UTF-8" standalone="yes"?>
<Relationships xmlns="http://schemas.openxmlformats.org/package/2006/relationships"><Relationship Id="rId3" Type="http://schemas.openxmlformats.org/officeDocument/2006/relationships/hyperlink" Target="https://www.youtube.com/watch?v=9qeNaJH5Sn4" TargetMode="External"/><Relationship Id="rId2" Type="http://schemas.openxmlformats.org/officeDocument/2006/relationships/hyperlink" Target="https://www.kcl.ac.uk/understanding-the-impacts-on-society-of-covid-19"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moodle.uwtsd.ac.uk/pluginfile.php/349348/mod_resource/content/1/neighbourhood_policing_guidelines%201.pdf" TargetMode="External"/><Relationship Id="rId2" Type="http://schemas.openxmlformats.org/officeDocument/2006/relationships/hyperlink" Target="https://whatworks.college.police.uk/Research/Documents/Community_engagement_lessons.pdf" TargetMode="External"/><Relationship Id="rId1" Type="http://schemas.openxmlformats.org/officeDocument/2006/relationships/slideLayout" Target="../slideLayouts/slideLayout2.xml"/><Relationship Id="rId5" Type="http://schemas.openxmlformats.org/officeDocument/2006/relationships/hyperlink" Target="https://journals.sagepub.com/doi/full/10.1177/2378023118797861" TargetMode="External"/><Relationship Id="rId4" Type="http://schemas.openxmlformats.org/officeDocument/2006/relationships/hyperlink" Target="https://www.ojp.gov/sites/g/files/xyckuh241/files/archives/ncjrs/176330-1.pdf" TargetMode="External"/></Relationships>
</file>

<file path=ppt/slides/_rels/slide20.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hyperlink" Target="http://www.regenwales.org/upload/pdf/071415111717A%20Guide%20to%20Effective%20Community%20Engagement.pdf" TargetMode="External"/><Relationship Id="rId2" Type="http://schemas.openxmlformats.org/officeDocument/2006/relationships/notesSlide" Target="../notesSlides/notesSlide13.xml"/><Relationship Id="rId1" Type="http://schemas.openxmlformats.org/officeDocument/2006/relationships/slideLayout" Target="../slideLayouts/slideLayout4.xml"/><Relationship Id="rId5" Type="http://schemas.openxmlformats.org/officeDocument/2006/relationships/image" Target="../media/image16.jpeg"/><Relationship Id="rId4" Type="http://schemas.openxmlformats.org/officeDocument/2006/relationships/image" Target="../media/image15.jpe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D2C4BFA1-2075-4901-9E24-E41D1FDD51F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55481" y="498348"/>
            <a:ext cx="9902663" cy="5861304"/>
            <a:chOff x="1155481" y="498348"/>
            <a:chExt cx="9902663" cy="5861304"/>
          </a:xfrm>
        </p:grpSpPr>
        <p:sp>
          <p:nvSpPr>
            <p:cNvPr id="9" name="Oval 5">
              <a:extLst>
                <a:ext uri="{FF2B5EF4-FFF2-40B4-BE49-F238E27FC236}">
                  <a16:creationId xmlns:a16="http://schemas.microsoft.com/office/drawing/2014/main" id="{985A7375-E3AF-4F5C-85AE-17E8832952CA}"/>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55481" y="498348"/>
              <a:ext cx="5861304" cy="5861304"/>
            </a:xfrm>
            <a:prstGeom prst="ellipse">
              <a:avLst/>
            </a:prstGeom>
            <a:solidFill>
              <a:schemeClr val="accent1">
                <a:alpha val="55000"/>
              </a:schemeClr>
            </a:solidFill>
            <a:ln>
              <a:noFill/>
            </a:ln>
          </p:spPr>
        </p:sp>
        <p:sp>
          <p:nvSpPr>
            <p:cNvPr id="10" name="Oval 9">
              <a:extLst>
                <a:ext uri="{FF2B5EF4-FFF2-40B4-BE49-F238E27FC236}">
                  <a16:creationId xmlns:a16="http://schemas.microsoft.com/office/drawing/2014/main" id="{F0307F65-8304-4FA8-A841-D4D7625411BE}"/>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5196840" y="498348"/>
              <a:ext cx="5861304" cy="5861304"/>
            </a:xfrm>
            <a:prstGeom prst="ellipse">
              <a:avLst/>
            </a:prstGeom>
            <a:solidFill>
              <a:schemeClr val="accent1">
                <a:alpha val="55000"/>
              </a:schemeClr>
            </a:solidFill>
            <a:ln>
              <a:noFill/>
            </a:ln>
          </p:spPr>
        </p:sp>
        <p:sp>
          <p:nvSpPr>
            <p:cNvPr id="11" name="Oval 5">
              <a:extLst>
                <a:ext uri="{FF2B5EF4-FFF2-40B4-BE49-F238E27FC236}">
                  <a16:creationId xmlns:a16="http://schemas.microsoft.com/office/drawing/2014/main" id="{C8B8394C-136F-4E05-A002-D93A5E79CD50}"/>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3165348" y="498348"/>
              <a:ext cx="5861304" cy="5861304"/>
            </a:xfrm>
            <a:prstGeom prst="ellipse">
              <a:avLst/>
            </a:prstGeom>
            <a:solidFill>
              <a:schemeClr val="accent1">
                <a:alpha val="70000"/>
              </a:schemeClr>
            </a:solidFill>
            <a:ln>
              <a:noFill/>
            </a:ln>
          </p:spPr>
        </p:sp>
      </p:grpSp>
      <p:sp>
        <p:nvSpPr>
          <p:cNvPr id="13" name="Rectangle 12">
            <a:extLst>
              <a:ext uri="{FF2B5EF4-FFF2-40B4-BE49-F238E27FC236}">
                <a16:creationId xmlns:a16="http://schemas.microsoft.com/office/drawing/2014/main" id="{053FB2EE-284F-4C87-AB3D-BBF87A9FAB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514600"/>
            <a:ext cx="12192000" cy="18288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B1B32B98-E3F6-4B4E-A9F5-DD91FF6666CE}"/>
              </a:ext>
            </a:extLst>
          </p:cNvPr>
          <p:cNvSpPr>
            <a:spLocks noGrp="1"/>
          </p:cNvSpPr>
          <p:nvPr>
            <p:ph type="ctrTitle"/>
          </p:nvPr>
        </p:nvSpPr>
        <p:spPr>
          <a:xfrm>
            <a:off x="1524000" y="2776538"/>
            <a:ext cx="9144000" cy="1381188"/>
          </a:xfrm>
        </p:spPr>
        <p:txBody>
          <a:bodyPr anchor="ctr">
            <a:normAutofit/>
          </a:bodyPr>
          <a:lstStyle/>
          <a:p>
            <a:r>
              <a:rPr lang="en-GB" sz="4000" dirty="0">
                <a:solidFill>
                  <a:schemeClr val="bg2"/>
                </a:solidFill>
              </a:rPr>
              <a:t>Tutorial Week 4</a:t>
            </a:r>
          </a:p>
        </p:txBody>
      </p:sp>
      <p:sp>
        <p:nvSpPr>
          <p:cNvPr id="3" name="Subtitle 2">
            <a:extLst>
              <a:ext uri="{FF2B5EF4-FFF2-40B4-BE49-F238E27FC236}">
                <a16:creationId xmlns:a16="http://schemas.microsoft.com/office/drawing/2014/main" id="{E42F6E89-7F9B-45BF-BCAA-F6D881491780}"/>
              </a:ext>
            </a:extLst>
          </p:cNvPr>
          <p:cNvSpPr>
            <a:spLocks noGrp="1"/>
          </p:cNvSpPr>
          <p:nvPr>
            <p:ph type="subTitle" idx="1"/>
          </p:nvPr>
        </p:nvSpPr>
        <p:spPr>
          <a:xfrm>
            <a:off x="1524000" y="4495800"/>
            <a:ext cx="9144000" cy="762000"/>
          </a:xfrm>
        </p:spPr>
        <p:txBody>
          <a:bodyPr>
            <a:normAutofit/>
          </a:bodyPr>
          <a:lstStyle/>
          <a:p>
            <a:r>
              <a:rPr lang="en-GB" sz="1800" dirty="0"/>
              <a:t>Community </a:t>
            </a:r>
          </a:p>
          <a:p>
            <a:r>
              <a:rPr lang="en-GB" sz="1800" dirty="0"/>
              <a:t>Neighbourhood Policing </a:t>
            </a:r>
          </a:p>
        </p:txBody>
      </p:sp>
    </p:spTree>
    <p:extLst>
      <p:ext uri="{BB962C8B-B14F-4D97-AF65-F5344CB8AC3E}">
        <p14:creationId xmlns:p14="http://schemas.microsoft.com/office/powerpoint/2010/main" val="4171244191"/>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8E3645-DC90-447C-9C69-00246A8D3026}"/>
              </a:ext>
            </a:extLst>
          </p:cNvPr>
          <p:cNvSpPr>
            <a:spLocks noGrp="1"/>
          </p:cNvSpPr>
          <p:nvPr>
            <p:ph type="title"/>
          </p:nvPr>
        </p:nvSpPr>
        <p:spPr/>
        <p:txBody>
          <a:bodyPr/>
          <a:lstStyle/>
          <a:p>
            <a:r>
              <a:rPr lang="en-GB" dirty="0"/>
              <a:t>Workshops </a:t>
            </a:r>
          </a:p>
        </p:txBody>
      </p:sp>
      <p:sp>
        <p:nvSpPr>
          <p:cNvPr id="3" name="Content Placeholder 2">
            <a:extLst>
              <a:ext uri="{FF2B5EF4-FFF2-40B4-BE49-F238E27FC236}">
                <a16:creationId xmlns:a16="http://schemas.microsoft.com/office/drawing/2014/main" id="{AE27105C-A9F4-4A6A-8F61-99E40F1FC21E}"/>
              </a:ext>
            </a:extLst>
          </p:cNvPr>
          <p:cNvSpPr>
            <a:spLocks noGrp="1"/>
          </p:cNvSpPr>
          <p:nvPr>
            <p:ph idx="1"/>
          </p:nvPr>
        </p:nvSpPr>
        <p:spPr/>
        <p:txBody>
          <a:bodyPr>
            <a:normAutofit fontScale="92500" lnSpcReduction="10000"/>
          </a:bodyPr>
          <a:lstStyle/>
          <a:p>
            <a:pPr marL="0" indent="0">
              <a:buNone/>
            </a:pPr>
            <a:r>
              <a:rPr lang="en-GB" dirty="0"/>
              <a:t>New dates and times</a:t>
            </a:r>
          </a:p>
          <a:p>
            <a:r>
              <a:rPr lang="en-GB" dirty="0"/>
              <a:t>18/02/2021 @ 9.00  - 10.00am</a:t>
            </a:r>
          </a:p>
          <a:p>
            <a:pPr lvl="1"/>
            <a:r>
              <a:rPr lang="en-GB" dirty="0"/>
              <a:t>Essay C1</a:t>
            </a:r>
          </a:p>
          <a:p>
            <a:pPr lvl="1"/>
            <a:r>
              <a:rPr lang="en-GB" dirty="0"/>
              <a:t>Tasks</a:t>
            </a:r>
          </a:p>
          <a:p>
            <a:endParaRPr lang="en-GB" dirty="0"/>
          </a:p>
          <a:p>
            <a:r>
              <a:rPr lang="en-GB" dirty="0"/>
              <a:t>18/03/2021 @ 09.00am</a:t>
            </a:r>
          </a:p>
          <a:p>
            <a:pPr lvl="1"/>
            <a:r>
              <a:rPr lang="en-GB" dirty="0"/>
              <a:t>To be discussed</a:t>
            </a:r>
          </a:p>
          <a:p>
            <a:endParaRPr lang="en-GB" dirty="0"/>
          </a:p>
          <a:p>
            <a:r>
              <a:rPr lang="en-GB" dirty="0"/>
              <a:t>22/04/2021 @ 9.00am</a:t>
            </a:r>
          </a:p>
          <a:p>
            <a:pPr lvl="1"/>
            <a:r>
              <a:rPr lang="en-GB" dirty="0"/>
              <a:t>Essay C2</a:t>
            </a:r>
          </a:p>
          <a:p>
            <a:pPr lvl="1"/>
            <a:r>
              <a:rPr lang="en-GB" dirty="0"/>
              <a:t>Presentations</a:t>
            </a:r>
          </a:p>
        </p:txBody>
      </p:sp>
    </p:spTree>
    <p:extLst>
      <p:ext uri="{BB962C8B-B14F-4D97-AF65-F5344CB8AC3E}">
        <p14:creationId xmlns:p14="http://schemas.microsoft.com/office/powerpoint/2010/main" val="7379275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1316959-2DF9-462E-98CE-31345AA4E155}"/>
              </a:ext>
            </a:extLst>
          </p:cNvPr>
          <p:cNvSpPr>
            <a:spLocks noGrp="1"/>
          </p:cNvSpPr>
          <p:nvPr>
            <p:ph type="title"/>
          </p:nvPr>
        </p:nvSpPr>
        <p:spPr>
          <a:xfrm>
            <a:off x="686834" y="1153572"/>
            <a:ext cx="3200400" cy="4461163"/>
          </a:xfrm>
        </p:spPr>
        <p:txBody>
          <a:bodyPr>
            <a:normAutofit/>
          </a:bodyPr>
          <a:lstStyle/>
          <a:p>
            <a:r>
              <a:rPr lang="en-GB" dirty="0">
                <a:solidFill>
                  <a:srgbClr val="FFFFFF"/>
                </a:solidFill>
              </a:rPr>
              <a:t>Outcomes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76DF639D-130F-461C-B1F8-E101D4C65965}"/>
              </a:ext>
            </a:extLst>
          </p:cNvPr>
          <p:cNvSpPr>
            <a:spLocks noGrp="1"/>
          </p:cNvSpPr>
          <p:nvPr>
            <p:ph idx="1"/>
          </p:nvPr>
        </p:nvSpPr>
        <p:spPr>
          <a:xfrm>
            <a:off x="4447308" y="591344"/>
            <a:ext cx="6906491" cy="5585619"/>
          </a:xfrm>
        </p:spPr>
        <p:txBody>
          <a:bodyPr anchor="ctr">
            <a:normAutofit/>
          </a:bodyPr>
          <a:lstStyle/>
          <a:p>
            <a:r>
              <a:rPr lang="en-GB" dirty="0"/>
              <a:t>Communities / Neighbourhoods</a:t>
            </a:r>
          </a:p>
          <a:p>
            <a:r>
              <a:rPr lang="en-GB" dirty="0"/>
              <a:t>Diversity</a:t>
            </a:r>
          </a:p>
          <a:p>
            <a:r>
              <a:rPr lang="en-GB" dirty="0"/>
              <a:t>Beliefs </a:t>
            </a:r>
          </a:p>
          <a:p>
            <a:r>
              <a:rPr lang="en-GB" dirty="0"/>
              <a:t>Equality</a:t>
            </a:r>
          </a:p>
          <a:p>
            <a:r>
              <a:rPr lang="en-GB" dirty="0"/>
              <a:t>Policing Communities</a:t>
            </a:r>
          </a:p>
          <a:p>
            <a:pPr lvl="1"/>
            <a:r>
              <a:rPr lang="en-GB" dirty="0"/>
              <a:t>Types of community policing</a:t>
            </a:r>
          </a:p>
          <a:p>
            <a:pPr lvl="1"/>
            <a:r>
              <a:rPr lang="en-GB" dirty="0"/>
              <a:t>Political policing</a:t>
            </a:r>
          </a:p>
          <a:p>
            <a:endParaRPr lang="en-GB" dirty="0"/>
          </a:p>
          <a:p>
            <a:endParaRPr lang="en-GB" dirty="0"/>
          </a:p>
        </p:txBody>
      </p:sp>
    </p:spTree>
    <p:extLst>
      <p:ext uri="{BB962C8B-B14F-4D97-AF65-F5344CB8AC3E}">
        <p14:creationId xmlns:p14="http://schemas.microsoft.com/office/powerpoint/2010/main" val="36414248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5DF40726-9B19-4165-9C26-757D16E19E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CE0B555-7343-4E9D-96AC-6EC96F8C0429}"/>
              </a:ext>
            </a:extLst>
          </p:cNvPr>
          <p:cNvSpPr>
            <a:spLocks noGrp="1"/>
          </p:cNvSpPr>
          <p:nvPr>
            <p:ph type="title"/>
          </p:nvPr>
        </p:nvSpPr>
        <p:spPr>
          <a:xfrm>
            <a:off x="838199" y="564211"/>
            <a:ext cx="4571999" cy="1165002"/>
          </a:xfrm>
        </p:spPr>
        <p:txBody>
          <a:bodyPr anchor="b">
            <a:normAutofit/>
          </a:bodyPr>
          <a:lstStyle/>
          <a:p>
            <a:r>
              <a:rPr lang="en-GB" sz="3600"/>
              <a:t>Social Cohesion    </a:t>
            </a:r>
          </a:p>
        </p:txBody>
      </p:sp>
      <p:sp>
        <p:nvSpPr>
          <p:cNvPr id="3" name="Content Placeholder 2">
            <a:extLst>
              <a:ext uri="{FF2B5EF4-FFF2-40B4-BE49-F238E27FC236}">
                <a16:creationId xmlns:a16="http://schemas.microsoft.com/office/drawing/2014/main" id="{9827D963-8AE7-40EA-B1A4-691F5309578D}"/>
              </a:ext>
            </a:extLst>
          </p:cNvPr>
          <p:cNvSpPr>
            <a:spLocks noGrp="1"/>
          </p:cNvSpPr>
          <p:nvPr>
            <p:ph idx="1"/>
          </p:nvPr>
        </p:nvSpPr>
        <p:spPr>
          <a:xfrm>
            <a:off x="774193" y="1724158"/>
            <a:ext cx="4571999" cy="4011855"/>
          </a:xfrm>
        </p:spPr>
        <p:txBody>
          <a:bodyPr>
            <a:normAutofit/>
          </a:bodyPr>
          <a:lstStyle/>
          <a:p>
            <a:r>
              <a:rPr lang="en-GB" sz="2400" dirty="0"/>
              <a:t>Recap on lecture</a:t>
            </a:r>
          </a:p>
          <a:p>
            <a:pPr eaLnBrk="0" hangingPunct="0">
              <a:buFont typeface="Wingdings" panose="05000000000000000000" pitchFamily="2" charset="2"/>
              <a:buChar char="§"/>
            </a:pPr>
            <a:r>
              <a:rPr lang="en-GB" sz="2400" dirty="0"/>
              <a:t>Citizens have higher wellbeing in more cohesive                                          societies </a:t>
            </a:r>
          </a:p>
          <a:p>
            <a:pPr eaLnBrk="0" hangingPunct="0">
              <a:buFont typeface="Wingdings" panose="05000000000000000000" pitchFamily="2" charset="2"/>
              <a:buChar char="§"/>
            </a:pPr>
            <a:r>
              <a:rPr lang="en-GB" sz="2400" dirty="0"/>
              <a:t>Cohesion is good for all.</a:t>
            </a:r>
          </a:p>
          <a:p>
            <a:pPr eaLnBrk="0" hangingPunct="0">
              <a:buFont typeface="Wingdings" panose="05000000000000000000" pitchFamily="2" charset="2"/>
              <a:buChar char="§"/>
            </a:pPr>
            <a:r>
              <a:rPr lang="en-GB" sz="2400" dirty="0"/>
              <a:t>More important than Gross domestic product </a:t>
            </a:r>
          </a:p>
          <a:p>
            <a:pPr eaLnBrk="0" hangingPunct="0">
              <a:buFont typeface="Wingdings" panose="05000000000000000000" pitchFamily="2" charset="2"/>
              <a:buChar char="§"/>
            </a:pPr>
            <a:endParaRPr lang="en-GB" sz="2400" dirty="0"/>
          </a:p>
          <a:p>
            <a:pPr eaLnBrk="0" hangingPunct="0">
              <a:buFont typeface="Wingdings" panose="05000000000000000000" pitchFamily="2" charset="2"/>
              <a:buChar char="§"/>
            </a:pPr>
            <a:r>
              <a:rPr lang="en-GB" sz="2400" dirty="0"/>
              <a:t>Any Questions?</a:t>
            </a:r>
          </a:p>
        </p:txBody>
      </p:sp>
      <p:pic>
        <p:nvPicPr>
          <p:cNvPr id="1026" name="Picture 2" descr="Image result for social cohesion">
            <a:extLst>
              <a:ext uri="{FF2B5EF4-FFF2-40B4-BE49-F238E27FC236}">
                <a16:creationId xmlns:a16="http://schemas.microsoft.com/office/drawing/2014/main" id="{BE8D3F19-EAA0-4AFA-9266-6E779115173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541" r="898" b="-1"/>
          <a:stretch/>
        </p:blipFill>
        <p:spPr bwMode="auto">
          <a:xfrm>
            <a:off x="6190488" y="566928"/>
            <a:ext cx="5157216" cy="5286197"/>
          </a:xfrm>
          <a:prstGeom prst="rect">
            <a:avLst/>
          </a:prstGeom>
          <a:noFill/>
          <a:extLst>
            <a:ext uri="{909E8E84-426E-40DD-AFC4-6F175D3DCCD1}">
              <a14:hiddenFill xmlns:a14="http://schemas.microsoft.com/office/drawing/2010/main">
                <a:solidFill>
                  <a:srgbClr val="FFFFFF"/>
                </a:solidFill>
              </a14:hiddenFill>
            </a:ext>
          </a:extLst>
        </p:spPr>
      </p:pic>
      <p:sp>
        <p:nvSpPr>
          <p:cNvPr id="73" name="Rectangle 72">
            <a:extLst>
              <a:ext uri="{FF2B5EF4-FFF2-40B4-BE49-F238E27FC236}">
                <a16:creationId xmlns:a16="http://schemas.microsoft.com/office/drawing/2014/main" id="{2089CB41-F399-4AEB-980C-5BFB1049CB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6112341"/>
            <a:ext cx="10506456"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75" name="Rectangle 74">
            <a:extLst>
              <a:ext uri="{FF2B5EF4-FFF2-40B4-BE49-F238E27FC236}">
                <a16:creationId xmlns:a16="http://schemas.microsoft.com/office/drawing/2014/main" id="{1BFC967B-3DD6-463D-9DB9-6E4419AE0D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096768" y="3817404"/>
            <a:ext cx="54864" cy="4572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Tree>
    <p:extLst>
      <p:ext uri="{BB962C8B-B14F-4D97-AF65-F5344CB8AC3E}">
        <p14:creationId xmlns:p14="http://schemas.microsoft.com/office/powerpoint/2010/main" val="36456154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58B267-8EE4-48B7-9028-7488A202DD85}"/>
              </a:ext>
            </a:extLst>
          </p:cNvPr>
          <p:cNvSpPr>
            <a:spLocks noGrp="1"/>
          </p:cNvSpPr>
          <p:nvPr>
            <p:ph type="title"/>
          </p:nvPr>
        </p:nvSpPr>
        <p:spPr>
          <a:xfrm>
            <a:off x="481013" y="3752849"/>
            <a:ext cx="3290887" cy="2452687"/>
          </a:xfrm>
        </p:spPr>
        <p:txBody>
          <a:bodyPr anchor="ctr">
            <a:normAutofit/>
          </a:bodyPr>
          <a:lstStyle/>
          <a:p>
            <a:r>
              <a:rPr lang="en-GB" sz="3600" dirty="0"/>
              <a:t>What makes </a:t>
            </a:r>
            <a:br>
              <a:rPr lang="en-GB" sz="3600" dirty="0"/>
            </a:br>
            <a:r>
              <a:rPr lang="en-GB" sz="3600" dirty="0"/>
              <a:t>up a neighbourhood?</a:t>
            </a:r>
          </a:p>
        </p:txBody>
      </p:sp>
      <p:pic>
        <p:nvPicPr>
          <p:cNvPr id="4" name="Picture 3">
            <a:extLst>
              <a:ext uri="{FF2B5EF4-FFF2-40B4-BE49-F238E27FC236}">
                <a16:creationId xmlns:a16="http://schemas.microsoft.com/office/drawing/2014/main" id="{BC09C62D-728A-4685-AF7D-F1399494DF57}"/>
              </a:ext>
            </a:extLst>
          </p:cNvPr>
          <p:cNvPicPr>
            <a:picLocks noChangeAspect="1"/>
          </p:cNvPicPr>
          <p:nvPr/>
        </p:nvPicPr>
        <p:blipFill rotWithShape="1">
          <a:blip r:embed="rId3"/>
          <a:srcRect t="8224"/>
          <a:stretch/>
        </p:blipFill>
        <p:spPr>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Content Placeholder 2">
            <a:extLst>
              <a:ext uri="{FF2B5EF4-FFF2-40B4-BE49-F238E27FC236}">
                <a16:creationId xmlns:a16="http://schemas.microsoft.com/office/drawing/2014/main" id="{48201EC6-171E-4B63-8A8B-FFC85B568659}"/>
              </a:ext>
            </a:extLst>
          </p:cNvPr>
          <p:cNvSpPr>
            <a:spLocks noGrp="1"/>
          </p:cNvSpPr>
          <p:nvPr>
            <p:ph idx="1"/>
          </p:nvPr>
        </p:nvSpPr>
        <p:spPr>
          <a:xfrm>
            <a:off x="4223982" y="3752850"/>
            <a:ext cx="7485413" cy="2452687"/>
          </a:xfrm>
        </p:spPr>
        <p:txBody>
          <a:bodyPr anchor="ctr">
            <a:normAutofit/>
          </a:bodyPr>
          <a:lstStyle/>
          <a:p>
            <a:pPr marL="0" indent="0">
              <a:buNone/>
            </a:pPr>
            <a:r>
              <a:rPr lang="en-GB" sz="2400" dirty="0"/>
              <a:t>Society – </a:t>
            </a:r>
            <a:r>
              <a:rPr lang="en-GB" sz="1600" dirty="0"/>
              <a:t>people living together in a more or less ordered community.</a:t>
            </a:r>
          </a:p>
          <a:p>
            <a:pPr marL="0" indent="0">
              <a:buNone/>
            </a:pPr>
            <a:r>
              <a:rPr lang="en-GB" sz="2400" dirty="0"/>
              <a:t>Communities – </a:t>
            </a:r>
            <a:r>
              <a:rPr lang="en-GB" sz="1600" dirty="0"/>
              <a:t>people living in one particular area</a:t>
            </a:r>
          </a:p>
          <a:p>
            <a:pPr marL="0" indent="0">
              <a:buNone/>
            </a:pPr>
            <a:r>
              <a:rPr lang="en-GB" sz="2400" dirty="0"/>
              <a:t>Neighbourhoods </a:t>
            </a:r>
            <a:r>
              <a:rPr lang="en-GB" sz="1600" dirty="0"/>
              <a:t>geographical area (postcode) </a:t>
            </a:r>
          </a:p>
          <a:p>
            <a:pPr marL="0" indent="0">
              <a:buNone/>
            </a:pPr>
            <a:endParaRPr lang="en-GB" sz="1800" dirty="0"/>
          </a:p>
        </p:txBody>
      </p:sp>
    </p:spTree>
    <p:extLst>
      <p:ext uri="{BB962C8B-B14F-4D97-AF65-F5344CB8AC3E}">
        <p14:creationId xmlns:p14="http://schemas.microsoft.com/office/powerpoint/2010/main" val="37980920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Freeform: Shape 73">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290" name="Title 1">
            <a:extLst>
              <a:ext uri="{FF2B5EF4-FFF2-40B4-BE49-F238E27FC236}">
                <a16:creationId xmlns:a16="http://schemas.microsoft.com/office/drawing/2014/main" id="{C905123D-37D4-4A41-B86D-371FF8C3409D}"/>
              </a:ext>
            </a:extLst>
          </p:cNvPr>
          <p:cNvSpPr>
            <a:spLocks noGrp="1"/>
          </p:cNvSpPr>
          <p:nvPr>
            <p:ph type="title"/>
          </p:nvPr>
        </p:nvSpPr>
        <p:spPr>
          <a:xfrm>
            <a:off x="686834" y="1153572"/>
            <a:ext cx="3200400" cy="4461163"/>
          </a:xfrm>
        </p:spPr>
        <p:txBody>
          <a:bodyPr>
            <a:normAutofit/>
          </a:bodyPr>
          <a:lstStyle/>
          <a:p>
            <a:pPr eaLnBrk="1" hangingPunct="1"/>
            <a:r>
              <a:rPr lang="en-GB" altLang="en-US" b="1" dirty="0">
                <a:solidFill>
                  <a:srgbClr val="FFFFFF"/>
                </a:solidFill>
              </a:rPr>
              <a:t>Society</a:t>
            </a:r>
            <a:endParaRPr lang="en-GB" altLang="en-US" dirty="0">
              <a:solidFill>
                <a:srgbClr val="FFFFFF"/>
              </a:solidFill>
            </a:endParaRPr>
          </a:p>
        </p:txBody>
      </p:sp>
      <p:sp>
        <p:nvSpPr>
          <p:cNvPr id="76" name="Arc 75">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2291" name="Content Placeholder 2">
            <a:extLst>
              <a:ext uri="{FF2B5EF4-FFF2-40B4-BE49-F238E27FC236}">
                <a16:creationId xmlns:a16="http://schemas.microsoft.com/office/drawing/2014/main" id="{2EB45055-E0FF-4A78-ACDE-F6F872C835FD}"/>
              </a:ext>
            </a:extLst>
          </p:cNvPr>
          <p:cNvSpPr>
            <a:spLocks noGrp="1"/>
          </p:cNvSpPr>
          <p:nvPr>
            <p:ph idx="1"/>
          </p:nvPr>
        </p:nvSpPr>
        <p:spPr>
          <a:xfrm>
            <a:off x="4447308" y="591344"/>
            <a:ext cx="6906491" cy="5585619"/>
          </a:xfrm>
        </p:spPr>
        <p:txBody>
          <a:bodyPr anchor="ctr">
            <a:normAutofit/>
          </a:bodyPr>
          <a:lstStyle/>
          <a:p>
            <a:pPr eaLnBrk="1" hangingPunct="1">
              <a:buFont typeface="Arial" panose="020B0604020202020204" pitchFamily="34" charset="0"/>
              <a:buNone/>
            </a:pPr>
            <a:r>
              <a:rPr lang="en-GB" altLang="en-US" dirty="0"/>
              <a:t>Definition: </a:t>
            </a:r>
            <a:r>
              <a:rPr lang="en-GB" altLang="en-US" b="1" dirty="0"/>
              <a:t>noun (plural societies)</a:t>
            </a:r>
          </a:p>
          <a:p>
            <a:pPr eaLnBrk="1" hangingPunct="1"/>
            <a:r>
              <a:rPr lang="en-GB" altLang="en-US" i="1" dirty="0"/>
              <a:t>[mass noun]</a:t>
            </a:r>
            <a:r>
              <a:rPr lang="en-GB" altLang="en-US" dirty="0"/>
              <a:t> the aggregate of people living together in a more or less ordered community</a:t>
            </a:r>
          </a:p>
          <a:p>
            <a:pPr eaLnBrk="1" hangingPunct="1"/>
            <a:r>
              <a:rPr lang="en-GB" altLang="en-US" dirty="0"/>
              <a:t>the community of people living in a particular country or region and having shared customs, laws, and organisations</a:t>
            </a:r>
            <a:endParaRPr lang="en-GB" altLang="en-US" i="1" dirty="0"/>
          </a:p>
          <a:p>
            <a:pPr eaLnBrk="1" hangingPunct="1"/>
            <a:endParaRPr lang="en-GB" altLang="en-US"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3BCDC7B-AAE7-40C3-8FD3-08A1A0B9466B}"/>
              </a:ext>
            </a:extLst>
          </p:cNvPr>
          <p:cNvSpPr>
            <a:spLocks noGrp="1"/>
          </p:cNvSpPr>
          <p:nvPr>
            <p:ph type="title"/>
          </p:nvPr>
        </p:nvSpPr>
        <p:spPr>
          <a:xfrm>
            <a:off x="838200" y="365125"/>
            <a:ext cx="10515600" cy="1325563"/>
          </a:xfrm>
        </p:spPr>
        <p:txBody>
          <a:bodyPr>
            <a:normAutofit/>
          </a:bodyPr>
          <a:lstStyle/>
          <a:p>
            <a:r>
              <a:rPr lang="en-GB" dirty="0"/>
              <a:t>Community / Neighbourhoods Today?</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5C649818-9A0F-4100-82C2-13E5D5EAC15C}"/>
              </a:ext>
            </a:extLst>
          </p:cNvPr>
          <p:cNvSpPr>
            <a:spLocks noGrp="1"/>
          </p:cNvSpPr>
          <p:nvPr>
            <p:ph idx="1"/>
          </p:nvPr>
        </p:nvSpPr>
        <p:spPr>
          <a:xfrm>
            <a:off x="838200" y="1825625"/>
            <a:ext cx="10515600" cy="4351338"/>
          </a:xfrm>
        </p:spPr>
        <p:txBody>
          <a:bodyPr>
            <a:normAutofit/>
          </a:bodyPr>
          <a:lstStyle/>
          <a:p>
            <a:pPr marL="0" indent="0">
              <a:buNone/>
            </a:pPr>
            <a:r>
              <a:rPr lang="en-GB" altLang="en-US" sz="2600"/>
              <a:t>Collection of people living together in a more or less ordered community – out of date?</a:t>
            </a:r>
          </a:p>
          <a:p>
            <a:r>
              <a:rPr lang="en-GB" sz="2600"/>
              <a:t>Traditionally, being born into a community shaped us</a:t>
            </a:r>
          </a:p>
          <a:p>
            <a:r>
              <a:rPr lang="en-GB" altLang="en-US" sz="2600"/>
              <a:t>Now</a:t>
            </a:r>
            <a:r>
              <a:rPr lang="en-GB" sz="2600"/>
              <a:t> our neighbourhood isn’t anymore our key definer of identity</a:t>
            </a:r>
          </a:p>
          <a:p>
            <a:r>
              <a:rPr lang="en-GB" sz="2600"/>
              <a:t>Choosing our own communities and expressing our identities through them. </a:t>
            </a:r>
          </a:p>
          <a:p>
            <a:r>
              <a:rPr lang="en-GB" sz="2600"/>
              <a:t>Too broad. Can have many attitudes, interests and goals that we share with other people. But that doesn’t mean yet that I’ll feel a sense of community with them. For that, it needs relationships. </a:t>
            </a:r>
          </a:p>
          <a:p>
            <a:r>
              <a:rPr lang="en-GB" sz="2600"/>
              <a:t>Community needs to have trust and relationships</a:t>
            </a:r>
          </a:p>
        </p:txBody>
      </p:sp>
    </p:spTree>
    <p:extLst>
      <p:ext uri="{BB962C8B-B14F-4D97-AF65-F5344CB8AC3E}">
        <p14:creationId xmlns:p14="http://schemas.microsoft.com/office/powerpoint/2010/main" val="212326528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47663D-D51C-456F-A42D-388CD806F34C}"/>
              </a:ext>
            </a:extLst>
          </p:cNvPr>
          <p:cNvSpPr>
            <a:spLocks noGrp="1"/>
          </p:cNvSpPr>
          <p:nvPr>
            <p:ph type="title"/>
          </p:nvPr>
        </p:nvSpPr>
        <p:spPr>
          <a:xfrm>
            <a:off x="838200" y="365126"/>
            <a:ext cx="10515600" cy="669196"/>
          </a:xfrm>
        </p:spPr>
        <p:txBody>
          <a:bodyPr>
            <a:normAutofit/>
          </a:bodyPr>
          <a:lstStyle/>
          <a:p>
            <a:r>
              <a:rPr lang="en-GB" sz="3200" dirty="0"/>
              <a:t>Communities of Identity &amp; Interest</a:t>
            </a:r>
          </a:p>
        </p:txBody>
      </p:sp>
      <p:sp>
        <p:nvSpPr>
          <p:cNvPr id="3" name="Content Placeholder 2">
            <a:extLst>
              <a:ext uri="{FF2B5EF4-FFF2-40B4-BE49-F238E27FC236}">
                <a16:creationId xmlns:a16="http://schemas.microsoft.com/office/drawing/2014/main" id="{66E0C700-92F3-40B1-B435-1B84642F2E8D}"/>
              </a:ext>
            </a:extLst>
          </p:cNvPr>
          <p:cNvSpPr>
            <a:spLocks noGrp="1"/>
          </p:cNvSpPr>
          <p:nvPr>
            <p:ph idx="1"/>
          </p:nvPr>
        </p:nvSpPr>
        <p:spPr>
          <a:xfrm>
            <a:off x="838200" y="1291771"/>
            <a:ext cx="10515600" cy="4885192"/>
          </a:xfrm>
        </p:spPr>
        <p:txBody>
          <a:bodyPr>
            <a:normAutofit fontScale="92500" lnSpcReduction="20000"/>
          </a:bodyPr>
          <a:lstStyle/>
          <a:p>
            <a:r>
              <a:rPr lang="en-GB" dirty="0"/>
              <a:t>Placed under two headings:</a:t>
            </a:r>
          </a:p>
          <a:p>
            <a:r>
              <a:rPr lang="en-GB" dirty="0"/>
              <a:t>Community of Interest - community of people who share a common interest or passion.</a:t>
            </a:r>
          </a:p>
          <a:p>
            <a:pPr lvl="1"/>
            <a:r>
              <a:rPr lang="en-GB" dirty="0"/>
              <a:t>Shared ideas, exchanges on thoughts or interests but little care outside this area.</a:t>
            </a:r>
          </a:p>
          <a:p>
            <a:r>
              <a:rPr lang="en-GB" dirty="0"/>
              <a:t>Community of Identity – Group of people with a common identity</a:t>
            </a:r>
          </a:p>
          <a:p>
            <a:pPr marL="0" indent="0">
              <a:buNone/>
            </a:pPr>
            <a:endParaRPr lang="en-GB" dirty="0"/>
          </a:p>
          <a:p>
            <a:pPr marL="0" indent="0">
              <a:buNone/>
            </a:pPr>
            <a:r>
              <a:rPr lang="en-GB" dirty="0"/>
              <a:t>*Interest					*Identity</a:t>
            </a:r>
          </a:p>
          <a:p>
            <a:pPr marL="0" indent="0">
              <a:buNone/>
            </a:pPr>
            <a:r>
              <a:rPr lang="en-GB" dirty="0"/>
              <a:t>	Sports						Race</a:t>
            </a:r>
          </a:p>
          <a:p>
            <a:pPr marL="0" indent="0">
              <a:buNone/>
            </a:pPr>
            <a:r>
              <a:rPr lang="en-GB" dirty="0"/>
              <a:t>	Politics					Disability</a:t>
            </a:r>
          </a:p>
          <a:p>
            <a:pPr marL="0" indent="0">
              <a:buNone/>
            </a:pPr>
            <a:r>
              <a:rPr lang="en-GB" dirty="0"/>
              <a:t>	Social groups					Religion</a:t>
            </a:r>
          </a:p>
          <a:p>
            <a:pPr marL="0" indent="0">
              <a:buNone/>
            </a:pPr>
            <a:r>
              <a:rPr lang="en-GB" dirty="0"/>
              <a:t>	</a:t>
            </a:r>
          </a:p>
          <a:p>
            <a:pPr marL="0" indent="0">
              <a:buNone/>
            </a:pPr>
            <a:r>
              <a:rPr lang="en-GB" dirty="0"/>
              <a:t>						</a:t>
            </a:r>
          </a:p>
        </p:txBody>
      </p:sp>
    </p:spTree>
    <p:extLst>
      <p:ext uri="{BB962C8B-B14F-4D97-AF65-F5344CB8AC3E}">
        <p14:creationId xmlns:p14="http://schemas.microsoft.com/office/powerpoint/2010/main" val="52799498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FA5A1F-3EF8-40F0-9BDF-2E94C2419AEE}"/>
              </a:ext>
            </a:extLst>
          </p:cNvPr>
          <p:cNvSpPr>
            <a:spLocks noGrp="1"/>
          </p:cNvSpPr>
          <p:nvPr>
            <p:ph type="title"/>
          </p:nvPr>
        </p:nvSpPr>
        <p:spPr>
          <a:xfrm>
            <a:off x="838200" y="365125"/>
            <a:ext cx="10515600" cy="714167"/>
          </a:xfrm>
        </p:spPr>
        <p:txBody>
          <a:bodyPr>
            <a:normAutofit/>
          </a:bodyPr>
          <a:lstStyle/>
          <a:p>
            <a:r>
              <a:rPr lang="en-GB" sz="3200" dirty="0"/>
              <a:t>Community &amp; Neighbourhood Movement</a:t>
            </a:r>
          </a:p>
        </p:txBody>
      </p:sp>
      <p:sp>
        <p:nvSpPr>
          <p:cNvPr id="3" name="Content Placeholder 2">
            <a:extLst>
              <a:ext uri="{FF2B5EF4-FFF2-40B4-BE49-F238E27FC236}">
                <a16:creationId xmlns:a16="http://schemas.microsoft.com/office/drawing/2014/main" id="{75D3E7DD-A1FF-4D4A-9438-C9E51BE0D13C}"/>
              </a:ext>
            </a:extLst>
          </p:cNvPr>
          <p:cNvSpPr>
            <a:spLocks noGrp="1"/>
          </p:cNvSpPr>
          <p:nvPr>
            <p:ph idx="1"/>
          </p:nvPr>
        </p:nvSpPr>
        <p:spPr>
          <a:xfrm>
            <a:off x="838200" y="1079292"/>
            <a:ext cx="10515600" cy="5097671"/>
          </a:xfrm>
        </p:spPr>
        <p:txBody>
          <a:bodyPr>
            <a:normAutofit fontScale="92500" lnSpcReduction="10000"/>
          </a:bodyPr>
          <a:lstStyle/>
          <a:p>
            <a:r>
              <a:rPr lang="en-GB" dirty="0"/>
              <a:t>Mobility occurs as individuals and households go through lifecycle changes – parenthood, marriage, employment, suitable/affordable housing</a:t>
            </a:r>
          </a:p>
          <a:p>
            <a:r>
              <a:rPr lang="en-GB" dirty="0"/>
              <a:t>Neighbourhood physical disorder</a:t>
            </a:r>
          </a:p>
          <a:p>
            <a:pPr lvl="1"/>
            <a:r>
              <a:rPr lang="en-GB" dirty="0"/>
              <a:t>signs of deterioration: poor housing, run down areas, graffiti, crime rates</a:t>
            </a:r>
          </a:p>
          <a:p>
            <a:r>
              <a:rPr lang="en-GB" dirty="0"/>
              <a:t>Individual mobility expectations or achievements is limited</a:t>
            </a:r>
          </a:p>
          <a:p>
            <a:r>
              <a:rPr lang="en-GB" dirty="0"/>
              <a:t>Poor communities can be linked to a number of individual and neighbourhood outcomes: </a:t>
            </a:r>
          </a:p>
          <a:p>
            <a:r>
              <a:rPr lang="en-GB" dirty="0"/>
              <a:t>Disorder affects neighbourhood crime rates/ASB, emotional distress including feelings of fear and </a:t>
            </a:r>
            <a:r>
              <a:rPr lang="en-GB" dirty="0">
                <a:solidFill>
                  <a:srgbClr val="FF0000"/>
                </a:solidFill>
              </a:rPr>
              <a:t>mistrust</a:t>
            </a:r>
            <a:r>
              <a:rPr lang="en-GB" dirty="0"/>
              <a:t>, depression/physical illness, alienation/isolation, lack of community cohesion,  low neighbourhood attachment/satisfaction, desire to leave a neighbourhood</a:t>
            </a:r>
          </a:p>
          <a:p>
            <a:r>
              <a:rPr lang="en-GB" dirty="0"/>
              <a:t>Residents neighbouring behaviour effected with a lack of neighbourhood satisfaction</a:t>
            </a:r>
          </a:p>
        </p:txBody>
      </p:sp>
    </p:spTree>
    <p:extLst>
      <p:ext uri="{BB962C8B-B14F-4D97-AF65-F5344CB8AC3E}">
        <p14:creationId xmlns:p14="http://schemas.microsoft.com/office/powerpoint/2010/main" val="175177976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650F07-9768-4649-9079-B37B8F7C4862}"/>
              </a:ext>
            </a:extLst>
          </p:cNvPr>
          <p:cNvSpPr>
            <a:spLocks noGrp="1"/>
          </p:cNvSpPr>
          <p:nvPr>
            <p:ph type="title"/>
          </p:nvPr>
        </p:nvSpPr>
        <p:spPr>
          <a:xfrm>
            <a:off x="838200" y="365126"/>
            <a:ext cx="10515600" cy="810532"/>
          </a:xfrm>
        </p:spPr>
        <p:txBody>
          <a:bodyPr>
            <a:normAutofit fontScale="90000"/>
          </a:bodyPr>
          <a:lstStyle/>
          <a:p>
            <a:br>
              <a:rPr lang="en-GB" b="1" dirty="0"/>
            </a:br>
            <a:r>
              <a:rPr lang="en-GB" b="1" dirty="0"/>
              <a:t>Changing Social Order</a:t>
            </a:r>
            <a:br>
              <a:rPr lang="en-GB" b="1" dirty="0"/>
            </a:br>
            <a:endParaRPr lang="en-GB" dirty="0"/>
          </a:p>
        </p:txBody>
      </p:sp>
      <p:sp>
        <p:nvSpPr>
          <p:cNvPr id="3" name="Content Placeholder 2">
            <a:extLst>
              <a:ext uri="{FF2B5EF4-FFF2-40B4-BE49-F238E27FC236}">
                <a16:creationId xmlns:a16="http://schemas.microsoft.com/office/drawing/2014/main" id="{2DA2EF4D-5C4D-4D23-9026-F2FEED04250C}"/>
              </a:ext>
            </a:extLst>
          </p:cNvPr>
          <p:cNvSpPr>
            <a:spLocks noGrp="1"/>
          </p:cNvSpPr>
          <p:nvPr>
            <p:ph idx="1"/>
          </p:nvPr>
        </p:nvSpPr>
        <p:spPr>
          <a:xfrm>
            <a:off x="838200" y="1640114"/>
            <a:ext cx="10515600" cy="4536849"/>
          </a:xfrm>
        </p:spPr>
        <p:txBody>
          <a:bodyPr/>
          <a:lstStyle/>
          <a:p>
            <a:r>
              <a:rPr lang="en-GB" dirty="0"/>
              <a:t>Social change in the broadest sense is any change in social relations.</a:t>
            </a:r>
          </a:p>
          <a:p>
            <a:r>
              <a:rPr lang="en-GB" dirty="0"/>
              <a:t>Social change is an ever-present phenomenon in any society. </a:t>
            </a:r>
          </a:p>
          <a:p>
            <a:r>
              <a:rPr lang="en-GB" dirty="0"/>
              <a:t>Changes in a small group may be important on the level of that group itself but insignificant on the level of the larger society.</a:t>
            </a:r>
          </a:p>
          <a:p>
            <a:r>
              <a:rPr lang="en-GB" dirty="0"/>
              <a:t>When changes happen due to customs and norms changes, or new techniques and technologies are invented, environmental changes spur new adaptations and conflicts result in unrest in society or new groups forming.</a:t>
            </a:r>
          </a:p>
          <a:p>
            <a:pPr marL="0" indent="0">
              <a:buNone/>
            </a:pPr>
            <a:endParaRPr lang="en-GB" dirty="0"/>
          </a:p>
        </p:txBody>
      </p:sp>
    </p:spTree>
    <p:extLst>
      <p:ext uri="{BB962C8B-B14F-4D97-AF65-F5344CB8AC3E}">
        <p14:creationId xmlns:p14="http://schemas.microsoft.com/office/powerpoint/2010/main" val="292267611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3C5E3AA-6BBF-49E2-BD72-469BAF164C90}"/>
              </a:ext>
            </a:extLst>
          </p:cNvPr>
          <p:cNvSpPr>
            <a:spLocks noGrp="1"/>
          </p:cNvSpPr>
          <p:nvPr>
            <p:ph type="title"/>
          </p:nvPr>
        </p:nvSpPr>
        <p:spPr>
          <a:xfrm>
            <a:off x="838200" y="365125"/>
            <a:ext cx="10515600" cy="1325563"/>
          </a:xfrm>
        </p:spPr>
        <p:txBody>
          <a:bodyPr>
            <a:normAutofit/>
          </a:bodyPr>
          <a:lstStyle/>
          <a:p>
            <a:r>
              <a:rPr lang="en-US" dirty="0"/>
              <a:t>Changing Societies</a:t>
            </a:r>
            <a:endParaRPr lang="en-GB" dirty="0"/>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24FD7B5E-45C6-4988-800F-6C4E2D5F4B5E}"/>
              </a:ext>
            </a:extLst>
          </p:cNvPr>
          <p:cNvSpPr>
            <a:spLocks noGrp="1"/>
          </p:cNvSpPr>
          <p:nvPr>
            <p:ph idx="1"/>
          </p:nvPr>
        </p:nvSpPr>
        <p:spPr>
          <a:xfrm>
            <a:off x="838200" y="1825625"/>
            <a:ext cx="10515600" cy="4351338"/>
          </a:xfrm>
        </p:spPr>
        <p:txBody>
          <a:bodyPr>
            <a:normAutofit/>
          </a:bodyPr>
          <a:lstStyle/>
          <a:p>
            <a:pPr marL="0" indent="0">
              <a:buNone/>
            </a:pPr>
            <a:r>
              <a:rPr lang="en-GB" dirty="0"/>
              <a:t>Communities &amp; Neighbourhoods are changing quickly</a:t>
            </a:r>
          </a:p>
          <a:p>
            <a:r>
              <a:rPr lang="en-US" dirty="0"/>
              <a:t>Rules need to be updated</a:t>
            </a:r>
          </a:p>
          <a:p>
            <a:r>
              <a:rPr lang="en-US" dirty="0"/>
              <a:t>Knowledge expanded to be equal</a:t>
            </a:r>
          </a:p>
          <a:p>
            <a:r>
              <a:rPr lang="en-US" dirty="0"/>
              <a:t>Law enforcement leaders helping officers develop true cultural competence</a:t>
            </a:r>
          </a:p>
          <a:p>
            <a:r>
              <a:rPr lang="en-IN" dirty="0"/>
              <a:t>Cultural diversities </a:t>
            </a:r>
            <a:r>
              <a:rPr lang="en-US" dirty="0"/>
              <a:t>challenge the police with problems related to language and cultural understanding</a:t>
            </a:r>
          </a:p>
          <a:p>
            <a:endParaRPr lang="en-GB" dirty="0"/>
          </a:p>
        </p:txBody>
      </p:sp>
    </p:spTree>
    <p:extLst>
      <p:ext uri="{BB962C8B-B14F-4D97-AF65-F5344CB8AC3E}">
        <p14:creationId xmlns:p14="http://schemas.microsoft.com/office/powerpoint/2010/main" val="362181854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6093B0-1737-4B83-A4BE-E464EA6E73C0}"/>
              </a:ext>
            </a:extLst>
          </p:cNvPr>
          <p:cNvSpPr>
            <a:spLocks noGrp="1"/>
          </p:cNvSpPr>
          <p:nvPr>
            <p:ph type="title"/>
          </p:nvPr>
        </p:nvSpPr>
        <p:spPr>
          <a:xfrm>
            <a:off x="1981200" y="188640"/>
            <a:ext cx="8229600" cy="864096"/>
          </a:xfrm>
        </p:spPr>
        <p:txBody>
          <a:bodyPr>
            <a:noAutofit/>
          </a:bodyPr>
          <a:lstStyle/>
          <a:p>
            <a:br>
              <a:rPr lang="en-US" sz="2400" dirty="0">
                <a:latin typeface="Trebuchet MS" panose="020B0603020202020204" pitchFamily="34" charset="0"/>
                <a:cs typeface="Circular Std Bold"/>
              </a:rPr>
            </a:br>
            <a:r>
              <a:rPr lang="en-US" sz="2400" dirty="0">
                <a:latin typeface="Trebuchet MS" panose="020B0603020202020204" pitchFamily="34" charset="0"/>
                <a:cs typeface="Circular Std Bold"/>
              </a:rPr>
              <a:t>What is the difference between diversity </a:t>
            </a:r>
            <a:br>
              <a:rPr lang="en-US" sz="2400" dirty="0">
                <a:latin typeface="Trebuchet MS" panose="020B0603020202020204" pitchFamily="34" charset="0"/>
                <a:cs typeface="Circular Std Bold"/>
              </a:rPr>
            </a:br>
            <a:r>
              <a:rPr lang="en-US" sz="2400" dirty="0">
                <a:latin typeface="Trebuchet MS" panose="020B0603020202020204" pitchFamily="34" charset="0"/>
                <a:cs typeface="Circular Std Bold"/>
              </a:rPr>
              <a:t>and inclusion?</a:t>
            </a:r>
            <a:br>
              <a:rPr lang="en-US" sz="2400" dirty="0">
                <a:latin typeface="Trebuchet MS" panose="020B0603020202020204" pitchFamily="34" charset="0"/>
                <a:cs typeface="Circular Std Bold"/>
              </a:rPr>
            </a:br>
            <a:endParaRPr lang="en-GB" sz="2400" dirty="0"/>
          </a:p>
        </p:txBody>
      </p:sp>
      <p:sp>
        <p:nvSpPr>
          <p:cNvPr id="3" name="Content Placeholder 2">
            <a:extLst>
              <a:ext uri="{FF2B5EF4-FFF2-40B4-BE49-F238E27FC236}">
                <a16:creationId xmlns:a16="http://schemas.microsoft.com/office/drawing/2014/main" id="{319E4652-6C07-4BE6-96A6-12282DC9057C}"/>
              </a:ext>
            </a:extLst>
          </p:cNvPr>
          <p:cNvSpPr>
            <a:spLocks noGrp="1"/>
          </p:cNvSpPr>
          <p:nvPr>
            <p:ph idx="1"/>
          </p:nvPr>
        </p:nvSpPr>
        <p:spPr>
          <a:xfrm>
            <a:off x="1074057" y="1052736"/>
            <a:ext cx="10072914" cy="5362577"/>
          </a:xfrm>
        </p:spPr>
        <p:txBody>
          <a:bodyPr>
            <a:noAutofit/>
          </a:bodyPr>
          <a:lstStyle/>
          <a:p>
            <a:pPr marL="622506" lvl="1">
              <a:buFont typeface="Wingdings" panose="05000000000000000000" pitchFamily="2" charset="2"/>
              <a:buChar char="Ø"/>
            </a:pPr>
            <a:r>
              <a:rPr lang="en-US" dirty="0"/>
              <a:t>Diversity is simply a </a:t>
            </a:r>
            <a:r>
              <a:rPr lang="en-US" dirty="0">
                <a:solidFill>
                  <a:schemeClr val="tx1">
                    <a:lumMod val="95000"/>
                    <a:lumOff val="5000"/>
                  </a:schemeClr>
                </a:solidFill>
              </a:rPr>
              <a:t>representation of many different types of people focusing on the differences</a:t>
            </a:r>
            <a:br>
              <a:rPr lang="en-US" dirty="0">
                <a:solidFill>
                  <a:srgbClr val="1696E6"/>
                </a:solidFill>
              </a:rPr>
            </a:br>
            <a:endParaRPr lang="en-US" dirty="0">
              <a:solidFill>
                <a:srgbClr val="1696E6"/>
              </a:solidFill>
            </a:endParaRPr>
          </a:p>
          <a:p>
            <a:pPr marL="622506" lvl="1">
              <a:buFont typeface="Wingdings" panose="05000000000000000000" pitchFamily="2" charset="2"/>
              <a:buChar char="Ø"/>
            </a:pPr>
            <a:r>
              <a:rPr lang="en-US" dirty="0"/>
              <a:t>Inclusion is the act of welcoming a </a:t>
            </a:r>
            <a:r>
              <a:rPr lang="en-GB" dirty="0"/>
              <a:t>person that is included within that environment  - </a:t>
            </a:r>
            <a:r>
              <a:rPr lang="en-US" dirty="0"/>
              <a:t>where all different kinds of people can thrive and succeed. </a:t>
            </a:r>
          </a:p>
          <a:p>
            <a:pPr marL="408194" lvl="1" indent="0">
              <a:buNone/>
            </a:pPr>
            <a:endParaRPr lang="en-US" dirty="0"/>
          </a:p>
          <a:p>
            <a:pPr marL="622506" lvl="1">
              <a:buFont typeface="Wingdings" panose="05000000000000000000" pitchFamily="2" charset="2"/>
              <a:buChar char="Ø"/>
            </a:pPr>
            <a:r>
              <a:rPr lang="en-US" dirty="0"/>
              <a:t>Inclusion is the act of giving </a:t>
            </a:r>
            <a:r>
              <a:rPr lang="en-GB" dirty="0"/>
              <a:t>equal access to opportunities and resources for people who might otherwise be excluded or marginalized</a:t>
            </a:r>
            <a:r>
              <a:rPr lang="en-US" dirty="0"/>
              <a:t> </a:t>
            </a:r>
            <a:endParaRPr lang="en-US" dirty="0">
              <a:solidFill>
                <a:srgbClr val="1696E6"/>
              </a:solidFill>
            </a:endParaRPr>
          </a:p>
          <a:p>
            <a:pPr marL="622506" lvl="1">
              <a:buFont typeface="Wingdings" panose="05000000000000000000" pitchFamily="2" charset="2"/>
              <a:buChar char="Ø"/>
            </a:pPr>
            <a:endParaRPr lang="en-US" dirty="0">
              <a:solidFill>
                <a:srgbClr val="1696E6"/>
              </a:solidFill>
            </a:endParaRPr>
          </a:p>
          <a:p>
            <a:pPr marL="622506" lvl="1">
              <a:buFont typeface="Wingdings" panose="05000000000000000000" pitchFamily="2" charset="2"/>
              <a:buChar char="Ø"/>
            </a:pPr>
            <a:r>
              <a:rPr lang="en-US" dirty="0"/>
              <a:t>Diversity is </a:t>
            </a:r>
            <a:r>
              <a:rPr lang="en-US" dirty="0">
                <a:solidFill>
                  <a:srgbClr val="1696E6"/>
                </a:solidFill>
              </a:rPr>
              <a:t>what you have</a:t>
            </a:r>
            <a:r>
              <a:rPr lang="en-US" dirty="0"/>
              <a:t>. Inclusion is </a:t>
            </a:r>
            <a:r>
              <a:rPr lang="en-US" dirty="0">
                <a:solidFill>
                  <a:srgbClr val="1696E6"/>
                </a:solidFill>
              </a:rPr>
              <a:t>what you do</a:t>
            </a:r>
            <a:r>
              <a:rPr lang="en-US" dirty="0"/>
              <a:t>. </a:t>
            </a:r>
          </a:p>
          <a:p>
            <a:pPr marL="922544" lvl="2">
              <a:buFont typeface="Wingdings" panose="05000000000000000000" pitchFamily="2" charset="2"/>
              <a:buChar char="Ø"/>
            </a:pPr>
            <a:r>
              <a:rPr lang="en-US" sz="2400" dirty="0"/>
              <a:t>Simply having a diverse workforce is not enough. </a:t>
            </a:r>
          </a:p>
          <a:p>
            <a:pPr marL="922544" lvl="2">
              <a:buFont typeface="Wingdings" panose="05000000000000000000" pitchFamily="2" charset="2"/>
              <a:buChar char="Ø"/>
            </a:pPr>
            <a:r>
              <a:rPr lang="en-US" sz="2400" dirty="0"/>
              <a:t>Everyone should be encouraged to fully participate and share equally.  </a:t>
            </a:r>
            <a:br>
              <a:rPr lang="en-US" sz="2400" dirty="0"/>
            </a:br>
            <a:endParaRPr lang="en-US" sz="2400" dirty="0"/>
          </a:p>
        </p:txBody>
      </p:sp>
    </p:spTree>
    <p:extLst>
      <p:ext uri="{BB962C8B-B14F-4D97-AF65-F5344CB8AC3E}">
        <p14:creationId xmlns:p14="http://schemas.microsoft.com/office/powerpoint/2010/main" val="5880742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A0E82FA-5200-48A8-933D-F78A3C330D54}"/>
              </a:ext>
            </a:extLst>
          </p:cNvPr>
          <p:cNvSpPr>
            <a:spLocks noGrp="1"/>
          </p:cNvSpPr>
          <p:nvPr>
            <p:ph type="title"/>
          </p:nvPr>
        </p:nvSpPr>
        <p:spPr>
          <a:xfrm>
            <a:off x="686834" y="1153572"/>
            <a:ext cx="3200400" cy="4461163"/>
          </a:xfrm>
        </p:spPr>
        <p:txBody>
          <a:bodyPr>
            <a:normAutofit/>
          </a:bodyPr>
          <a:lstStyle/>
          <a:p>
            <a:r>
              <a:rPr lang="en-US">
                <a:solidFill>
                  <a:srgbClr val="FFFFFF"/>
                </a:solidFill>
              </a:rPr>
              <a:t>Why Does Diversity Matter?</a:t>
            </a: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A8358743-3C9E-4183-9BCA-8CFB39BD6F9C}"/>
              </a:ext>
            </a:extLst>
          </p:cNvPr>
          <p:cNvSpPr>
            <a:spLocks noGrp="1"/>
          </p:cNvSpPr>
          <p:nvPr>
            <p:ph idx="1"/>
          </p:nvPr>
        </p:nvSpPr>
        <p:spPr>
          <a:xfrm>
            <a:off x="4447308" y="591344"/>
            <a:ext cx="6906491" cy="5585619"/>
          </a:xfrm>
        </p:spPr>
        <p:txBody>
          <a:bodyPr anchor="ctr">
            <a:normAutofit/>
          </a:bodyPr>
          <a:lstStyle/>
          <a:p>
            <a:r>
              <a:rPr lang="en-US" dirty="0"/>
              <a:t>Diversity expands experiences &amp; knowledge.  </a:t>
            </a:r>
          </a:p>
          <a:p>
            <a:r>
              <a:rPr lang="en-US"/>
              <a:t>Enhances social development.</a:t>
            </a:r>
          </a:p>
          <a:p>
            <a:r>
              <a:rPr lang="en-US" dirty="0"/>
              <a:t>Successful performance in role</a:t>
            </a:r>
          </a:p>
          <a:p>
            <a:r>
              <a:rPr lang="en-US" dirty="0"/>
              <a:t>Expands your capacity for viewing problems</a:t>
            </a:r>
          </a:p>
          <a:p>
            <a:r>
              <a:rPr lang="en-US"/>
              <a:t>Enriches the multiple perspectives</a:t>
            </a:r>
          </a:p>
          <a:p>
            <a:endParaRPr lang="en-US"/>
          </a:p>
        </p:txBody>
      </p:sp>
    </p:spTree>
    <p:extLst>
      <p:ext uri="{BB962C8B-B14F-4D97-AF65-F5344CB8AC3E}">
        <p14:creationId xmlns:p14="http://schemas.microsoft.com/office/powerpoint/2010/main" val="216229325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pPr defTabSz="685800">
              <a:defRPr/>
            </a:pPr>
            <a:fld id="{5DFEDB64-84C3-4240-BCBA-134AE1D9082C}" type="slidenum">
              <a:rPr lang="en-GB" sz="675">
                <a:solidFill>
                  <a:srgbClr val="1F3864"/>
                </a:solidFill>
                <a:latin typeface="Trebuchet MS" panose="020B0603020202020204"/>
              </a:rPr>
              <a:pPr defTabSz="685800">
                <a:defRPr/>
              </a:pPr>
              <a:t>14</a:t>
            </a:fld>
            <a:endParaRPr lang="en-GB" sz="675" dirty="0">
              <a:solidFill>
                <a:srgbClr val="1F3864"/>
              </a:solidFill>
              <a:latin typeface="Trebuchet MS" panose="020B0603020202020204"/>
            </a:endParaRPr>
          </a:p>
        </p:txBody>
      </p:sp>
      <p:pic>
        <p:nvPicPr>
          <p:cNvPr id="2050" name="Picture 2" descr="Related image"/>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b="8834"/>
          <a:stretch/>
        </p:blipFill>
        <p:spPr bwMode="auto">
          <a:xfrm>
            <a:off x="2203460" y="476673"/>
            <a:ext cx="8007341" cy="487092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2974116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8E148239-76B1-48C1-B7C1-1F9188BBBE58}"/>
              </a:ext>
            </a:extLst>
          </p:cNvPr>
          <p:cNvSpPr>
            <a:spLocks noGrp="1"/>
          </p:cNvSpPr>
          <p:nvPr>
            <p:ph type="sldNum" sz="quarter" idx="12"/>
          </p:nvPr>
        </p:nvSpPr>
        <p:spPr>
          <a:xfrm>
            <a:off x="9672896" y="5665965"/>
            <a:ext cx="512504" cy="273844"/>
          </a:xfrm>
        </p:spPr>
        <p:txBody>
          <a:bodyPr>
            <a:normAutofit/>
          </a:bodyPr>
          <a:lstStyle/>
          <a:p>
            <a:pPr defTabSz="685800">
              <a:spcAft>
                <a:spcPts val="450"/>
              </a:spcAft>
              <a:defRPr/>
            </a:pPr>
            <a:fld id="{5DFEDB64-84C3-4240-BCBA-134AE1D9082C}" type="slidenum">
              <a:rPr lang="en-GB" sz="675">
                <a:solidFill>
                  <a:srgbClr val="FFFFFF"/>
                </a:solidFill>
                <a:latin typeface="Trebuchet MS" panose="020B0603020202020204"/>
              </a:rPr>
              <a:pPr defTabSz="685800">
                <a:spcAft>
                  <a:spcPts val="450"/>
                </a:spcAft>
                <a:defRPr/>
              </a:pPr>
              <a:t>15</a:t>
            </a:fld>
            <a:endParaRPr lang="en-GB" sz="675" dirty="0">
              <a:solidFill>
                <a:srgbClr val="FFFFFF"/>
              </a:solidFill>
              <a:latin typeface="Trebuchet MS" panose="020B0603020202020204"/>
            </a:endParaRPr>
          </a:p>
        </p:txBody>
      </p:sp>
      <p:graphicFrame>
        <p:nvGraphicFramePr>
          <p:cNvPr id="8" name="Diagram 7">
            <a:extLst>
              <a:ext uri="{FF2B5EF4-FFF2-40B4-BE49-F238E27FC236}">
                <a16:creationId xmlns:a16="http://schemas.microsoft.com/office/drawing/2014/main" id="{AEE5BFF5-30D1-42C0-AA86-CEC443C377C1}"/>
              </a:ext>
            </a:extLst>
          </p:cNvPr>
          <p:cNvGraphicFramePr/>
          <p:nvPr>
            <p:extLst>
              <p:ext uri="{D42A27DB-BD31-4B8C-83A1-F6EECF244321}">
                <p14:modId xmlns:p14="http://schemas.microsoft.com/office/powerpoint/2010/main" val="2558568406"/>
              </p:ext>
            </p:extLst>
          </p:nvPr>
        </p:nvGraphicFramePr>
        <p:xfrm>
          <a:off x="1138335" y="188641"/>
          <a:ext cx="9216945" cy="621215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9" name="TextBox 8">
            <a:extLst>
              <a:ext uri="{FF2B5EF4-FFF2-40B4-BE49-F238E27FC236}">
                <a16:creationId xmlns:a16="http://schemas.microsoft.com/office/drawing/2014/main" id="{030D246E-C670-4195-AAA3-0ECC0FEC3366}"/>
              </a:ext>
            </a:extLst>
          </p:cNvPr>
          <p:cNvSpPr txBox="1"/>
          <p:nvPr/>
        </p:nvSpPr>
        <p:spPr>
          <a:xfrm>
            <a:off x="7464153" y="4572002"/>
            <a:ext cx="2096567" cy="715581"/>
          </a:xfrm>
          <a:prstGeom prst="rect">
            <a:avLst/>
          </a:prstGeom>
          <a:noFill/>
        </p:spPr>
        <p:txBody>
          <a:bodyPr wrap="square" rtlCol="0">
            <a:spAutoFit/>
          </a:bodyPr>
          <a:lstStyle/>
          <a:p>
            <a:pPr defTabSz="685800">
              <a:defRPr/>
            </a:pPr>
            <a:r>
              <a:rPr lang="en-GB" sz="1350" dirty="0">
                <a:solidFill>
                  <a:prstClr val="black"/>
                </a:solidFill>
                <a:latin typeface="Trebuchet MS" panose="020B0603020202020204"/>
              </a:rPr>
              <a:t>Family, Peers, Geography, Religion, Media etc.</a:t>
            </a:r>
          </a:p>
        </p:txBody>
      </p:sp>
      <p:sp>
        <p:nvSpPr>
          <p:cNvPr id="10" name="TextBox 9">
            <a:extLst>
              <a:ext uri="{FF2B5EF4-FFF2-40B4-BE49-F238E27FC236}">
                <a16:creationId xmlns:a16="http://schemas.microsoft.com/office/drawing/2014/main" id="{3330539B-7D43-4817-8F80-B7F403608B5D}"/>
              </a:ext>
            </a:extLst>
          </p:cNvPr>
          <p:cNvSpPr txBox="1"/>
          <p:nvPr/>
        </p:nvSpPr>
        <p:spPr>
          <a:xfrm>
            <a:off x="2639617" y="2852987"/>
            <a:ext cx="1872209" cy="507831"/>
          </a:xfrm>
          <a:prstGeom prst="rect">
            <a:avLst/>
          </a:prstGeom>
          <a:noFill/>
        </p:spPr>
        <p:txBody>
          <a:bodyPr wrap="square" rtlCol="0" anchor="ctr">
            <a:spAutoFit/>
          </a:bodyPr>
          <a:lstStyle/>
          <a:p>
            <a:pPr algn="r" defTabSz="685800">
              <a:defRPr/>
            </a:pPr>
            <a:r>
              <a:rPr lang="en-GB" sz="1350" dirty="0">
                <a:solidFill>
                  <a:prstClr val="black"/>
                </a:solidFill>
                <a:latin typeface="Trebuchet MS" panose="020B0603020202020204"/>
              </a:rPr>
              <a:t>Conscious decisions based upon values</a:t>
            </a:r>
          </a:p>
        </p:txBody>
      </p:sp>
      <p:sp>
        <p:nvSpPr>
          <p:cNvPr id="11" name="TextBox 10">
            <a:extLst>
              <a:ext uri="{FF2B5EF4-FFF2-40B4-BE49-F238E27FC236}">
                <a16:creationId xmlns:a16="http://schemas.microsoft.com/office/drawing/2014/main" id="{2543294E-96CB-4074-9086-0071674048D4}"/>
              </a:ext>
            </a:extLst>
          </p:cNvPr>
          <p:cNvSpPr txBox="1"/>
          <p:nvPr/>
        </p:nvSpPr>
        <p:spPr>
          <a:xfrm>
            <a:off x="3935762" y="912593"/>
            <a:ext cx="1872209" cy="923330"/>
          </a:xfrm>
          <a:prstGeom prst="rect">
            <a:avLst/>
          </a:prstGeom>
          <a:noFill/>
        </p:spPr>
        <p:txBody>
          <a:bodyPr wrap="square" rtlCol="0">
            <a:spAutoFit/>
          </a:bodyPr>
          <a:lstStyle/>
          <a:p>
            <a:pPr algn="r" defTabSz="685800">
              <a:defRPr/>
            </a:pPr>
            <a:endParaRPr lang="en-GB" sz="1350" dirty="0">
              <a:solidFill>
                <a:prstClr val="black"/>
              </a:solidFill>
              <a:latin typeface="Trebuchet MS" panose="020B0603020202020204"/>
            </a:endParaRPr>
          </a:p>
          <a:p>
            <a:pPr algn="r" defTabSz="685800">
              <a:defRPr/>
            </a:pPr>
            <a:r>
              <a:rPr lang="en-GB" sz="1350" dirty="0">
                <a:solidFill>
                  <a:prstClr val="black"/>
                </a:solidFill>
                <a:latin typeface="Trebuchet MS" panose="020B0603020202020204"/>
              </a:rPr>
              <a:t>Discrimination</a:t>
            </a:r>
          </a:p>
          <a:p>
            <a:pPr algn="r" defTabSz="685800">
              <a:defRPr/>
            </a:pPr>
            <a:endParaRPr lang="en-GB" sz="1350" dirty="0">
              <a:solidFill>
                <a:prstClr val="black"/>
              </a:solidFill>
              <a:latin typeface="Trebuchet MS" panose="020B0603020202020204"/>
            </a:endParaRPr>
          </a:p>
          <a:p>
            <a:pPr algn="r" defTabSz="685800">
              <a:defRPr/>
            </a:pPr>
            <a:endParaRPr lang="en-GB" sz="1350" dirty="0">
              <a:solidFill>
                <a:prstClr val="black"/>
              </a:solidFill>
              <a:latin typeface="Trebuchet MS" panose="020B0603020202020204"/>
            </a:endParaRPr>
          </a:p>
        </p:txBody>
      </p:sp>
    </p:spTree>
    <p:extLst>
      <p:ext uri="{BB962C8B-B14F-4D97-AF65-F5344CB8AC3E}">
        <p14:creationId xmlns:p14="http://schemas.microsoft.com/office/powerpoint/2010/main" val="406499844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a:extLst>
              <a:ext uri="{FF2B5EF4-FFF2-40B4-BE49-F238E27FC236}">
                <a16:creationId xmlns:a16="http://schemas.microsoft.com/office/drawing/2014/main" id="{F66C43BD-C8BC-49AF-841F-2ED304B4064B}"/>
              </a:ext>
            </a:extLst>
          </p:cNvPr>
          <p:cNvSpPr>
            <a:spLocks noGrp="1"/>
          </p:cNvSpPr>
          <p:nvPr>
            <p:ph type="title"/>
          </p:nvPr>
        </p:nvSpPr>
        <p:spPr>
          <a:xfrm>
            <a:off x="838200" y="246061"/>
            <a:ext cx="10515600" cy="1022353"/>
          </a:xfrm>
        </p:spPr>
        <p:txBody>
          <a:bodyPr/>
          <a:lstStyle/>
          <a:p>
            <a:pPr eaLnBrk="1" hangingPunct="1"/>
            <a:r>
              <a:rPr lang="en-GB" altLang="en-US" dirty="0"/>
              <a:t>Multiculturalism</a:t>
            </a:r>
          </a:p>
        </p:txBody>
      </p:sp>
      <p:pic>
        <p:nvPicPr>
          <p:cNvPr id="16387" name="Content Placeholder 3" descr="multiculuralism 1.jpg">
            <a:extLst>
              <a:ext uri="{FF2B5EF4-FFF2-40B4-BE49-F238E27FC236}">
                <a16:creationId xmlns:a16="http://schemas.microsoft.com/office/drawing/2014/main" id="{8E1F1588-ADB8-424F-8B42-C8D7EA2A2414}"/>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1387792" y="4995247"/>
            <a:ext cx="2924175" cy="1562100"/>
          </a:xfrm>
        </p:spPr>
      </p:pic>
      <p:pic>
        <p:nvPicPr>
          <p:cNvPr id="16388" name="Picture 2" descr="C:\Users\Mark\Pictures\multiculuralism 2.png">
            <a:extLst>
              <a:ext uri="{FF2B5EF4-FFF2-40B4-BE49-F238E27FC236}">
                <a16:creationId xmlns:a16="http://schemas.microsoft.com/office/drawing/2014/main" id="{7093213E-ADD3-461F-B4CA-BE870161979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656138" y="1268413"/>
            <a:ext cx="2762250" cy="1657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389" name="Picture 3" descr="C:\Users\Mark\Pictures\multiculuralism 3.jpg">
            <a:extLst>
              <a:ext uri="{FF2B5EF4-FFF2-40B4-BE49-F238E27FC236}">
                <a16:creationId xmlns:a16="http://schemas.microsoft.com/office/drawing/2014/main" id="{475C33BD-2E38-47AA-A792-DB96F5698BB6}"/>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680325" y="1268413"/>
            <a:ext cx="2762250" cy="1657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390" name="Picture 4" descr="C:\Users\Mark\Pictures\multiculuralism 4.jpg">
            <a:extLst>
              <a:ext uri="{FF2B5EF4-FFF2-40B4-BE49-F238E27FC236}">
                <a16:creationId xmlns:a16="http://schemas.microsoft.com/office/drawing/2014/main" id="{9A47B7FD-7443-4129-903F-AC1EA58D9D0C}"/>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774825" y="1268413"/>
            <a:ext cx="2762250" cy="1657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391" name="Picture 5" descr="C:\Users\Mark\Pictures\multiculuralism 5.jpg">
            <a:extLst>
              <a:ext uri="{FF2B5EF4-FFF2-40B4-BE49-F238E27FC236}">
                <a16:creationId xmlns:a16="http://schemas.microsoft.com/office/drawing/2014/main" id="{91C2D694-A81B-4AFD-AA18-2C7590BBB777}"/>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7751764" y="2997200"/>
            <a:ext cx="2466975" cy="1847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393" name="Picture 7" descr="C:\Users\Mark\Pictures\polski.jpg">
            <a:extLst>
              <a:ext uri="{FF2B5EF4-FFF2-40B4-BE49-F238E27FC236}">
                <a16:creationId xmlns:a16="http://schemas.microsoft.com/office/drawing/2014/main" id="{4479CC59-DB0A-4A9A-9AED-43AF203F80B3}"/>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5006181" y="4936497"/>
            <a:ext cx="2466975" cy="1847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394" name="Picture 8" descr="C:\Users\Mark\Pictures\multiculturalism 8.jpg">
            <a:extLst>
              <a:ext uri="{FF2B5EF4-FFF2-40B4-BE49-F238E27FC236}">
                <a16:creationId xmlns:a16="http://schemas.microsoft.com/office/drawing/2014/main" id="{6A997440-1A74-4E7A-AFAC-F4E43A111439}"/>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1703388" y="3209925"/>
            <a:ext cx="3173412" cy="1587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395" name="Picture 9" descr="C:\Users\Mark\Pictures\multiculturalsim 7.png">
            <a:extLst>
              <a:ext uri="{FF2B5EF4-FFF2-40B4-BE49-F238E27FC236}">
                <a16:creationId xmlns:a16="http://schemas.microsoft.com/office/drawing/2014/main" id="{88EE9D65-9C0F-485A-A054-025B54703CE9}"/>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5159375" y="2924176"/>
            <a:ext cx="2160588" cy="1908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 name="Picture 1">
            <a:extLst>
              <a:ext uri="{FF2B5EF4-FFF2-40B4-BE49-F238E27FC236}">
                <a16:creationId xmlns:a16="http://schemas.microsoft.com/office/drawing/2014/main" id="{62A0DE1E-E3D3-44E1-8A52-689CB390EE26}"/>
              </a:ext>
            </a:extLst>
          </p:cNvPr>
          <p:cNvPicPr>
            <a:picLocks noChangeAspect="1"/>
          </p:cNvPicPr>
          <p:nvPr/>
        </p:nvPicPr>
        <p:blipFill>
          <a:blip r:embed="rId11"/>
          <a:stretch>
            <a:fillRect/>
          </a:stretch>
        </p:blipFill>
        <p:spPr>
          <a:xfrm>
            <a:off x="8167370" y="5108905"/>
            <a:ext cx="2762250" cy="1503034"/>
          </a:xfrm>
          <a:prstGeom prst="rect">
            <a:avLst/>
          </a:prstGeom>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573886-F88D-40EF-9F74-44DD59EBA109}"/>
              </a:ext>
            </a:extLst>
          </p:cNvPr>
          <p:cNvSpPr>
            <a:spLocks noGrp="1"/>
          </p:cNvSpPr>
          <p:nvPr>
            <p:ph type="title"/>
          </p:nvPr>
        </p:nvSpPr>
        <p:spPr/>
        <p:txBody>
          <a:bodyPr/>
          <a:lstStyle/>
          <a:p>
            <a:r>
              <a:rPr lang="en-GB" dirty="0"/>
              <a:t>Task</a:t>
            </a:r>
          </a:p>
        </p:txBody>
      </p:sp>
      <p:sp>
        <p:nvSpPr>
          <p:cNvPr id="3" name="Content Placeholder 2">
            <a:extLst>
              <a:ext uri="{FF2B5EF4-FFF2-40B4-BE49-F238E27FC236}">
                <a16:creationId xmlns:a16="http://schemas.microsoft.com/office/drawing/2014/main" id="{B7672D9A-5693-4E91-B95B-9FE03D87D9FF}"/>
              </a:ext>
            </a:extLst>
          </p:cNvPr>
          <p:cNvSpPr>
            <a:spLocks noGrp="1"/>
          </p:cNvSpPr>
          <p:nvPr>
            <p:ph idx="1"/>
          </p:nvPr>
        </p:nvSpPr>
        <p:spPr/>
        <p:txBody>
          <a:bodyPr/>
          <a:lstStyle/>
          <a:p>
            <a:r>
              <a:rPr lang="en-GB" dirty="0"/>
              <a:t>Read</a:t>
            </a:r>
          </a:p>
          <a:p>
            <a:pPr marL="0" indent="0">
              <a:buNone/>
            </a:pPr>
            <a:r>
              <a:rPr lang="en-GB" dirty="0">
                <a:hlinkClick r:id="rId2"/>
              </a:rPr>
              <a:t>https://www.kcl.ac.uk/understanding-the-impacts-on-society-of-covid-19</a:t>
            </a:r>
            <a:endParaRPr lang="en-GB" dirty="0"/>
          </a:p>
          <a:p>
            <a:pPr marL="0" indent="0">
              <a:buNone/>
            </a:pPr>
            <a:endParaRPr lang="en-GB" dirty="0"/>
          </a:p>
          <a:p>
            <a:pPr marL="0" indent="0">
              <a:buNone/>
            </a:pPr>
            <a:r>
              <a:rPr lang="en-GB" dirty="0">
                <a:hlinkClick r:id="rId3"/>
              </a:rPr>
              <a:t>https://www.youtube.com/watch?v=9qeNaJH5Sn4</a:t>
            </a:r>
            <a:endParaRPr lang="en-GB" dirty="0"/>
          </a:p>
          <a:p>
            <a:pPr marL="0" indent="0">
              <a:buNone/>
            </a:pPr>
            <a:endParaRPr lang="en-GB" dirty="0"/>
          </a:p>
          <a:p>
            <a:pPr marL="0" indent="0">
              <a:buNone/>
            </a:pPr>
            <a:r>
              <a:rPr lang="en-GB" dirty="0"/>
              <a:t>https://www.nuffieldfoundation.org/project/social-cohesion-covid-19</a:t>
            </a:r>
          </a:p>
          <a:p>
            <a:pPr marL="0" indent="0">
              <a:buNone/>
            </a:pPr>
            <a:endParaRPr lang="en-GB" dirty="0"/>
          </a:p>
        </p:txBody>
      </p:sp>
    </p:spTree>
    <p:extLst>
      <p:ext uri="{BB962C8B-B14F-4D97-AF65-F5344CB8AC3E}">
        <p14:creationId xmlns:p14="http://schemas.microsoft.com/office/powerpoint/2010/main" val="339325219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50C05F70-6115-4DA9-96B3-E4B07AF4BBF9}"/>
              </a:ext>
            </a:extLst>
          </p:cNvPr>
          <p:cNvSpPr>
            <a:spLocks noGrp="1"/>
          </p:cNvSpPr>
          <p:nvPr>
            <p:ph type="title"/>
          </p:nvPr>
        </p:nvSpPr>
        <p:spPr>
          <a:xfrm>
            <a:off x="838200" y="365125"/>
            <a:ext cx="5393361" cy="1325563"/>
          </a:xfrm>
        </p:spPr>
        <p:txBody>
          <a:bodyPr>
            <a:normAutofit/>
          </a:bodyPr>
          <a:lstStyle/>
          <a:p>
            <a:r>
              <a:rPr lang="en-US" dirty="0"/>
              <a:t>Traditional versus Community Policing</a:t>
            </a:r>
            <a:endParaRPr lang="en-GB" dirty="0"/>
          </a:p>
        </p:txBody>
      </p:sp>
      <p:sp>
        <p:nvSpPr>
          <p:cNvPr id="3" name="Content Placeholder 2">
            <a:extLst>
              <a:ext uri="{FF2B5EF4-FFF2-40B4-BE49-F238E27FC236}">
                <a16:creationId xmlns:a16="http://schemas.microsoft.com/office/drawing/2014/main" id="{9B24DCF4-0434-46C9-8244-5D035C2B6FA2}"/>
              </a:ext>
            </a:extLst>
          </p:cNvPr>
          <p:cNvSpPr>
            <a:spLocks noGrp="1"/>
          </p:cNvSpPr>
          <p:nvPr>
            <p:ph idx="1"/>
          </p:nvPr>
        </p:nvSpPr>
        <p:spPr>
          <a:xfrm>
            <a:off x="838200" y="1825625"/>
            <a:ext cx="5393361" cy="4351338"/>
          </a:xfrm>
        </p:spPr>
        <p:txBody>
          <a:bodyPr>
            <a:normAutofit/>
          </a:bodyPr>
          <a:lstStyle/>
          <a:p>
            <a:r>
              <a:rPr lang="en-US" dirty="0"/>
              <a:t>Measures like crime fighting and arrests.</a:t>
            </a:r>
          </a:p>
          <a:p>
            <a:r>
              <a:rPr lang="en-US" dirty="0"/>
              <a:t>Community policing comprehensive police reformation </a:t>
            </a:r>
          </a:p>
          <a:p>
            <a:r>
              <a:rPr lang="en-US" dirty="0"/>
              <a:t>Perspectives of crime. </a:t>
            </a:r>
          </a:p>
          <a:p>
            <a:r>
              <a:rPr lang="en-US" dirty="0"/>
              <a:t>Change in aspects of traditional policing.</a:t>
            </a:r>
          </a:p>
          <a:p>
            <a:endParaRPr lang="en-US" dirty="0"/>
          </a:p>
          <a:p>
            <a:endParaRPr lang="en-US" dirty="0"/>
          </a:p>
          <a:p>
            <a:pPr marL="0" indent="0">
              <a:buNone/>
            </a:pPr>
            <a:endParaRPr lang="en-GB" dirty="0"/>
          </a:p>
        </p:txBody>
      </p:sp>
      <p:pic>
        <p:nvPicPr>
          <p:cNvPr id="4" name="Picture 4" descr="Home">
            <a:extLst>
              <a:ext uri="{FF2B5EF4-FFF2-40B4-BE49-F238E27FC236}">
                <a16:creationId xmlns:a16="http://schemas.microsoft.com/office/drawing/2014/main" id="{1551BB6B-88FB-4360-AC6A-E55E83F798C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2079" r="7157"/>
          <a:stretch/>
        </p:blipFill>
        <p:spPr bwMode="auto">
          <a:xfrm>
            <a:off x="6993582" y="814637"/>
            <a:ext cx="4355051" cy="4355051"/>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a:noFill/>
          <a:extLst>
            <a:ext uri="{909E8E84-426E-40DD-AFC4-6F175D3DCCD1}">
              <a14:hiddenFill xmlns:a14="http://schemas.microsoft.com/office/drawing/2010/main">
                <a:solidFill>
                  <a:srgbClr val="FFFFFF"/>
                </a:solidFill>
              </a14:hiddenFill>
            </a:ext>
          </a:extLst>
        </p:spPr>
      </p:pic>
      <p:sp>
        <p:nvSpPr>
          <p:cNvPr id="11" name="Arc 10">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3" name="Oval 12">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2045224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FF913B-504A-4526-A6A1-7F5AC63DD63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FCB73B0B-C97F-474E-8AA1-6D1A58F419CC}"/>
              </a:ext>
            </a:extLst>
          </p:cNvPr>
          <p:cNvSpPr>
            <a:spLocks noGrp="1"/>
          </p:cNvSpPr>
          <p:nvPr>
            <p:ph idx="1"/>
          </p:nvPr>
        </p:nvSpPr>
        <p:spPr/>
        <p:txBody>
          <a:bodyPr/>
          <a:lstStyle/>
          <a:p>
            <a:r>
              <a:rPr lang="en-GB" dirty="0">
                <a:hlinkClick r:id="rId2"/>
              </a:rPr>
              <a:t>https://whatworks.college.police.uk/Research/Documents/Community_engagement_lessons.pdf</a:t>
            </a:r>
            <a:endParaRPr lang="en-GB" dirty="0"/>
          </a:p>
          <a:p>
            <a:r>
              <a:rPr lang="en-GB" dirty="0">
                <a:hlinkClick r:id="rId3"/>
              </a:rPr>
              <a:t>https://moodle.uwtsd.ac.uk/pluginfile.php/349348/mod_resource/content/1/neighbourhood_policing_guidelines%201.pdf</a:t>
            </a:r>
            <a:endParaRPr lang="en-GB" dirty="0"/>
          </a:p>
          <a:p>
            <a:r>
              <a:rPr lang="en-GB" dirty="0">
                <a:hlinkClick r:id="rId4"/>
              </a:rPr>
              <a:t>https://www.ojp.gov/sites/g/files/xyckuh241/files/archives/ncjrs/176330-1.pdf</a:t>
            </a:r>
            <a:endParaRPr lang="en-GB" dirty="0"/>
          </a:p>
          <a:p>
            <a:r>
              <a:rPr lang="en-GB" dirty="0">
                <a:hlinkClick r:id="rId5"/>
              </a:rPr>
              <a:t>https://journals.sagepub.com/doi/full/10.1177/2378023118797861</a:t>
            </a:r>
            <a:endParaRPr lang="en-GB" dirty="0"/>
          </a:p>
          <a:p>
            <a:r>
              <a:rPr lang="en-GB" dirty="0"/>
              <a:t>https://medium.com/together-institute/what-does-community-even-mean-a-definition-attempt-conversation-starter-9b443fc523d0</a:t>
            </a:r>
          </a:p>
        </p:txBody>
      </p:sp>
    </p:spTree>
    <p:extLst>
      <p:ext uri="{BB962C8B-B14F-4D97-AF65-F5344CB8AC3E}">
        <p14:creationId xmlns:p14="http://schemas.microsoft.com/office/powerpoint/2010/main" val="297427167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0EFA0E05-DAB0-42FF-A3DC-DF015A46CA24}"/>
              </a:ext>
            </a:extLst>
          </p:cNvPr>
          <p:cNvSpPr>
            <a:spLocks noGrp="1"/>
          </p:cNvSpPr>
          <p:nvPr>
            <p:ph type="title"/>
          </p:nvPr>
        </p:nvSpPr>
        <p:spPr>
          <a:xfrm>
            <a:off x="1981200" y="274638"/>
            <a:ext cx="8229600" cy="715962"/>
          </a:xfrm>
          <a:solidFill>
            <a:schemeClr val="tx2">
              <a:lumMod val="20000"/>
              <a:lumOff val="80000"/>
            </a:schemeClr>
          </a:solidFill>
        </p:spPr>
        <p:txBody>
          <a:bodyPr>
            <a:noAutofit/>
          </a:bodyPr>
          <a:lstStyle/>
          <a:p>
            <a:r>
              <a:rPr lang="en-GB" sz="4000" b="1" dirty="0">
                <a:latin typeface="Calibri" panose="020F0502020204030204" pitchFamily="34" charset="0"/>
                <a:cs typeface="Calibri" panose="020F0502020204030204" pitchFamily="34" charset="0"/>
              </a:rPr>
              <a:t>Community Engagement</a:t>
            </a:r>
          </a:p>
        </p:txBody>
      </p:sp>
      <p:sp>
        <p:nvSpPr>
          <p:cNvPr id="2" name="TextBox 1">
            <a:extLst>
              <a:ext uri="{FF2B5EF4-FFF2-40B4-BE49-F238E27FC236}">
                <a16:creationId xmlns:a16="http://schemas.microsoft.com/office/drawing/2014/main" id="{AAF33B9E-CA6A-40EF-804C-B71988E6461C}"/>
              </a:ext>
            </a:extLst>
          </p:cNvPr>
          <p:cNvSpPr txBox="1"/>
          <p:nvPr/>
        </p:nvSpPr>
        <p:spPr>
          <a:xfrm>
            <a:off x="1981200" y="1140500"/>
            <a:ext cx="8442960" cy="498598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Calibri" panose="020F0502020204030204" pitchFamily="34" charset="0"/>
                <a:cs typeface="Calibri" panose="020F0502020204030204" pitchFamily="34" charset="0"/>
              </a:rPr>
              <a:t>The College of Policing has highlighted the importance of community engagement. Without the support of the communities that it serves the police service would not function. </a:t>
            </a:r>
          </a:p>
          <a:p>
            <a:endParaRPr lang="en-GB" dirty="0">
              <a:latin typeface="Calibri" panose="020F0502020204030204" pitchFamily="34" charset="0"/>
              <a:cs typeface="Calibri" panose="020F0502020204030204" pitchFamily="34" charset="0"/>
            </a:endParaRPr>
          </a:p>
          <a:p>
            <a:pPr marL="285750" indent="-285750">
              <a:buFont typeface="Arial"/>
              <a:buChar char="•"/>
            </a:pPr>
            <a:r>
              <a:rPr lang="en-GB" dirty="0">
                <a:latin typeface="Calibri" panose="020F0502020204030204" pitchFamily="34" charset="0"/>
                <a:cs typeface="Calibri" panose="020F0502020204030204" pitchFamily="34" charset="0"/>
              </a:rPr>
              <a:t>Effective community engagement, can increase public confidence in the police.</a:t>
            </a:r>
          </a:p>
          <a:p>
            <a:pPr marL="285750" indent="-285750">
              <a:buFont typeface="Arial"/>
              <a:buChar char="•"/>
            </a:pPr>
            <a:endParaRPr lang="en-GB" dirty="0">
              <a:latin typeface="Calibri" panose="020F0502020204030204" pitchFamily="34" charset="0"/>
              <a:cs typeface="Calibri" panose="020F0502020204030204" pitchFamily="34" charset="0"/>
            </a:endParaRPr>
          </a:p>
          <a:p>
            <a:pPr marL="285750" indent="-285750">
              <a:buFont typeface="Arial"/>
              <a:buChar char="•"/>
            </a:pPr>
            <a:r>
              <a:rPr lang="en-GB" dirty="0">
                <a:latin typeface="Calibri" panose="020F0502020204030204" pitchFamily="34" charset="0"/>
                <a:cs typeface="Calibri" panose="020F0502020204030204" pitchFamily="34" charset="0"/>
              </a:rPr>
              <a:t>The police service can enhance its legitimacy through fair decision making and positive public interaction. The public develop trust in their police service. </a:t>
            </a:r>
          </a:p>
          <a:p>
            <a:pPr marL="285750" indent="-285750">
              <a:buFont typeface="Arial"/>
              <a:buChar char="•"/>
            </a:pPr>
            <a:endParaRPr lang="en-GB" dirty="0">
              <a:latin typeface="Calibri" panose="020F0502020204030204" pitchFamily="34" charset="0"/>
              <a:cs typeface="Calibri" panose="020F0502020204030204" pitchFamily="34" charset="0"/>
            </a:endParaRPr>
          </a:p>
          <a:p>
            <a:pPr marL="285750" indent="-285750">
              <a:buFont typeface="Arial"/>
              <a:buChar char="•"/>
            </a:pPr>
            <a:r>
              <a:rPr lang="en-GB" dirty="0">
                <a:latin typeface="Calibri" panose="020F0502020204030204" pitchFamily="34" charset="0"/>
                <a:cs typeface="Calibri" panose="020F0502020204030204" pitchFamily="34" charset="0"/>
              </a:rPr>
              <a:t>An increase in public perceptions of safety</a:t>
            </a:r>
          </a:p>
          <a:p>
            <a:pPr marL="285750" indent="-285750">
              <a:buFont typeface="Arial"/>
              <a:buChar char="•"/>
            </a:pPr>
            <a:endParaRPr lang="en-GB" dirty="0">
              <a:latin typeface="Calibri" panose="020F0502020204030204" pitchFamily="34" charset="0"/>
              <a:cs typeface="Calibri" panose="020F0502020204030204" pitchFamily="34" charset="0"/>
            </a:endParaRPr>
          </a:p>
          <a:p>
            <a:pPr marL="285750" indent="-285750">
              <a:buFont typeface="Arial"/>
              <a:buChar char="•"/>
            </a:pPr>
            <a:r>
              <a:rPr lang="en-GB" dirty="0">
                <a:latin typeface="Calibri" panose="020F0502020204030204" pitchFamily="34" charset="0"/>
                <a:cs typeface="Calibri" panose="020F0502020204030204" pitchFamily="34" charset="0"/>
              </a:rPr>
              <a:t>A reduction in disorder and anti-social behaviour</a:t>
            </a:r>
          </a:p>
          <a:p>
            <a:pPr marL="285750" indent="-285750">
              <a:buFont typeface="Arial"/>
              <a:buChar char="•"/>
            </a:pPr>
            <a:endParaRPr lang="en-GB" dirty="0">
              <a:latin typeface="Calibri" panose="020F0502020204030204" pitchFamily="34" charset="0"/>
              <a:cs typeface="Calibri" panose="020F0502020204030204" pitchFamily="34" charset="0"/>
            </a:endParaRPr>
          </a:p>
          <a:p>
            <a:pPr marL="285750" indent="-285750">
              <a:buFont typeface="Arial"/>
              <a:buChar char="•"/>
            </a:pPr>
            <a:r>
              <a:rPr lang="en-GB" dirty="0">
                <a:latin typeface="Calibri" panose="020F0502020204030204" pitchFamily="34" charset="0"/>
                <a:cs typeface="Calibri" panose="020F0502020204030204" pitchFamily="34" charset="0"/>
              </a:rPr>
              <a:t>Police officer job satisfaction</a:t>
            </a:r>
          </a:p>
          <a:p>
            <a:pPr marL="285750" indent="-285750">
              <a:buFont typeface="Arial"/>
              <a:buChar char="•"/>
            </a:pPr>
            <a:endParaRPr lang="en-GB" sz="1600" dirty="0"/>
          </a:p>
          <a:p>
            <a:endParaRPr lang="en-GB" sz="1600" dirty="0"/>
          </a:p>
          <a:p>
            <a:pPr marL="285750" indent="-285750">
              <a:buFont typeface="Arial"/>
              <a:buChar char="•"/>
            </a:pPr>
            <a:endParaRPr lang="en-GB" sz="1600" dirty="0"/>
          </a:p>
          <a:p>
            <a:endParaRPr lang="en-GB" dirty="0"/>
          </a:p>
        </p:txBody>
      </p:sp>
      <p:pic>
        <p:nvPicPr>
          <p:cNvPr id="4100" name="Picture 4" descr="Home">
            <a:extLst>
              <a:ext uri="{FF2B5EF4-FFF2-40B4-BE49-F238E27FC236}">
                <a16:creationId xmlns:a16="http://schemas.microsoft.com/office/drawing/2014/main" id="{6AD2AC0F-C7D0-4730-9DAF-018E49DD72B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59618" y="3633491"/>
            <a:ext cx="2743200" cy="16668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0570356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47753A0-B4E4-4AC9-8D76-2BA93797FE10}"/>
              </a:ext>
            </a:extLst>
          </p:cNvPr>
          <p:cNvSpPr txBox="1"/>
          <p:nvPr/>
        </p:nvSpPr>
        <p:spPr>
          <a:xfrm>
            <a:off x="1981200" y="274638"/>
            <a:ext cx="8229600" cy="731202"/>
          </a:xfrm>
          <a:prstGeom prst="rect">
            <a:avLst/>
          </a:prstGeom>
          <a:solidFill>
            <a:schemeClr val="tx2">
              <a:lumMod val="20000"/>
              <a:lumOff val="80000"/>
            </a:schemeClr>
          </a:solidFill>
        </p:spPr>
        <p:txBody>
          <a:bodyPr vert="horz" lIns="91440" tIns="45720" rIns="91440" bIns="45720" rtlCol="0" anchor="ctr">
            <a:normAutofit lnSpcReduction="10000"/>
          </a:bodyPr>
          <a:lstStyle/>
          <a:p>
            <a:pPr algn="ctr">
              <a:spcBef>
                <a:spcPct val="0"/>
              </a:spcBef>
              <a:spcAft>
                <a:spcPts val="800"/>
              </a:spcAft>
            </a:pPr>
            <a:r>
              <a:rPr lang="en-GB" sz="4400" b="1" dirty="0">
                <a:latin typeface="+mj-lt"/>
                <a:ea typeface="+mj-ea"/>
                <a:cs typeface="+mj-cs"/>
              </a:rPr>
              <a:t>Benefits of Engagement  </a:t>
            </a:r>
          </a:p>
        </p:txBody>
      </p:sp>
      <p:pic>
        <p:nvPicPr>
          <p:cNvPr id="5122" name="Picture 2">
            <a:extLst>
              <a:ext uri="{FF2B5EF4-FFF2-40B4-BE49-F238E27FC236}">
                <a16:creationId xmlns:a16="http://schemas.microsoft.com/office/drawing/2014/main" id="{B6B6F6EC-B89A-47C8-8599-30778C00446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0129" r="23111" b="1"/>
          <a:stretch/>
        </p:blipFill>
        <p:spPr bwMode="auto">
          <a:xfrm>
            <a:off x="1981200" y="1728013"/>
            <a:ext cx="3444240" cy="3401974"/>
          </a:xfrm>
          <a:prstGeom prst="rect">
            <a:avLst/>
          </a:prstGeom>
          <a:solidFill>
            <a:srgbClr val="FFFFFF"/>
          </a:solidFill>
        </p:spPr>
      </p:pic>
      <p:sp>
        <p:nvSpPr>
          <p:cNvPr id="3" name="TextBox 2">
            <a:extLst>
              <a:ext uri="{FF2B5EF4-FFF2-40B4-BE49-F238E27FC236}">
                <a16:creationId xmlns:a16="http://schemas.microsoft.com/office/drawing/2014/main" id="{0D186911-E466-4CBE-94FC-9F363B10474D}"/>
              </a:ext>
            </a:extLst>
          </p:cNvPr>
          <p:cNvSpPr txBox="1"/>
          <p:nvPr/>
        </p:nvSpPr>
        <p:spPr>
          <a:xfrm>
            <a:off x="5715000" y="1434480"/>
            <a:ext cx="4678680" cy="3989040"/>
          </a:xfrm>
          <a:prstGeom prst="rect">
            <a:avLst/>
          </a:prstGeom>
        </p:spPr>
        <p:txBody>
          <a:bodyPr vert="horz" lIns="91440" tIns="45720" rIns="91440" bIns="45720" rtlCol="0">
            <a:normAutofit/>
          </a:bodyPr>
          <a:lstStyle/>
          <a:p>
            <a:pPr marL="342900" indent="-342900">
              <a:lnSpc>
                <a:spcPct val="90000"/>
              </a:lnSpc>
              <a:spcBef>
                <a:spcPct val="20000"/>
              </a:spcBef>
              <a:spcAft>
                <a:spcPts val="800"/>
              </a:spcAft>
              <a:buSzPts val="1000"/>
              <a:buFont typeface="Arial" pitchFamily="34" charset="0"/>
              <a:buChar char=""/>
              <a:tabLst>
                <a:tab pos="457200" algn="l"/>
              </a:tabLst>
            </a:pPr>
            <a:r>
              <a:rPr lang="en-GB" sz="2200" dirty="0"/>
              <a:t>an increase in public perceptions of safety</a:t>
            </a:r>
          </a:p>
          <a:p>
            <a:pPr marL="342900" indent="-342900">
              <a:lnSpc>
                <a:spcPct val="90000"/>
              </a:lnSpc>
              <a:spcBef>
                <a:spcPct val="20000"/>
              </a:spcBef>
              <a:spcAft>
                <a:spcPts val="800"/>
              </a:spcAft>
              <a:buSzPts val="1000"/>
              <a:buFont typeface="Arial" pitchFamily="34" charset="0"/>
              <a:buChar char=""/>
              <a:tabLst>
                <a:tab pos="457200" algn="l"/>
              </a:tabLst>
            </a:pPr>
            <a:r>
              <a:rPr lang="en-GB" sz="2200" dirty="0"/>
              <a:t>a tendency towards a reduction in disorder and anti-social behaviour</a:t>
            </a:r>
          </a:p>
          <a:p>
            <a:pPr marL="342900" indent="-342900">
              <a:lnSpc>
                <a:spcPct val="90000"/>
              </a:lnSpc>
              <a:spcBef>
                <a:spcPct val="20000"/>
              </a:spcBef>
              <a:spcAft>
                <a:spcPts val="800"/>
              </a:spcAft>
              <a:buSzPts val="1000"/>
              <a:buFont typeface="Arial" pitchFamily="34" charset="0"/>
              <a:buChar char=""/>
              <a:tabLst>
                <a:tab pos="457200" algn="l"/>
              </a:tabLst>
            </a:pPr>
            <a:r>
              <a:rPr lang="en-GB" sz="2200" dirty="0"/>
              <a:t>an increase in confidence and trust, and in community perceptions of the police </a:t>
            </a:r>
          </a:p>
          <a:p>
            <a:pPr marL="342900" indent="-342900">
              <a:lnSpc>
                <a:spcPct val="90000"/>
              </a:lnSpc>
              <a:spcBef>
                <a:spcPct val="20000"/>
              </a:spcBef>
              <a:spcAft>
                <a:spcPts val="800"/>
              </a:spcAft>
              <a:buSzPts val="1000"/>
              <a:buFont typeface="Arial" pitchFamily="34" charset="0"/>
              <a:buChar char=""/>
              <a:tabLst>
                <a:tab pos="457200" algn="l"/>
              </a:tabLst>
            </a:pPr>
            <a:r>
              <a:rPr lang="en-GB" sz="2200" dirty="0"/>
              <a:t>an improvement in police officers’ attitudes and job satisfaction.</a:t>
            </a:r>
          </a:p>
        </p:txBody>
      </p:sp>
    </p:spTree>
    <p:extLst>
      <p:ext uri="{BB962C8B-B14F-4D97-AF65-F5344CB8AC3E}">
        <p14:creationId xmlns:p14="http://schemas.microsoft.com/office/powerpoint/2010/main" val="110125761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84126B-210D-4F38-88B8-D1145215BDFA}"/>
              </a:ext>
            </a:extLst>
          </p:cNvPr>
          <p:cNvSpPr>
            <a:spLocks noGrp="1"/>
          </p:cNvSpPr>
          <p:nvPr>
            <p:ph type="title"/>
          </p:nvPr>
        </p:nvSpPr>
        <p:spPr>
          <a:xfrm>
            <a:off x="1981200" y="274638"/>
            <a:ext cx="8229600" cy="868362"/>
          </a:xfrm>
          <a:solidFill>
            <a:schemeClr val="tx2">
              <a:lumMod val="20000"/>
              <a:lumOff val="80000"/>
            </a:schemeClr>
          </a:solidFill>
        </p:spPr>
        <p:txBody>
          <a:bodyPr anchor="ctr">
            <a:normAutofit/>
          </a:bodyPr>
          <a:lstStyle/>
          <a:p>
            <a:r>
              <a:rPr lang="en-GB" sz="4000" b="1" dirty="0"/>
              <a:t>Engagement Methods </a:t>
            </a:r>
          </a:p>
        </p:txBody>
      </p:sp>
      <p:sp>
        <p:nvSpPr>
          <p:cNvPr id="3" name="Content Placeholder 2">
            <a:extLst>
              <a:ext uri="{FF2B5EF4-FFF2-40B4-BE49-F238E27FC236}">
                <a16:creationId xmlns:a16="http://schemas.microsoft.com/office/drawing/2014/main" id="{CDFE2167-309A-43DD-9850-D3CE7E5D102A}"/>
              </a:ext>
            </a:extLst>
          </p:cNvPr>
          <p:cNvSpPr>
            <a:spLocks noGrp="1"/>
          </p:cNvSpPr>
          <p:nvPr>
            <p:ph sz="half" idx="1"/>
          </p:nvPr>
        </p:nvSpPr>
        <p:spPr>
          <a:xfrm>
            <a:off x="1981200" y="1924052"/>
            <a:ext cx="4693920" cy="3047999"/>
          </a:xfrm>
        </p:spPr>
        <p:txBody>
          <a:bodyPr>
            <a:normAutofit/>
          </a:bodyPr>
          <a:lstStyle/>
          <a:p>
            <a:pPr>
              <a:lnSpc>
                <a:spcPct val="90000"/>
              </a:lnSpc>
            </a:pPr>
            <a:r>
              <a:rPr lang="en-GB" sz="2000" dirty="0"/>
              <a:t>Community Impact Assessments </a:t>
            </a:r>
          </a:p>
          <a:p>
            <a:pPr>
              <a:lnSpc>
                <a:spcPct val="90000"/>
              </a:lnSpc>
            </a:pPr>
            <a:r>
              <a:rPr lang="en-GB" sz="2000" dirty="0"/>
              <a:t>Understanding Community Problems</a:t>
            </a:r>
          </a:p>
          <a:p>
            <a:pPr>
              <a:lnSpc>
                <a:spcPct val="90000"/>
              </a:lnSpc>
            </a:pPr>
            <a:r>
              <a:rPr lang="en-GB" sz="2000" dirty="0"/>
              <a:t>Adapting police styles to police minority groups</a:t>
            </a:r>
          </a:p>
          <a:p>
            <a:pPr>
              <a:lnSpc>
                <a:spcPct val="90000"/>
              </a:lnSpc>
            </a:pPr>
            <a:r>
              <a:rPr lang="en-GB" sz="2000" dirty="0"/>
              <a:t>Other organisations initiatives </a:t>
            </a:r>
          </a:p>
          <a:p>
            <a:pPr marL="0" indent="0" algn="ctr">
              <a:buNone/>
            </a:pPr>
            <a:endParaRPr lang="en-GB" sz="1600" dirty="0"/>
          </a:p>
          <a:p>
            <a:pPr marL="0" indent="0" algn="ctr">
              <a:buNone/>
            </a:pPr>
            <a:r>
              <a:rPr lang="en-GB" sz="1600" dirty="0">
                <a:hlinkClick r:id="rId3"/>
              </a:rPr>
              <a:t>http://www.regenwales.org/upload/pdf/071415111717A%20Guide%20to%20Effective%20Community%20Engagement.pdf</a:t>
            </a:r>
            <a:endParaRPr lang="en-GB" sz="1600" dirty="0">
              <a:highlight>
                <a:srgbClr val="FFFF00"/>
              </a:highlight>
            </a:endParaRPr>
          </a:p>
          <a:p>
            <a:pPr>
              <a:lnSpc>
                <a:spcPct val="90000"/>
              </a:lnSpc>
            </a:pPr>
            <a:endParaRPr lang="en-GB" sz="1800" dirty="0"/>
          </a:p>
        </p:txBody>
      </p:sp>
      <p:pic>
        <p:nvPicPr>
          <p:cNvPr id="6146" name="Picture 2">
            <a:extLst>
              <a:ext uri="{FF2B5EF4-FFF2-40B4-BE49-F238E27FC236}">
                <a16:creationId xmlns:a16="http://schemas.microsoft.com/office/drawing/2014/main" id="{FC7D8F44-4D48-499B-9D75-3859572B28B4}"/>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1312" r="-2" b="16375"/>
          <a:stretch/>
        </p:blipFill>
        <p:spPr bwMode="auto">
          <a:xfrm>
            <a:off x="7522033" y="1619251"/>
            <a:ext cx="1851521" cy="1828800"/>
          </a:xfrm>
          <a:prstGeom prst="rect">
            <a:avLst/>
          </a:prstGeom>
          <a:solidFill>
            <a:srgbClr val="FFFFFF"/>
          </a:solidFill>
        </p:spPr>
      </p:pic>
      <p:pic>
        <p:nvPicPr>
          <p:cNvPr id="6148" name="Picture 4" descr="South Wales Police Swansea on Twitter: &quot;Swansea Police Youth Volunteers on  the community engagement stand at the @walesairshow. Fantastic weekend.  #CEU… &quot;">
            <a:extLst>
              <a:ext uri="{FF2B5EF4-FFF2-40B4-BE49-F238E27FC236}">
                <a16:creationId xmlns:a16="http://schemas.microsoft.com/office/drawing/2014/main" id="{068376EE-18E7-444E-89E5-8EB8D902D469}"/>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209474" y="3625452"/>
            <a:ext cx="2466975" cy="18478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2297936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358</TotalTime>
  <Words>1830</Words>
  <Application>Microsoft Office PowerPoint</Application>
  <PresentationFormat>Widescreen</PresentationFormat>
  <Paragraphs>209</Paragraphs>
  <Slides>22</Slides>
  <Notes>13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22</vt:i4>
      </vt:variant>
    </vt:vector>
  </HeadingPairs>
  <TitlesOfParts>
    <vt:vector size="28" baseType="lpstr">
      <vt:lpstr>Arial</vt:lpstr>
      <vt:lpstr>Calibri</vt:lpstr>
      <vt:lpstr>Calibri Light</vt:lpstr>
      <vt:lpstr>Trebuchet MS</vt:lpstr>
      <vt:lpstr>Wingdings</vt:lpstr>
      <vt:lpstr>Office Theme</vt:lpstr>
      <vt:lpstr>Tutorial Week 4</vt:lpstr>
      <vt:lpstr>Workshops </vt:lpstr>
      <vt:lpstr>Outcomes</vt:lpstr>
      <vt:lpstr>Social Cohesion    </vt:lpstr>
      <vt:lpstr>What makes  up a neighbourhood?</vt:lpstr>
      <vt:lpstr>Society</vt:lpstr>
      <vt:lpstr>Community / Neighbourhoods Today?</vt:lpstr>
      <vt:lpstr>Communities of Identity &amp; Interest</vt:lpstr>
      <vt:lpstr>Community &amp; Neighbourhood Movement</vt:lpstr>
      <vt:lpstr> Changing Social Order </vt:lpstr>
      <vt:lpstr>Changing Societies</vt:lpstr>
      <vt:lpstr> What is the difference between diversity  and inclusion? </vt:lpstr>
      <vt:lpstr>Why Does Diversity Matter?</vt:lpstr>
      <vt:lpstr>PowerPoint Presentation</vt:lpstr>
      <vt:lpstr>PowerPoint Presentation</vt:lpstr>
      <vt:lpstr>Multiculturalism</vt:lpstr>
      <vt:lpstr>Task</vt:lpstr>
      <vt:lpstr>Traditional versus Community Policing</vt:lpstr>
      <vt:lpstr>PowerPoint Presentation</vt:lpstr>
      <vt:lpstr>Community Engagement</vt:lpstr>
      <vt:lpstr>PowerPoint Presentation</vt:lpstr>
      <vt:lpstr>Engagement Methods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Tutorial Week 4</dc:title>
  <dc:creator>Jane Thomas</dc:creator>
  <cp:lastModifiedBy>Jane Thomas</cp:lastModifiedBy>
  <cp:revision>6</cp:revision>
  <dcterms:created xsi:type="dcterms:W3CDTF">2021-02-16T07:34:29Z</dcterms:created>
  <dcterms:modified xsi:type="dcterms:W3CDTF">2021-02-16T13:33:08Z</dcterms:modified>
</cp:coreProperties>
</file>