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8288000" cy="10287000"/>
  <p:notesSz cx="6858000" cy="9144000"/>
  <p:embeddedFontLst>
    <p:embeddedFont>
      <p:font typeface="TAN Nimbus" charset="1" panose="00000000000000000000"/>
      <p:regular r:id="rId21"/>
    </p:embeddedFont>
    <p:embeddedFont>
      <p:font typeface="Gulfs Display" charset="1" panose="00000500000000000000"/>
      <p:regular r:id="rId22"/>
    </p:embeddedFont>
    <p:embeddedFont>
      <p:font typeface="Safira March" charset="1" panose="02000503000000020003"/>
      <p:regular r:id="rId23"/>
    </p:embeddedFont>
    <p:embeddedFont>
      <p:font typeface="Times New Roman" charset="1" panose="02030502070405020303"/>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2.png" Type="http://schemas.openxmlformats.org/officeDocument/2006/relationships/image"/><Relationship Id="rId8" Target="../media/image13.svg" Type="http://schemas.openxmlformats.org/officeDocument/2006/relationships/image"/><Relationship Id="rId9" Target="https://video-alexanderstreet-com.ezproxy.uwtsd.ac.uk/search?ff[]=organizationFilter:teachers-tv-uk-department-of-education&amp;sort=real_title_asc" TargetMode="External" Type="http://schemas.openxmlformats.org/officeDocument/2006/relationships/hyperlink"/></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 Id="rId3" Target="../media/image16.svg" Type="http://schemas.openxmlformats.org/officeDocument/2006/relationships/image"/><Relationship Id="rId4" Target="../media/image17.png" Type="http://schemas.openxmlformats.org/officeDocument/2006/relationships/image"/><Relationship Id="rId5" Target="../media/image18.svg" Type="http://schemas.openxmlformats.org/officeDocument/2006/relationships/image"/><Relationship Id="rId6" Target="../media/image19.png" Type="http://schemas.openxmlformats.org/officeDocument/2006/relationships/image"/><Relationship Id="rId7" Target="../media/image20.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1.png" Type="http://schemas.openxmlformats.org/officeDocument/2006/relationships/image"/><Relationship Id="rId3" Target="../media/image22.png" Type="http://schemas.openxmlformats.org/officeDocument/2006/relationships/image"/><Relationship Id="rId4" Target="../media/image3.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3.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3.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3.png" Type="http://schemas.openxmlformats.org/officeDocument/2006/relationships/image"/><Relationship Id="rId3" Target="../media/image3.pn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24.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945218" y="1693417"/>
            <a:ext cx="16397564" cy="4160205"/>
            <a:chOff x="0" y="0"/>
            <a:chExt cx="21863418" cy="5546940"/>
          </a:xfrm>
        </p:grpSpPr>
        <p:sp>
          <p:nvSpPr>
            <p:cNvPr name="TextBox 3" id="3"/>
            <p:cNvSpPr txBox="true"/>
            <p:nvPr/>
          </p:nvSpPr>
          <p:spPr>
            <a:xfrm rot="0">
              <a:off x="13794962" y="-59142"/>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96DEE0"/>
                  </a:solidFill>
                  <a:latin typeface="TAN Nimbus"/>
                  <a:ea typeface="TAN Nimbus"/>
                  <a:cs typeface="TAN Nimbus"/>
                  <a:sym typeface="TAN Nimbus"/>
                </a:rPr>
                <a:t>e</a:t>
              </a:r>
            </a:p>
          </p:txBody>
        </p:sp>
        <p:sp>
          <p:nvSpPr>
            <p:cNvPr name="TextBox 4" id="4"/>
            <p:cNvSpPr txBox="true"/>
            <p:nvPr/>
          </p:nvSpPr>
          <p:spPr>
            <a:xfrm rot="0">
              <a:off x="8218425" y="-31148"/>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38B6FF"/>
                  </a:solidFill>
                  <a:latin typeface="TAN Nimbus"/>
                  <a:ea typeface="TAN Nimbus"/>
                  <a:cs typeface="TAN Nimbus"/>
                  <a:sym typeface="TAN Nimbus"/>
                </a:rPr>
                <a:t>s</a:t>
              </a:r>
            </a:p>
          </p:txBody>
        </p:sp>
        <p:sp>
          <p:nvSpPr>
            <p:cNvPr name="TextBox 5" id="5"/>
            <p:cNvSpPr txBox="true"/>
            <p:nvPr/>
          </p:nvSpPr>
          <p:spPr>
            <a:xfrm rot="0">
              <a:off x="9811265" y="131131"/>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AEDFF7"/>
                  </a:solidFill>
                  <a:latin typeface="TAN Nimbus"/>
                  <a:ea typeface="TAN Nimbus"/>
                  <a:cs typeface="TAN Nimbus"/>
                  <a:sym typeface="TAN Nimbus"/>
                </a:rPr>
                <a:t>s</a:t>
              </a:r>
            </a:p>
          </p:txBody>
        </p:sp>
        <p:sp>
          <p:nvSpPr>
            <p:cNvPr name="TextBox 6" id="6"/>
            <p:cNvSpPr txBox="true"/>
            <p:nvPr/>
          </p:nvSpPr>
          <p:spPr>
            <a:xfrm rot="198950">
              <a:off x="2038010" y="-53120"/>
              <a:ext cx="2794096" cy="2831398"/>
            </a:xfrm>
            <a:prstGeom prst="rect">
              <a:avLst/>
            </a:prstGeom>
          </p:spPr>
          <p:txBody>
            <a:bodyPr anchor="t" rtlCol="false" tIns="0" lIns="0" bIns="0" rIns="0">
              <a:spAutoFit/>
            </a:bodyPr>
            <a:lstStyle/>
            <a:p>
              <a:pPr algn="ctr">
                <a:lnSpc>
                  <a:spcPts val="17824"/>
                </a:lnSpc>
                <a:spcBef>
                  <a:spcPct val="0"/>
                </a:spcBef>
              </a:pPr>
              <a:r>
                <a:rPr lang="en-US" sz="12732">
                  <a:solidFill>
                    <a:srgbClr val="5186CD"/>
                  </a:solidFill>
                  <a:latin typeface="Gulfs Display"/>
                  <a:ea typeface="Gulfs Display"/>
                  <a:cs typeface="Gulfs Display"/>
                  <a:sym typeface="Gulfs Display"/>
                </a:rPr>
                <a:t>A</a:t>
              </a:r>
            </a:p>
          </p:txBody>
        </p:sp>
        <p:sp>
          <p:nvSpPr>
            <p:cNvPr name="TextBox 7" id="7"/>
            <p:cNvSpPr txBox="true"/>
            <p:nvPr/>
          </p:nvSpPr>
          <p:spPr>
            <a:xfrm rot="0">
              <a:off x="3565135" y="19587"/>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54ABC7"/>
                  </a:solidFill>
                  <a:latin typeface="TAN Nimbus"/>
                  <a:ea typeface="TAN Nimbus"/>
                  <a:cs typeface="TAN Nimbus"/>
                  <a:sym typeface="TAN Nimbus"/>
                </a:rPr>
                <a:t>s</a:t>
              </a:r>
            </a:p>
          </p:txBody>
        </p:sp>
        <p:sp>
          <p:nvSpPr>
            <p:cNvPr name="TextBox 8" id="8"/>
            <p:cNvSpPr txBox="true"/>
            <p:nvPr/>
          </p:nvSpPr>
          <p:spPr>
            <a:xfrm rot="0">
              <a:off x="5044625" y="252227"/>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202F5A"/>
                  </a:solidFill>
                  <a:latin typeface="TAN Nimbus"/>
                  <a:ea typeface="TAN Nimbus"/>
                  <a:cs typeface="TAN Nimbus"/>
                  <a:sym typeface="TAN Nimbus"/>
                </a:rPr>
                <a:t>s</a:t>
              </a:r>
            </a:p>
          </p:txBody>
        </p:sp>
        <p:sp>
          <p:nvSpPr>
            <p:cNvPr name="TextBox 9" id="9"/>
            <p:cNvSpPr txBox="true"/>
            <p:nvPr/>
          </p:nvSpPr>
          <p:spPr>
            <a:xfrm rot="155331">
              <a:off x="15483665" y="-185257"/>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38B6FF"/>
                  </a:solidFill>
                  <a:latin typeface="TAN Nimbus"/>
                  <a:ea typeface="TAN Nimbus"/>
                  <a:cs typeface="TAN Nimbus"/>
                  <a:sym typeface="TAN Nimbus"/>
                </a:rPr>
                <a:t>n</a:t>
              </a:r>
            </a:p>
          </p:txBody>
        </p:sp>
        <p:sp>
          <p:nvSpPr>
            <p:cNvPr name="TextBox 10" id="10"/>
            <p:cNvSpPr txBox="true"/>
            <p:nvPr/>
          </p:nvSpPr>
          <p:spPr>
            <a:xfrm rot="155331">
              <a:off x="16828301" y="31245"/>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5186CD"/>
                  </a:solidFill>
                  <a:latin typeface="TAN Nimbus"/>
                  <a:ea typeface="TAN Nimbus"/>
                  <a:cs typeface="TAN Nimbus"/>
                  <a:sym typeface="TAN Nimbus"/>
                </a:rPr>
                <a:t>t</a:t>
              </a:r>
            </a:p>
          </p:txBody>
        </p:sp>
        <p:sp>
          <p:nvSpPr>
            <p:cNvPr name="TextBox 11" id="11"/>
            <p:cNvSpPr txBox="true"/>
            <p:nvPr/>
          </p:nvSpPr>
          <p:spPr>
            <a:xfrm rot="0">
              <a:off x="12010180" y="-24627"/>
              <a:ext cx="2500891" cy="2531554"/>
            </a:xfrm>
            <a:prstGeom prst="rect">
              <a:avLst/>
            </a:prstGeom>
          </p:spPr>
          <p:txBody>
            <a:bodyPr anchor="t" rtlCol="false" tIns="0" lIns="0" bIns="0" rIns="0">
              <a:spAutoFit/>
            </a:bodyPr>
            <a:lstStyle/>
            <a:p>
              <a:pPr algn="ctr">
                <a:lnSpc>
                  <a:spcPts val="15954"/>
                </a:lnSpc>
                <a:spcBef>
                  <a:spcPct val="0"/>
                </a:spcBef>
              </a:pPr>
              <a:r>
                <a:rPr lang="en-US" sz="11396">
                  <a:solidFill>
                    <a:srgbClr val="5186CD"/>
                  </a:solidFill>
                  <a:latin typeface="TAN Nimbus"/>
                  <a:ea typeface="TAN Nimbus"/>
                  <a:cs typeface="TAN Nimbus"/>
                  <a:sym typeface="TAN Nimbus"/>
                </a:rPr>
                <a:t>m</a:t>
              </a:r>
            </a:p>
          </p:txBody>
        </p:sp>
        <p:sp>
          <p:nvSpPr>
            <p:cNvPr name="TextBox 12" id="12"/>
            <p:cNvSpPr txBox="true"/>
            <p:nvPr/>
          </p:nvSpPr>
          <p:spPr>
            <a:xfrm rot="0">
              <a:off x="6601089" y="131131"/>
              <a:ext cx="2815917" cy="2851422"/>
            </a:xfrm>
            <a:prstGeom prst="rect">
              <a:avLst/>
            </a:prstGeom>
          </p:spPr>
          <p:txBody>
            <a:bodyPr anchor="t" rtlCol="false" tIns="0" lIns="0" bIns="0" rIns="0">
              <a:spAutoFit/>
            </a:bodyPr>
            <a:lstStyle/>
            <a:p>
              <a:pPr algn="ctr">
                <a:lnSpc>
                  <a:spcPts val="17964"/>
                </a:lnSpc>
                <a:spcBef>
                  <a:spcPct val="0"/>
                </a:spcBef>
              </a:pPr>
              <a:r>
                <a:rPr lang="en-US" sz="12831">
                  <a:solidFill>
                    <a:srgbClr val="96DEE0"/>
                  </a:solidFill>
                  <a:latin typeface="TAN Nimbus"/>
                  <a:ea typeface="TAN Nimbus"/>
                  <a:cs typeface="TAN Nimbus"/>
                  <a:sym typeface="TAN Nimbus"/>
                </a:rPr>
                <a:t>e</a:t>
              </a:r>
            </a:p>
          </p:txBody>
        </p:sp>
        <p:sp>
          <p:nvSpPr>
            <p:cNvPr name="TextBox 13" id="13"/>
            <p:cNvSpPr txBox="true"/>
            <p:nvPr/>
          </p:nvSpPr>
          <p:spPr>
            <a:xfrm rot="273652">
              <a:off x="3511381" y="1910357"/>
              <a:ext cx="3199297" cy="3244019"/>
            </a:xfrm>
            <a:prstGeom prst="rect">
              <a:avLst/>
            </a:prstGeom>
          </p:spPr>
          <p:txBody>
            <a:bodyPr anchor="t" rtlCol="false" tIns="0" lIns="0" bIns="0" rIns="0">
              <a:spAutoFit/>
            </a:bodyPr>
            <a:lstStyle/>
            <a:p>
              <a:pPr algn="ctr">
                <a:lnSpc>
                  <a:spcPts val="20409"/>
                </a:lnSpc>
                <a:spcBef>
                  <a:spcPct val="0"/>
                </a:spcBef>
              </a:pPr>
              <a:r>
                <a:rPr lang="en-US" sz="14578">
                  <a:solidFill>
                    <a:srgbClr val="96DEE0"/>
                  </a:solidFill>
                  <a:latin typeface="TAN Nimbus"/>
                  <a:ea typeface="TAN Nimbus"/>
                  <a:cs typeface="TAN Nimbus"/>
                  <a:sym typeface="TAN Nimbus"/>
                </a:rPr>
                <a:t>r</a:t>
              </a:r>
            </a:p>
          </p:txBody>
        </p:sp>
        <p:sp>
          <p:nvSpPr>
            <p:cNvPr name="TextBox 14" id="14"/>
            <p:cNvSpPr txBox="true"/>
            <p:nvPr/>
          </p:nvSpPr>
          <p:spPr>
            <a:xfrm rot="273652">
              <a:off x="5842999" y="1818914"/>
              <a:ext cx="3398187" cy="3441495"/>
            </a:xfrm>
            <a:prstGeom prst="rect">
              <a:avLst/>
            </a:prstGeom>
          </p:spPr>
          <p:txBody>
            <a:bodyPr anchor="t" rtlCol="false" tIns="0" lIns="0" bIns="0" rIns="0">
              <a:spAutoFit/>
            </a:bodyPr>
            <a:lstStyle/>
            <a:p>
              <a:pPr algn="ctr">
                <a:lnSpc>
                  <a:spcPts val="21678"/>
                </a:lnSpc>
                <a:spcBef>
                  <a:spcPct val="0"/>
                </a:spcBef>
              </a:pPr>
              <a:r>
                <a:rPr lang="en-US" sz="15484">
                  <a:solidFill>
                    <a:srgbClr val="202F5A"/>
                  </a:solidFill>
                  <a:latin typeface="Gulfs Display"/>
                  <a:ea typeface="Gulfs Display"/>
                  <a:cs typeface="Gulfs Display"/>
                  <a:sym typeface="Gulfs Display"/>
                </a:rPr>
                <a:t>L</a:t>
              </a:r>
            </a:p>
          </p:txBody>
        </p:sp>
        <p:sp>
          <p:nvSpPr>
            <p:cNvPr name="TextBox 15" id="15"/>
            <p:cNvSpPr txBox="true"/>
            <p:nvPr/>
          </p:nvSpPr>
          <p:spPr>
            <a:xfrm rot="273652">
              <a:off x="7748673" y="2160587"/>
              <a:ext cx="3068076" cy="3094109"/>
            </a:xfrm>
            <a:prstGeom prst="rect">
              <a:avLst/>
            </a:prstGeom>
          </p:spPr>
          <p:txBody>
            <a:bodyPr anchor="t" rtlCol="false" tIns="0" lIns="0" bIns="0" rIns="0">
              <a:spAutoFit/>
            </a:bodyPr>
            <a:lstStyle/>
            <a:p>
              <a:pPr algn="ctr">
                <a:lnSpc>
                  <a:spcPts val="19572"/>
                </a:lnSpc>
                <a:spcBef>
                  <a:spcPct val="0"/>
                </a:spcBef>
              </a:pPr>
              <a:r>
                <a:rPr lang="en-US" sz="13980">
                  <a:solidFill>
                    <a:srgbClr val="54ABC7"/>
                  </a:solidFill>
                  <a:latin typeface="TAN Nimbus"/>
                  <a:ea typeface="TAN Nimbus"/>
                  <a:cs typeface="TAN Nimbus"/>
                  <a:sym typeface="TAN Nimbus"/>
                </a:rPr>
                <a:t>e</a:t>
              </a:r>
            </a:p>
          </p:txBody>
        </p:sp>
        <p:sp>
          <p:nvSpPr>
            <p:cNvPr name="TextBox 16" id="16"/>
            <p:cNvSpPr txBox="true"/>
            <p:nvPr/>
          </p:nvSpPr>
          <p:spPr>
            <a:xfrm rot="273652">
              <a:off x="9667359" y="1999555"/>
              <a:ext cx="3068076" cy="3094109"/>
            </a:xfrm>
            <a:prstGeom prst="rect">
              <a:avLst/>
            </a:prstGeom>
          </p:spPr>
          <p:txBody>
            <a:bodyPr anchor="t" rtlCol="false" tIns="0" lIns="0" bIns="0" rIns="0">
              <a:spAutoFit/>
            </a:bodyPr>
            <a:lstStyle/>
            <a:p>
              <a:pPr algn="ctr">
                <a:lnSpc>
                  <a:spcPts val="19572"/>
                </a:lnSpc>
                <a:spcBef>
                  <a:spcPct val="0"/>
                </a:spcBef>
              </a:pPr>
              <a:r>
                <a:rPr lang="en-US" sz="13980">
                  <a:solidFill>
                    <a:srgbClr val="AEDFF7"/>
                  </a:solidFill>
                  <a:latin typeface="TAN Nimbus"/>
                  <a:ea typeface="TAN Nimbus"/>
                  <a:cs typeface="TAN Nimbus"/>
                  <a:sym typeface="TAN Nimbus"/>
                </a:rPr>
                <a:t>a</a:t>
              </a:r>
            </a:p>
          </p:txBody>
        </p:sp>
        <p:sp>
          <p:nvSpPr>
            <p:cNvPr name="TextBox 17" id="17"/>
            <p:cNvSpPr txBox="true"/>
            <p:nvPr/>
          </p:nvSpPr>
          <p:spPr>
            <a:xfrm rot="-215915">
              <a:off x="11438835" y="2294145"/>
              <a:ext cx="3068076" cy="3094109"/>
            </a:xfrm>
            <a:prstGeom prst="rect">
              <a:avLst/>
            </a:prstGeom>
          </p:spPr>
          <p:txBody>
            <a:bodyPr anchor="t" rtlCol="false" tIns="0" lIns="0" bIns="0" rIns="0">
              <a:spAutoFit/>
            </a:bodyPr>
            <a:lstStyle/>
            <a:p>
              <a:pPr algn="ctr">
                <a:lnSpc>
                  <a:spcPts val="19572"/>
                </a:lnSpc>
                <a:spcBef>
                  <a:spcPct val="0"/>
                </a:spcBef>
              </a:pPr>
              <a:r>
                <a:rPr lang="en-US" sz="13980">
                  <a:solidFill>
                    <a:srgbClr val="5186CD"/>
                  </a:solidFill>
                  <a:latin typeface="TAN Nimbus"/>
                  <a:ea typeface="TAN Nimbus"/>
                  <a:cs typeface="TAN Nimbus"/>
                  <a:sym typeface="TAN Nimbus"/>
                </a:rPr>
                <a:t>r</a:t>
              </a:r>
            </a:p>
          </p:txBody>
        </p:sp>
        <p:sp>
          <p:nvSpPr>
            <p:cNvPr name="TextBox 18" id="18"/>
            <p:cNvSpPr txBox="true"/>
            <p:nvPr/>
          </p:nvSpPr>
          <p:spPr>
            <a:xfrm rot="-116669">
              <a:off x="13249406" y="1951919"/>
              <a:ext cx="3068076" cy="3094109"/>
            </a:xfrm>
            <a:prstGeom prst="rect">
              <a:avLst/>
            </a:prstGeom>
          </p:spPr>
          <p:txBody>
            <a:bodyPr anchor="t" rtlCol="false" tIns="0" lIns="0" bIns="0" rIns="0">
              <a:spAutoFit/>
            </a:bodyPr>
            <a:lstStyle/>
            <a:p>
              <a:pPr algn="ctr">
                <a:lnSpc>
                  <a:spcPts val="19572"/>
                </a:lnSpc>
                <a:spcBef>
                  <a:spcPct val="0"/>
                </a:spcBef>
              </a:pPr>
              <a:r>
                <a:rPr lang="en-US" sz="13980">
                  <a:solidFill>
                    <a:srgbClr val="202F5A"/>
                  </a:solidFill>
                  <a:latin typeface="TAN Nimbus"/>
                  <a:ea typeface="TAN Nimbus"/>
                  <a:cs typeface="TAN Nimbus"/>
                  <a:sym typeface="TAN Nimbus"/>
                </a:rPr>
                <a:t>n</a:t>
              </a:r>
            </a:p>
          </p:txBody>
        </p:sp>
        <p:sp>
          <p:nvSpPr>
            <p:cNvPr name="TextBox 19" id="19"/>
            <p:cNvSpPr txBox="true"/>
            <p:nvPr/>
          </p:nvSpPr>
          <p:spPr>
            <a:xfrm rot="-166975">
              <a:off x="14854496" y="2327310"/>
              <a:ext cx="2914610" cy="2952205"/>
            </a:xfrm>
            <a:prstGeom prst="rect">
              <a:avLst/>
            </a:prstGeom>
          </p:spPr>
          <p:txBody>
            <a:bodyPr anchor="t" rtlCol="false" tIns="0" lIns="0" bIns="0" rIns="0">
              <a:spAutoFit/>
            </a:bodyPr>
            <a:lstStyle/>
            <a:p>
              <a:pPr algn="ctr">
                <a:lnSpc>
                  <a:spcPts val="18593"/>
                </a:lnSpc>
                <a:spcBef>
                  <a:spcPct val="0"/>
                </a:spcBef>
              </a:pPr>
              <a:r>
                <a:rPr lang="en-US" sz="13281">
                  <a:solidFill>
                    <a:srgbClr val="38B6FF"/>
                  </a:solidFill>
                  <a:latin typeface="TAN Nimbus"/>
                  <a:ea typeface="TAN Nimbus"/>
                  <a:cs typeface="TAN Nimbus"/>
                  <a:sym typeface="TAN Nimbus"/>
                </a:rPr>
                <a:t>i</a:t>
              </a:r>
            </a:p>
          </p:txBody>
        </p:sp>
        <p:sp>
          <p:nvSpPr>
            <p:cNvPr name="TextBox 20" id="20"/>
            <p:cNvSpPr txBox="true"/>
            <p:nvPr/>
          </p:nvSpPr>
          <p:spPr>
            <a:xfrm rot="-166975">
              <a:off x="16334285" y="1801979"/>
              <a:ext cx="2914610" cy="2952205"/>
            </a:xfrm>
            <a:prstGeom prst="rect">
              <a:avLst/>
            </a:prstGeom>
          </p:spPr>
          <p:txBody>
            <a:bodyPr anchor="t" rtlCol="false" tIns="0" lIns="0" bIns="0" rIns="0">
              <a:spAutoFit/>
            </a:bodyPr>
            <a:lstStyle/>
            <a:p>
              <a:pPr algn="ctr">
                <a:lnSpc>
                  <a:spcPts val="18593"/>
                </a:lnSpc>
                <a:spcBef>
                  <a:spcPct val="0"/>
                </a:spcBef>
              </a:pPr>
              <a:r>
                <a:rPr lang="en-US" sz="13281">
                  <a:solidFill>
                    <a:srgbClr val="AEDFF7"/>
                  </a:solidFill>
                  <a:latin typeface="TAN Nimbus"/>
                  <a:ea typeface="TAN Nimbus"/>
                  <a:cs typeface="TAN Nimbus"/>
                  <a:sym typeface="TAN Nimbus"/>
                </a:rPr>
                <a:t>n</a:t>
              </a:r>
            </a:p>
          </p:txBody>
        </p:sp>
        <p:sp>
          <p:nvSpPr>
            <p:cNvPr name="TextBox 21" id="21"/>
            <p:cNvSpPr txBox="true"/>
            <p:nvPr/>
          </p:nvSpPr>
          <p:spPr>
            <a:xfrm rot="170505">
              <a:off x="17859724" y="981444"/>
              <a:ext cx="3925182" cy="3969411"/>
            </a:xfrm>
            <a:prstGeom prst="rect">
              <a:avLst/>
            </a:prstGeom>
          </p:spPr>
          <p:txBody>
            <a:bodyPr anchor="t" rtlCol="false" tIns="0" lIns="0" bIns="0" rIns="0">
              <a:spAutoFit/>
            </a:bodyPr>
            <a:lstStyle/>
            <a:p>
              <a:pPr algn="ctr">
                <a:lnSpc>
                  <a:spcPts val="25040"/>
                </a:lnSpc>
                <a:spcBef>
                  <a:spcPct val="0"/>
                </a:spcBef>
              </a:pPr>
              <a:r>
                <a:rPr lang="en-US" sz="17886">
                  <a:solidFill>
                    <a:srgbClr val="96DEE0"/>
                  </a:solidFill>
                  <a:latin typeface="Gulfs Display"/>
                  <a:ea typeface="Gulfs Display"/>
                  <a:cs typeface="Gulfs Display"/>
                  <a:sym typeface="Gulfs Display"/>
                </a:rPr>
                <a:t>g</a:t>
              </a:r>
            </a:p>
          </p:txBody>
        </p:sp>
        <p:sp>
          <p:nvSpPr>
            <p:cNvPr name="TextBox 22" id="22"/>
            <p:cNvSpPr txBox="true"/>
            <p:nvPr/>
          </p:nvSpPr>
          <p:spPr>
            <a:xfrm rot="-669001">
              <a:off x="228209" y="2024200"/>
              <a:ext cx="3199297" cy="3244019"/>
            </a:xfrm>
            <a:prstGeom prst="rect">
              <a:avLst/>
            </a:prstGeom>
          </p:spPr>
          <p:txBody>
            <a:bodyPr anchor="t" rtlCol="false" tIns="0" lIns="0" bIns="0" rIns="0">
              <a:spAutoFit/>
            </a:bodyPr>
            <a:lstStyle/>
            <a:p>
              <a:pPr algn="ctr">
                <a:lnSpc>
                  <a:spcPts val="20409"/>
                </a:lnSpc>
                <a:spcBef>
                  <a:spcPct val="0"/>
                </a:spcBef>
              </a:pPr>
              <a:r>
                <a:rPr lang="en-US" sz="14578">
                  <a:solidFill>
                    <a:srgbClr val="AEDFF7"/>
                  </a:solidFill>
                  <a:latin typeface="TAN Nimbus"/>
                  <a:ea typeface="TAN Nimbus"/>
                  <a:cs typeface="TAN Nimbus"/>
                  <a:sym typeface="TAN Nimbus"/>
                </a:rPr>
                <a:t>f</a:t>
              </a:r>
            </a:p>
          </p:txBody>
        </p:sp>
        <p:sp>
          <p:nvSpPr>
            <p:cNvPr name="TextBox 23" id="23"/>
            <p:cNvSpPr txBox="true"/>
            <p:nvPr/>
          </p:nvSpPr>
          <p:spPr>
            <a:xfrm rot="273652">
              <a:off x="1739685" y="1952252"/>
              <a:ext cx="3068076" cy="3094109"/>
            </a:xfrm>
            <a:prstGeom prst="rect">
              <a:avLst/>
            </a:prstGeom>
          </p:spPr>
          <p:txBody>
            <a:bodyPr anchor="t" rtlCol="false" tIns="0" lIns="0" bIns="0" rIns="0">
              <a:spAutoFit/>
            </a:bodyPr>
            <a:lstStyle/>
            <a:p>
              <a:pPr algn="ctr">
                <a:lnSpc>
                  <a:spcPts val="19572"/>
                </a:lnSpc>
                <a:spcBef>
                  <a:spcPct val="0"/>
                </a:spcBef>
              </a:pPr>
              <a:r>
                <a:rPr lang="en-US" sz="13980">
                  <a:solidFill>
                    <a:srgbClr val="54ABC7"/>
                  </a:solidFill>
                  <a:latin typeface="TAN Nimbus"/>
                  <a:ea typeface="TAN Nimbus"/>
                  <a:cs typeface="TAN Nimbus"/>
                  <a:sym typeface="TAN Nimbus"/>
                </a:rPr>
                <a:t>o</a:t>
              </a:r>
            </a:p>
          </p:txBody>
        </p:sp>
      </p:grpSp>
      <p:sp>
        <p:nvSpPr>
          <p:cNvPr name="TextBox 24" id="24"/>
          <p:cNvSpPr txBox="true"/>
          <p:nvPr/>
        </p:nvSpPr>
        <p:spPr>
          <a:xfrm rot="0">
            <a:off x="4093663" y="5682172"/>
            <a:ext cx="10559612" cy="1189513"/>
          </a:xfrm>
          <a:prstGeom prst="rect">
            <a:avLst/>
          </a:prstGeom>
        </p:spPr>
        <p:txBody>
          <a:bodyPr anchor="t" rtlCol="false" tIns="0" lIns="0" bIns="0" rIns="0">
            <a:spAutoFit/>
          </a:bodyPr>
          <a:lstStyle/>
          <a:p>
            <a:pPr algn="ctr">
              <a:lnSpc>
                <a:spcPts val="3300"/>
              </a:lnSpc>
            </a:pPr>
            <a:r>
              <a:rPr lang="en-US" sz="1320" spc="155">
                <a:solidFill>
                  <a:srgbClr val="000000"/>
                </a:solidFill>
                <a:latin typeface="Safira March"/>
                <a:ea typeface="Safira March"/>
                <a:cs typeface="Safira March"/>
                <a:sym typeface="Safira March"/>
              </a:rPr>
              <a:t>A presentation of the critical evaluation of how Assessment for Learning can be utilised in a learning episode to aid progression across a chosen area of learning and experience. </a:t>
            </a:r>
          </a:p>
        </p:txBody>
      </p:sp>
      <p:sp>
        <p:nvSpPr>
          <p:cNvPr name="TextBox 25" id="25"/>
          <p:cNvSpPr txBox="true"/>
          <p:nvPr/>
        </p:nvSpPr>
        <p:spPr>
          <a:xfrm rot="0">
            <a:off x="462879" y="9846832"/>
            <a:ext cx="2914604" cy="274827"/>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26" id="26"/>
          <p:cNvSpPr txBox="true"/>
          <p:nvPr/>
        </p:nvSpPr>
        <p:spPr>
          <a:xfrm rot="0">
            <a:off x="14971943" y="9878701"/>
            <a:ext cx="2525142" cy="242958"/>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
        <p:nvSpPr>
          <p:cNvPr name="AutoShape 27" id="27"/>
          <p:cNvSpPr/>
          <p:nvPr/>
        </p:nvSpPr>
        <p:spPr>
          <a:xfrm flipV="true">
            <a:off x="-684942" y="9561046"/>
            <a:ext cx="18972932" cy="11617"/>
          </a:xfrm>
          <a:prstGeom prst="line">
            <a:avLst/>
          </a:prstGeom>
          <a:ln cap="flat" w="28575">
            <a:solidFill>
              <a:srgbClr val="000000">
                <a:alpha val="49804"/>
              </a:srgbClr>
            </a:solidFill>
            <a:prstDash val="solid"/>
            <a:headEnd type="none" len="sm" w="sm"/>
            <a:tailEnd type="none" len="sm" w="sm"/>
          </a:ln>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TextBox 2" id="2"/>
          <p:cNvSpPr txBox="true"/>
          <p:nvPr/>
        </p:nvSpPr>
        <p:spPr>
          <a:xfrm rot="0">
            <a:off x="8514495" y="6375364"/>
            <a:ext cx="9481167" cy="444741"/>
          </a:xfrm>
          <a:prstGeom prst="rect">
            <a:avLst/>
          </a:prstGeom>
        </p:spPr>
        <p:txBody>
          <a:bodyPr anchor="t" rtlCol="false" tIns="0" lIns="0" bIns="0" rIns="0">
            <a:spAutoFit/>
          </a:bodyPr>
          <a:lstStyle/>
          <a:p>
            <a:pPr algn="l">
              <a:lnSpc>
                <a:spcPts val="4008"/>
              </a:lnSpc>
            </a:pPr>
            <a:r>
              <a:rPr lang="en-US" sz="1945">
                <a:solidFill>
                  <a:srgbClr val="000000"/>
                </a:solidFill>
                <a:latin typeface="Safira March"/>
                <a:ea typeface="Safira March"/>
                <a:cs typeface="Safira March"/>
                <a:sym typeface="Safira March"/>
              </a:rPr>
              <a:t>Why  is Assessment for learning  important?</a:t>
            </a:r>
          </a:p>
        </p:txBody>
      </p:sp>
      <p:sp>
        <p:nvSpPr>
          <p:cNvPr name="Freeform 3" id="3"/>
          <p:cNvSpPr/>
          <p:nvPr/>
        </p:nvSpPr>
        <p:spPr>
          <a:xfrm flipH="false" flipV="false" rot="0">
            <a:off x="7942646" y="2350817"/>
            <a:ext cx="655964" cy="622569"/>
          </a:xfrm>
          <a:custGeom>
            <a:avLst/>
            <a:gdLst/>
            <a:ahLst/>
            <a:cxnLst/>
            <a:rect r="r" b="b" t="t" l="l"/>
            <a:pathLst>
              <a:path h="622569" w="655964">
                <a:moveTo>
                  <a:pt x="0" y="0"/>
                </a:moveTo>
                <a:lnTo>
                  <a:pt x="655964" y="0"/>
                </a:lnTo>
                <a:lnTo>
                  <a:pt x="655964" y="622569"/>
                </a:lnTo>
                <a:lnTo>
                  <a:pt x="0" y="62256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4" id="4"/>
          <p:cNvSpPr/>
          <p:nvPr/>
        </p:nvSpPr>
        <p:spPr>
          <a:xfrm flipH="false" flipV="false" rot="0">
            <a:off x="7605088" y="6245714"/>
            <a:ext cx="655964" cy="622569"/>
          </a:xfrm>
          <a:custGeom>
            <a:avLst/>
            <a:gdLst/>
            <a:ahLst/>
            <a:cxnLst/>
            <a:rect r="r" b="b" t="t" l="l"/>
            <a:pathLst>
              <a:path h="622569" w="655964">
                <a:moveTo>
                  <a:pt x="0" y="0"/>
                </a:moveTo>
                <a:lnTo>
                  <a:pt x="655963" y="0"/>
                </a:lnTo>
                <a:lnTo>
                  <a:pt x="655963" y="622569"/>
                </a:lnTo>
                <a:lnTo>
                  <a:pt x="0" y="62256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5" id="5"/>
          <p:cNvSpPr/>
          <p:nvPr/>
        </p:nvSpPr>
        <p:spPr>
          <a:xfrm flipV="true">
            <a:off x="5576615" y="3071060"/>
            <a:ext cx="2270601" cy="2008745"/>
          </a:xfrm>
          <a:prstGeom prst="line">
            <a:avLst/>
          </a:prstGeom>
          <a:ln cap="flat" w="28575">
            <a:solidFill>
              <a:srgbClr val="000000"/>
            </a:solidFill>
            <a:prstDash val="solid"/>
            <a:headEnd type="none" len="sm" w="sm"/>
            <a:tailEnd type="none" len="sm" w="sm"/>
          </a:ln>
        </p:spPr>
      </p:sp>
      <p:sp>
        <p:nvSpPr>
          <p:cNvPr name="AutoShape 6" id="6"/>
          <p:cNvSpPr/>
          <p:nvPr/>
        </p:nvSpPr>
        <p:spPr>
          <a:xfrm>
            <a:off x="5581963" y="5101439"/>
            <a:ext cx="1885215" cy="1299206"/>
          </a:xfrm>
          <a:prstGeom prst="line">
            <a:avLst/>
          </a:prstGeom>
          <a:ln cap="flat" w="28575">
            <a:solidFill>
              <a:srgbClr val="000000"/>
            </a:solidFill>
            <a:prstDash val="solid"/>
            <a:headEnd type="none" len="sm" w="sm"/>
            <a:tailEnd type="none" len="sm" w="sm"/>
          </a:ln>
        </p:spPr>
      </p:sp>
      <p:sp>
        <p:nvSpPr>
          <p:cNvPr name="TextBox 7" id="7"/>
          <p:cNvSpPr txBox="true"/>
          <p:nvPr/>
        </p:nvSpPr>
        <p:spPr>
          <a:xfrm rot="0">
            <a:off x="1883960" y="4658143"/>
            <a:ext cx="3519098" cy="649454"/>
          </a:xfrm>
          <a:prstGeom prst="rect">
            <a:avLst/>
          </a:prstGeom>
        </p:spPr>
        <p:txBody>
          <a:bodyPr anchor="t" rtlCol="false" tIns="0" lIns="0" bIns="0" rIns="0">
            <a:spAutoFit/>
          </a:bodyPr>
          <a:lstStyle/>
          <a:p>
            <a:pPr algn="l">
              <a:lnSpc>
                <a:spcPts val="5770"/>
              </a:lnSpc>
            </a:pPr>
            <a:r>
              <a:rPr lang="en-US" sz="2801">
                <a:solidFill>
                  <a:srgbClr val="000000"/>
                </a:solidFill>
                <a:latin typeface="Safira March"/>
                <a:ea typeface="Safira March"/>
                <a:cs typeface="Safira March"/>
                <a:sym typeface="Safira March"/>
              </a:rPr>
              <a:t>Introduction</a:t>
            </a:r>
          </a:p>
        </p:txBody>
      </p:sp>
      <p:sp>
        <p:nvSpPr>
          <p:cNvPr name="Freeform 8" id="8"/>
          <p:cNvSpPr/>
          <p:nvPr/>
        </p:nvSpPr>
        <p:spPr>
          <a:xfrm flipH="false" flipV="false" rot="0">
            <a:off x="1028700" y="4785885"/>
            <a:ext cx="655964" cy="622569"/>
          </a:xfrm>
          <a:custGeom>
            <a:avLst/>
            <a:gdLst/>
            <a:ahLst/>
            <a:cxnLst/>
            <a:rect r="r" b="b" t="t" l="l"/>
            <a:pathLst>
              <a:path h="622569" w="655964">
                <a:moveTo>
                  <a:pt x="0" y="0"/>
                </a:moveTo>
                <a:lnTo>
                  <a:pt x="655964" y="0"/>
                </a:lnTo>
                <a:lnTo>
                  <a:pt x="655964" y="622569"/>
                </a:lnTo>
                <a:lnTo>
                  <a:pt x="0" y="622569"/>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9" id="9"/>
          <p:cNvSpPr txBox="true"/>
          <p:nvPr/>
        </p:nvSpPr>
        <p:spPr>
          <a:xfrm rot="0">
            <a:off x="426658" y="9764026"/>
            <a:ext cx="2914604" cy="274827"/>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10" id="10"/>
          <p:cNvSpPr txBox="true"/>
          <p:nvPr/>
        </p:nvSpPr>
        <p:spPr>
          <a:xfrm rot="0">
            <a:off x="14935722" y="9795895"/>
            <a:ext cx="2525142" cy="242958"/>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
        <p:nvSpPr>
          <p:cNvPr name="AutoShape 11" id="11"/>
          <p:cNvSpPr/>
          <p:nvPr/>
        </p:nvSpPr>
        <p:spPr>
          <a:xfrm>
            <a:off x="-322835" y="9453646"/>
            <a:ext cx="18574605" cy="24595"/>
          </a:xfrm>
          <a:prstGeom prst="line">
            <a:avLst/>
          </a:prstGeom>
          <a:ln cap="flat" w="28575">
            <a:solidFill>
              <a:srgbClr val="000000">
                <a:alpha val="49804"/>
              </a:srgbClr>
            </a:solidFill>
            <a:prstDash val="solid"/>
            <a:headEnd type="none" len="sm" w="sm"/>
            <a:tailEnd type="none" len="sm" w="sm"/>
          </a:ln>
        </p:spPr>
      </p:sp>
      <p:sp>
        <p:nvSpPr>
          <p:cNvPr name="TextBox 12" id="12"/>
          <p:cNvSpPr txBox="true"/>
          <p:nvPr/>
        </p:nvSpPr>
        <p:spPr>
          <a:xfrm rot="0">
            <a:off x="8910130" y="2217710"/>
            <a:ext cx="8556576" cy="522061"/>
          </a:xfrm>
          <a:prstGeom prst="rect">
            <a:avLst/>
          </a:prstGeom>
        </p:spPr>
        <p:txBody>
          <a:bodyPr anchor="t" rtlCol="false" tIns="0" lIns="0" bIns="0" rIns="0">
            <a:spAutoFit/>
          </a:bodyPr>
          <a:lstStyle/>
          <a:p>
            <a:pPr algn="l">
              <a:lnSpc>
                <a:spcPts val="4546"/>
              </a:lnSpc>
            </a:pPr>
            <a:r>
              <a:rPr lang="en-US" sz="2206">
                <a:solidFill>
                  <a:srgbClr val="000000"/>
                </a:solidFill>
                <a:latin typeface="Safira March"/>
                <a:ea typeface="Safira March"/>
                <a:cs typeface="Safira March"/>
                <a:sym typeface="Safira March"/>
              </a:rPr>
              <a:t>What is Assessment for Learning?</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531376" y="748124"/>
            <a:ext cx="19153990" cy="24595"/>
          </a:xfrm>
          <a:prstGeom prst="line">
            <a:avLst/>
          </a:prstGeom>
          <a:ln cap="flat" w="28575">
            <a:solidFill>
              <a:srgbClr val="000000">
                <a:alpha val="49804"/>
              </a:srgbClr>
            </a:solidFill>
            <a:prstDash val="solid"/>
            <a:headEnd type="none" len="sm" w="sm"/>
            <a:tailEnd type="none" len="sm" w="sm"/>
          </a:ln>
        </p:spPr>
      </p:sp>
      <p:sp>
        <p:nvSpPr>
          <p:cNvPr name="TextBox 3" id="3"/>
          <p:cNvSpPr txBox="true"/>
          <p:nvPr/>
        </p:nvSpPr>
        <p:spPr>
          <a:xfrm rot="0">
            <a:off x="6138759" y="102079"/>
            <a:ext cx="6592613" cy="410368"/>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What is Assessment for learning?</a:t>
            </a:r>
          </a:p>
        </p:txBody>
      </p:sp>
      <p:sp>
        <p:nvSpPr>
          <p:cNvPr name="Freeform 4" id="4"/>
          <p:cNvSpPr/>
          <p:nvPr/>
        </p:nvSpPr>
        <p:spPr>
          <a:xfrm flipH="false" flipV="false" rot="0">
            <a:off x="720070" y="4257722"/>
            <a:ext cx="8153206" cy="5037323"/>
          </a:xfrm>
          <a:custGeom>
            <a:avLst/>
            <a:gdLst/>
            <a:ahLst/>
            <a:cxnLst/>
            <a:rect r="r" b="b" t="t" l="l"/>
            <a:pathLst>
              <a:path h="5037323" w="8153206">
                <a:moveTo>
                  <a:pt x="0" y="0"/>
                </a:moveTo>
                <a:lnTo>
                  <a:pt x="8153206" y="0"/>
                </a:lnTo>
                <a:lnTo>
                  <a:pt x="8153206" y="5037323"/>
                </a:lnTo>
                <a:lnTo>
                  <a:pt x="0" y="5037323"/>
                </a:lnTo>
                <a:lnTo>
                  <a:pt x="0" y="0"/>
                </a:lnTo>
                <a:close/>
              </a:path>
            </a:pathLst>
          </a:custGeom>
          <a:blipFill>
            <a:blip r:embed="rId2"/>
            <a:stretch>
              <a:fillRect l="-1677" t="-3801" r="-3355" b="-3087"/>
            </a:stretch>
          </a:blipFill>
        </p:spPr>
      </p:sp>
      <p:sp>
        <p:nvSpPr>
          <p:cNvPr name="Freeform 5" id="5"/>
          <p:cNvSpPr/>
          <p:nvPr/>
        </p:nvSpPr>
        <p:spPr>
          <a:xfrm flipH="false" flipV="false" rot="0">
            <a:off x="720070" y="959489"/>
            <a:ext cx="8153206" cy="2150408"/>
          </a:xfrm>
          <a:custGeom>
            <a:avLst/>
            <a:gdLst/>
            <a:ahLst/>
            <a:cxnLst/>
            <a:rect r="r" b="b" t="t" l="l"/>
            <a:pathLst>
              <a:path h="2150408" w="8153206">
                <a:moveTo>
                  <a:pt x="0" y="0"/>
                </a:moveTo>
                <a:lnTo>
                  <a:pt x="8153206" y="0"/>
                </a:lnTo>
                <a:lnTo>
                  <a:pt x="8153206" y="2150408"/>
                </a:lnTo>
                <a:lnTo>
                  <a:pt x="0" y="2150408"/>
                </a:lnTo>
                <a:lnTo>
                  <a:pt x="0" y="0"/>
                </a:lnTo>
                <a:close/>
              </a:path>
            </a:pathLst>
          </a:custGeom>
          <a:blipFill>
            <a:blip r:embed="rId3"/>
            <a:stretch>
              <a:fillRect l="0" t="0" r="0" b="0"/>
            </a:stretch>
          </a:blipFill>
        </p:spPr>
      </p:sp>
      <p:sp>
        <p:nvSpPr>
          <p:cNvPr name="Freeform 6" id="6"/>
          <p:cNvSpPr/>
          <p:nvPr/>
        </p:nvSpPr>
        <p:spPr>
          <a:xfrm flipH="false" flipV="false" rot="0">
            <a:off x="9305022" y="1088337"/>
            <a:ext cx="3884844" cy="5490945"/>
          </a:xfrm>
          <a:custGeom>
            <a:avLst/>
            <a:gdLst/>
            <a:ahLst/>
            <a:cxnLst/>
            <a:rect r="r" b="b" t="t" l="l"/>
            <a:pathLst>
              <a:path h="5490945" w="3884844">
                <a:moveTo>
                  <a:pt x="0" y="0"/>
                </a:moveTo>
                <a:lnTo>
                  <a:pt x="3884844" y="0"/>
                </a:lnTo>
                <a:lnTo>
                  <a:pt x="3884844" y="5490945"/>
                </a:lnTo>
                <a:lnTo>
                  <a:pt x="0" y="5490945"/>
                </a:lnTo>
                <a:lnTo>
                  <a:pt x="0" y="0"/>
                </a:lnTo>
                <a:close/>
              </a:path>
            </a:pathLst>
          </a:custGeom>
          <a:blipFill>
            <a:blip r:embed="rId4"/>
            <a:stretch>
              <a:fillRect l="0" t="0" r="0" b="0"/>
            </a:stretch>
          </a:blipFill>
        </p:spPr>
      </p:sp>
      <p:grpSp>
        <p:nvGrpSpPr>
          <p:cNvPr name="Group 7" id="7"/>
          <p:cNvGrpSpPr/>
          <p:nvPr/>
        </p:nvGrpSpPr>
        <p:grpSpPr>
          <a:xfrm rot="0">
            <a:off x="720070" y="3189835"/>
            <a:ext cx="8153206" cy="1001489"/>
            <a:chOff x="0" y="0"/>
            <a:chExt cx="2179195" cy="267679"/>
          </a:xfrm>
        </p:grpSpPr>
        <p:sp>
          <p:nvSpPr>
            <p:cNvPr name="Freeform 8" id="8"/>
            <p:cNvSpPr/>
            <p:nvPr/>
          </p:nvSpPr>
          <p:spPr>
            <a:xfrm flipH="false" flipV="false" rot="0">
              <a:off x="0" y="0"/>
              <a:ext cx="2179195" cy="267679"/>
            </a:xfrm>
            <a:custGeom>
              <a:avLst/>
              <a:gdLst/>
              <a:ahLst/>
              <a:cxnLst/>
              <a:rect r="r" b="b" t="t" l="l"/>
              <a:pathLst>
                <a:path h="267679" w="2179195">
                  <a:moveTo>
                    <a:pt x="21840" y="0"/>
                  </a:moveTo>
                  <a:lnTo>
                    <a:pt x="2157355" y="0"/>
                  </a:lnTo>
                  <a:cubicBezTo>
                    <a:pt x="2163147" y="0"/>
                    <a:pt x="2168703" y="2301"/>
                    <a:pt x="2172798" y="6397"/>
                  </a:cubicBezTo>
                  <a:cubicBezTo>
                    <a:pt x="2176894" y="10492"/>
                    <a:pt x="2179195" y="16048"/>
                    <a:pt x="2179195" y="21840"/>
                  </a:cubicBezTo>
                  <a:lnTo>
                    <a:pt x="2179195" y="245839"/>
                  </a:lnTo>
                  <a:cubicBezTo>
                    <a:pt x="2179195" y="257901"/>
                    <a:pt x="2169417" y="267679"/>
                    <a:pt x="2157355" y="267679"/>
                  </a:cubicBezTo>
                  <a:lnTo>
                    <a:pt x="21840" y="267679"/>
                  </a:lnTo>
                  <a:cubicBezTo>
                    <a:pt x="9778" y="267679"/>
                    <a:pt x="0" y="257901"/>
                    <a:pt x="0" y="245839"/>
                  </a:cubicBezTo>
                  <a:lnTo>
                    <a:pt x="0" y="21840"/>
                  </a:lnTo>
                  <a:cubicBezTo>
                    <a:pt x="0" y="16048"/>
                    <a:pt x="2301" y="10492"/>
                    <a:pt x="6397" y="6397"/>
                  </a:cubicBezTo>
                  <a:cubicBezTo>
                    <a:pt x="10492" y="2301"/>
                    <a:pt x="16048" y="0"/>
                    <a:pt x="21840" y="0"/>
                  </a:cubicBezTo>
                  <a:close/>
                </a:path>
              </a:pathLst>
            </a:custGeom>
            <a:solidFill>
              <a:srgbClr val="E8F4F9"/>
            </a:solidFill>
          </p:spPr>
        </p:sp>
        <p:sp>
          <p:nvSpPr>
            <p:cNvPr name="TextBox 9" id="9"/>
            <p:cNvSpPr txBox="true"/>
            <p:nvPr/>
          </p:nvSpPr>
          <p:spPr>
            <a:xfrm>
              <a:off x="0" y="0"/>
              <a:ext cx="2179195" cy="267679"/>
            </a:xfrm>
            <a:prstGeom prst="rect">
              <a:avLst/>
            </a:prstGeom>
          </p:spPr>
          <p:txBody>
            <a:bodyPr anchor="ctr" rtlCol="false" tIns="50058" lIns="50058" bIns="50058" rIns="50058"/>
            <a:lstStyle/>
            <a:p>
              <a:pPr algn="ctr">
                <a:lnSpc>
                  <a:spcPts val="1615"/>
                </a:lnSpc>
              </a:pPr>
              <a:r>
                <a:rPr lang="en-US" sz="1700">
                  <a:solidFill>
                    <a:srgbClr val="000000"/>
                  </a:solidFill>
                  <a:latin typeface="Times New Roman"/>
                  <a:ea typeface="Times New Roman"/>
                  <a:cs typeface="Times New Roman"/>
                  <a:sym typeface="Times New Roman"/>
                </a:rPr>
                <a:t>“The ultimate user of assessment information that is elicited in order to improve learning is the pupil.”</a:t>
              </a:r>
            </a:p>
            <a:p>
              <a:pPr algn="ctr">
                <a:lnSpc>
                  <a:spcPts val="1615"/>
                </a:lnSpc>
              </a:pPr>
            </a:p>
            <a:p>
              <a:pPr algn="ctr">
                <a:lnSpc>
                  <a:spcPts val="1615"/>
                </a:lnSpc>
              </a:pPr>
              <a:r>
                <a:rPr lang="en-US" sz="1700">
                  <a:solidFill>
                    <a:srgbClr val="000000"/>
                  </a:solidFill>
                  <a:latin typeface="Times New Roman"/>
                  <a:ea typeface="Times New Roman"/>
                  <a:cs typeface="Times New Roman"/>
                  <a:sym typeface="Times New Roman"/>
                </a:rPr>
                <a:t>(Black and Wiliams, 1998)</a:t>
              </a:r>
            </a:p>
          </p:txBody>
        </p:sp>
      </p:grpSp>
      <p:sp>
        <p:nvSpPr>
          <p:cNvPr name="Freeform 10" id="10"/>
          <p:cNvSpPr/>
          <p:nvPr/>
        </p:nvSpPr>
        <p:spPr>
          <a:xfrm flipH="false" flipV="false" rot="0">
            <a:off x="13617814" y="1124244"/>
            <a:ext cx="3950117" cy="3950117"/>
          </a:xfrm>
          <a:custGeom>
            <a:avLst/>
            <a:gdLst/>
            <a:ahLst/>
            <a:cxnLst/>
            <a:rect r="r" b="b" t="t" l="l"/>
            <a:pathLst>
              <a:path h="3950117" w="3950117">
                <a:moveTo>
                  <a:pt x="0" y="0"/>
                </a:moveTo>
                <a:lnTo>
                  <a:pt x="3950116" y="0"/>
                </a:lnTo>
                <a:lnTo>
                  <a:pt x="3950116" y="3950117"/>
                </a:lnTo>
                <a:lnTo>
                  <a:pt x="0" y="3950117"/>
                </a:lnTo>
                <a:lnTo>
                  <a:pt x="0" y="0"/>
                </a:lnTo>
                <a:close/>
              </a:path>
            </a:pathLst>
          </a:custGeom>
          <a:blipFill>
            <a:blip r:embed="rId5"/>
            <a:stretch>
              <a:fillRect l="0" t="0" r="0" b="0"/>
            </a:stretch>
          </a:blipFill>
        </p:spPr>
      </p:sp>
      <p:sp>
        <p:nvSpPr>
          <p:cNvPr name="Freeform 11" id="11"/>
          <p:cNvSpPr/>
          <p:nvPr/>
        </p:nvSpPr>
        <p:spPr>
          <a:xfrm flipH="false" flipV="false" rot="0">
            <a:off x="13768970" y="1229414"/>
            <a:ext cx="757581" cy="292978"/>
          </a:xfrm>
          <a:custGeom>
            <a:avLst/>
            <a:gdLst/>
            <a:ahLst/>
            <a:cxnLst/>
            <a:rect r="r" b="b" t="t" l="l"/>
            <a:pathLst>
              <a:path h="292978" w="757581">
                <a:moveTo>
                  <a:pt x="0" y="0"/>
                </a:moveTo>
                <a:lnTo>
                  <a:pt x="757581" y="0"/>
                </a:lnTo>
                <a:lnTo>
                  <a:pt x="757581" y="292977"/>
                </a:lnTo>
                <a:lnTo>
                  <a:pt x="0" y="292977"/>
                </a:lnTo>
                <a:lnTo>
                  <a:pt x="0" y="0"/>
                </a:lnTo>
                <a:close/>
              </a:path>
            </a:pathLst>
          </a:custGeom>
          <a:blipFill>
            <a:blip r:embed="rId5"/>
            <a:stretch>
              <a:fillRect l="-218953" t="0" r="0" b="-724748"/>
            </a:stretch>
          </a:blipFill>
        </p:spPr>
      </p:sp>
      <p:grpSp>
        <p:nvGrpSpPr>
          <p:cNvPr name="Group 12" id="12"/>
          <p:cNvGrpSpPr/>
          <p:nvPr/>
        </p:nvGrpSpPr>
        <p:grpSpPr>
          <a:xfrm rot="0">
            <a:off x="9305022" y="6776384"/>
            <a:ext cx="3884844" cy="2551127"/>
            <a:chOff x="0" y="0"/>
            <a:chExt cx="1038344" cy="681867"/>
          </a:xfrm>
        </p:grpSpPr>
        <p:sp>
          <p:nvSpPr>
            <p:cNvPr name="Freeform 13" id="13"/>
            <p:cNvSpPr/>
            <p:nvPr/>
          </p:nvSpPr>
          <p:spPr>
            <a:xfrm flipH="false" flipV="false" rot="0">
              <a:off x="0" y="0"/>
              <a:ext cx="1038344" cy="681867"/>
            </a:xfrm>
            <a:custGeom>
              <a:avLst/>
              <a:gdLst/>
              <a:ahLst/>
              <a:cxnLst/>
              <a:rect r="r" b="b" t="t" l="l"/>
              <a:pathLst>
                <a:path h="681867" w="1038344">
                  <a:moveTo>
                    <a:pt x="45836" y="0"/>
                  </a:moveTo>
                  <a:lnTo>
                    <a:pt x="992508" y="0"/>
                  </a:lnTo>
                  <a:cubicBezTo>
                    <a:pt x="1004665" y="0"/>
                    <a:pt x="1016323" y="4829"/>
                    <a:pt x="1024919" y="13425"/>
                  </a:cubicBezTo>
                  <a:cubicBezTo>
                    <a:pt x="1033515" y="22021"/>
                    <a:pt x="1038344" y="33679"/>
                    <a:pt x="1038344" y="45836"/>
                  </a:cubicBezTo>
                  <a:lnTo>
                    <a:pt x="1038344" y="636032"/>
                  </a:lnTo>
                  <a:cubicBezTo>
                    <a:pt x="1038344" y="648188"/>
                    <a:pt x="1033515" y="659846"/>
                    <a:pt x="1024919" y="668442"/>
                  </a:cubicBezTo>
                  <a:cubicBezTo>
                    <a:pt x="1016323" y="677038"/>
                    <a:pt x="1004665" y="681867"/>
                    <a:pt x="992508" y="681867"/>
                  </a:cubicBezTo>
                  <a:lnTo>
                    <a:pt x="45836" y="681867"/>
                  </a:lnTo>
                  <a:cubicBezTo>
                    <a:pt x="33679" y="681867"/>
                    <a:pt x="22021" y="677038"/>
                    <a:pt x="13425" y="668442"/>
                  </a:cubicBezTo>
                  <a:cubicBezTo>
                    <a:pt x="4829" y="659846"/>
                    <a:pt x="0" y="648188"/>
                    <a:pt x="0" y="636032"/>
                  </a:cubicBezTo>
                  <a:lnTo>
                    <a:pt x="0" y="45836"/>
                  </a:lnTo>
                  <a:cubicBezTo>
                    <a:pt x="0" y="33679"/>
                    <a:pt x="4829" y="22021"/>
                    <a:pt x="13425" y="13425"/>
                  </a:cubicBezTo>
                  <a:cubicBezTo>
                    <a:pt x="22021" y="4829"/>
                    <a:pt x="33679" y="0"/>
                    <a:pt x="45836" y="0"/>
                  </a:cubicBezTo>
                  <a:close/>
                </a:path>
              </a:pathLst>
            </a:custGeom>
            <a:solidFill>
              <a:srgbClr val="E8F4F9"/>
            </a:solidFill>
          </p:spPr>
        </p:sp>
        <p:sp>
          <p:nvSpPr>
            <p:cNvPr name="TextBox 14" id="14"/>
            <p:cNvSpPr txBox="true"/>
            <p:nvPr/>
          </p:nvSpPr>
          <p:spPr>
            <a:xfrm>
              <a:off x="0" y="-123825"/>
              <a:ext cx="1038344" cy="805692"/>
            </a:xfrm>
            <a:prstGeom prst="rect">
              <a:avLst/>
            </a:prstGeom>
          </p:spPr>
          <p:txBody>
            <a:bodyPr anchor="ctr" rtlCol="false" tIns="50058" lIns="50058" bIns="50058" rIns="50058"/>
            <a:lstStyle/>
            <a:p>
              <a:pPr algn="ctr">
                <a:lnSpc>
                  <a:spcPts val="3042"/>
                </a:lnSpc>
              </a:pPr>
              <a:r>
                <a:rPr lang="en-US" sz="1800">
                  <a:solidFill>
                    <a:srgbClr val="000000"/>
                  </a:solidFill>
                  <a:latin typeface="Times New Roman"/>
                  <a:ea typeface="Times New Roman"/>
                  <a:cs typeface="Times New Roman"/>
                  <a:sym typeface="Times New Roman"/>
                </a:rPr>
                <a:t>“We start from the self-evident propo</a:t>
              </a:r>
              <a:r>
                <a:rPr lang="en-US" sz="1800">
                  <a:solidFill>
                    <a:srgbClr val="000000"/>
                  </a:solidFill>
                  <a:latin typeface="Times New Roman"/>
                  <a:ea typeface="Times New Roman"/>
                  <a:cs typeface="Times New Roman"/>
                  <a:sym typeface="Times New Roman"/>
                </a:rPr>
                <a:t>sition that teaching and learning must be interactive”</a:t>
              </a:r>
            </a:p>
            <a:p>
              <a:pPr algn="ctr">
                <a:lnSpc>
                  <a:spcPts val="3042"/>
                </a:lnSpc>
              </a:pPr>
            </a:p>
            <a:p>
              <a:pPr algn="ctr">
                <a:lnSpc>
                  <a:spcPts val="3042"/>
                </a:lnSpc>
              </a:pPr>
              <a:r>
                <a:rPr lang="en-US" sz="1800">
                  <a:solidFill>
                    <a:srgbClr val="000000"/>
                  </a:solidFill>
                  <a:latin typeface="Times New Roman"/>
                  <a:ea typeface="Times New Roman"/>
                  <a:cs typeface="Times New Roman"/>
                  <a:sym typeface="Times New Roman"/>
                </a:rPr>
                <a:t>(Black and Wiliams, 1998)</a:t>
              </a:r>
            </a:p>
          </p:txBody>
        </p:sp>
      </p:grpSp>
      <p:grpSp>
        <p:nvGrpSpPr>
          <p:cNvPr name="Group 15" id="15"/>
          <p:cNvGrpSpPr/>
          <p:nvPr/>
        </p:nvGrpSpPr>
        <p:grpSpPr>
          <a:xfrm rot="0">
            <a:off x="13617814" y="5348429"/>
            <a:ext cx="3950117" cy="3979082"/>
            <a:chOff x="0" y="0"/>
            <a:chExt cx="1055790" cy="1063532"/>
          </a:xfrm>
        </p:grpSpPr>
        <p:sp>
          <p:nvSpPr>
            <p:cNvPr name="Freeform 16" id="16"/>
            <p:cNvSpPr/>
            <p:nvPr/>
          </p:nvSpPr>
          <p:spPr>
            <a:xfrm flipH="false" flipV="false" rot="0">
              <a:off x="0" y="0"/>
              <a:ext cx="1055790" cy="1063532"/>
            </a:xfrm>
            <a:custGeom>
              <a:avLst/>
              <a:gdLst/>
              <a:ahLst/>
              <a:cxnLst/>
              <a:rect r="r" b="b" t="t" l="l"/>
              <a:pathLst>
                <a:path h="1063532" w="1055790">
                  <a:moveTo>
                    <a:pt x="45078" y="0"/>
                  </a:moveTo>
                  <a:lnTo>
                    <a:pt x="1010712" y="0"/>
                  </a:lnTo>
                  <a:cubicBezTo>
                    <a:pt x="1022667" y="0"/>
                    <a:pt x="1034133" y="4749"/>
                    <a:pt x="1042587" y="13203"/>
                  </a:cubicBezTo>
                  <a:cubicBezTo>
                    <a:pt x="1051041" y="21657"/>
                    <a:pt x="1055790" y="33123"/>
                    <a:pt x="1055790" y="45078"/>
                  </a:cubicBezTo>
                  <a:lnTo>
                    <a:pt x="1055790" y="1018454"/>
                  </a:lnTo>
                  <a:cubicBezTo>
                    <a:pt x="1055790" y="1043350"/>
                    <a:pt x="1035608" y="1063532"/>
                    <a:pt x="1010712" y="1063532"/>
                  </a:cubicBezTo>
                  <a:lnTo>
                    <a:pt x="45078" y="1063532"/>
                  </a:lnTo>
                  <a:cubicBezTo>
                    <a:pt x="33123" y="1063532"/>
                    <a:pt x="21657" y="1058783"/>
                    <a:pt x="13203" y="1050329"/>
                  </a:cubicBezTo>
                  <a:cubicBezTo>
                    <a:pt x="4749" y="1041875"/>
                    <a:pt x="0" y="1030409"/>
                    <a:pt x="0" y="1018454"/>
                  </a:cubicBezTo>
                  <a:lnTo>
                    <a:pt x="0" y="45078"/>
                  </a:lnTo>
                  <a:cubicBezTo>
                    <a:pt x="0" y="20182"/>
                    <a:pt x="20182" y="0"/>
                    <a:pt x="45078" y="0"/>
                  </a:cubicBezTo>
                  <a:close/>
                </a:path>
              </a:pathLst>
            </a:custGeom>
            <a:solidFill>
              <a:srgbClr val="E8F4F9"/>
            </a:solidFill>
          </p:spPr>
        </p:sp>
        <p:sp>
          <p:nvSpPr>
            <p:cNvPr name="TextBox 17" id="17"/>
            <p:cNvSpPr txBox="true"/>
            <p:nvPr/>
          </p:nvSpPr>
          <p:spPr>
            <a:xfrm>
              <a:off x="0" y="-123825"/>
              <a:ext cx="1055790" cy="1187357"/>
            </a:xfrm>
            <a:prstGeom prst="rect">
              <a:avLst/>
            </a:prstGeom>
          </p:spPr>
          <p:txBody>
            <a:bodyPr anchor="ctr" rtlCol="false" tIns="50058" lIns="50058" bIns="50058" rIns="50058"/>
            <a:lstStyle/>
            <a:p>
              <a:pPr algn="ctr">
                <a:lnSpc>
                  <a:spcPts val="3042"/>
                </a:lnSpc>
              </a:pPr>
              <a:r>
                <a:rPr lang="en-US" sz="1800">
                  <a:solidFill>
                    <a:srgbClr val="000000"/>
                  </a:solidFill>
                  <a:latin typeface="Times New Roman"/>
                  <a:ea typeface="Times New Roman"/>
                  <a:cs typeface="Times New Roman"/>
                  <a:sym typeface="Times New Roman"/>
                </a:rPr>
                <a:t>“Such assessment becomes formative assessment when the evidence is actually used to adapt the teaching to meet student needs.”</a:t>
              </a:r>
            </a:p>
            <a:p>
              <a:pPr algn="ctr">
                <a:lnSpc>
                  <a:spcPts val="3042"/>
                </a:lnSpc>
              </a:pPr>
            </a:p>
            <a:p>
              <a:pPr algn="ctr">
                <a:lnSpc>
                  <a:spcPts val="3042"/>
                </a:lnSpc>
              </a:pPr>
              <a:r>
                <a:rPr lang="en-US" sz="1800">
                  <a:solidFill>
                    <a:srgbClr val="000000"/>
                  </a:solidFill>
                  <a:latin typeface="Times New Roman"/>
                  <a:ea typeface="Times New Roman"/>
                  <a:cs typeface="Times New Roman"/>
                  <a:sym typeface="Times New Roman"/>
                </a:rPr>
                <a:t>(Black and Wiliams, 1998)</a:t>
              </a:r>
            </a:p>
          </p:txBody>
        </p:sp>
      </p:grpSp>
      <p:grpSp>
        <p:nvGrpSpPr>
          <p:cNvPr name="Group 18" id="18"/>
          <p:cNvGrpSpPr/>
          <p:nvPr/>
        </p:nvGrpSpPr>
        <p:grpSpPr>
          <a:xfrm rot="0">
            <a:off x="-680673" y="9496177"/>
            <a:ext cx="19154027" cy="524728"/>
            <a:chOff x="0" y="0"/>
            <a:chExt cx="25538703" cy="699638"/>
          </a:xfrm>
        </p:grpSpPr>
        <p:sp>
          <p:nvSpPr>
            <p:cNvPr name="TextBox 19" id="19"/>
            <p:cNvSpPr txBox="true"/>
            <p:nvPr/>
          </p:nvSpPr>
          <p:spPr>
            <a:xfrm rot="0">
              <a:off x="1723581" y="355427"/>
              <a:ext cx="3886138" cy="344211"/>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20" id="20"/>
            <p:cNvSpPr txBox="true"/>
            <p:nvPr/>
          </p:nvSpPr>
          <p:spPr>
            <a:xfrm rot="0">
              <a:off x="21068999" y="391568"/>
              <a:ext cx="3366857" cy="308069"/>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
          <p:nvSpPr>
            <p:cNvPr name="AutoShape 21" id="21"/>
            <p:cNvSpPr/>
            <p:nvPr/>
          </p:nvSpPr>
          <p:spPr>
            <a:xfrm>
              <a:off x="24" y="19050"/>
              <a:ext cx="25538654" cy="32793"/>
            </a:xfrm>
            <a:prstGeom prst="line">
              <a:avLst/>
            </a:prstGeom>
            <a:ln cap="flat" w="38100">
              <a:solidFill>
                <a:srgbClr val="000000">
                  <a:alpha val="49804"/>
                </a:srgbClr>
              </a:solidFill>
              <a:prstDash val="solid"/>
              <a:headEnd type="none" len="sm" w="sm"/>
              <a:tailEnd type="none" len="sm" w="sm"/>
            </a:ln>
          </p:spPr>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680673" y="9496177"/>
            <a:ext cx="19154027" cy="524728"/>
            <a:chOff x="0" y="0"/>
            <a:chExt cx="25538703" cy="699638"/>
          </a:xfrm>
        </p:grpSpPr>
        <p:sp>
          <p:nvSpPr>
            <p:cNvPr name="TextBox 3" id="3"/>
            <p:cNvSpPr txBox="true"/>
            <p:nvPr/>
          </p:nvSpPr>
          <p:spPr>
            <a:xfrm rot="0">
              <a:off x="1723581" y="355427"/>
              <a:ext cx="3886138" cy="344211"/>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4" id="4"/>
            <p:cNvSpPr txBox="true"/>
            <p:nvPr/>
          </p:nvSpPr>
          <p:spPr>
            <a:xfrm rot="0">
              <a:off x="21068999" y="391568"/>
              <a:ext cx="3366857" cy="308069"/>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
          <p:nvSpPr>
            <p:cNvPr name="AutoShape 5" id="5"/>
            <p:cNvSpPr/>
            <p:nvPr/>
          </p:nvSpPr>
          <p:spPr>
            <a:xfrm>
              <a:off x="24" y="19050"/>
              <a:ext cx="25538654" cy="32793"/>
            </a:xfrm>
            <a:prstGeom prst="line">
              <a:avLst/>
            </a:prstGeom>
            <a:ln cap="flat" w="38100">
              <a:solidFill>
                <a:srgbClr val="000000">
                  <a:alpha val="49804"/>
                </a:srgbClr>
              </a:solidFill>
              <a:prstDash val="solid"/>
              <a:headEnd type="none" len="sm" w="sm"/>
              <a:tailEnd type="none" len="sm" w="sm"/>
            </a:ln>
          </p:spPr>
        </p:sp>
      </p:grpSp>
      <p:sp>
        <p:nvSpPr>
          <p:cNvPr name="Freeform 6" id="6"/>
          <p:cNvSpPr/>
          <p:nvPr/>
        </p:nvSpPr>
        <p:spPr>
          <a:xfrm flipH="false" flipV="false" rot="0">
            <a:off x="7479691" y="4208883"/>
            <a:ext cx="3328617" cy="5287294"/>
          </a:xfrm>
          <a:custGeom>
            <a:avLst/>
            <a:gdLst/>
            <a:ahLst/>
            <a:cxnLst/>
            <a:rect r="r" b="b" t="t" l="l"/>
            <a:pathLst>
              <a:path h="5287294" w="3328617">
                <a:moveTo>
                  <a:pt x="0" y="0"/>
                </a:moveTo>
                <a:lnTo>
                  <a:pt x="3328618" y="0"/>
                </a:lnTo>
                <a:lnTo>
                  <a:pt x="3328618" y="5287294"/>
                </a:lnTo>
                <a:lnTo>
                  <a:pt x="0" y="5287294"/>
                </a:lnTo>
                <a:lnTo>
                  <a:pt x="0" y="0"/>
                </a:lnTo>
                <a:close/>
              </a:path>
            </a:pathLst>
          </a:custGeom>
          <a:blipFill>
            <a:blip r:embed="rId2"/>
            <a:stretch>
              <a:fillRect l="-35606" t="-21536" r="-25832" b="-59145"/>
            </a:stretch>
          </a:blipFill>
        </p:spPr>
      </p:sp>
      <p:sp>
        <p:nvSpPr>
          <p:cNvPr name="Freeform 7" id="7"/>
          <p:cNvSpPr/>
          <p:nvPr/>
        </p:nvSpPr>
        <p:spPr>
          <a:xfrm flipH="false" flipV="false" rot="0">
            <a:off x="12031850" y="5384232"/>
            <a:ext cx="5367398" cy="3931619"/>
          </a:xfrm>
          <a:custGeom>
            <a:avLst/>
            <a:gdLst/>
            <a:ahLst/>
            <a:cxnLst/>
            <a:rect r="r" b="b" t="t" l="l"/>
            <a:pathLst>
              <a:path h="3931619" w="5367398">
                <a:moveTo>
                  <a:pt x="0" y="0"/>
                </a:moveTo>
                <a:lnTo>
                  <a:pt x="5367398" y="0"/>
                </a:lnTo>
                <a:lnTo>
                  <a:pt x="5367398" y="3931619"/>
                </a:lnTo>
                <a:lnTo>
                  <a:pt x="0" y="3931619"/>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8" id="8"/>
          <p:cNvSpPr/>
          <p:nvPr/>
        </p:nvSpPr>
        <p:spPr>
          <a:xfrm flipH="false" flipV="false" rot="0">
            <a:off x="8532777" y="1938850"/>
            <a:ext cx="1372073" cy="1920204"/>
          </a:xfrm>
          <a:custGeom>
            <a:avLst/>
            <a:gdLst/>
            <a:ahLst/>
            <a:cxnLst/>
            <a:rect r="r" b="b" t="t" l="l"/>
            <a:pathLst>
              <a:path h="1920204" w="1372073">
                <a:moveTo>
                  <a:pt x="0" y="0"/>
                </a:moveTo>
                <a:lnTo>
                  <a:pt x="1372073" y="0"/>
                </a:lnTo>
                <a:lnTo>
                  <a:pt x="1372073" y="1920204"/>
                </a:lnTo>
                <a:lnTo>
                  <a:pt x="0" y="1920204"/>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grpSp>
        <p:nvGrpSpPr>
          <p:cNvPr name="Group 9" id="9"/>
          <p:cNvGrpSpPr/>
          <p:nvPr/>
        </p:nvGrpSpPr>
        <p:grpSpPr>
          <a:xfrm rot="0">
            <a:off x="-531394" y="294893"/>
            <a:ext cx="19154027" cy="492114"/>
            <a:chOff x="0" y="0"/>
            <a:chExt cx="25538703" cy="656151"/>
          </a:xfrm>
        </p:grpSpPr>
        <p:sp>
          <p:nvSpPr>
            <p:cNvPr name="AutoShape 10" id="10"/>
            <p:cNvSpPr/>
            <p:nvPr/>
          </p:nvSpPr>
          <p:spPr>
            <a:xfrm>
              <a:off x="24" y="604308"/>
              <a:ext cx="25538654" cy="32793"/>
            </a:xfrm>
            <a:prstGeom prst="line">
              <a:avLst/>
            </a:prstGeom>
            <a:ln cap="flat" w="38100">
              <a:solidFill>
                <a:srgbClr val="000000">
                  <a:alpha val="49804"/>
                </a:srgbClr>
              </a:solidFill>
              <a:prstDash val="solid"/>
              <a:headEnd type="none" len="sm" w="sm"/>
              <a:tailEnd type="none" len="sm" w="sm"/>
            </a:ln>
          </p:spPr>
        </p:sp>
        <p:sp>
          <p:nvSpPr>
            <p:cNvPr name="TextBox 11" id="11"/>
            <p:cNvSpPr txBox="true"/>
            <p:nvPr/>
          </p:nvSpPr>
          <p:spPr>
            <a:xfrm rot="0">
              <a:off x="6724274" y="-142875"/>
              <a:ext cx="12352502" cy="499533"/>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Why is Assessment for Learning important?</a:t>
              </a:r>
            </a:p>
          </p:txBody>
        </p:sp>
      </p:grpSp>
      <p:grpSp>
        <p:nvGrpSpPr>
          <p:cNvPr name="Group 12" id="12"/>
          <p:cNvGrpSpPr/>
          <p:nvPr/>
        </p:nvGrpSpPr>
        <p:grpSpPr>
          <a:xfrm rot="0">
            <a:off x="2870942" y="1469537"/>
            <a:ext cx="5015649" cy="3673963"/>
            <a:chOff x="0" y="0"/>
            <a:chExt cx="6687532" cy="4898617"/>
          </a:xfrm>
        </p:grpSpPr>
        <p:sp>
          <p:nvSpPr>
            <p:cNvPr name="Freeform 13" id="13"/>
            <p:cNvSpPr/>
            <p:nvPr/>
          </p:nvSpPr>
          <p:spPr>
            <a:xfrm flipH="false" flipV="false" rot="0">
              <a:off x="0" y="0"/>
              <a:ext cx="6687532" cy="4898617"/>
            </a:xfrm>
            <a:custGeom>
              <a:avLst/>
              <a:gdLst/>
              <a:ahLst/>
              <a:cxnLst/>
              <a:rect r="r" b="b" t="t" l="l"/>
              <a:pathLst>
                <a:path h="4898617" w="6687532">
                  <a:moveTo>
                    <a:pt x="0" y="0"/>
                  </a:moveTo>
                  <a:lnTo>
                    <a:pt x="6687532" y="0"/>
                  </a:lnTo>
                  <a:lnTo>
                    <a:pt x="6687532" y="4898617"/>
                  </a:lnTo>
                  <a:lnTo>
                    <a:pt x="0" y="4898617"/>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4" id="14"/>
            <p:cNvSpPr txBox="true"/>
            <p:nvPr/>
          </p:nvSpPr>
          <p:spPr>
            <a:xfrm rot="0">
              <a:off x="989879" y="1027959"/>
              <a:ext cx="4707773" cy="2680774"/>
            </a:xfrm>
            <a:prstGeom prst="rect">
              <a:avLst/>
            </a:prstGeom>
          </p:spPr>
          <p:txBody>
            <a:bodyPr anchor="t" rtlCol="false" tIns="0" lIns="0" bIns="0" rIns="0">
              <a:spAutoFit/>
            </a:bodyPr>
            <a:lstStyle/>
            <a:p>
              <a:pPr algn="ctr">
                <a:lnSpc>
                  <a:spcPts val="3297"/>
                </a:lnSpc>
              </a:pPr>
              <a:r>
                <a:rPr lang="en-US" sz="1600">
                  <a:solidFill>
                    <a:srgbClr val="000000"/>
                  </a:solidFill>
                  <a:latin typeface="Times New Roman"/>
                  <a:ea typeface="Times New Roman"/>
                  <a:cs typeface="Times New Roman"/>
                  <a:sym typeface="Times New Roman"/>
                </a:rPr>
                <a:t> Understand the individual needs, talents, and areas of weakness of the pupils that allows for tailored instruction that can better meet the diverse learning needs of every pupil.</a:t>
              </a:r>
            </a:p>
          </p:txBody>
        </p:sp>
      </p:grpSp>
      <p:grpSp>
        <p:nvGrpSpPr>
          <p:cNvPr name="Group 15" id="15"/>
          <p:cNvGrpSpPr/>
          <p:nvPr/>
        </p:nvGrpSpPr>
        <p:grpSpPr>
          <a:xfrm rot="0">
            <a:off x="10552550" y="1409131"/>
            <a:ext cx="5180580" cy="3794775"/>
            <a:chOff x="0" y="0"/>
            <a:chExt cx="6907441" cy="5059700"/>
          </a:xfrm>
        </p:grpSpPr>
        <p:sp>
          <p:nvSpPr>
            <p:cNvPr name="Freeform 16" id="16"/>
            <p:cNvSpPr/>
            <p:nvPr/>
          </p:nvSpPr>
          <p:spPr>
            <a:xfrm flipH="false" flipV="false" rot="0">
              <a:off x="0" y="0"/>
              <a:ext cx="6907441" cy="5059700"/>
            </a:xfrm>
            <a:custGeom>
              <a:avLst/>
              <a:gdLst/>
              <a:ahLst/>
              <a:cxnLst/>
              <a:rect r="r" b="b" t="t" l="l"/>
              <a:pathLst>
                <a:path h="5059700" w="6907441">
                  <a:moveTo>
                    <a:pt x="0" y="0"/>
                  </a:moveTo>
                  <a:lnTo>
                    <a:pt x="6907441" y="0"/>
                  </a:lnTo>
                  <a:lnTo>
                    <a:pt x="6907441" y="5059700"/>
                  </a:lnTo>
                  <a:lnTo>
                    <a:pt x="0" y="505970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TextBox 17" id="17"/>
            <p:cNvSpPr txBox="true"/>
            <p:nvPr/>
          </p:nvSpPr>
          <p:spPr>
            <a:xfrm rot="0">
              <a:off x="1249617" y="1048036"/>
              <a:ext cx="4717046" cy="2782653"/>
            </a:xfrm>
            <a:prstGeom prst="rect">
              <a:avLst/>
            </a:prstGeom>
          </p:spPr>
          <p:txBody>
            <a:bodyPr anchor="t" rtlCol="false" tIns="0" lIns="0" bIns="0" rIns="0">
              <a:spAutoFit/>
            </a:bodyPr>
            <a:lstStyle/>
            <a:p>
              <a:pPr algn="ctr">
                <a:lnSpc>
                  <a:spcPts val="3406"/>
                </a:lnSpc>
              </a:pPr>
              <a:r>
                <a:rPr lang="en-US" sz="1653">
                  <a:solidFill>
                    <a:srgbClr val="000000"/>
                  </a:solidFill>
                  <a:latin typeface="Times New Roman"/>
                  <a:ea typeface="Times New Roman"/>
                  <a:cs typeface="Times New Roman"/>
                  <a:sym typeface="Times New Roman"/>
                </a:rPr>
                <a:t>Provides opportunities for setting specific, measurable goals. Students can track their progress towards these goals, which helps enhance their engagement with their own learning.</a:t>
              </a:r>
            </a:p>
          </p:txBody>
        </p:sp>
      </p:grpSp>
      <p:sp>
        <p:nvSpPr>
          <p:cNvPr name="Freeform 18" id="18"/>
          <p:cNvSpPr/>
          <p:nvPr/>
        </p:nvSpPr>
        <p:spPr>
          <a:xfrm flipH="false" flipV="false" rot="0">
            <a:off x="1174037" y="5203906"/>
            <a:ext cx="5208661" cy="3833411"/>
          </a:xfrm>
          <a:custGeom>
            <a:avLst/>
            <a:gdLst/>
            <a:ahLst/>
            <a:cxnLst/>
            <a:rect r="r" b="b" t="t" l="l"/>
            <a:pathLst>
              <a:path h="3833411" w="5208661">
                <a:moveTo>
                  <a:pt x="0" y="0"/>
                </a:moveTo>
                <a:lnTo>
                  <a:pt x="5208661" y="0"/>
                </a:lnTo>
                <a:lnTo>
                  <a:pt x="5208661" y="3833411"/>
                </a:lnTo>
                <a:lnTo>
                  <a:pt x="0" y="3833411"/>
                </a:lnTo>
                <a:lnTo>
                  <a:pt x="0" y="0"/>
                </a:lnTo>
                <a:close/>
              </a:path>
            </a:pathLst>
          </a:custGeom>
          <a:blipFill>
            <a:blip r:embed="rId7">
              <a:extLst>
                <a:ext uri="{96DAC541-7B7A-43D3-8B79-37D633B846F1}">
                  <asvg:svgBlip xmlns:asvg="http://schemas.microsoft.com/office/drawing/2016/SVG/main" r:embed="rId8"/>
                </a:ext>
              </a:extLst>
            </a:blip>
            <a:stretch>
              <a:fillRect l="-236" t="0" r="-236" b="0"/>
            </a:stretch>
          </a:blipFill>
        </p:spPr>
      </p:sp>
      <p:sp>
        <p:nvSpPr>
          <p:cNvPr name="TextBox 19" id="19"/>
          <p:cNvSpPr txBox="true"/>
          <p:nvPr/>
        </p:nvSpPr>
        <p:spPr>
          <a:xfrm rot="0">
            <a:off x="2056642" y="6104120"/>
            <a:ext cx="3322124" cy="1583005"/>
          </a:xfrm>
          <a:prstGeom prst="rect">
            <a:avLst/>
          </a:prstGeom>
        </p:spPr>
        <p:txBody>
          <a:bodyPr anchor="t" rtlCol="false" tIns="0" lIns="0" bIns="0" rIns="0">
            <a:spAutoFit/>
          </a:bodyPr>
          <a:lstStyle/>
          <a:p>
            <a:pPr algn="ctr">
              <a:lnSpc>
                <a:spcPts val="3198"/>
              </a:lnSpc>
            </a:pPr>
            <a:r>
              <a:rPr lang="en-US" sz="1552">
                <a:solidFill>
                  <a:srgbClr val="000000"/>
                </a:solidFill>
                <a:latin typeface="Times New Roman"/>
                <a:ea typeface="Times New Roman"/>
                <a:cs typeface="Times New Roman"/>
                <a:sym typeface="Times New Roman"/>
              </a:rPr>
              <a:t>“The answer was an un-equivocal yes, a conclusion based on a review of evidence published in over 250 articles by researchers from several countries.”</a:t>
            </a:r>
          </a:p>
        </p:txBody>
      </p:sp>
      <p:sp>
        <p:nvSpPr>
          <p:cNvPr name="TextBox 20" id="20"/>
          <p:cNvSpPr txBox="true"/>
          <p:nvPr/>
        </p:nvSpPr>
        <p:spPr>
          <a:xfrm rot="0">
            <a:off x="13049232" y="6075545"/>
            <a:ext cx="3332634" cy="1372994"/>
          </a:xfrm>
          <a:prstGeom prst="rect">
            <a:avLst/>
          </a:prstGeom>
        </p:spPr>
        <p:txBody>
          <a:bodyPr anchor="t" rtlCol="false" tIns="0" lIns="0" bIns="0" rIns="0">
            <a:spAutoFit/>
          </a:bodyPr>
          <a:lstStyle/>
          <a:p>
            <a:pPr algn="ctr">
              <a:lnSpc>
                <a:spcPts val="3699"/>
              </a:lnSpc>
            </a:pPr>
            <a:r>
              <a:rPr lang="en-US" sz="1796">
                <a:solidFill>
                  <a:srgbClr val="000000"/>
                </a:solidFill>
                <a:latin typeface="Times New Roman"/>
                <a:ea typeface="Times New Roman"/>
                <a:cs typeface="Times New Roman"/>
                <a:sym typeface="Times New Roman"/>
              </a:rPr>
              <a:t>“It's about helping kids to </a:t>
            </a:r>
          </a:p>
          <a:p>
            <a:pPr algn="ctr">
              <a:lnSpc>
                <a:spcPts val="3699"/>
              </a:lnSpc>
            </a:pPr>
            <a:r>
              <a:rPr lang="en-US" sz="1796">
                <a:solidFill>
                  <a:srgbClr val="000000"/>
                </a:solidFill>
                <a:latin typeface="Times New Roman"/>
                <a:ea typeface="Times New Roman"/>
                <a:cs typeface="Times New Roman"/>
                <a:sym typeface="Times New Roman"/>
              </a:rPr>
              <a:t>understand what they need to do next to improve.”</a:t>
            </a:r>
          </a:p>
        </p:txBody>
      </p:sp>
      <p:sp>
        <p:nvSpPr>
          <p:cNvPr name="TextBox 21" id="21"/>
          <p:cNvSpPr txBox="true"/>
          <p:nvPr/>
        </p:nvSpPr>
        <p:spPr>
          <a:xfrm rot="0">
            <a:off x="13860469" y="7627978"/>
            <a:ext cx="2736075" cy="753349"/>
          </a:xfrm>
          <a:prstGeom prst="rect">
            <a:avLst/>
          </a:prstGeom>
        </p:spPr>
        <p:txBody>
          <a:bodyPr anchor="t" rtlCol="false" tIns="0" lIns="0" bIns="0" rIns="0">
            <a:spAutoFit/>
          </a:bodyPr>
          <a:lstStyle/>
          <a:p>
            <a:pPr algn="ctr">
              <a:lnSpc>
                <a:spcPts val="3037"/>
              </a:lnSpc>
            </a:pPr>
            <a:r>
              <a:rPr lang="en-US" sz="1474">
                <a:solidFill>
                  <a:srgbClr val="000000"/>
                </a:solidFill>
                <a:latin typeface="Times New Roman"/>
                <a:ea typeface="Times New Roman"/>
                <a:cs typeface="Times New Roman"/>
                <a:sym typeface="Times New Roman"/>
              </a:rPr>
              <a:t>(</a:t>
            </a:r>
            <a:r>
              <a:rPr lang="en-US" sz="1474">
                <a:solidFill>
                  <a:srgbClr val="000000"/>
                </a:solidFill>
                <a:latin typeface="Times New Roman"/>
                <a:ea typeface="Times New Roman"/>
                <a:cs typeface="Times New Roman"/>
                <a:sym typeface="Times New Roman"/>
                <a:hlinkClick r:id="rId9" tooltip="https://video-alexanderstreet-com.ezproxy.uwtsd.ac.uk/search?ff[]=organizationFilter:teachers-tv-uk-department-of-education&amp;sort=real_title_asc"/>
              </a:rPr>
              <a:t>Teachers TV/UK Department of Education</a:t>
            </a:r>
            <a:r>
              <a:rPr lang="en-US" sz="1474">
                <a:solidFill>
                  <a:srgbClr val="000000"/>
                </a:solidFill>
                <a:latin typeface="Times New Roman"/>
                <a:ea typeface="Times New Roman"/>
                <a:cs typeface="Times New Roman"/>
                <a:sym typeface="Times New Roman"/>
              </a:rPr>
              <a:t>, 2005)</a:t>
            </a:r>
          </a:p>
        </p:txBody>
      </p:sp>
      <p:sp>
        <p:nvSpPr>
          <p:cNvPr name="TextBox 22" id="22"/>
          <p:cNvSpPr txBox="true"/>
          <p:nvPr/>
        </p:nvSpPr>
        <p:spPr>
          <a:xfrm rot="0">
            <a:off x="3089878" y="7928453"/>
            <a:ext cx="2736075" cy="372349"/>
          </a:xfrm>
          <a:prstGeom prst="rect">
            <a:avLst/>
          </a:prstGeom>
        </p:spPr>
        <p:txBody>
          <a:bodyPr anchor="t" rtlCol="false" tIns="0" lIns="0" bIns="0" rIns="0">
            <a:spAutoFit/>
          </a:bodyPr>
          <a:lstStyle/>
          <a:p>
            <a:pPr algn="ctr">
              <a:lnSpc>
                <a:spcPts val="3037"/>
              </a:lnSpc>
            </a:pPr>
            <a:r>
              <a:rPr lang="en-US" sz="1474">
                <a:solidFill>
                  <a:srgbClr val="000000"/>
                </a:solidFill>
                <a:latin typeface="Times New Roman"/>
                <a:ea typeface="Times New Roman"/>
                <a:cs typeface="Times New Roman"/>
                <a:sym typeface="Times New Roman"/>
              </a:rPr>
              <a:t>(Black et Al.</a:t>
            </a:r>
            <a:r>
              <a:rPr lang="en-US" sz="1474">
                <a:solidFill>
                  <a:srgbClr val="000000"/>
                </a:solidFill>
                <a:latin typeface="Times New Roman"/>
                <a:ea typeface="Times New Roman"/>
                <a:cs typeface="Times New Roman"/>
                <a:sym typeface="Times New Roman"/>
              </a:rPr>
              <a:t>, 2004)</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322835" y="9453646"/>
            <a:ext cx="18574605" cy="24595"/>
          </a:xfrm>
          <a:prstGeom prst="line">
            <a:avLst/>
          </a:prstGeom>
          <a:ln cap="flat" w="28575">
            <a:solidFill>
              <a:srgbClr val="000000">
                <a:alpha val="49804"/>
              </a:srgbClr>
            </a:solidFill>
            <a:prstDash val="solid"/>
            <a:headEnd type="none" len="sm" w="sm"/>
            <a:tailEnd type="none" len="sm" w="sm"/>
          </a:ln>
        </p:spPr>
      </p:sp>
      <p:grpSp>
        <p:nvGrpSpPr>
          <p:cNvPr name="Group 3" id="3"/>
          <p:cNvGrpSpPr/>
          <p:nvPr/>
        </p:nvGrpSpPr>
        <p:grpSpPr>
          <a:xfrm rot="0">
            <a:off x="4036671" y="2683737"/>
            <a:ext cx="10214657" cy="4919526"/>
            <a:chOff x="0" y="0"/>
            <a:chExt cx="13619543" cy="6559368"/>
          </a:xfrm>
        </p:grpSpPr>
        <p:sp>
          <p:nvSpPr>
            <p:cNvPr name="TextBox 4" id="4"/>
            <p:cNvSpPr txBox="true"/>
            <p:nvPr/>
          </p:nvSpPr>
          <p:spPr>
            <a:xfrm rot="0">
              <a:off x="3762061" y="-91383"/>
              <a:ext cx="6913305" cy="721139"/>
            </a:xfrm>
            <a:prstGeom prst="rect">
              <a:avLst/>
            </a:prstGeom>
          </p:spPr>
          <p:txBody>
            <a:bodyPr anchor="t" rtlCol="false" tIns="0" lIns="0" bIns="0" rIns="0">
              <a:spAutoFit/>
            </a:bodyPr>
            <a:lstStyle/>
            <a:p>
              <a:pPr algn="l">
                <a:lnSpc>
                  <a:spcPts val="5358"/>
                </a:lnSpc>
              </a:pPr>
              <a:r>
                <a:rPr lang="en-US" sz="2601">
                  <a:solidFill>
                    <a:srgbClr val="000000"/>
                  </a:solidFill>
                  <a:latin typeface="Safira March"/>
                  <a:ea typeface="Safira March"/>
                  <a:cs typeface="Safira March"/>
                  <a:sym typeface="Safira March"/>
                </a:rPr>
                <a:t>Literature Review</a:t>
              </a:r>
            </a:p>
          </p:txBody>
        </p:sp>
        <p:sp>
          <p:nvSpPr>
            <p:cNvPr name="Freeform 5" id="5"/>
            <p:cNvSpPr/>
            <p:nvPr/>
          </p:nvSpPr>
          <p:spPr>
            <a:xfrm flipH="false" flipV="false" rot="0">
              <a:off x="2697854" y="0"/>
              <a:ext cx="778006" cy="738398"/>
            </a:xfrm>
            <a:custGeom>
              <a:avLst/>
              <a:gdLst/>
              <a:ahLst/>
              <a:cxnLst/>
              <a:rect r="r" b="b" t="t" l="l"/>
              <a:pathLst>
                <a:path h="738398" w="778006">
                  <a:moveTo>
                    <a:pt x="0" y="0"/>
                  </a:moveTo>
                  <a:lnTo>
                    <a:pt x="778006" y="0"/>
                  </a:lnTo>
                  <a:lnTo>
                    <a:pt x="778006" y="738398"/>
                  </a:lnTo>
                  <a:lnTo>
                    <a:pt x="0" y="738398"/>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6" id="6"/>
            <p:cNvSpPr/>
            <p:nvPr/>
          </p:nvSpPr>
          <p:spPr>
            <a:xfrm flipH="false" flipV="false" rot="0">
              <a:off x="0" y="4948690"/>
              <a:ext cx="803085" cy="762200"/>
            </a:xfrm>
            <a:custGeom>
              <a:avLst/>
              <a:gdLst/>
              <a:ahLst/>
              <a:cxnLst/>
              <a:rect r="r" b="b" t="t" l="l"/>
              <a:pathLst>
                <a:path h="762200" w="803085">
                  <a:moveTo>
                    <a:pt x="0" y="0"/>
                  </a:moveTo>
                  <a:lnTo>
                    <a:pt x="803085" y="0"/>
                  </a:lnTo>
                  <a:lnTo>
                    <a:pt x="803085" y="762200"/>
                  </a:lnTo>
                  <a:lnTo>
                    <a:pt x="0" y="7622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7" id="7"/>
            <p:cNvSpPr txBox="true"/>
            <p:nvPr/>
          </p:nvSpPr>
          <p:spPr>
            <a:xfrm rot="0">
              <a:off x="1080143" y="4899233"/>
              <a:ext cx="12539400" cy="1660135"/>
            </a:xfrm>
            <a:prstGeom prst="rect">
              <a:avLst/>
            </a:prstGeom>
          </p:spPr>
          <p:txBody>
            <a:bodyPr anchor="t" rtlCol="false" tIns="0" lIns="0" bIns="0" rIns="0">
              <a:spAutoFit/>
            </a:bodyPr>
            <a:lstStyle/>
            <a:p>
              <a:pPr algn="ctr">
                <a:lnSpc>
                  <a:spcPts val="5447"/>
                </a:lnSpc>
              </a:pPr>
              <a:r>
                <a:rPr lang="en-US" sz="2644">
                  <a:solidFill>
                    <a:srgbClr val="000000"/>
                  </a:solidFill>
                  <a:latin typeface="Safira March"/>
                  <a:ea typeface="Safira March"/>
                  <a:cs typeface="Safira March"/>
                  <a:sym typeface="Safira March"/>
                </a:rPr>
                <a:t>Use of Assessment for Learning</a:t>
              </a:r>
            </a:p>
            <a:p>
              <a:pPr algn="ctr">
                <a:lnSpc>
                  <a:spcPts val="5447"/>
                </a:lnSpc>
              </a:pPr>
              <a:r>
                <a:rPr lang="en-US" sz="2644">
                  <a:solidFill>
                    <a:srgbClr val="000000"/>
                  </a:solidFill>
                  <a:latin typeface="Safira March"/>
                  <a:ea typeface="Safira March"/>
                  <a:cs typeface="Safira March"/>
                  <a:sym typeface="Safira March"/>
                </a:rPr>
                <a:t>within the New Curriculum</a:t>
              </a:r>
            </a:p>
          </p:txBody>
        </p:sp>
        <p:sp>
          <p:nvSpPr>
            <p:cNvPr name="AutoShape 8" id="8"/>
            <p:cNvSpPr/>
            <p:nvPr/>
          </p:nvSpPr>
          <p:spPr>
            <a:xfrm>
              <a:off x="6620168" y="1235046"/>
              <a:ext cx="2099" cy="3331118"/>
            </a:xfrm>
            <a:prstGeom prst="line">
              <a:avLst/>
            </a:prstGeom>
            <a:ln cap="flat" w="60872">
              <a:solidFill>
                <a:srgbClr val="000000"/>
              </a:solidFill>
              <a:prstDash val="solid"/>
              <a:headEnd type="none" len="sm" w="sm"/>
              <a:tailEnd type="arrow" len="sm" w="med"/>
            </a:ln>
          </p:spPr>
        </p:sp>
      </p:grpSp>
      <p:sp>
        <p:nvSpPr>
          <p:cNvPr name="TextBox 9" id="9"/>
          <p:cNvSpPr txBox="true"/>
          <p:nvPr/>
        </p:nvSpPr>
        <p:spPr>
          <a:xfrm rot="0">
            <a:off x="426658" y="9764026"/>
            <a:ext cx="2914604" cy="274827"/>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10" id="10"/>
          <p:cNvSpPr txBox="true"/>
          <p:nvPr/>
        </p:nvSpPr>
        <p:spPr>
          <a:xfrm rot="0">
            <a:off x="14935722" y="9795895"/>
            <a:ext cx="2525142" cy="242958"/>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531376" y="748124"/>
            <a:ext cx="19153990" cy="24595"/>
          </a:xfrm>
          <a:prstGeom prst="line">
            <a:avLst/>
          </a:prstGeom>
          <a:ln cap="flat" w="28575">
            <a:solidFill>
              <a:srgbClr val="000000">
                <a:alpha val="49804"/>
              </a:srgbClr>
            </a:solidFill>
            <a:prstDash val="solid"/>
            <a:headEnd type="none" len="sm" w="sm"/>
            <a:tailEnd type="none" len="sm" w="sm"/>
          </a:ln>
        </p:spPr>
      </p:sp>
      <p:grpSp>
        <p:nvGrpSpPr>
          <p:cNvPr name="Group 3" id="3"/>
          <p:cNvGrpSpPr/>
          <p:nvPr/>
        </p:nvGrpSpPr>
        <p:grpSpPr>
          <a:xfrm rot="0">
            <a:off x="-680673" y="9496177"/>
            <a:ext cx="19154027" cy="524728"/>
            <a:chOff x="0" y="0"/>
            <a:chExt cx="25538703" cy="699638"/>
          </a:xfrm>
        </p:grpSpPr>
        <p:sp>
          <p:nvSpPr>
            <p:cNvPr name="TextBox 4" id="4"/>
            <p:cNvSpPr txBox="true"/>
            <p:nvPr/>
          </p:nvSpPr>
          <p:spPr>
            <a:xfrm rot="0">
              <a:off x="1723581" y="355427"/>
              <a:ext cx="3886138" cy="344211"/>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5" id="5"/>
            <p:cNvSpPr txBox="true"/>
            <p:nvPr/>
          </p:nvSpPr>
          <p:spPr>
            <a:xfrm rot="0">
              <a:off x="21068999" y="391568"/>
              <a:ext cx="3366857" cy="308069"/>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sp>
          <p:nvSpPr>
            <p:cNvPr name="AutoShape 6" id="6"/>
            <p:cNvSpPr/>
            <p:nvPr/>
          </p:nvSpPr>
          <p:spPr>
            <a:xfrm>
              <a:off x="24" y="19050"/>
              <a:ext cx="25538654" cy="32793"/>
            </a:xfrm>
            <a:prstGeom prst="line">
              <a:avLst/>
            </a:prstGeom>
            <a:ln cap="flat" w="38100">
              <a:solidFill>
                <a:srgbClr val="000000">
                  <a:alpha val="49804"/>
                </a:srgbClr>
              </a:solidFill>
              <a:prstDash val="solid"/>
              <a:headEnd type="none" len="sm" w="sm"/>
              <a:tailEnd type="none" len="sm" w="sm"/>
            </a:ln>
          </p:spPr>
        </p:sp>
      </p:grpSp>
      <p:grpSp>
        <p:nvGrpSpPr>
          <p:cNvPr name="Group 7" id="7"/>
          <p:cNvGrpSpPr/>
          <p:nvPr/>
        </p:nvGrpSpPr>
        <p:grpSpPr>
          <a:xfrm rot="0">
            <a:off x="8654682" y="5088699"/>
            <a:ext cx="9100029" cy="3076095"/>
            <a:chOff x="0" y="0"/>
            <a:chExt cx="2432262" cy="822181"/>
          </a:xfrm>
        </p:grpSpPr>
        <p:sp>
          <p:nvSpPr>
            <p:cNvPr name="Freeform 8" id="8"/>
            <p:cNvSpPr/>
            <p:nvPr/>
          </p:nvSpPr>
          <p:spPr>
            <a:xfrm flipH="false" flipV="false" rot="0">
              <a:off x="0" y="0"/>
              <a:ext cx="2432262" cy="822181"/>
            </a:xfrm>
            <a:custGeom>
              <a:avLst/>
              <a:gdLst/>
              <a:ahLst/>
              <a:cxnLst/>
              <a:rect r="r" b="b" t="t" l="l"/>
              <a:pathLst>
                <a:path h="822181" w="2432262">
                  <a:moveTo>
                    <a:pt x="19567" y="0"/>
                  </a:moveTo>
                  <a:lnTo>
                    <a:pt x="2412695" y="0"/>
                  </a:lnTo>
                  <a:cubicBezTo>
                    <a:pt x="2423502" y="0"/>
                    <a:pt x="2432262" y="8761"/>
                    <a:pt x="2432262" y="19567"/>
                  </a:cubicBezTo>
                  <a:lnTo>
                    <a:pt x="2432262" y="802614"/>
                  </a:lnTo>
                  <a:cubicBezTo>
                    <a:pt x="2432262" y="807803"/>
                    <a:pt x="2430201" y="812780"/>
                    <a:pt x="2426531" y="816450"/>
                  </a:cubicBezTo>
                  <a:cubicBezTo>
                    <a:pt x="2422862" y="820119"/>
                    <a:pt x="2417885" y="822181"/>
                    <a:pt x="2412695" y="822181"/>
                  </a:cubicBezTo>
                  <a:lnTo>
                    <a:pt x="19567" y="822181"/>
                  </a:lnTo>
                  <a:cubicBezTo>
                    <a:pt x="14378" y="822181"/>
                    <a:pt x="9401" y="820119"/>
                    <a:pt x="5731" y="816450"/>
                  </a:cubicBezTo>
                  <a:cubicBezTo>
                    <a:pt x="2062" y="812780"/>
                    <a:pt x="0" y="807803"/>
                    <a:pt x="0" y="802614"/>
                  </a:cubicBezTo>
                  <a:lnTo>
                    <a:pt x="0" y="19567"/>
                  </a:lnTo>
                  <a:cubicBezTo>
                    <a:pt x="0" y="14378"/>
                    <a:pt x="2062" y="9401"/>
                    <a:pt x="5731" y="5731"/>
                  </a:cubicBezTo>
                  <a:cubicBezTo>
                    <a:pt x="9401" y="2062"/>
                    <a:pt x="14378" y="0"/>
                    <a:pt x="19567" y="0"/>
                  </a:cubicBezTo>
                  <a:close/>
                </a:path>
              </a:pathLst>
            </a:custGeom>
            <a:solidFill>
              <a:srgbClr val="E8F4F9"/>
            </a:solidFill>
          </p:spPr>
        </p:sp>
        <p:sp>
          <p:nvSpPr>
            <p:cNvPr name="TextBox 9" id="9"/>
            <p:cNvSpPr txBox="true"/>
            <p:nvPr/>
          </p:nvSpPr>
          <p:spPr>
            <a:xfrm>
              <a:off x="0" y="9525"/>
              <a:ext cx="2432262" cy="812656"/>
            </a:xfrm>
            <a:prstGeom prst="rect">
              <a:avLst/>
            </a:prstGeom>
          </p:spPr>
          <p:txBody>
            <a:bodyPr anchor="ctr" rtlCol="false" tIns="50058" lIns="50058" bIns="50058" rIns="50058"/>
            <a:lstStyle/>
            <a:p>
              <a:pPr algn="ctr">
                <a:lnSpc>
                  <a:spcPts val="2089"/>
                </a:lnSpc>
              </a:pPr>
              <a:r>
                <a:rPr lang="en-US" sz="2199">
                  <a:solidFill>
                    <a:srgbClr val="000000"/>
                  </a:solidFill>
                  <a:latin typeface="Times New Roman"/>
                  <a:ea typeface="Times New Roman"/>
                  <a:cs typeface="Times New Roman"/>
                  <a:sym typeface="Times New Roman"/>
                </a:rPr>
                <a:t>“Assessment is key to supporting ‘deep’ learning and should be used to identify whether learners need to consolidate their learning, whether further support is needed and the next steps for learners’ progress.”</a:t>
              </a:r>
            </a:p>
            <a:p>
              <a:pPr algn="ctr">
                <a:lnSpc>
                  <a:spcPts val="2089"/>
                </a:lnSpc>
              </a:pPr>
            </a:p>
            <a:p>
              <a:pPr algn="ctr">
                <a:lnSpc>
                  <a:spcPts val="2089"/>
                </a:lnSpc>
              </a:pPr>
              <a:r>
                <a:rPr lang="en-US" sz="2199">
                  <a:solidFill>
                    <a:srgbClr val="000000"/>
                  </a:solidFill>
                  <a:latin typeface="Times New Roman"/>
                  <a:ea typeface="Times New Roman"/>
                  <a:cs typeface="Times New Roman"/>
                  <a:sym typeface="Times New Roman"/>
                </a:rPr>
                <a:t>(Welsh Government, 2020)</a:t>
              </a:r>
            </a:p>
          </p:txBody>
        </p:sp>
      </p:grpSp>
      <p:grpSp>
        <p:nvGrpSpPr>
          <p:cNvPr name="Group 10" id="10"/>
          <p:cNvGrpSpPr/>
          <p:nvPr/>
        </p:nvGrpSpPr>
        <p:grpSpPr>
          <a:xfrm rot="0">
            <a:off x="8654682" y="1893771"/>
            <a:ext cx="8951469" cy="2902302"/>
            <a:chOff x="0" y="0"/>
            <a:chExt cx="2392555" cy="775729"/>
          </a:xfrm>
        </p:grpSpPr>
        <p:sp>
          <p:nvSpPr>
            <p:cNvPr name="Freeform 11" id="11"/>
            <p:cNvSpPr/>
            <p:nvPr/>
          </p:nvSpPr>
          <p:spPr>
            <a:xfrm flipH="false" flipV="false" rot="0">
              <a:off x="0" y="0"/>
              <a:ext cx="2392555" cy="775729"/>
            </a:xfrm>
            <a:custGeom>
              <a:avLst/>
              <a:gdLst/>
              <a:ahLst/>
              <a:cxnLst/>
              <a:rect r="r" b="b" t="t" l="l"/>
              <a:pathLst>
                <a:path h="775729" w="2392555">
                  <a:moveTo>
                    <a:pt x="19892" y="0"/>
                  </a:moveTo>
                  <a:lnTo>
                    <a:pt x="2372663" y="0"/>
                  </a:lnTo>
                  <a:cubicBezTo>
                    <a:pt x="2377939" y="0"/>
                    <a:pt x="2382999" y="2096"/>
                    <a:pt x="2386729" y="5826"/>
                  </a:cubicBezTo>
                  <a:cubicBezTo>
                    <a:pt x="2390460" y="9557"/>
                    <a:pt x="2392555" y="14616"/>
                    <a:pt x="2392555" y="19892"/>
                  </a:cubicBezTo>
                  <a:lnTo>
                    <a:pt x="2392555" y="755837"/>
                  </a:lnTo>
                  <a:cubicBezTo>
                    <a:pt x="2392555" y="766823"/>
                    <a:pt x="2383649" y="775729"/>
                    <a:pt x="2372663" y="775729"/>
                  </a:cubicBezTo>
                  <a:lnTo>
                    <a:pt x="19892" y="775729"/>
                  </a:lnTo>
                  <a:cubicBezTo>
                    <a:pt x="14616" y="775729"/>
                    <a:pt x="9557" y="773634"/>
                    <a:pt x="5826" y="769903"/>
                  </a:cubicBezTo>
                  <a:cubicBezTo>
                    <a:pt x="2096" y="766173"/>
                    <a:pt x="0" y="761113"/>
                    <a:pt x="0" y="755837"/>
                  </a:cubicBezTo>
                  <a:lnTo>
                    <a:pt x="0" y="19892"/>
                  </a:lnTo>
                  <a:cubicBezTo>
                    <a:pt x="0" y="8906"/>
                    <a:pt x="8906" y="0"/>
                    <a:pt x="19892" y="0"/>
                  </a:cubicBezTo>
                  <a:close/>
                </a:path>
              </a:pathLst>
            </a:custGeom>
            <a:solidFill>
              <a:srgbClr val="E8F4F9"/>
            </a:solidFill>
          </p:spPr>
        </p:sp>
        <p:sp>
          <p:nvSpPr>
            <p:cNvPr name="TextBox 12" id="12"/>
            <p:cNvSpPr txBox="true"/>
            <p:nvPr/>
          </p:nvSpPr>
          <p:spPr>
            <a:xfrm>
              <a:off x="0" y="9525"/>
              <a:ext cx="2392555" cy="766204"/>
            </a:xfrm>
            <a:prstGeom prst="rect">
              <a:avLst/>
            </a:prstGeom>
          </p:spPr>
          <p:txBody>
            <a:bodyPr anchor="ctr" rtlCol="false" tIns="50058" lIns="50058" bIns="50058" rIns="50058"/>
            <a:lstStyle/>
            <a:p>
              <a:pPr algn="ctr">
                <a:lnSpc>
                  <a:spcPts val="1995"/>
                </a:lnSpc>
              </a:pPr>
              <a:r>
                <a:rPr lang="en-US" sz="2100">
                  <a:solidFill>
                    <a:srgbClr val="000000"/>
                  </a:solidFill>
                  <a:latin typeface="Times New Roman"/>
                  <a:ea typeface="Times New Roman"/>
                  <a:cs typeface="Times New Roman"/>
                  <a:sym typeface="Times New Roman"/>
                </a:rPr>
                <a:t>“Assessment is intrinsic to curriculum design. Its overarching purpose is to support every learner to make progress. Assessment should always focus on moving learning forward by understanding the learning which has already taken place and using this to ensure that each learner is challenged and supported appropriately, according to their individual learning needs.”</a:t>
              </a:r>
            </a:p>
            <a:p>
              <a:pPr algn="ctr">
                <a:lnSpc>
                  <a:spcPts val="1995"/>
                </a:lnSpc>
              </a:pPr>
            </a:p>
            <a:p>
              <a:pPr algn="ctr">
                <a:lnSpc>
                  <a:spcPts val="1995"/>
                </a:lnSpc>
              </a:pPr>
              <a:r>
                <a:rPr lang="en-US" sz="2100">
                  <a:solidFill>
                    <a:srgbClr val="000000"/>
                  </a:solidFill>
                  <a:latin typeface="Times New Roman"/>
                  <a:ea typeface="Times New Roman"/>
                  <a:cs typeface="Times New Roman"/>
                  <a:sym typeface="Times New Roman"/>
                </a:rPr>
                <a:t>(Welsh Government, 2020)</a:t>
              </a:r>
            </a:p>
          </p:txBody>
        </p:sp>
      </p:grpSp>
      <p:sp>
        <p:nvSpPr>
          <p:cNvPr name="Freeform 13" id="13"/>
          <p:cNvSpPr/>
          <p:nvPr/>
        </p:nvSpPr>
        <p:spPr>
          <a:xfrm flipH="false" flipV="false" rot="0">
            <a:off x="580006" y="1263192"/>
            <a:ext cx="7589580" cy="7613372"/>
          </a:xfrm>
          <a:custGeom>
            <a:avLst/>
            <a:gdLst/>
            <a:ahLst/>
            <a:cxnLst/>
            <a:rect r="r" b="b" t="t" l="l"/>
            <a:pathLst>
              <a:path h="7613372" w="7589580">
                <a:moveTo>
                  <a:pt x="0" y="0"/>
                </a:moveTo>
                <a:lnTo>
                  <a:pt x="7589580" y="0"/>
                </a:lnTo>
                <a:lnTo>
                  <a:pt x="7589580" y="7613372"/>
                </a:lnTo>
                <a:lnTo>
                  <a:pt x="0" y="7613372"/>
                </a:lnTo>
                <a:lnTo>
                  <a:pt x="0" y="0"/>
                </a:lnTo>
                <a:close/>
              </a:path>
            </a:pathLst>
          </a:custGeom>
          <a:blipFill>
            <a:blip r:embed="rId2"/>
            <a:stretch>
              <a:fillRect l="0" t="0" r="0" b="0"/>
            </a:stretch>
          </a:blipFill>
        </p:spPr>
      </p:sp>
      <p:grpSp>
        <p:nvGrpSpPr>
          <p:cNvPr name="Group 14" id="14"/>
          <p:cNvGrpSpPr/>
          <p:nvPr/>
        </p:nvGrpSpPr>
        <p:grpSpPr>
          <a:xfrm rot="0">
            <a:off x="5652741" y="2771481"/>
            <a:ext cx="2298397" cy="2298397"/>
            <a:chOff x="0" y="0"/>
            <a:chExt cx="812800" cy="812800"/>
          </a:xfrm>
        </p:grpSpPr>
        <p:sp>
          <p:nvSpPr>
            <p:cNvPr name="Freeform 15" id="15"/>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FFD058"/>
              </a:solidFill>
              <a:prstDash val="solid"/>
              <a:miter/>
            </a:ln>
          </p:spPr>
        </p:sp>
        <p:sp>
          <p:nvSpPr>
            <p:cNvPr name="TextBox 16" id="16"/>
            <p:cNvSpPr txBox="true"/>
            <p:nvPr/>
          </p:nvSpPr>
          <p:spPr>
            <a:xfrm>
              <a:off x="76200" y="9525"/>
              <a:ext cx="660400" cy="727075"/>
            </a:xfrm>
            <a:prstGeom prst="rect">
              <a:avLst/>
            </a:prstGeom>
          </p:spPr>
          <p:txBody>
            <a:bodyPr anchor="ctr" rtlCol="false" tIns="50800" lIns="50800" bIns="50800" rIns="50800"/>
            <a:lstStyle/>
            <a:p>
              <a:pPr algn="ctr">
                <a:lnSpc>
                  <a:spcPts val="2366"/>
                </a:lnSpc>
              </a:pPr>
            </a:p>
          </p:txBody>
        </p:sp>
      </p:grpSp>
      <p:sp>
        <p:nvSpPr>
          <p:cNvPr name="TextBox 17" id="17"/>
          <p:cNvSpPr txBox="true"/>
          <p:nvPr/>
        </p:nvSpPr>
        <p:spPr>
          <a:xfrm rot="0">
            <a:off x="7951137" y="152018"/>
            <a:ext cx="6592613" cy="410368"/>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New Curriculum</a:t>
            </a:r>
          </a:p>
        </p:txBody>
      </p:sp>
      <p:grpSp>
        <p:nvGrpSpPr>
          <p:cNvPr name="Group 18" id="18"/>
          <p:cNvGrpSpPr/>
          <p:nvPr/>
        </p:nvGrpSpPr>
        <p:grpSpPr>
          <a:xfrm rot="0">
            <a:off x="3096243" y="6442692"/>
            <a:ext cx="2557108" cy="2557108"/>
            <a:chOff x="0" y="0"/>
            <a:chExt cx="812800" cy="812800"/>
          </a:xfrm>
        </p:grpSpPr>
        <p:sp>
          <p:nvSpPr>
            <p:cNvPr name="Freeform 19" id="19"/>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FFD058"/>
              </a:solidFill>
              <a:prstDash val="solid"/>
              <a:miter/>
            </a:ln>
          </p:spPr>
        </p:sp>
        <p:sp>
          <p:nvSpPr>
            <p:cNvPr name="TextBox 20" id="20"/>
            <p:cNvSpPr txBox="true"/>
            <p:nvPr/>
          </p:nvSpPr>
          <p:spPr>
            <a:xfrm>
              <a:off x="76200" y="9525"/>
              <a:ext cx="660400" cy="727075"/>
            </a:xfrm>
            <a:prstGeom prst="rect">
              <a:avLst/>
            </a:prstGeom>
          </p:spPr>
          <p:txBody>
            <a:bodyPr anchor="ctr" rtlCol="false" tIns="50800" lIns="50800" bIns="50800" rIns="50800"/>
            <a:lstStyle/>
            <a:p>
              <a:pPr algn="ctr">
                <a:lnSpc>
                  <a:spcPts val="2366"/>
                </a:lnSpc>
              </a:pPr>
            </a:p>
          </p:txBody>
        </p:sp>
      </p:grpSp>
      <p:grpSp>
        <p:nvGrpSpPr>
          <p:cNvPr name="Group 21" id="21"/>
          <p:cNvGrpSpPr/>
          <p:nvPr/>
        </p:nvGrpSpPr>
        <p:grpSpPr>
          <a:xfrm rot="0">
            <a:off x="690273" y="2668618"/>
            <a:ext cx="2557108" cy="2474882"/>
            <a:chOff x="0" y="0"/>
            <a:chExt cx="812800" cy="786664"/>
          </a:xfrm>
        </p:grpSpPr>
        <p:sp>
          <p:nvSpPr>
            <p:cNvPr name="Freeform 22" id="22"/>
            <p:cNvSpPr/>
            <p:nvPr/>
          </p:nvSpPr>
          <p:spPr>
            <a:xfrm flipH="false" flipV="false" rot="0">
              <a:off x="0" y="0"/>
              <a:ext cx="812800" cy="786664"/>
            </a:xfrm>
            <a:custGeom>
              <a:avLst/>
              <a:gdLst/>
              <a:ahLst/>
              <a:cxnLst/>
              <a:rect r="r" b="b" t="t" l="l"/>
              <a:pathLst>
                <a:path h="786664" w="812800">
                  <a:moveTo>
                    <a:pt x="406400" y="0"/>
                  </a:moveTo>
                  <a:cubicBezTo>
                    <a:pt x="181951" y="0"/>
                    <a:pt x="0" y="176101"/>
                    <a:pt x="0" y="393332"/>
                  </a:cubicBezTo>
                  <a:cubicBezTo>
                    <a:pt x="0" y="610563"/>
                    <a:pt x="181951" y="786664"/>
                    <a:pt x="406400" y="786664"/>
                  </a:cubicBezTo>
                  <a:cubicBezTo>
                    <a:pt x="630849" y="786664"/>
                    <a:pt x="812800" y="610563"/>
                    <a:pt x="812800" y="393332"/>
                  </a:cubicBezTo>
                  <a:cubicBezTo>
                    <a:pt x="812800" y="176101"/>
                    <a:pt x="630849" y="0"/>
                    <a:pt x="406400" y="0"/>
                  </a:cubicBezTo>
                  <a:close/>
                </a:path>
              </a:pathLst>
            </a:custGeom>
            <a:solidFill>
              <a:srgbClr val="000000">
                <a:alpha val="0"/>
              </a:srgbClr>
            </a:solidFill>
            <a:ln w="38100" cap="sq">
              <a:solidFill>
                <a:srgbClr val="FFD058"/>
              </a:solidFill>
              <a:prstDash val="solid"/>
              <a:miter/>
            </a:ln>
          </p:spPr>
        </p:sp>
        <p:sp>
          <p:nvSpPr>
            <p:cNvPr name="TextBox 23" id="23"/>
            <p:cNvSpPr txBox="true"/>
            <p:nvPr/>
          </p:nvSpPr>
          <p:spPr>
            <a:xfrm>
              <a:off x="76200" y="7075"/>
              <a:ext cx="660400" cy="705839"/>
            </a:xfrm>
            <a:prstGeom prst="rect">
              <a:avLst/>
            </a:prstGeom>
          </p:spPr>
          <p:txBody>
            <a:bodyPr anchor="ctr" rtlCol="false" tIns="50800" lIns="50800" bIns="50800" rIns="50800"/>
            <a:lstStyle/>
            <a:p>
              <a:pPr algn="ctr">
                <a:lnSpc>
                  <a:spcPts val="2366"/>
                </a:lnSpc>
              </a:pPr>
            </a:p>
          </p:txBody>
        </p:sp>
      </p:grpSp>
    </p:spTree>
  </p:cSld>
  <p:clrMapOvr>
    <a:masterClrMapping/>
  </p:clrMapOvr>
</p:sld>
</file>

<file path=ppt/slides/slide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502608" y="9244012"/>
            <a:ext cx="17284762" cy="0"/>
          </a:xfrm>
          <a:prstGeom prst="line">
            <a:avLst/>
          </a:prstGeom>
          <a:ln cap="flat" w="28575">
            <a:solidFill>
              <a:srgbClr val="000000"/>
            </a:solidFill>
            <a:prstDash val="solid"/>
            <a:headEnd type="none" len="sm" w="sm"/>
            <a:tailEnd type="none" len="sm" w="sm"/>
          </a:ln>
        </p:spPr>
      </p:sp>
      <p:grpSp>
        <p:nvGrpSpPr>
          <p:cNvPr name="Group 3" id="3"/>
          <p:cNvGrpSpPr/>
          <p:nvPr/>
        </p:nvGrpSpPr>
        <p:grpSpPr>
          <a:xfrm rot="0">
            <a:off x="2351472" y="3600450"/>
            <a:ext cx="13585056" cy="3086100"/>
            <a:chOff x="0" y="0"/>
            <a:chExt cx="3577957" cy="812800"/>
          </a:xfrm>
        </p:grpSpPr>
        <p:sp>
          <p:nvSpPr>
            <p:cNvPr name="Freeform 4" id="4"/>
            <p:cNvSpPr/>
            <p:nvPr/>
          </p:nvSpPr>
          <p:spPr>
            <a:xfrm flipH="false" flipV="false" rot="0">
              <a:off x="0" y="0"/>
              <a:ext cx="3577957" cy="812800"/>
            </a:xfrm>
            <a:custGeom>
              <a:avLst/>
              <a:gdLst/>
              <a:ahLst/>
              <a:cxnLst/>
              <a:rect r="r" b="b" t="t" l="l"/>
              <a:pathLst>
                <a:path h="812800" w="3577957">
                  <a:moveTo>
                    <a:pt x="29064" y="0"/>
                  </a:moveTo>
                  <a:lnTo>
                    <a:pt x="3548893" y="0"/>
                  </a:lnTo>
                  <a:cubicBezTo>
                    <a:pt x="3564945" y="0"/>
                    <a:pt x="3577957" y="13012"/>
                    <a:pt x="3577957" y="29064"/>
                  </a:cubicBezTo>
                  <a:lnTo>
                    <a:pt x="3577957" y="783736"/>
                  </a:lnTo>
                  <a:cubicBezTo>
                    <a:pt x="3577957" y="791444"/>
                    <a:pt x="3574895" y="798837"/>
                    <a:pt x="3569445" y="804287"/>
                  </a:cubicBezTo>
                  <a:cubicBezTo>
                    <a:pt x="3563994" y="809738"/>
                    <a:pt x="3556602" y="812800"/>
                    <a:pt x="3548893" y="812800"/>
                  </a:cubicBezTo>
                  <a:lnTo>
                    <a:pt x="29064" y="812800"/>
                  </a:lnTo>
                  <a:cubicBezTo>
                    <a:pt x="21356" y="812800"/>
                    <a:pt x="13963" y="809738"/>
                    <a:pt x="8513" y="804287"/>
                  </a:cubicBezTo>
                  <a:cubicBezTo>
                    <a:pt x="3062" y="798837"/>
                    <a:pt x="0" y="791444"/>
                    <a:pt x="0" y="783736"/>
                  </a:cubicBezTo>
                  <a:lnTo>
                    <a:pt x="0" y="29064"/>
                  </a:lnTo>
                  <a:cubicBezTo>
                    <a:pt x="0" y="21356"/>
                    <a:pt x="3062" y="13963"/>
                    <a:pt x="8513" y="8513"/>
                  </a:cubicBezTo>
                  <a:cubicBezTo>
                    <a:pt x="13963" y="3062"/>
                    <a:pt x="21356" y="0"/>
                    <a:pt x="29064" y="0"/>
                  </a:cubicBezTo>
                  <a:close/>
                </a:path>
              </a:pathLst>
            </a:custGeom>
            <a:solidFill>
              <a:srgbClr val="D5EDF9"/>
            </a:solidFill>
          </p:spPr>
        </p:sp>
        <p:sp>
          <p:nvSpPr>
            <p:cNvPr name="TextBox 5" id="5"/>
            <p:cNvSpPr txBox="true"/>
            <p:nvPr/>
          </p:nvSpPr>
          <p:spPr>
            <a:xfrm>
              <a:off x="0" y="-85725"/>
              <a:ext cx="3577957" cy="898525"/>
            </a:xfrm>
            <a:prstGeom prst="rect">
              <a:avLst/>
            </a:prstGeom>
          </p:spPr>
          <p:txBody>
            <a:bodyPr anchor="ctr" rtlCol="false" tIns="50800" lIns="50800" bIns="50800" rIns="50800"/>
            <a:lstStyle/>
            <a:p>
              <a:pPr algn="ctr">
                <a:lnSpc>
                  <a:spcPts val="3380"/>
                </a:lnSpc>
              </a:pPr>
            </a:p>
          </p:txBody>
        </p:sp>
      </p:grpSp>
      <p:grpSp>
        <p:nvGrpSpPr>
          <p:cNvPr name="Group 6" id="6"/>
          <p:cNvGrpSpPr/>
          <p:nvPr/>
        </p:nvGrpSpPr>
        <p:grpSpPr>
          <a:xfrm rot="0">
            <a:off x="501619" y="9593392"/>
            <a:ext cx="17284762" cy="294657"/>
            <a:chOff x="0" y="0"/>
            <a:chExt cx="23046350" cy="392876"/>
          </a:xfrm>
        </p:grpSpPr>
        <p:sp>
          <p:nvSpPr>
            <p:cNvPr name="TextBox 7" id="7"/>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8" id="8"/>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sp>
        <p:nvSpPr>
          <p:cNvPr name="TextBox 9" id="9"/>
          <p:cNvSpPr txBox="true"/>
          <p:nvPr/>
        </p:nvSpPr>
        <p:spPr>
          <a:xfrm rot="0">
            <a:off x="2825263" y="3963629"/>
            <a:ext cx="12637473" cy="1750143"/>
          </a:xfrm>
          <a:prstGeom prst="rect">
            <a:avLst/>
          </a:prstGeom>
        </p:spPr>
        <p:txBody>
          <a:bodyPr anchor="t" rtlCol="false" tIns="0" lIns="0" bIns="0" rIns="0">
            <a:spAutoFit/>
          </a:bodyPr>
          <a:lstStyle/>
          <a:p>
            <a:pPr algn="l">
              <a:lnSpc>
                <a:spcPts val="15496"/>
              </a:lnSpc>
            </a:pPr>
            <a:r>
              <a:rPr lang="en-US" sz="7522" spc="865">
                <a:solidFill>
                  <a:srgbClr val="000000"/>
                </a:solidFill>
                <a:latin typeface="Safira March"/>
                <a:ea typeface="Safira March"/>
                <a:cs typeface="Safira March"/>
                <a:sym typeface="Safira March"/>
              </a:rPr>
              <a:t>LESSON PLAN</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725060" y="7904522"/>
            <a:ext cx="16863860" cy="1518514"/>
            <a:chOff x="0" y="0"/>
            <a:chExt cx="3196074" cy="287792"/>
          </a:xfrm>
        </p:grpSpPr>
        <p:sp>
          <p:nvSpPr>
            <p:cNvPr name="Freeform 3" id="3"/>
            <p:cNvSpPr/>
            <p:nvPr/>
          </p:nvSpPr>
          <p:spPr>
            <a:xfrm flipH="false" flipV="false" rot="0">
              <a:off x="0" y="0"/>
              <a:ext cx="3196074" cy="287792"/>
            </a:xfrm>
            <a:custGeom>
              <a:avLst/>
              <a:gdLst/>
              <a:ahLst/>
              <a:cxnLst/>
              <a:rect r="r" b="b" t="t" l="l"/>
              <a:pathLst>
                <a:path h="287792" w="3196074">
                  <a:moveTo>
                    <a:pt x="12854" y="0"/>
                  </a:moveTo>
                  <a:lnTo>
                    <a:pt x="3183220" y="0"/>
                  </a:lnTo>
                  <a:cubicBezTo>
                    <a:pt x="3190319" y="0"/>
                    <a:pt x="3196074" y="5755"/>
                    <a:pt x="3196074" y="12854"/>
                  </a:cubicBezTo>
                  <a:lnTo>
                    <a:pt x="3196074" y="274938"/>
                  </a:lnTo>
                  <a:cubicBezTo>
                    <a:pt x="3196074" y="282037"/>
                    <a:pt x="3190319" y="287792"/>
                    <a:pt x="3183220" y="287792"/>
                  </a:cubicBezTo>
                  <a:lnTo>
                    <a:pt x="12854" y="287792"/>
                  </a:lnTo>
                  <a:cubicBezTo>
                    <a:pt x="5755" y="287792"/>
                    <a:pt x="0" y="282037"/>
                    <a:pt x="0" y="274938"/>
                  </a:cubicBezTo>
                  <a:lnTo>
                    <a:pt x="0" y="12854"/>
                  </a:lnTo>
                  <a:cubicBezTo>
                    <a:pt x="0" y="5755"/>
                    <a:pt x="5755" y="0"/>
                    <a:pt x="12854" y="0"/>
                  </a:cubicBezTo>
                  <a:close/>
                </a:path>
              </a:pathLst>
            </a:custGeom>
            <a:solidFill>
              <a:srgbClr val="D5EDF9"/>
            </a:solidFill>
          </p:spPr>
        </p:sp>
        <p:sp>
          <p:nvSpPr>
            <p:cNvPr name="TextBox 4" id="4"/>
            <p:cNvSpPr txBox="true"/>
            <p:nvPr/>
          </p:nvSpPr>
          <p:spPr>
            <a:xfrm>
              <a:off x="0" y="-133350"/>
              <a:ext cx="3196074" cy="421142"/>
            </a:xfrm>
            <a:prstGeom prst="rect">
              <a:avLst/>
            </a:prstGeom>
          </p:spPr>
          <p:txBody>
            <a:bodyPr anchor="ctr" rtlCol="false" tIns="70596" lIns="70596" bIns="70596" rIns="70596"/>
            <a:lstStyle/>
            <a:p>
              <a:pPr algn="ctr">
                <a:lnSpc>
                  <a:spcPts val="3840"/>
                </a:lnSpc>
              </a:pPr>
            </a:p>
          </p:txBody>
        </p:sp>
      </p:grpSp>
      <p:grpSp>
        <p:nvGrpSpPr>
          <p:cNvPr name="Group 5" id="5"/>
          <p:cNvGrpSpPr/>
          <p:nvPr/>
        </p:nvGrpSpPr>
        <p:grpSpPr>
          <a:xfrm rot="0">
            <a:off x="699079" y="835646"/>
            <a:ext cx="16889841" cy="6923881"/>
            <a:chOff x="0" y="0"/>
            <a:chExt cx="22519788" cy="9231841"/>
          </a:xfrm>
        </p:grpSpPr>
        <p:sp>
          <p:nvSpPr>
            <p:cNvPr name="Freeform 6" id="6"/>
            <p:cNvSpPr/>
            <p:nvPr/>
          </p:nvSpPr>
          <p:spPr>
            <a:xfrm flipH="false" flipV="false" rot="0">
              <a:off x="5064942" y="0"/>
              <a:ext cx="1432873" cy="2120067"/>
            </a:xfrm>
            <a:custGeom>
              <a:avLst/>
              <a:gdLst/>
              <a:ahLst/>
              <a:cxnLst/>
              <a:rect r="r" b="b" t="t" l="l"/>
              <a:pathLst>
                <a:path h="2120067" w="1432873">
                  <a:moveTo>
                    <a:pt x="0" y="0"/>
                  </a:moveTo>
                  <a:lnTo>
                    <a:pt x="1432874" y="0"/>
                  </a:lnTo>
                  <a:lnTo>
                    <a:pt x="1432874"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7" id="7"/>
            <p:cNvSpPr/>
            <p:nvPr/>
          </p:nvSpPr>
          <p:spPr>
            <a:xfrm flipH="false" flipV="false" rot="0">
              <a:off x="6750607"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8" id="8"/>
            <p:cNvSpPr/>
            <p:nvPr/>
          </p:nvSpPr>
          <p:spPr>
            <a:xfrm flipH="false" flipV="false" rot="0">
              <a:off x="8436271"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9" id="9"/>
            <p:cNvSpPr/>
            <p:nvPr/>
          </p:nvSpPr>
          <p:spPr>
            <a:xfrm flipH="false" flipV="false" rot="0">
              <a:off x="10121936"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0" id="10"/>
            <p:cNvSpPr/>
            <p:nvPr/>
          </p:nvSpPr>
          <p:spPr>
            <a:xfrm flipH="false" flipV="false" rot="0">
              <a:off x="5064942" y="2683974"/>
              <a:ext cx="1432873" cy="2120067"/>
            </a:xfrm>
            <a:custGeom>
              <a:avLst/>
              <a:gdLst/>
              <a:ahLst/>
              <a:cxnLst/>
              <a:rect r="r" b="b" t="t" l="l"/>
              <a:pathLst>
                <a:path h="2120067" w="1432873">
                  <a:moveTo>
                    <a:pt x="0" y="0"/>
                  </a:moveTo>
                  <a:lnTo>
                    <a:pt x="1432874" y="0"/>
                  </a:lnTo>
                  <a:lnTo>
                    <a:pt x="1432874"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1" id="11"/>
            <p:cNvSpPr/>
            <p:nvPr/>
          </p:nvSpPr>
          <p:spPr>
            <a:xfrm flipH="false" flipV="false" rot="0">
              <a:off x="6750607" y="2683974"/>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2" id="12"/>
            <p:cNvSpPr/>
            <p:nvPr/>
          </p:nvSpPr>
          <p:spPr>
            <a:xfrm flipH="false" flipV="false" rot="0">
              <a:off x="8436271" y="2683974"/>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3" id="13"/>
            <p:cNvSpPr/>
            <p:nvPr/>
          </p:nvSpPr>
          <p:spPr>
            <a:xfrm flipH="false" flipV="false" rot="0">
              <a:off x="10121936" y="2683974"/>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4" id="14"/>
            <p:cNvSpPr/>
            <p:nvPr/>
          </p:nvSpPr>
          <p:spPr>
            <a:xfrm flipH="false" flipV="false" rot="0">
              <a:off x="5064942" y="5367948"/>
              <a:ext cx="1432873" cy="2120067"/>
            </a:xfrm>
            <a:custGeom>
              <a:avLst/>
              <a:gdLst/>
              <a:ahLst/>
              <a:cxnLst/>
              <a:rect r="r" b="b" t="t" l="l"/>
              <a:pathLst>
                <a:path h="2120067" w="1432873">
                  <a:moveTo>
                    <a:pt x="0" y="0"/>
                  </a:moveTo>
                  <a:lnTo>
                    <a:pt x="1432874" y="0"/>
                  </a:lnTo>
                  <a:lnTo>
                    <a:pt x="1432874"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5" id="15"/>
            <p:cNvSpPr/>
            <p:nvPr/>
          </p:nvSpPr>
          <p:spPr>
            <a:xfrm flipH="false" flipV="false" rot="0">
              <a:off x="6750607"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6" id="16"/>
            <p:cNvSpPr/>
            <p:nvPr/>
          </p:nvSpPr>
          <p:spPr>
            <a:xfrm flipH="false" flipV="false" rot="0">
              <a:off x="8436271"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7" id="17"/>
            <p:cNvSpPr/>
            <p:nvPr/>
          </p:nvSpPr>
          <p:spPr>
            <a:xfrm flipH="false" flipV="false" rot="0">
              <a:off x="10121936"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18" id="18"/>
            <p:cNvSpPr/>
            <p:nvPr/>
          </p:nvSpPr>
          <p:spPr>
            <a:xfrm flipH="false" flipV="false" rot="0">
              <a:off x="966728" y="8251755"/>
              <a:ext cx="632127" cy="935290"/>
            </a:xfrm>
            <a:custGeom>
              <a:avLst/>
              <a:gdLst/>
              <a:ahLst/>
              <a:cxnLst/>
              <a:rect r="r" b="b" t="t" l="l"/>
              <a:pathLst>
                <a:path h="935290" w="632127">
                  <a:moveTo>
                    <a:pt x="0" y="0"/>
                  </a:moveTo>
                  <a:lnTo>
                    <a:pt x="632127" y="0"/>
                  </a:lnTo>
                  <a:lnTo>
                    <a:pt x="632127" y="935290"/>
                  </a:lnTo>
                  <a:lnTo>
                    <a:pt x="0" y="93529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19" id="19"/>
            <p:cNvSpPr/>
            <p:nvPr/>
          </p:nvSpPr>
          <p:spPr>
            <a:xfrm flipH="false" flipV="false" rot="0">
              <a:off x="6497816" y="8296551"/>
              <a:ext cx="632127" cy="935290"/>
            </a:xfrm>
            <a:custGeom>
              <a:avLst/>
              <a:gdLst/>
              <a:ahLst/>
              <a:cxnLst/>
              <a:rect r="r" b="b" t="t" l="l"/>
              <a:pathLst>
                <a:path h="935290" w="632127">
                  <a:moveTo>
                    <a:pt x="0" y="0"/>
                  </a:moveTo>
                  <a:lnTo>
                    <a:pt x="632127" y="0"/>
                  </a:lnTo>
                  <a:lnTo>
                    <a:pt x="632127" y="935290"/>
                  </a:lnTo>
                  <a:lnTo>
                    <a:pt x="0" y="93529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0" id="20"/>
            <p:cNvSpPr/>
            <p:nvPr/>
          </p:nvSpPr>
          <p:spPr>
            <a:xfrm flipH="false" flipV="false" rot="0">
              <a:off x="12360509" y="8341347"/>
              <a:ext cx="571575" cy="845698"/>
            </a:xfrm>
            <a:custGeom>
              <a:avLst/>
              <a:gdLst/>
              <a:ahLst/>
              <a:cxnLst/>
              <a:rect r="r" b="b" t="t" l="l"/>
              <a:pathLst>
                <a:path h="845698" w="571575">
                  <a:moveTo>
                    <a:pt x="0" y="0"/>
                  </a:moveTo>
                  <a:lnTo>
                    <a:pt x="571575" y="0"/>
                  </a:lnTo>
                  <a:lnTo>
                    <a:pt x="571575" y="845698"/>
                  </a:lnTo>
                  <a:lnTo>
                    <a:pt x="0" y="845698"/>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TextBox 21" id="21"/>
            <p:cNvSpPr txBox="true"/>
            <p:nvPr/>
          </p:nvSpPr>
          <p:spPr>
            <a:xfrm rot="0">
              <a:off x="2002439" y="8467403"/>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Higher Ability</a:t>
              </a:r>
            </a:p>
          </p:txBody>
        </p:sp>
        <p:sp>
          <p:nvSpPr>
            <p:cNvPr name="TextBox 22" id="22"/>
            <p:cNvSpPr txBox="true"/>
            <p:nvPr/>
          </p:nvSpPr>
          <p:spPr>
            <a:xfrm rot="0">
              <a:off x="13330071" y="8605100"/>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Lower Ability</a:t>
              </a:r>
            </a:p>
          </p:txBody>
        </p:sp>
        <p:sp>
          <p:nvSpPr>
            <p:cNvPr name="TextBox 23" id="23"/>
            <p:cNvSpPr txBox="true"/>
            <p:nvPr/>
          </p:nvSpPr>
          <p:spPr>
            <a:xfrm rot="0">
              <a:off x="7527930" y="8467403"/>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Middle Ability</a:t>
              </a:r>
            </a:p>
          </p:txBody>
        </p:sp>
        <p:sp>
          <p:nvSpPr>
            <p:cNvPr name="Freeform 24" id="24"/>
            <p:cNvSpPr/>
            <p:nvPr/>
          </p:nvSpPr>
          <p:spPr>
            <a:xfrm flipH="false" flipV="false" rot="0">
              <a:off x="7949"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5" id="25"/>
            <p:cNvSpPr/>
            <p:nvPr/>
          </p:nvSpPr>
          <p:spPr>
            <a:xfrm flipH="false" flipV="false" rot="0">
              <a:off x="1689639"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6" id="26"/>
            <p:cNvSpPr/>
            <p:nvPr/>
          </p:nvSpPr>
          <p:spPr>
            <a:xfrm flipH="false" flipV="false" rot="0">
              <a:off x="3379278"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7" id="27"/>
            <p:cNvSpPr/>
            <p:nvPr/>
          </p:nvSpPr>
          <p:spPr>
            <a:xfrm flipH="false" flipV="false" rot="0">
              <a:off x="7949" y="2710356"/>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8" id="28"/>
            <p:cNvSpPr/>
            <p:nvPr/>
          </p:nvSpPr>
          <p:spPr>
            <a:xfrm flipH="false" flipV="false" rot="0">
              <a:off x="1689639" y="2710356"/>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29" id="29"/>
            <p:cNvSpPr/>
            <p:nvPr/>
          </p:nvSpPr>
          <p:spPr>
            <a:xfrm flipH="false" flipV="false" rot="0">
              <a:off x="3379278" y="2710356"/>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30" id="30"/>
            <p:cNvSpPr/>
            <p:nvPr/>
          </p:nvSpPr>
          <p:spPr>
            <a:xfrm flipH="false" flipV="false" rot="0">
              <a:off x="1689639" y="5414110"/>
              <a:ext cx="1432873" cy="2120067"/>
            </a:xfrm>
            <a:custGeom>
              <a:avLst/>
              <a:gdLst/>
              <a:ahLst/>
              <a:cxnLst/>
              <a:rect r="r" b="b" t="t" l="l"/>
              <a:pathLst>
                <a:path h="2120067" w="1432873">
                  <a:moveTo>
                    <a:pt x="0" y="0"/>
                  </a:moveTo>
                  <a:lnTo>
                    <a:pt x="1432873" y="0"/>
                  </a:lnTo>
                  <a:lnTo>
                    <a:pt x="1432873" y="2120068"/>
                  </a:lnTo>
                  <a:lnTo>
                    <a:pt x="0" y="2120068"/>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31" id="31"/>
            <p:cNvSpPr/>
            <p:nvPr/>
          </p:nvSpPr>
          <p:spPr>
            <a:xfrm flipH="false" flipV="false" rot="0">
              <a:off x="0" y="5420985"/>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Freeform 32" id="32"/>
            <p:cNvSpPr/>
            <p:nvPr/>
          </p:nvSpPr>
          <p:spPr>
            <a:xfrm flipH="false" flipV="false" rot="0">
              <a:off x="11807600"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3" id="33"/>
            <p:cNvSpPr/>
            <p:nvPr/>
          </p:nvSpPr>
          <p:spPr>
            <a:xfrm flipH="false" flipV="false" rot="0">
              <a:off x="13427004"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4" id="34"/>
            <p:cNvSpPr/>
            <p:nvPr/>
          </p:nvSpPr>
          <p:spPr>
            <a:xfrm flipH="false" flipV="false" rot="0">
              <a:off x="15046408" y="0"/>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5" id="35"/>
            <p:cNvSpPr/>
            <p:nvPr/>
          </p:nvSpPr>
          <p:spPr>
            <a:xfrm flipH="false" flipV="false" rot="0">
              <a:off x="11811575" y="2683974"/>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6" id="36"/>
            <p:cNvSpPr/>
            <p:nvPr/>
          </p:nvSpPr>
          <p:spPr>
            <a:xfrm flipH="false" flipV="false" rot="0">
              <a:off x="13430978" y="2683974"/>
              <a:ext cx="1432873" cy="2120067"/>
            </a:xfrm>
            <a:custGeom>
              <a:avLst/>
              <a:gdLst/>
              <a:ahLst/>
              <a:cxnLst/>
              <a:rect r="r" b="b" t="t" l="l"/>
              <a:pathLst>
                <a:path h="2120067" w="1432873">
                  <a:moveTo>
                    <a:pt x="0" y="0"/>
                  </a:moveTo>
                  <a:lnTo>
                    <a:pt x="1432874" y="0"/>
                  </a:lnTo>
                  <a:lnTo>
                    <a:pt x="1432874"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7" id="37"/>
            <p:cNvSpPr/>
            <p:nvPr/>
          </p:nvSpPr>
          <p:spPr>
            <a:xfrm flipH="false" flipV="false" rot="0">
              <a:off x="15050382" y="2683974"/>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8" id="38"/>
            <p:cNvSpPr/>
            <p:nvPr/>
          </p:nvSpPr>
          <p:spPr>
            <a:xfrm flipH="false" flipV="false" rot="0">
              <a:off x="11815549"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39" id="39"/>
            <p:cNvSpPr/>
            <p:nvPr/>
          </p:nvSpPr>
          <p:spPr>
            <a:xfrm flipH="false" flipV="false" rot="0">
              <a:off x="13434953"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40" id="40"/>
            <p:cNvSpPr/>
            <p:nvPr/>
          </p:nvSpPr>
          <p:spPr>
            <a:xfrm flipH="false" flipV="false" rot="0">
              <a:off x="15054357" y="5367948"/>
              <a:ext cx="1432873" cy="2120067"/>
            </a:xfrm>
            <a:custGeom>
              <a:avLst/>
              <a:gdLst/>
              <a:ahLst/>
              <a:cxnLst/>
              <a:rect r="r" b="b" t="t" l="l"/>
              <a:pathLst>
                <a:path h="2120067" w="1432873">
                  <a:moveTo>
                    <a:pt x="0" y="0"/>
                  </a:moveTo>
                  <a:lnTo>
                    <a:pt x="1432873" y="0"/>
                  </a:lnTo>
                  <a:lnTo>
                    <a:pt x="1432873" y="2120067"/>
                  </a:lnTo>
                  <a:lnTo>
                    <a:pt x="0" y="2120067"/>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grpSp>
          <p:nvGrpSpPr>
            <p:cNvPr name="Group 41" id="41"/>
            <p:cNvGrpSpPr/>
            <p:nvPr/>
          </p:nvGrpSpPr>
          <p:grpSpPr>
            <a:xfrm rot="0">
              <a:off x="17982256" y="161877"/>
              <a:ext cx="4537532" cy="2445046"/>
              <a:chOff x="0" y="0"/>
              <a:chExt cx="753476" cy="406010"/>
            </a:xfrm>
          </p:grpSpPr>
          <p:sp>
            <p:nvSpPr>
              <p:cNvPr name="Freeform 42" id="42"/>
              <p:cNvSpPr/>
              <p:nvPr/>
            </p:nvSpPr>
            <p:spPr>
              <a:xfrm flipH="false" flipV="false" rot="0">
                <a:off x="0" y="0"/>
                <a:ext cx="753476" cy="406010"/>
              </a:xfrm>
              <a:custGeom>
                <a:avLst/>
                <a:gdLst/>
                <a:ahLst/>
                <a:cxnLst/>
                <a:rect r="r" b="b" t="t" l="l"/>
                <a:pathLst>
                  <a:path h="406010" w="753476">
                    <a:moveTo>
                      <a:pt x="128660" y="0"/>
                    </a:moveTo>
                    <a:lnTo>
                      <a:pt x="624817" y="0"/>
                    </a:lnTo>
                    <a:cubicBezTo>
                      <a:pt x="658939" y="0"/>
                      <a:pt x="691665" y="13555"/>
                      <a:pt x="715793" y="37684"/>
                    </a:cubicBezTo>
                    <a:cubicBezTo>
                      <a:pt x="739921" y="61812"/>
                      <a:pt x="753476" y="94537"/>
                      <a:pt x="753476" y="128660"/>
                    </a:cubicBezTo>
                    <a:lnTo>
                      <a:pt x="753476" y="277350"/>
                    </a:lnTo>
                    <a:cubicBezTo>
                      <a:pt x="753476" y="311473"/>
                      <a:pt x="739921" y="344198"/>
                      <a:pt x="715793" y="368327"/>
                    </a:cubicBezTo>
                    <a:cubicBezTo>
                      <a:pt x="691665" y="392455"/>
                      <a:pt x="658939" y="406010"/>
                      <a:pt x="624817" y="406010"/>
                    </a:cubicBezTo>
                    <a:lnTo>
                      <a:pt x="128660" y="406010"/>
                    </a:lnTo>
                    <a:cubicBezTo>
                      <a:pt x="94537" y="406010"/>
                      <a:pt x="61812" y="392455"/>
                      <a:pt x="37684" y="368327"/>
                    </a:cubicBezTo>
                    <a:cubicBezTo>
                      <a:pt x="13555" y="344198"/>
                      <a:pt x="0" y="311473"/>
                      <a:pt x="0" y="277350"/>
                    </a:cubicBezTo>
                    <a:lnTo>
                      <a:pt x="0" y="128660"/>
                    </a:lnTo>
                    <a:cubicBezTo>
                      <a:pt x="0" y="94537"/>
                      <a:pt x="13555" y="61812"/>
                      <a:pt x="37684" y="37684"/>
                    </a:cubicBezTo>
                    <a:cubicBezTo>
                      <a:pt x="61812" y="13555"/>
                      <a:pt x="94537" y="0"/>
                      <a:pt x="128660" y="0"/>
                    </a:cubicBezTo>
                    <a:close/>
                  </a:path>
                </a:pathLst>
              </a:custGeom>
              <a:solidFill>
                <a:srgbClr val="88C070"/>
              </a:solidFill>
            </p:spPr>
          </p:sp>
          <p:sp>
            <p:nvSpPr>
              <p:cNvPr name="TextBox 43" id="43"/>
              <p:cNvSpPr txBox="true"/>
              <p:nvPr/>
            </p:nvSpPr>
            <p:spPr>
              <a:xfrm>
                <a:off x="0" y="-85725"/>
                <a:ext cx="753476" cy="491735"/>
              </a:xfrm>
              <a:prstGeom prst="rect">
                <a:avLst/>
              </a:prstGeom>
            </p:spPr>
            <p:txBody>
              <a:bodyPr anchor="ctr" rtlCol="false" tIns="54493" lIns="54493" bIns="54493" rIns="54493"/>
              <a:lstStyle/>
              <a:p>
                <a:pPr algn="ctr">
                  <a:lnSpc>
                    <a:spcPts val="3379"/>
                  </a:lnSpc>
                </a:pPr>
              </a:p>
            </p:txBody>
          </p:sp>
        </p:grpSp>
        <p:grpSp>
          <p:nvGrpSpPr>
            <p:cNvPr name="Group 44" id="44"/>
            <p:cNvGrpSpPr/>
            <p:nvPr/>
          </p:nvGrpSpPr>
          <p:grpSpPr>
            <a:xfrm rot="0">
              <a:off x="17982256" y="2975863"/>
              <a:ext cx="4537532" cy="2445046"/>
              <a:chOff x="0" y="0"/>
              <a:chExt cx="753476" cy="406010"/>
            </a:xfrm>
          </p:grpSpPr>
          <p:sp>
            <p:nvSpPr>
              <p:cNvPr name="Freeform 45" id="45"/>
              <p:cNvSpPr/>
              <p:nvPr/>
            </p:nvSpPr>
            <p:spPr>
              <a:xfrm flipH="false" flipV="false" rot="0">
                <a:off x="0" y="0"/>
                <a:ext cx="753476" cy="406010"/>
              </a:xfrm>
              <a:custGeom>
                <a:avLst/>
                <a:gdLst/>
                <a:ahLst/>
                <a:cxnLst/>
                <a:rect r="r" b="b" t="t" l="l"/>
                <a:pathLst>
                  <a:path h="406010" w="753476">
                    <a:moveTo>
                      <a:pt x="128660" y="0"/>
                    </a:moveTo>
                    <a:lnTo>
                      <a:pt x="624817" y="0"/>
                    </a:lnTo>
                    <a:cubicBezTo>
                      <a:pt x="658939" y="0"/>
                      <a:pt x="691665" y="13555"/>
                      <a:pt x="715793" y="37684"/>
                    </a:cubicBezTo>
                    <a:cubicBezTo>
                      <a:pt x="739921" y="61812"/>
                      <a:pt x="753476" y="94537"/>
                      <a:pt x="753476" y="128660"/>
                    </a:cubicBezTo>
                    <a:lnTo>
                      <a:pt x="753476" y="277350"/>
                    </a:lnTo>
                    <a:cubicBezTo>
                      <a:pt x="753476" y="311473"/>
                      <a:pt x="739921" y="344198"/>
                      <a:pt x="715793" y="368327"/>
                    </a:cubicBezTo>
                    <a:cubicBezTo>
                      <a:pt x="691665" y="392455"/>
                      <a:pt x="658939" y="406010"/>
                      <a:pt x="624817" y="406010"/>
                    </a:cubicBezTo>
                    <a:lnTo>
                      <a:pt x="128660" y="406010"/>
                    </a:lnTo>
                    <a:cubicBezTo>
                      <a:pt x="94537" y="406010"/>
                      <a:pt x="61812" y="392455"/>
                      <a:pt x="37684" y="368327"/>
                    </a:cubicBezTo>
                    <a:cubicBezTo>
                      <a:pt x="13555" y="344198"/>
                      <a:pt x="0" y="311473"/>
                      <a:pt x="0" y="277350"/>
                    </a:cubicBezTo>
                    <a:lnTo>
                      <a:pt x="0" y="128660"/>
                    </a:lnTo>
                    <a:cubicBezTo>
                      <a:pt x="0" y="94537"/>
                      <a:pt x="13555" y="61812"/>
                      <a:pt x="37684" y="37684"/>
                    </a:cubicBezTo>
                    <a:cubicBezTo>
                      <a:pt x="61812" y="13555"/>
                      <a:pt x="94537" y="0"/>
                      <a:pt x="128660" y="0"/>
                    </a:cubicBezTo>
                    <a:close/>
                  </a:path>
                </a:pathLst>
              </a:custGeom>
              <a:solidFill>
                <a:srgbClr val="FFBD59"/>
              </a:solidFill>
            </p:spPr>
          </p:sp>
          <p:sp>
            <p:nvSpPr>
              <p:cNvPr name="TextBox 46" id="46"/>
              <p:cNvSpPr txBox="true"/>
              <p:nvPr/>
            </p:nvSpPr>
            <p:spPr>
              <a:xfrm>
                <a:off x="0" y="-85725"/>
                <a:ext cx="753476" cy="491735"/>
              </a:xfrm>
              <a:prstGeom prst="rect">
                <a:avLst/>
              </a:prstGeom>
            </p:spPr>
            <p:txBody>
              <a:bodyPr anchor="ctr" rtlCol="false" tIns="54493" lIns="54493" bIns="54493" rIns="54493"/>
              <a:lstStyle/>
              <a:p>
                <a:pPr algn="ctr">
                  <a:lnSpc>
                    <a:spcPts val="3379"/>
                  </a:lnSpc>
                </a:pPr>
              </a:p>
            </p:txBody>
          </p:sp>
        </p:grpSp>
        <p:grpSp>
          <p:nvGrpSpPr>
            <p:cNvPr name="Group 47" id="47"/>
            <p:cNvGrpSpPr/>
            <p:nvPr/>
          </p:nvGrpSpPr>
          <p:grpSpPr>
            <a:xfrm rot="0">
              <a:off x="17982256" y="5789849"/>
              <a:ext cx="4537532" cy="2445046"/>
              <a:chOff x="0" y="0"/>
              <a:chExt cx="753476" cy="406010"/>
            </a:xfrm>
          </p:grpSpPr>
          <p:sp>
            <p:nvSpPr>
              <p:cNvPr name="Freeform 48" id="48"/>
              <p:cNvSpPr/>
              <p:nvPr/>
            </p:nvSpPr>
            <p:spPr>
              <a:xfrm flipH="false" flipV="false" rot="0">
                <a:off x="0" y="0"/>
                <a:ext cx="753476" cy="406010"/>
              </a:xfrm>
              <a:custGeom>
                <a:avLst/>
                <a:gdLst/>
                <a:ahLst/>
                <a:cxnLst/>
                <a:rect r="r" b="b" t="t" l="l"/>
                <a:pathLst>
                  <a:path h="406010" w="753476">
                    <a:moveTo>
                      <a:pt x="128660" y="0"/>
                    </a:moveTo>
                    <a:lnTo>
                      <a:pt x="624817" y="0"/>
                    </a:lnTo>
                    <a:cubicBezTo>
                      <a:pt x="658939" y="0"/>
                      <a:pt x="691665" y="13555"/>
                      <a:pt x="715793" y="37684"/>
                    </a:cubicBezTo>
                    <a:cubicBezTo>
                      <a:pt x="739921" y="61812"/>
                      <a:pt x="753476" y="94537"/>
                      <a:pt x="753476" y="128660"/>
                    </a:cubicBezTo>
                    <a:lnTo>
                      <a:pt x="753476" y="277350"/>
                    </a:lnTo>
                    <a:cubicBezTo>
                      <a:pt x="753476" y="311473"/>
                      <a:pt x="739921" y="344198"/>
                      <a:pt x="715793" y="368327"/>
                    </a:cubicBezTo>
                    <a:cubicBezTo>
                      <a:pt x="691665" y="392455"/>
                      <a:pt x="658939" y="406010"/>
                      <a:pt x="624817" y="406010"/>
                    </a:cubicBezTo>
                    <a:lnTo>
                      <a:pt x="128660" y="406010"/>
                    </a:lnTo>
                    <a:cubicBezTo>
                      <a:pt x="94537" y="406010"/>
                      <a:pt x="61812" y="392455"/>
                      <a:pt x="37684" y="368327"/>
                    </a:cubicBezTo>
                    <a:cubicBezTo>
                      <a:pt x="13555" y="344198"/>
                      <a:pt x="0" y="311473"/>
                      <a:pt x="0" y="277350"/>
                    </a:cubicBezTo>
                    <a:lnTo>
                      <a:pt x="0" y="128660"/>
                    </a:lnTo>
                    <a:cubicBezTo>
                      <a:pt x="0" y="94537"/>
                      <a:pt x="13555" y="61812"/>
                      <a:pt x="37684" y="37684"/>
                    </a:cubicBezTo>
                    <a:cubicBezTo>
                      <a:pt x="61812" y="13555"/>
                      <a:pt x="94537" y="0"/>
                      <a:pt x="128660" y="0"/>
                    </a:cubicBezTo>
                    <a:close/>
                  </a:path>
                </a:pathLst>
              </a:custGeom>
              <a:solidFill>
                <a:srgbClr val="FF3131"/>
              </a:solidFill>
            </p:spPr>
          </p:sp>
          <p:sp>
            <p:nvSpPr>
              <p:cNvPr name="TextBox 49" id="49"/>
              <p:cNvSpPr txBox="true"/>
              <p:nvPr/>
            </p:nvSpPr>
            <p:spPr>
              <a:xfrm>
                <a:off x="0" y="-85725"/>
                <a:ext cx="753476" cy="491735"/>
              </a:xfrm>
              <a:prstGeom prst="rect">
                <a:avLst/>
              </a:prstGeom>
            </p:spPr>
            <p:txBody>
              <a:bodyPr anchor="ctr" rtlCol="false" tIns="54493" lIns="54493" bIns="54493" rIns="54493"/>
              <a:lstStyle/>
              <a:p>
                <a:pPr algn="ctr">
                  <a:lnSpc>
                    <a:spcPts val="3379"/>
                  </a:lnSpc>
                </a:pPr>
              </a:p>
            </p:txBody>
          </p:sp>
        </p:grpSp>
        <p:grpSp>
          <p:nvGrpSpPr>
            <p:cNvPr name="Group 50" id="50"/>
            <p:cNvGrpSpPr/>
            <p:nvPr/>
          </p:nvGrpSpPr>
          <p:grpSpPr>
            <a:xfrm rot="0">
              <a:off x="17982256" y="8597947"/>
              <a:ext cx="4537532" cy="472017"/>
              <a:chOff x="0" y="0"/>
              <a:chExt cx="753476" cy="78380"/>
            </a:xfrm>
          </p:grpSpPr>
          <p:sp>
            <p:nvSpPr>
              <p:cNvPr name="Freeform 51" id="51"/>
              <p:cNvSpPr/>
              <p:nvPr/>
            </p:nvSpPr>
            <p:spPr>
              <a:xfrm flipH="false" flipV="false" rot="0">
                <a:off x="0" y="0"/>
                <a:ext cx="753476" cy="78380"/>
              </a:xfrm>
              <a:custGeom>
                <a:avLst/>
                <a:gdLst/>
                <a:ahLst/>
                <a:cxnLst/>
                <a:rect r="r" b="b" t="t" l="l"/>
                <a:pathLst>
                  <a:path h="78380" w="753476">
                    <a:moveTo>
                      <a:pt x="39190" y="0"/>
                    </a:moveTo>
                    <a:lnTo>
                      <a:pt x="714286" y="0"/>
                    </a:lnTo>
                    <a:cubicBezTo>
                      <a:pt x="735930" y="0"/>
                      <a:pt x="753476" y="17546"/>
                      <a:pt x="753476" y="39190"/>
                    </a:cubicBezTo>
                    <a:lnTo>
                      <a:pt x="753476" y="39190"/>
                    </a:lnTo>
                    <a:cubicBezTo>
                      <a:pt x="753476" y="49584"/>
                      <a:pt x="749348" y="59552"/>
                      <a:pt x="741998" y="66902"/>
                    </a:cubicBezTo>
                    <a:cubicBezTo>
                      <a:pt x="734648" y="74251"/>
                      <a:pt x="724680" y="78380"/>
                      <a:pt x="714286" y="78380"/>
                    </a:cubicBezTo>
                    <a:lnTo>
                      <a:pt x="39190" y="78380"/>
                    </a:lnTo>
                    <a:cubicBezTo>
                      <a:pt x="17546" y="78380"/>
                      <a:pt x="0" y="60834"/>
                      <a:pt x="0" y="39190"/>
                    </a:cubicBezTo>
                    <a:lnTo>
                      <a:pt x="0" y="39190"/>
                    </a:lnTo>
                    <a:cubicBezTo>
                      <a:pt x="0" y="17546"/>
                      <a:pt x="17546" y="0"/>
                      <a:pt x="39190" y="0"/>
                    </a:cubicBezTo>
                    <a:close/>
                  </a:path>
                </a:pathLst>
              </a:custGeom>
              <a:solidFill>
                <a:srgbClr val="B0A190"/>
              </a:solidFill>
            </p:spPr>
          </p:sp>
          <p:sp>
            <p:nvSpPr>
              <p:cNvPr name="TextBox 52" id="52"/>
              <p:cNvSpPr txBox="true"/>
              <p:nvPr/>
            </p:nvSpPr>
            <p:spPr>
              <a:xfrm>
                <a:off x="0" y="-85725"/>
                <a:ext cx="753476" cy="164105"/>
              </a:xfrm>
              <a:prstGeom prst="rect">
                <a:avLst/>
              </a:prstGeom>
            </p:spPr>
            <p:txBody>
              <a:bodyPr anchor="ctr" rtlCol="false" tIns="54493" lIns="54493" bIns="54493" rIns="54493"/>
              <a:lstStyle/>
              <a:p>
                <a:pPr algn="ctr">
                  <a:lnSpc>
                    <a:spcPts val="3379"/>
                  </a:lnSpc>
                </a:pPr>
              </a:p>
            </p:txBody>
          </p:sp>
        </p:grpSp>
        <p:sp>
          <p:nvSpPr>
            <p:cNvPr name="TextBox 53" id="53"/>
            <p:cNvSpPr txBox="true"/>
            <p:nvPr/>
          </p:nvSpPr>
          <p:spPr>
            <a:xfrm rot="0">
              <a:off x="18923259" y="1132402"/>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Higher Ability</a:t>
              </a:r>
            </a:p>
          </p:txBody>
        </p:sp>
        <p:sp>
          <p:nvSpPr>
            <p:cNvPr name="TextBox 54" id="54"/>
            <p:cNvSpPr txBox="true"/>
            <p:nvPr/>
          </p:nvSpPr>
          <p:spPr>
            <a:xfrm rot="0">
              <a:off x="18923259" y="3966304"/>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Middle Ability</a:t>
              </a:r>
            </a:p>
          </p:txBody>
        </p:sp>
        <p:sp>
          <p:nvSpPr>
            <p:cNvPr name="TextBox 55" id="55"/>
            <p:cNvSpPr txBox="true"/>
            <p:nvPr/>
          </p:nvSpPr>
          <p:spPr>
            <a:xfrm rot="0">
              <a:off x="18923259" y="6757203"/>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Lower Ability</a:t>
              </a:r>
            </a:p>
          </p:txBody>
        </p:sp>
        <p:sp>
          <p:nvSpPr>
            <p:cNvPr name="TextBox 56" id="56"/>
            <p:cNvSpPr txBox="true"/>
            <p:nvPr/>
          </p:nvSpPr>
          <p:spPr>
            <a:xfrm rot="0">
              <a:off x="19063472" y="8599857"/>
              <a:ext cx="2655526" cy="389696"/>
            </a:xfrm>
            <a:prstGeom prst="rect">
              <a:avLst/>
            </a:prstGeom>
          </p:spPr>
          <p:txBody>
            <a:bodyPr anchor="t" rtlCol="false" tIns="0" lIns="0" bIns="0" rIns="0">
              <a:spAutoFit/>
            </a:bodyPr>
            <a:lstStyle/>
            <a:p>
              <a:pPr algn="l">
                <a:lnSpc>
                  <a:spcPts val="2832"/>
                </a:lnSpc>
              </a:pPr>
              <a:r>
                <a:rPr lang="en-US" sz="1374">
                  <a:solidFill>
                    <a:srgbClr val="000000"/>
                  </a:solidFill>
                  <a:latin typeface="Safira March"/>
                  <a:ea typeface="Safira March"/>
                  <a:cs typeface="Safira March"/>
                  <a:sym typeface="Safira March"/>
                </a:rPr>
                <a:t>whiteboard</a:t>
              </a:r>
            </a:p>
          </p:txBody>
        </p:sp>
        <p:sp>
          <p:nvSpPr>
            <p:cNvPr name="TextBox 57" id="57"/>
            <p:cNvSpPr txBox="true"/>
            <p:nvPr/>
          </p:nvSpPr>
          <p:spPr>
            <a:xfrm rot="0">
              <a:off x="19655973" y="1607664"/>
              <a:ext cx="1190097" cy="241523"/>
            </a:xfrm>
            <a:prstGeom prst="rect">
              <a:avLst/>
            </a:prstGeom>
          </p:spPr>
          <p:txBody>
            <a:bodyPr anchor="t" rtlCol="false" tIns="0" lIns="0" bIns="0" rIns="0">
              <a:spAutoFit/>
            </a:bodyPr>
            <a:lstStyle/>
            <a:p>
              <a:pPr algn="l">
                <a:lnSpc>
                  <a:spcPts val="1834"/>
                </a:lnSpc>
              </a:pPr>
              <a:r>
                <a:rPr lang="en-US" sz="890">
                  <a:solidFill>
                    <a:srgbClr val="000000"/>
                  </a:solidFill>
                  <a:latin typeface="Safira March"/>
                  <a:ea typeface="Safira March"/>
                  <a:cs typeface="Safira March"/>
                  <a:sym typeface="Safira March"/>
                </a:rPr>
                <a:t>(9 pupils)</a:t>
              </a:r>
            </a:p>
          </p:txBody>
        </p:sp>
        <p:sp>
          <p:nvSpPr>
            <p:cNvPr name="TextBox 58" id="58"/>
            <p:cNvSpPr txBox="true"/>
            <p:nvPr/>
          </p:nvSpPr>
          <p:spPr>
            <a:xfrm rot="0">
              <a:off x="19655973" y="4421650"/>
              <a:ext cx="1190097" cy="241523"/>
            </a:xfrm>
            <a:prstGeom prst="rect">
              <a:avLst/>
            </a:prstGeom>
          </p:spPr>
          <p:txBody>
            <a:bodyPr anchor="t" rtlCol="false" tIns="0" lIns="0" bIns="0" rIns="0">
              <a:spAutoFit/>
            </a:bodyPr>
            <a:lstStyle/>
            <a:p>
              <a:pPr algn="l">
                <a:lnSpc>
                  <a:spcPts val="1834"/>
                </a:lnSpc>
              </a:pPr>
              <a:r>
                <a:rPr lang="en-US" sz="890">
                  <a:solidFill>
                    <a:srgbClr val="000000"/>
                  </a:solidFill>
                  <a:latin typeface="Safira March"/>
                  <a:ea typeface="Safira March"/>
                  <a:cs typeface="Safira March"/>
                  <a:sym typeface="Safira March"/>
                </a:rPr>
                <a:t>( 11 pupils)</a:t>
              </a:r>
            </a:p>
          </p:txBody>
        </p:sp>
        <p:sp>
          <p:nvSpPr>
            <p:cNvPr name="TextBox 59" id="59"/>
            <p:cNvSpPr txBox="true"/>
            <p:nvPr/>
          </p:nvSpPr>
          <p:spPr>
            <a:xfrm rot="0">
              <a:off x="19766878" y="7273241"/>
              <a:ext cx="968287" cy="157663"/>
            </a:xfrm>
            <a:prstGeom prst="rect">
              <a:avLst/>
            </a:prstGeom>
          </p:spPr>
          <p:txBody>
            <a:bodyPr anchor="t" rtlCol="false" tIns="0" lIns="0" bIns="0" rIns="0">
              <a:spAutoFit/>
            </a:bodyPr>
            <a:lstStyle/>
            <a:p>
              <a:pPr algn="ctr">
                <a:lnSpc>
                  <a:spcPts val="1075"/>
                </a:lnSpc>
                <a:spcBef>
                  <a:spcPct val="0"/>
                </a:spcBef>
              </a:pPr>
              <a:r>
                <a:rPr lang="en-US" sz="636">
                  <a:solidFill>
                    <a:srgbClr val="000000"/>
                  </a:solidFill>
                  <a:latin typeface="Safira March"/>
                  <a:ea typeface="Safira March"/>
                  <a:cs typeface="Safira March"/>
                  <a:sym typeface="Safira March"/>
                </a:rPr>
                <a:t>(9 PUPILS)</a:t>
              </a:r>
            </a:p>
          </p:txBody>
        </p:sp>
      </p:grpSp>
      <p:sp>
        <p:nvSpPr>
          <p:cNvPr name="AutoShape 60" id="60"/>
          <p:cNvSpPr/>
          <p:nvPr/>
        </p:nvSpPr>
        <p:spPr>
          <a:xfrm>
            <a:off x="-358182" y="651768"/>
            <a:ext cx="19153990" cy="24595"/>
          </a:xfrm>
          <a:prstGeom prst="line">
            <a:avLst/>
          </a:prstGeom>
          <a:ln cap="flat" w="28575">
            <a:solidFill>
              <a:srgbClr val="000000">
                <a:alpha val="49804"/>
              </a:srgbClr>
            </a:solidFill>
            <a:prstDash val="solid"/>
            <a:headEnd type="none" len="sm" w="sm"/>
            <a:tailEnd type="none" len="sm" w="sm"/>
          </a:ln>
        </p:spPr>
      </p:sp>
      <p:sp>
        <p:nvSpPr>
          <p:cNvPr name="TextBox 61" id="61"/>
          <p:cNvSpPr txBox="true"/>
          <p:nvPr/>
        </p:nvSpPr>
        <p:spPr>
          <a:xfrm rot="0">
            <a:off x="2098072" y="8112232"/>
            <a:ext cx="14590047" cy="799364"/>
          </a:xfrm>
          <a:prstGeom prst="rect">
            <a:avLst/>
          </a:prstGeom>
        </p:spPr>
        <p:txBody>
          <a:bodyPr anchor="t" rtlCol="false" tIns="0" lIns="0" bIns="0" rIns="0">
            <a:spAutoFit/>
          </a:bodyPr>
          <a:lstStyle/>
          <a:p>
            <a:pPr algn="ctr">
              <a:lnSpc>
                <a:spcPts val="1615"/>
              </a:lnSpc>
            </a:pPr>
            <a:r>
              <a:rPr lang="en-US" sz="1153" spc="215">
                <a:solidFill>
                  <a:srgbClr val="000000"/>
                </a:solidFill>
                <a:latin typeface="Safira March"/>
                <a:ea typeface="Safira March"/>
                <a:cs typeface="Safira March"/>
                <a:sym typeface="Safira March"/>
              </a:rPr>
              <a:t>“</a:t>
            </a:r>
            <a:r>
              <a:rPr lang="en-US" sz="1153" spc="215">
                <a:solidFill>
                  <a:srgbClr val="000000"/>
                </a:solidFill>
                <a:latin typeface="Safira March"/>
                <a:ea typeface="Safira March"/>
                <a:cs typeface="Safira March"/>
                <a:sym typeface="Safira March"/>
              </a:rPr>
              <a:t>Percentage of pupils identified as having additional learning needs as 48.1%</a:t>
            </a:r>
          </a:p>
          <a:p>
            <a:pPr algn="ctr">
              <a:lnSpc>
                <a:spcPts val="1615"/>
              </a:lnSpc>
            </a:pPr>
          </a:p>
          <a:p>
            <a:pPr algn="ctr">
              <a:lnSpc>
                <a:spcPts val="1615"/>
              </a:lnSpc>
            </a:pPr>
          </a:p>
          <a:p>
            <a:pPr algn="ctr">
              <a:lnSpc>
                <a:spcPts val="1615"/>
              </a:lnSpc>
            </a:pPr>
            <a:r>
              <a:rPr lang="en-US" sz="1153" spc="215">
                <a:solidFill>
                  <a:srgbClr val="000000"/>
                </a:solidFill>
                <a:latin typeface="Safira March"/>
                <a:ea typeface="Safira March"/>
                <a:cs typeface="Safira March"/>
                <a:sym typeface="Safira March"/>
              </a:rPr>
              <a:t>The national percentage of pupils identified as having an additional learning need in Primary is 13.2%”</a:t>
            </a:r>
          </a:p>
        </p:txBody>
      </p:sp>
      <p:sp>
        <p:nvSpPr>
          <p:cNvPr name="TextBox 62" id="62"/>
          <p:cNvSpPr txBox="true"/>
          <p:nvPr/>
        </p:nvSpPr>
        <p:spPr>
          <a:xfrm rot="0">
            <a:off x="14822131" y="9049991"/>
            <a:ext cx="2662583" cy="226144"/>
          </a:xfrm>
          <a:prstGeom prst="rect">
            <a:avLst/>
          </a:prstGeom>
        </p:spPr>
        <p:txBody>
          <a:bodyPr anchor="t" rtlCol="false" tIns="0" lIns="0" bIns="0" rIns="0">
            <a:spAutoFit/>
          </a:bodyPr>
          <a:lstStyle/>
          <a:p>
            <a:pPr algn="ctr">
              <a:lnSpc>
                <a:spcPts val="1915"/>
              </a:lnSpc>
              <a:spcBef>
                <a:spcPct val="0"/>
              </a:spcBef>
            </a:pPr>
            <a:r>
              <a:rPr lang="en-US" sz="1133">
                <a:solidFill>
                  <a:srgbClr val="000000"/>
                </a:solidFill>
                <a:latin typeface="Safira March"/>
                <a:ea typeface="Safira March"/>
                <a:cs typeface="Safira March"/>
                <a:sym typeface="Safira March"/>
              </a:rPr>
              <a:t>(Estyn, 2024)</a:t>
            </a:r>
          </a:p>
        </p:txBody>
      </p:sp>
      <p:grpSp>
        <p:nvGrpSpPr>
          <p:cNvPr name="Group 63" id="63"/>
          <p:cNvGrpSpPr/>
          <p:nvPr/>
        </p:nvGrpSpPr>
        <p:grpSpPr>
          <a:xfrm rot="0">
            <a:off x="-866027" y="9640850"/>
            <a:ext cx="19154027" cy="378070"/>
            <a:chOff x="0" y="0"/>
            <a:chExt cx="25538703" cy="504093"/>
          </a:xfrm>
        </p:grpSpPr>
        <p:sp>
          <p:nvSpPr>
            <p:cNvPr name="AutoShape 64" id="64"/>
            <p:cNvSpPr/>
            <p:nvPr/>
          </p:nvSpPr>
          <p:spPr>
            <a:xfrm>
              <a:off x="24" y="19050"/>
              <a:ext cx="25538654" cy="32793"/>
            </a:xfrm>
            <a:prstGeom prst="line">
              <a:avLst/>
            </a:prstGeom>
            <a:ln cap="flat" w="38100">
              <a:solidFill>
                <a:srgbClr val="000000">
                  <a:alpha val="49804"/>
                </a:srgbClr>
              </a:solidFill>
              <a:prstDash val="solid"/>
              <a:headEnd type="none" len="sm" w="sm"/>
              <a:tailEnd type="none" len="sm" w="sm"/>
            </a:ln>
          </p:spPr>
        </p:sp>
        <p:sp>
          <p:nvSpPr>
            <p:cNvPr name="TextBox 65" id="65"/>
            <p:cNvSpPr txBox="true"/>
            <p:nvPr/>
          </p:nvSpPr>
          <p:spPr>
            <a:xfrm rot="0">
              <a:off x="1723581" y="159882"/>
              <a:ext cx="3886138" cy="344211"/>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66" id="66"/>
            <p:cNvSpPr txBox="true"/>
            <p:nvPr/>
          </p:nvSpPr>
          <p:spPr>
            <a:xfrm rot="0">
              <a:off x="21696700" y="196024"/>
              <a:ext cx="3366857" cy="308069"/>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grpSp>
      <p:sp>
        <p:nvSpPr>
          <p:cNvPr name="TextBox 67" id="67"/>
          <p:cNvSpPr txBox="true"/>
          <p:nvPr/>
        </p:nvSpPr>
        <p:spPr>
          <a:xfrm rot="0">
            <a:off x="8350525" y="53545"/>
            <a:ext cx="9264376" cy="410368"/>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My Class</a:t>
            </a:r>
          </a:p>
        </p:txBody>
      </p:sp>
    </p:spTree>
  </p:cSld>
  <p:clrMapOvr>
    <a:masterClrMapping/>
  </p:clrMapOvr>
</p:sld>
</file>

<file path=ppt/slides/slide9.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501619" y="598601"/>
            <a:ext cx="17284762" cy="8297749"/>
            <a:chOff x="0" y="0"/>
            <a:chExt cx="4552365" cy="2185415"/>
          </a:xfrm>
        </p:grpSpPr>
        <p:sp>
          <p:nvSpPr>
            <p:cNvPr name="Freeform 3" id="3"/>
            <p:cNvSpPr/>
            <p:nvPr/>
          </p:nvSpPr>
          <p:spPr>
            <a:xfrm flipH="false" flipV="false" rot="0">
              <a:off x="0" y="0"/>
              <a:ext cx="4552366" cy="2185415"/>
            </a:xfrm>
            <a:custGeom>
              <a:avLst/>
              <a:gdLst/>
              <a:ahLst/>
              <a:cxnLst/>
              <a:rect r="r" b="b" t="t" l="l"/>
              <a:pathLst>
                <a:path h="2185415" w="4552366">
                  <a:moveTo>
                    <a:pt x="22843" y="0"/>
                  </a:moveTo>
                  <a:lnTo>
                    <a:pt x="4529522" y="0"/>
                  </a:lnTo>
                  <a:cubicBezTo>
                    <a:pt x="4542138" y="0"/>
                    <a:pt x="4552366" y="10227"/>
                    <a:pt x="4552366" y="22843"/>
                  </a:cubicBezTo>
                  <a:lnTo>
                    <a:pt x="4552366" y="2162572"/>
                  </a:lnTo>
                  <a:cubicBezTo>
                    <a:pt x="4552366" y="2168630"/>
                    <a:pt x="4549959" y="2174441"/>
                    <a:pt x="4545675" y="2178725"/>
                  </a:cubicBezTo>
                  <a:cubicBezTo>
                    <a:pt x="4541391" y="2183009"/>
                    <a:pt x="4535581" y="2185415"/>
                    <a:pt x="4529522" y="2185415"/>
                  </a:cubicBezTo>
                  <a:lnTo>
                    <a:pt x="22843" y="2185415"/>
                  </a:lnTo>
                  <a:cubicBezTo>
                    <a:pt x="16785" y="2185415"/>
                    <a:pt x="10975" y="2183009"/>
                    <a:pt x="6691" y="2178725"/>
                  </a:cubicBezTo>
                  <a:cubicBezTo>
                    <a:pt x="2407" y="2174441"/>
                    <a:pt x="0" y="2168630"/>
                    <a:pt x="0" y="2162572"/>
                  </a:cubicBezTo>
                  <a:lnTo>
                    <a:pt x="0" y="22843"/>
                  </a:lnTo>
                  <a:cubicBezTo>
                    <a:pt x="0" y="16785"/>
                    <a:pt x="2407" y="10975"/>
                    <a:pt x="6691" y="6691"/>
                  </a:cubicBezTo>
                  <a:cubicBezTo>
                    <a:pt x="10975" y="2407"/>
                    <a:pt x="16785" y="0"/>
                    <a:pt x="22843" y="0"/>
                  </a:cubicBezTo>
                  <a:close/>
                </a:path>
              </a:pathLst>
            </a:custGeom>
            <a:solidFill>
              <a:srgbClr val="D5EDF9"/>
            </a:solidFill>
          </p:spPr>
        </p:sp>
        <p:sp>
          <p:nvSpPr>
            <p:cNvPr name="TextBox 4" id="4"/>
            <p:cNvSpPr txBox="true"/>
            <p:nvPr/>
          </p:nvSpPr>
          <p:spPr>
            <a:xfrm>
              <a:off x="0" y="-85725"/>
              <a:ext cx="4552365" cy="2271140"/>
            </a:xfrm>
            <a:prstGeom prst="rect">
              <a:avLst/>
            </a:prstGeom>
          </p:spPr>
          <p:txBody>
            <a:bodyPr anchor="ctr" rtlCol="false" tIns="50800" lIns="50800" bIns="50800" rIns="50800"/>
            <a:lstStyle/>
            <a:p>
              <a:pPr algn="ctr">
                <a:lnSpc>
                  <a:spcPts val="3380"/>
                </a:lnSpc>
              </a:pPr>
            </a:p>
          </p:txBody>
        </p:sp>
      </p:grpSp>
      <p:grpSp>
        <p:nvGrpSpPr>
          <p:cNvPr name="Group 5" id="5"/>
          <p:cNvGrpSpPr/>
          <p:nvPr/>
        </p:nvGrpSpPr>
        <p:grpSpPr>
          <a:xfrm rot="0">
            <a:off x="-866027" y="9718652"/>
            <a:ext cx="19154027" cy="378070"/>
            <a:chOff x="0" y="0"/>
            <a:chExt cx="25538703" cy="504093"/>
          </a:xfrm>
        </p:grpSpPr>
        <p:sp>
          <p:nvSpPr>
            <p:cNvPr name="AutoShape 6" id="6"/>
            <p:cNvSpPr/>
            <p:nvPr/>
          </p:nvSpPr>
          <p:spPr>
            <a:xfrm>
              <a:off x="24" y="19050"/>
              <a:ext cx="25538654" cy="32793"/>
            </a:xfrm>
            <a:prstGeom prst="line">
              <a:avLst/>
            </a:prstGeom>
            <a:ln cap="flat" w="38100">
              <a:solidFill>
                <a:srgbClr val="000000">
                  <a:alpha val="49804"/>
                </a:srgbClr>
              </a:solidFill>
              <a:prstDash val="solid"/>
              <a:headEnd type="none" len="sm" w="sm"/>
              <a:tailEnd type="none" len="sm" w="sm"/>
            </a:ln>
          </p:spPr>
        </p:sp>
        <p:sp>
          <p:nvSpPr>
            <p:cNvPr name="TextBox 7" id="7"/>
            <p:cNvSpPr txBox="true"/>
            <p:nvPr/>
          </p:nvSpPr>
          <p:spPr>
            <a:xfrm rot="0">
              <a:off x="1723581" y="159882"/>
              <a:ext cx="3886138" cy="344211"/>
            </a:xfrm>
            <a:prstGeom prst="rect">
              <a:avLst/>
            </a:prstGeom>
          </p:spPr>
          <p:txBody>
            <a:bodyPr anchor="t" rtlCol="false" tIns="0" lIns="0" bIns="0" rIns="0">
              <a:spAutoFit/>
            </a:bodyPr>
            <a:lstStyle/>
            <a:p>
              <a:pPr algn="l">
                <a:lnSpc>
                  <a:spcPts val="2366"/>
                </a:lnSpc>
              </a:pPr>
              <a:r>
                <a:rPr lang="en-US" sz="1400" spc="175">
                  <a:solidFill>
                    <a:srgbClr val="000000"/>
                  </a:solidFill>
                  <a:latin typeface="Safira March"/>
                  <a:ea typeface="Safira March"/>
                  <a:cs typeface="Safira March"/>
                  <a:sym typeface="Safira March"/>
                </a:rPr>
                <a:t>Emily James</a:t>
              </a:r>
            </a:p>
          </p:txBody>
        </p:sp>
        <p:sp>
          <p:nvSpPr>
            <p:cNvPr name="TextBox 8" id="8"/>
            <p:cNvSpPr txBox="true"/>
            <p:nvPr/>
          </p:nvSpPr>
          <p:spPr>
            <a:xfrm rot="0">
              <a:off x="21696700" y="196024"/>
              <a:ext cx="3366857" cy="308069"/>
            </a:xfrm>
            <a:prstGeom prst="rect">
              <a:avLst/>
            </a:prstGeom>
          </p:spPr>
          <p:txBody>
            <a:bodyPr anchor="t" rtlCol="false" tIns="0" lIns="0" bIns="0" rIns="0">
              <a:spAutoFit/>
            </a:bodyPr>
            <a:lstStyle/>
            <a:p>
              <a:pPr algn="r">
                <a:lnSpc>
                  <a:spcPts val="2196"/>
                </a:lnSpc>
              </a:pPr>
              <a:r>
                <a:rPr lang="en-US" sz="1299" spc="471">
                  <a:solidFill>
                    <a:srgbClr val="000000"/>
                  </a:solidFill>
                  <a:latin typeface="Safira March"/>
                  <a:ea typeface="Safira March"/>
                  <a:cs typeface="Safira March"/>
                  <a:sym typeface="Safira March"/>
                </a:rPr>
                <a:t>2317130</a:t>
              </a:r>
            </a:p>
          </p:txBody>
        </p:sp>
      </p:gr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502608" y="9244012"/>
            <a:ext cx="17284762" cy="0"/>
          </a:xfrm>
          <a:prstGeom prst="line">
            <a:avLst/>
          </a:prstGeom>
          <a:ln cap="flat" w="28575">
            <a:solidFill>
              <a:srgbClr val="000000"/>
            </a:solidFill>
            <a:prstDash val="solid"/>
            <a:headEnd type="none" len="sm" w="sm"/>
            <a:tailEnd type="none" len="sm" w="sm"/>
          </a:ln>
        </p:spPr>
      </p:sp>
      <p:sp>
        <p:nvSpPr>
          <p:cNvPr name="Freeform 3" id="3"/>
          <p:cNvSpPr/>
          <p:nvPr/>
        </p:nvSpPr>
        <p:spPr>
          <a:xfrm flipH="false" flipV="false" rot="0">
            <a:off x="1263571" y="192154"/>
            <a:ext cx="1324485" cy="4812137"/>
          </a:xfrm>
          <a:custGeom>
            <a:avLst/>
            <a:gdLst/>
            <a:ahLst/>
            <a:cxnLst/>
            <a:rect r="r" b="b" t="t" l="l"/>
            <a:pathLst>
              <a:path h="4812137" w="1324485">
                <a:moveTo>
                  <a:pt x="0" y="0"/>
                </a:moveTo>
                <a:lnTo>
                  <a:pt x="1324485" y="0"/>
                </a:lnTo>
                <a:lnTo>
                  <a:pt x="1324485" y="4812137"/>
                </a:lnTo>
                <a:lnTo>
                  <a:pt x="0" y="4812137"/>
                </a:lnTo>
                <a:lnTo>
                  <a:pt x="0" y="0"/>
                </a:lnTo>
                <a:close/>
              </a:path>
            </a:pathLst>
          </a:custGeom>
          <a:blipFill>
            <a:blip r:embed="rId2"/>
            <a:stretch>
              <a:fillRect l="0" t="0" r="0" b="-2892"/>
            </a:stretch>
          </a:blipFill>
        </p:spPr>
      </p:sp>
      <p:grpSp>
        <p:nvGrpSpPr>
          <p:cNvPr name="Group 4" id="4"/>
          <p:cNvGrpSpPr/>
          <p:nvPr/>
        </p:nvGrpSpPr>
        <p:grpSpPr>
          <a:xfrm rot="0">
            <a:off x="501619" y="9593392"/>
            <a:ext cx="17284762" cy="294657"/>
            <a:chOff x="0" y="0"/>
            <a:chExt cx="23046350" cy="392876"/>
          </a:xfrm>
        </p:grpSpPr>
        <p:sp>
          <p:nvSpPr>
            <p:cNvPr name="TextBox 5" id="5"/>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6" id="6"/>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grpSp>
        <p:nvGrpSpPr>
          <p:cNvPr name="Group 7" id="7"/>
          <p:cNvGrpSpPr/>
          <p:nvPr/>
        </p:nvGrpSpPr>
        <p:grpSpPr>
          <a:xfrm rot="0">
            <a:off x="3493371" y="515917"/>
            <a:ext cx="13765929" cy="4627583"/>
            <a:chOff x="0" y="0"/>
            <a:chExt cx="18354573" cy="6170110"/>
          </a:xfrm>
        </p:grpSpPr>
        <p:sp>
          <p:nvSpPr>
            <p:cNvPr name="Freeform 8" id="8"/>
            <p:cNvSpPr/>
            <p:nvPr/>
          </p:nvSpPr>
          <p:spPr>
            <a:xfrm flipH="false" flipV="false" rot="0">
              <a:off x="0" y="2486352"/>
              <a:ext cx="18354573" cy="3683759"/>
            </a:xfrm>
            <a:custGeom>
              <a:avLst/>
              <a:gdLst/>
              <a:ahLst/>
              <a:cxnLst/>
              <a:rect r="r" b="b" t="t" l="l"/>
              <a:pathLst>
                <a:path h="3683759" w="18354573">
                  <a:moveTo>
                    <a:pt x="0" y="0"/>
                  </a:moveTo>
                  <a:lnTo>
                    <a:pt x="18354573" y="0"/>
                  </a:lnTo>
                  <a:lnTo>
                    <a:pt x="18354573" y="3683758"/>
                  </a:lnTo>
                  <a:lnTo>
                    <a:pt x="0" y="3683758"/>
                  </a:lnTo>
                  <a:lnTo>
                    <a:pt x="0" y="0"/>
                  </a:lnTo>
                  <a:close/>
                </a:path>
              </a:pathLst>
            </a:custGeom>
            <a:blipFill>
              <a:blip r:embed="rId3"/>
              <a:stretch>
                <a:fillRect l="0" t="-175909" r="0" b="0"/>
              </a:stretch>
            </a:blipFill>
          </p:spPr>
        </p:sp>
        <p:sp>
          <p:nvSpPr>
            <p:cNvPr name="Freeform 9" id="9"/>
            <p:cNvSpPr/>
            <p:nvPr/>
          </p:nvSpPr>
          <p:spPr>
            <a:xfrm flipH="false" flipV="false" rot="0">
              <a:off x="0" y="0"/>
              <a:ext cx="18354573" cy="2486352"/>
            </a:xfrm>
            <a:custGeom>
              <a:avLst/>
              <a:gdLst/>
              <a:ahLst/>
              <a:cxnLst/>
              <a:rect r="r" b="b" t="t" l="l"/>
              <a:pathLst>
                <a:path h="2486352" w="18354573">
                  <a:moveTo>
                    <a:pt x="0" y="0"/>
                  </a:moveTo>
                  <a:lnTo>
                    <a:pt x="18354573" y="0"/>
                  </a:lnTo>
                  <a:lnTo>
                    <a:pt x="18354573" y="2486352"/>
                  </a:lnTo>
                  <a:lnTo>
                    <a:pt x="0" y="2486352"/>
                  </a:lnTo>
                  <a:lnTo>
                    <a:pt x="0" y="0"/>
                  </a:lnTo>
                  <a:close/>
                </a:path>
              </a:pathLst>
            </a:custGeom>
            <a:blipFill>
              <a:blip r:embed="rId3"/>
              <a:stretch>
                <a:fillRect l="0" t="0" r="0" b="-308785"/>
              </a:stretch>
            </a:blipFill>
          </p:spPr>
        </p:sp>
      </p:grpSp>
      <p:grpSp>
        <p:nvGrpSpPr>
          <p:cNvPr name="Group 10" id="10"/>
          <p:cNvGrpSpPr/>
          <p:nvPr/>
        </p:nvGrpSpPr>
        <p:grpSpPr>
          <a:xfrm rot="0">
            <a:off x="8486595" y="5698150"/>
            <a:ext cx="4881402" cy="3198200"/>
            <a:chOff x="0" y="0"/>
            <a:chExt cx="925134" cy="606130"/>
          </a:xfrm>
        </p:grpSpPr>
        <p:sp>
          <p:nvSpPr>
            <p:cNvPr name="Freeform 11" id="11"/>
            <p:cNvSpPr/>
            <p:nvPr/>
          </p:nvSpPr>
          <p:spPr>
            <a:xfrm flipH="false" flipV="false" rot="0">
              <a:off x="0" y="0"/>
              <a:ext cx="925134" cy="606130"/>
            </a:xfrm>
            <a:custGeom>
              <a:avLst/>
              <a:gdLst/>
              <a:ahLst/>
              <a:cxnLst/>
              <a:rect r="r" b="b" t="t" l="l"/>
              <a:pathLst>
                <a:path h="606130" w="925134">
                  <a:moveTo>
                    <a:pt x="44408" y="0"/>
                  </a:moveTo>
                  <a:lnTo>
                    <a:pt x="880725" y="0"/>
                  </a:lnTo>
                  <a:cubicBezTo>
                    <a:pt x="905251" y="0"/>
                    <a:pt x="925134" y="19882"/>
                    <a:pt x="925134" y="44408"/>
                  </a:cubicBezTo>
                  <a:lnTo>
                    <a:pt x="925134" y="561721"/>
                  </a:lnTo>
                  <a:cubicBezTo>
                    <a:pt x="925134" y="586247"/>
                    <a:pt x="905251" y="606130"/>
                    <a:pt x="880725" y="606130"/>
                  </a:cubicBezTo>
                  <a:lnTo>
                    <a:pt x="44408" y="606130"/>
                  </a:lnTo>
                  <a:cubicBezTo>
                    <a:pt x="19882" y="606130"/>
                    <a:pt x="0" y="586247"/>
                    <a:pt x="0" y="561721"/>
                  </a:cubicBezTo>
                  <a:lnTo>
                    <a:pt x="0" y="44408"/>
                  </a:lnTo>
                  <a:cubicBezTo>
                    <a:pt x="0" y="19882"/>
                    <a:pt x="19882" y="0"/>
                    <a:pt x="44408" y="0"/>
                  </a:cubicBezTo>
                  <a:close/>
                </a:path>
              </a:pathLst>
            </a:custGeom>
            <a:solidFill>
              <a:srgbClr val="D5EDF9"/>
            </a:solidFill>
          </p:spPr>
        </p:sp>
        <p:sp>
          <p:nvSpPr>
            <p:cNvPr name="TextBox 12" id="12"/>
            <p:cNvSpPr txBox="true"/>
            <p:nvPr/>
          </p:nvSpPr>
          <p:spPr>
            <a:xfrm>
              <a:off x="0" y="-133350"/>
              <a:ext cx="925134" cy="739480"/>
            </a:xfrm>
            <a:prstGeom prst="rect">
              <a:avLst/>
            </a:prstGeom>
          </p:spPr>
          <p:txBody>
            <a:bodyPr anchor="ctr" rtlCol="false" tIns="70596" lIns="70596" bIns="70596" rIns="70596"/>
            <a:lstStyle/>
            <a:p>
              <a:pPr algn="ctr">
                <a:lnSpc>
                  <a:spcPts val="3840"/>
                </a:lnSpc>
              </a:pPr>
            </a:p>
          </p:txBody>
        </p:sp>
      </p:grpSp>
      <p:sp>
        <p:nvSpPr>
          <p:cNvPr name="TextBox 13" id="13"/>
          <p:cNvSpPr txBox="true"/>
          <p:nvPr/>
        </p:nvSpPr>
        <p:spPr>
          <a:xfrm rot="0">
            <a:off x="9164089" y="5888517"/>
            <a:ext cx="3647065" cy="2055425"/>
          </a:xfrm>
          <a:prstGeom prst="rect">
            <a:avLst/>
          </a:prstGeom>
        </p:spPr>
        <p:txBody>
          <a:bodyPr anchor="t" rtlCol="false" tIns="0" lIns="0" bIns="0" rIns="0">
            <a:spAutoFit/>
          </a:bodyPr>
          <a:lstStyle/>
          <a:p>
            <a:pPr algn="ctr">
              <a:lnSpc>
                <a:spcPts val="3218"/>
              </a:lnSpc>
              <a:spcBef>
                <a:spcPct val="0"/>
              </a:spcBef>
            </a:pPr>
            <a:r>
              <a:rPr lang="en-US" sz="1904">
                <a:solidFill>
                  <a:srgbClr val="000000"/>
                </a:solidFill>
                <a:latin typeface="Times New Roman"/>
                <a:ea typeface="Times New Roman"/>
                <a:cs typeface="Times New Roman"/>
                <a:sym typeface="Times New Roman"/>
              </a:rPr>
              <a:t>“T</a:t>
            </a:r>
            <a:r>
              <a:rPr lang="en-US" sz="1904">
                <a:solidFill>
                  <a:srgbClr val="000000"/>
                </a:solidFill>
                <a:latin typeface="Times New Roman"/>
                <a:ea typeface="Times New Roman"/>
                <a:cs typeface="Times New Roman"/>
                <a:sym typeface="Times New Roman"/>
              </a:rPr>
              <a:t>he use of learning objectives has, all too often, become a reflexive box ticking exercise with little or no thought behind it (Didau,n.d.)”</a:t>
            </a:r>
          </a:p>
        </p:txBody>
      </p:sp>
      <p:grpSp>
        <p:nvGrpSpPr>
          <p:cNvPr name="Group 14" id="14"/>
          <p:cNvGrpSpPr/>
          <p:nvPr/>
        </p:nvGrpSpPr>
        <p:grpSpPr>
          <a:xfrm rot="0">
            <a:off x="3493371" y="5698150"/>
            <a:ext cx="4752108" cy="3198200"/>
            <a:chOff x="0" y="0"/>
            <a:chExt cx="900630" cy="606130"/>
          </a:xfrm>
        </p:grpSpPr>
        <p:sp>
          <p:nvSpPr>
            <p:cNvPr name="Freeform 15" id="15"/>
            <p:cNvSpPr/>
            <p:nvPr/>
          </p:nvSpPr>
          <p:spPr>
            <a:xfrm flipH="false" flipV="false" rot="0">
              <a:off x="0" y="0"/>
              <a:ext cx="900630" cy="606130"/>
            </a:xfrm>
            <a:custGeom>
              <a:avLst/>
              <a:gdLst/>
              <a:ahLst/>
              <a:cxnLst/>
              <a:rect r="r" b="b" t="t" l="l"/>
              <a:pathLst>
                <a:path h="606130" w="900630">
                  <a:moveTo>
                    <a:pt x="45616" y="0"/>
                  </a:moveTo>
                  <a:lnTo>
                    <a:pt x="855013" y="0"/>
                  </a:lnTo>
                  <a:cubicBezTo>
                    <a:pt x="867111" y="0"/>
                    <a:pt x="878714" y="4806"/>
                    <a:pt x="887269" y="13361"/>
                  </a:cubicBezTo>
                  <a:cubicBezTo>
                    <a:pt x="895824" y="21915"/>
                    <a:pt x="900630" y="33518"/>
                    <a:pt x="900630" y="45616"/>
                  </a:cubicBezTo>
                  <a:lnTo>
                    <a:pt x="900630" y="560513"/>
                  </a:lnTo>
                  <a:cubicBezTo>
                    <a:pt x="900630" y="572611"/>
                    <a:pt x="895824" y="584214"/>
                    <a:pt x="887269" y="592769"/>
                  </a:cubicBezTo>
                  <a:cubicBezTo>
                    <a:pt x="878714" y="601324"/>
                    <a:pt x="867111" y="606130"/>
                    <a:pt x="855013" y="606130"/>
                  </a:cubicBezTo>
                  <a:lnTo>
                    <a:pt x="45616" y="606130"/>
                  </a:lnTo>
                  <a:cubicBezTo>
                    <a:pt x="33518" y="606130"/>
                    <a:pt x="21915" y="601324"/>
                    <a:pt x="13361" y="592769"/>
                  </a:cubicBezTo>
                  <a:cubicBezTo>
                    <a:pt x="4806" y="584214"/>
                    <a:pt x="0" y="572611"/>
                    <a:pt x="0" y="560513"/>
                  </a:cubicBezTo>
                  <a:lnTo>
                    <a:pt x="0" y="45616"/>
                  </a:lnTo>
                  <a:cubicBezTo>
                    <a:pt x="0" y="33518"/>
                    <a:pt x="4806" y="21915"/>
                    <a:pt x="13361" y="13361"/>
                  </a:cubicBezTo>
                  <a:cubicBezTo>
                    <a:pt x="21915" y="4806"/>
                    <a:pt x="33518" y="0"/>
                    <a:pt x="45616" y="0"/>
                  </a:cubicBezTo>
                  <a:close/>
                </a:path>
              </a:pathLst>
            </a:custGeom>
            <a:solidFill>
              <a:srgbClr val="D5EDF9"/>
            </a:solidFill>
          </p:spPr>
        </p:sp>
        <p:sp>
          <p:nvSpPr>
            <p:cNvPr name="TextBox 16" id="16"/>
            <p:cNvSpPr txBox="true"/>
            <p:nvPr/>
          </p:nvSpPr>
          <p:spPr>
            <a:xfrm>
              <a:off x="0" y="-133350"/>
              <a:ext cx="900630" cy="739480"/>
            </a:xfrm>
            <a:prstGeom prst="rect">
              <a:avLst/>
            </a:prstGeom>
          </p:spPr>
          <p:txBody>
            <a:bodyPr anchor="ctr" rtlCol="false" tIns="70596" lIns="70596" bIns="70596" rIns="70596"/>
            <a:lstStyle/>
            <a:p>
              <a:pPr algn="ctr">
                <a:lnSpc>
                  <a:spcPts val="3840"/>
                </a:lnSpc>
              </a:pPr>
            </a:p>
          </p:txBody>
        </p:sp>
      </p:grpSp>
      <p:grpSp>
        <p:nvGrpSpPr>
          <p:cNvPr name="Group 17" id="17"/>
          <p:cNvGrpSpPr/>
          <p:nvPr/>
        </p:nvGrpSpPr>
        <p:grpSpPr>
          <a:xfrm rot="0">
            <a:off x="13606122" y="5698150"/>
            <a:ext cx="3653178" cy="3198200"/>
            <a:chOff x="0" y="0"/>
            <a:chExt cx="692358" cy="606130"/>
          </a:xfrm>
        </p:grpSpPr>
        <p:sp>
          <p:nvSpPr>
            <p:cNvPr name="Freeform 18" id="18"/>
            <p:cNvSpPr/>
            <p:nvPr/>
          </p:nvSpPr>
          <p:spPr>
            <a:xfrm flipH="false" flipV="false" rot="0">
              <a:off x="0" y="0"/>
              <a:ext cx="692358" cy="606130"/>
            </a:xfrm>
            <a:custGeom>
              <a:avLst/>
              <a:gdLst/>
              <a:ahLst/>
              <a:cxnLst/>
              <a:rect r="r" b="b" t="t" l="l"/>
              <a:pathLst>
                <a:path h="606130" w="692358">
                  <a:moveTo>
                    <a:pt x="59338" y="0"/>
                  </a:moveTo>
                  <a:lnTo>
                    <a:pt x="633020" y="0"/>
                  </a:lnTo>
                  <a:cubicBezTo>
                    <a:pt x="665791" y="0"/>
                    <a:pt x="692358" y="26567"/>
                    <a:pt x="692358" y="59338"/>
                  </a:cubicBezTo>
                  <a:lnTo>
                    <a:pt x="692358" y="546791"/>
                  </a:lnTo>
                  <a:cubicBezTo>
                    <a:pt x="692358" y="562529"/>
                    <a:pt x="686106" y="577622"/>
                    <a:pt x="674978" y="588750"/>
                  </a:cubicBezTo>
                  <a:cubicBezTo>
                    <a:pt x="663850" y="599878"/>
                    <a:pt x="648757" y="606130"/>
                    <a:pt x="633020" y="606130"/>
                  </a:cubicBezTo>
                  <a:lnTo>
                    <a:pt x="59338" y="606130"/>
                  </a:lnTo>
                  <a:cubicBezTo>
                    <a:pt x="26567" y="606130"/>
                    <a:pt x="0" y="579563"/>
                    <a:pt x="0" y="546791"/>
                  </a:cubicBezTo>
                  <a:lnTo>
                    <a:pt x="0" y="59338"/>
                  </a:lnTo>
                  <a:cubicBezTo>
                    <a:pt x="0" y="26567"/>
                    <a:pt x="26567" y="0"/>
                    <a:pt x="59338" y="0"/>
                  </a:cubicBezTo>
                  <a:close/>
                </a:path>
              </a:pathLst>
            </a:custGeom>
            <a:solidFill>
              <a:srgbClr val="D5EDF9"/>
            </a:solidFill>
          </p:spPr>
        </p:sp>
        <p:sp>
          <p:nvSpPr>
            <p:cNvPr name="TextBox 19" id="19"/>
            <p:cNvSpPr txBox="true"/>
            <p:nvPr/>
          </p:nvSpPr>
          <p:spPr>
            <a:xfrm>
              <a:off x="0" y="-133350"/>
              <a:ext cx="692358" cy="739480"/>
            </a:xfrm>
            <a:prstGeom prst="rect">
              <a:avLst/>
            </a:prstGeom>
          </p:spPr>
          <p:txBody>
            <a:bodyPr anchor="ctr" rtlCol="false" tIns="70596" lIns="70596" bIns="70596" rIns="70596"/>
            <a:lstStyle/>
            <a:p>
              <a:pPr algn="ctr">
                <a:lnSpc>
                  <a:spcPts val="3840"/>
                </a:lnSpc>
              </a:pPr>
            </a:p>
          </p:txBody>
        </p:sp>
      </p:grpSp>
      <p:sp>
        <p:nvSpPr>
          <p:cNvPr name="TextBox 20" id="20"/>
          <p:cNvSpPr txBox="true"/>
          <p:nvPr/>
        </p:nvSpPr>
        <p:spPr>
          <a:xfrm rot="0">
            <a:off x="3820578" y="5889425"/>
            <a:ext cx="4097694" cy="2208625"/>
          </a:xfrm>
          <a:prstGeom prst="rect">
            <a:avLst/>
          </a:prstGeom>
        </p:spPr>
        <p:txBody>
          <a:bodyPr anchor="t" rtlCol="false" tIns="0" lIns="0" bIns="0" rIns="0">
            <a:spAutoFit/>
          </a:bodyPr>
          <a:lstStyle/>
          <a:p>
            <a:pPr algn="ctr">
              <a:lnSpc>
                <a:spcPts val="2483"/>
              </a:lnSpc>
              <a:spcBef>
                <a:spcPct val="0"/>
              </a:spcBef>
            </a:pPr>
            <a:r>
              <a:rPr lang="en-US" sz="1469">
                <a:solidFill>
                  <a:srgbClr val="000000"/>
                </a:solidFill>
                <a:latin typeface="Times New Roman"/>
                <a:ea typeface="Times New Roman"/>
                <a:cs typeface="Times New Roman"/>
                <a:sym typeface="Times New Roman"/>
              </a:rPr>
              <a:t>“</a:t>
            </a:r>
            <a:r>
              <a:rPr lang="en-US" sz="1469">
                <a:solidFill>
                  <a:srgbClr val="000000"/>
                </a:solidFill>
                <a:latin typeface="Times New Roman"/>
                <a:ea typeface="Times New Roman"/>
                <a:cs typeface="Times New Roman"/>
                <a:sym typeface="Times New Roman"/>
              </a:rPr>
              <a:t>Recently, de-contextualised LIs, focusingon the process criteria to be learned, have been recommended as a way of enablingtransfer, for example,‘to be able to write clear instructions’rather than limiting thelearning to one particular context,‘to be able to write instructions on how to changea bicycle tyre’(Clarke,2013).”</a:t>
            </a:r>
          </a:p>
        </p:txBody>
      </p:sp>
      <p:sp>
        <p:nvSpPr>
          <p:cNvPr name="TextBox 21" id="21"/>
          <p:cNvSpPr txBox="true"/>
          <p:nvPr/>
        </p:nvSpPr>
        <p:spPr>
          <a:xfrm rot="0">
            <a:off x="14149474" y="5889425"/>
            <a:ext cx="2566475" cy="2188300"/>
          </a:xfrm>
          <a:prstGeom prst="rect">
            <a:avLst/>
          </a:prstGeom>
        </p:spPr>
        <p:txBody>
          <a:bodyPr anchor="t" rtlCol="false" tIns="0" lIns="0" bIns="0" rIns="0">
            <a:spAutoFit/>
          </a:bodyPr>
          <a:lstStyle/>
          <a:p>
            <a:pPr algn="ctr">
              <a:lnSpc>
                <a:spcPts val="2459"/>
              </a:lnSpc>
              <a:spcBef>
                <a:spcPct val="0"/>
              </a:spcBef>
            </a:pPr>
            <a:r>
              <a:rPr lang="en-US" sz="1455">
                <a:solidFill>
                  <a:srgbClr val="000000"/>
                </a:solidFill>
                <a:latin typeface="Times New Roman"/>
                <a:ea typeface="Times New Roman"/>
                <a:cs typeface="Times New Roman"/>
                <a:sym typeface="Times New Roman"/>
              </a:rPr>
              <a:t>“</a:t>
            </a:r>
            <a:r>
              <a:rPr lang="en-US" sz="1455">
                <a:solidFill>
                  <a:srgbClr val="000000"/>
                </a:solidFill>
                <a:latin typeface="Times New Roman"/>
                <a:ea typeface="Times New Roman"/>
                <a:cs typeface="Times New Roman"/>
                <a:sym typeface="Times New Roman"/>
              </a:rPr>
              <a:t>Professional development courses could also underline theimportance of discussion of the LIs and SC with the learners, in order to promote pupils’engagement in their learning,”</a:t>
            </a:r>
          </a:p>
        </p:txBody>
      </p:sp>
      <p:sp>
        <p:nvSpPr>
          <p:cNvPr name="TextBox 22" id="22"/>
          <p:cNvSpPr txBox="true"/>
          <p:nvPr/>
        </p:nvSpPr>
        <p:spPr>
          <a:xfrm rot="0">
            <a:off x="9509412" y="8390594"/>
            <a:ext cx="2835769" cy="329962"/>
          </a:xfrm>
          <a:prstGeom prst="rect">
            <a:avLst/>
          </a:prstGeom>
        </p:spPr>
        <p:txBody>
          <a:bodyPr anchor="t" rtlCol="false" tIns="0" lIns="0" bIns="0" rIns="0">
            <a:spAutoFit/>
          </a:bodyPr>
          <a:lstStyle/>
          <a:p>
            <a:pPr algn="ctr">
              <a:lnSpc>
                <a:spcPts val="2502"/>
              </a:lnSpc>
              <a:spcBef>
                <a:spcPct val="0"/>
              </a:spcBef>
            </a:pPr>
            <a:r>
              <a:rPr lang="en-US" sz="1480">
                <a:solidFill>
                  <a:srgbClr val="000000"/>
                </a:solidFill>
                <a:latin typeface="Times New Roman"/>
                <a:ea typeface="Times New Roman"/>
                <a:cs typeface="Times New Roman"/>
                <a:sym typeface="Times New Roman"/>
              </a:rPr>
              <a:t>(Crichton and  McDaid, 2016)</a:t>
            </a:r>
          </a:p>
        </p:txBody>
      </p:sp>
      <p:sp>
        <p:nvSpPr>
          <p:cNvPr name="Freeform 23" id="23"/>
          <p:cNvSpPr/>
          <p:nvPr/>
        </p:nvSpPr>
        <p:spPr>
          <a:xfrm flipH="false" flipV="false" rot="0">
            <a:off x="1148832" y="5143500"/>
            <a:ext cx="1553964" cy="3693593"/>
          </a:xfrm>
          <a:custGeom>
            <a:avLst/>
            <a:gdLst/>
            <a:ahLst/>
            <a:cxnLst/>
            <a:rect r="r" b="b" t="t" l="l"/>
            <a:pathLst>
              <a:path h="3693593" w="1553964">
                <a:moveTo>
                  <a:pt x="0" y="0"/>
                </a:moveTo>
                <a:lnTo>
                  <a:pt x="1553964" y="0"/>
                </a:lnTo>
                <a:lnTo>
                  <a:pt x="1553964" y="3693593"/>
                </a:lnTo>
                <a:lnTo>
                  <a:pt x="0" y="3693593"/>
                </a:lnTo>
                <a:lnTo>
                  <a:pt x="0" y="0"/>
                </a:lnTo>
                <a:close/>
              </a:path>
            </a:pathLst>
          </a:custGeom>
          <a:blipFill>
            <a:blip r:embed="rId4"/>
            <a:stretch>
              <a:fillRect l="-6454" t="-3801" r="-297622" b="-3087"/>
            </a:stretch>
          </a:blipFill>
        </p:spPr>
      </p:sp>
      <p:sp>
        <p:nvSpPr>
          <p:cNvPr name="TextBox 24" id="24"/>
          <p:cNvSpPr txBox="true"/>
          <p:nvPr/>
        </p:nvSpPr>
        <p:spPr>
          <a:xfrm rot="0">
            <a:off x="4451540" y="8390594"/>
            <a:ext cx="2835769" cy="329962"/>
          </a:xfrm>
          <a:prstGeom prst="rect">
            <a:avLst/>
          </a:prstGeom>
        </p:spPr>
        <p:txBody>
          <a:bodyPr anchor="t" rtlCol="false" tIns="0" lIns="0" bIns="0" rIns="0">
            <a:spAutoFit/>
          </a:bodyPr>
          <a:lstStyle/>
          <a:p>
            <a:pPr algn="ctr">
              <a:lnSpc>
                <a:spcPts val="2502"/>
              </a:lnSpc>
              <a:spcBef>
                <a:spcPct val="0"/>
              </a:spcBef>
            </a:pPr>
            <a:r>
              <a:rPr lang="en-US" sz="1480">
                <a:solidFill>
                  <a:srgbClr val="000000"/>
                </a:solidFill>
                <a:latin typeface="Times New Roman"/>
                <a:ea typeface="Times New Roman"/>
                <a:cs typeface="Times New Roman"/>
                <a:sym typeface="Times New Roman"/>
              </a:rPr>
              <a:t>(Crichton and  McDaid, 2016)</a:t>
            </a:r>
          </a:p>
        </p:txBody>
      </p:sp>
      <p:sp>
        <p:nvSpPr>
          <p:cNvPr name="TextBox 25" id="25"/>
          <p:cNvSpPr txBox="true"/>
          <p:nvPr/>
        </p:nvSpPr>
        <p:spPr>
          <a:xfrm rot="0">
            <a:off x="14014827" y="8278001"/>
            <a:ext cx="2835769" cy="329962"/>
          </a:xfrm>
          <a:prstGeom prst="rect">
            <a:avLst/>
          </a:prstGeom>
        </p:spPr>
        <p:txBody>
          <a:bodyPr anchor="t" rtlCol="false" tIns="0" lIns="0" bIns="0" rIns="0">
            <a:spAutoFit/>
          </a:bodyPr>
          <a:lstStyle/>
          <a:p>
            <a:pPr algn="ctr">
              <a:lnSpc>
                <a:spcPts val="2502"/>
              </a:lnSpc>
              <a:spcBef>
                <a:spcPct val="0"/>
              </a:spcBef>
            </a:pPr>
            <a:r>
              <a:rPr lang="en-US" sz="1480">
                <a:solidFill>
                  <a:srgbClr val="000000"/>
                </a:solidFill>
                <a:latin typeface="Times New Roman"/>
                <a:ea typeface="Times New Roman"/>
                <a:cs typeface="Times New Roman"/>
                <a:sym typeface="Times New Roman"/>
              </a:rPr>
              <a:t>(Crichton and  McDaid, 2016)</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502608" y="9244012"/>
            <a:ext cx="17284762" cy="0"/>
          </a:xfrm>
          <a:prstGeom prst="line">
            <a:avLst/>
          </a:prstGeom>
          <a:ln cap="flat" w="28575">
            <a:solidFill>
              <a:srgbClr val="000000"/>
            </a:solidFill>
            <a:prstDash val="solid"/>
            <a:headEnd type="none" len="sm" w="sm"/>
            <a:tailEnd type="none" len="sm" w="sm"/>
          </a:ln>
        </p:spPr>
      </p:sp>
      <p:sp>
        <p:nvSpPr>
          <p:cNvPr name="Freeform 3" id="3"/>
          <p:cNvSpPr/>
          <p:nvPr/>
        </p:nvSpPr>
        <p:spPr>
          <a:xfrm flipH="false" flipV="false" rot="0">
            <a:off x="1028700" y="610078"/>
            <a:ext cx="14874494" cy="3647645"/>
          </a:xfrm>
          <a:custGeom>
            <a:avLst/>
            <a:gdLst/>
            <a:ahLst/>
            <a:cxnLst/>
            <a:rect r="r" b="b" t="t" l="l"/>
            <a:pathLst>
              <a:path h="3647645" w="14874494">
                <a:moveTo>
                  <a:pt x="0" y="0"/>
                </a:moveTo>
                <a:lnTo>
                  <a:pt x="14874494" y="0"/>
                </a:lnTo>
                <a:lnTo>
                  <a:pt x="14874494" y="3647644"/>
                </a:lnTo>
                <a:lnTo>
                  <a:pt x="0" y="3647644"/>
                </a:lnTo>
                <a:lnTo>
                  <a:pt x="0" y="0"/>
                </a:lnTo>
                <a:close/>
              </a:path>
            </a:pathLst>
          </a:custGeom>
          <a:blipFill>
            <a:blip r:embed="rId2"/>
            <a:stretch>
              <a:fillRect l="-79" t="0" r="-79" b="-314654"/>
            </a:stretch>
          </a:blipFill>
        </p:spPr>
      </p:sp>
      <p:grpSp>
        <p:nvGrpSpPr>
          <p:cNvPr name="Group 4" id="4"/>
          <p:cNvGrpSpPr/>
          <p:nvPr/>
        </p:nvGrpSpPr>
        <p:grpSpPr>
          <a:xfrm rot="0">
            <a:off x="1028700" y="4825812"/>
            <a:ext cx="8115300" cy="3752850"/>
            <a:chOff x="0" y="0"/>
            <a:chExt cx="1531753" cy="708346"/>
          </a:xfrm>
        </p:grpSpPr>
        <p:sp>
          <p:nvSpPr>
            <p:cNvPr name="Freeform 5" id="5"/>
            <p:cNvSpPr/>
            <p:nvPr/>
          </p:nvSpPr>
          <p:spPr>
            <a:xfrm flipH="false" flipV="false" rot="0">
              <a:off x="0" y="0"/>
              <a:ext cx="1531753" cy="708346"/>
            </a:xfrm>
            <a:custGeom>
              <a:avLst/>
              <a:gdLst/>
              <a:ahLst/>
              <a:cxnLst/>
              <a:rect r="r" b="b" t="t" l="l"/>
              <a:pathLst>
                <a:path h="708346" w="1531753">
                  <a:moveTo>
                    <a:pt x="26712" y="0"/>
                  </a:moveTo>
                  <a:lnTo>
                    <a:pt x="1505041" y="0"/>
                  </a:lnTo>
                  <a:cubicBezTo>
                    <a:pt x="1512126" y="0"/>
                    <a:pt x="1518920" y="2814"/>
                    <a:pt x="1523930" y="7824"/>
                  </a:cubicBezTo>
                  <a:cubicBezTo>
                    <a:pt x="1528939" y="12833"/>
                    <a:pt x="1531753" y="19627"/>
                    <a:pt x="1531753" y="26712"/>
                  </a:cubicBezTo>
                  <a:lnTo>
                    <a:pt x="1531753" y="681634"/>
                  </a:lnTo>
                  <a:cubicBezTo>
                    <a:pt x="1531753" y="688719"/>
                    <a:pt x="1528939" y="695513"/>
                    <a:pt x="1523930" y="700522"/>
                  </a:cubicBezTo>
                  <a:cubicBezTo>
                    <a:pt x="1518920" y="705532"/>
                    <a:pt x="1512126" y="708346"/>
                    <a:pt x="1505041" y="708346"/>
                  </a:cubicBezTo>
                  <a:lnTo>
                    <a:pt x="26712" y="708346"/>
                  </a:lnTo>
                  <a:cubicBezTo>
                    <a:pt x="19627" y="708346"/>
                    <a:pt x="12833" y="705532"/>
                    <a:pt x="7824" y="700522"/>
                  </a:cubicBezTo>
                  <a:cubicBezTo>
                    <a:pt x="2814" y="695513"/>
                    <a:pt x="0" y="688719"/>
                    <a:pt x="0" y="681634"/>
                  </a:cubicBezTo>
                  <a:lnTo>
                    <a:pt x="0" y="26712"/>
                  </a:lnTo>
                  <a:cubicBezTo>
                    <a:pt x="0" y="19627"/>
                    <a:pt x="2814" y="12833"/>
                    <a:pt x="7824" y="7824"/>
                  </a:cubicBezTo>
                  <a:cubicBezTo>
                    <a:pt x="12833" y="2814"/>
                    <a:pt x="19627" y="0"/>
                    <a:pt x="26712" y="0"/>
                  </a:cubicBezTo>
                  <a:close/>
                </a:path>
              </a:pathLst>
            </a:custGeom>
            <a:solidFill>
              <a:srgbClr val="D5EDF9"/>
            </a:solidFill>
          </p:spPr>
        </p:sp>
        <p:sp>
          <p:nvSpPr>
            <p:cNvPr name="TextBox 6" id="6"/>
            <p:cNvSpPr txBox="true"/>
            <p:nvPr/>
          </p:nvSpPr>
          <p:spPr>
            <a:xfrm>
              <a:off x="0" y="-133350"/>
              <a:ext cx="1531753" cy="841696"/>
            </a:xfrm>
            <a:prstGeom prst="rect">
              <a:avLst/>
            </a:prstGeom>
          </p:spPr>
          <p:txBody>
            <a:bodyPr anchor="ctr" rtlCol="false" tIns="70885" lIns="70885" bIns="70885" rIns="70885"/>
            <a:lstStyle/>
            <a:p>
              <a:pPr algn="ctr">
                <a:lnSpc>
                  <a:spcPts val="3840"/>
                </a:lnSpc>
              </a:pPr>
            </a:p>
          </p:txBody>
        </p:sp>
      </p:grpSp>
      <p:grpSp>
        <p:nvGrpSpPr>
          <p:cNvPr name="Group 7" id="7"/>
          <p:cNvGrpSpPr/>
          <p:nvPr/>
        </p:nvGrpSpPr>
        <p:grpSpPr>
          <a:xfrm rot="0">
            <a:off x="9310782" y="4825812"/>
            <a:ext cx="8115300" cy="3752850"/>
            <a:chOff x="0" y="0"/>
            <a:chExt cx="1531753" cy="708346"/>
          </a:xfrm>
        </p:grpSpPr>
        <p:sp>
          <p:nvSpPr>
            <p:cNvPr name="Freeform 8" id="8"/>
            <p:cNvSpPr/>
            <p:nvPr/>
          </p:nvSpPr>
          <p:spPr>
            <a:xfrm flipH="false" flipV="false" rot="0">
              <a:off x="0" y="0"/>
              <a:ext cx="1531753" cy="708346"/>
            </a:xfrm>
            <a:custGeom>
              <a:avLst/>
              <a:gdLst/>
              <a:ahLst/>
              <a:cxnLst/>
              <a:rect r="r" b="b" t="t" l="l"/>
              <a:pathLst>
                <a:path h="708346" w="1531753">
                  <a:moveTo>
                    <a:pt x="26712" y="0"/>
                  </a:moveTo>
                  <a:lnTo>
                    <a:pt x="1505041" y="0"/>
                  </a:lnTo>
                  <a:cubicBezTo>
                    <a:pt x="1512126" y="0"/>
                    <a:pt x="1518920" y="2814"/>
                    <a:pt x="1523930" y="7824"/>
                  </a:cubicBezTo>
                  <a:cubicBezTo>
                    <a:pt x="1528939" y="12833"/>
                    <a:pt x="1531753" y="19627"/>
                    <a:pt x="1531753" y="26712"/>
                  </a:cubicBezTo>
                  <a:lnTo>
                    <a:pt x="1531753" y="681634"/>
                  </a:lnTo>
                  <a:cubicBezTo>
                    <a:pt x="1531753" y="688719"/>
                    <a:pt x="1528939" y="695513"/>
                    <a:pt x="1523930" y="700522"/>
                  </a:cubicBezTo>
                  <a:cubicBezTo>
                    <a:pt x="1518920" y="705532"/>
                    <a:pt x="1512126" y="708346"/>
                    <a:pt x="1505041" y="708346"/>
                  </a:cubicBezTo>
                  <a:lnTo>
                    <a:pt x="26712" y="708346"/>
                  </a:lnTo>
                  <a:cubicBezTo>
                    <a:pt x="19627" y="708346"/>
                    <a:pt x="12833" y="705532"/>
                    <a:pt x="7824" y="700522"/>
                  </a:cubicBezTo>
                  <a:cubicBezTo>
                    <a:pt x="2814" y="695513"/>
                    <a:pt x="0" y="688719"/>
                    <a:pt x="0" y="681634"/>
                  </a:cubicBezTo>
                  <a:lnTo>
                    <a:pt x="0" y="26712"/>
                  </a:lnTo>
                  <a:cubicBezTo>
                    <a:pt x="0" y="19627"/>
                    <a:pt x="2814" y="12833"/>
                    <a:pt x="7824" y="7824"/>
                  </a:cubicBezTo>
                  <a:cubicBezTo>
                    <a:pt x="12833" y="2814"/>
                    <a:pt x="19627" y="0"/>
                    <a:pt x="26712" y="0"/>
                  </a:cubicBezTo>
                  <a:close/>
                </a:path>
              </a:pathLst>
            </a:custGeom>
            <a:solidFill>
              <a:srgbClr val="D5EDF9"/>
            </a:solidFill>
          </p:spPr>
        </p:sp>
        <p:sp>
          <p:nvSpPr>
            <p:cNvPr name="TextBox 9" id="9"/>
            <p:cNvSpPr txBox="true"/>
            <p:nvPr/>
          </p:nvSpPr>
          <p:spPr>
            <a:xfrm>
              <a:off x="0" y="-133350"/>
              <a:ext cx="1531753" cy="841696"/>
            </a:xfrm>
            <a:prstGeom prst="rect">
              <a:avLst/>
            </a:prstGeom>
          </p:spPr>
          <p:txBody>
            <a:bodyPr anchor="ctr" rtlCol="false" tIns="70885" lIns="70885" bIns="70885" rIns="70885"/>
            <a:lstStyle/>
            <a:p>
              <a:pPr algn="ctr">
                <a:lnSpc>
                  <a:spcPts val="3840"/>
                </a:lnSpc>
              </a:pPr>
            </a:p>
          </p:txBody>
        </p:sp>
      </p:grpSp>
      <p:grpSp>
        <p:nvGrpSpPr>
          <p:cNvPr name="Group 10" id="10"/>
          <p:cNvGrpSpPr/>
          <p:nvPr/>
        </p:nvGrpSpPr>
        <p:grpSpPr>
          <a:xfrm rot="0">
            <a:off x="501619" y="9593392"/>
            <a:ext cx="17284762" cy="294657"/>
            <a:chOff x="0" y="0"/>
            <a:chExt cx="23046350" cy="392876"/>
          </a:xfrm>
        </p:grpSpPr>
        <p:sp>
          <p:nvSpPr>
            <p:cNvPr name="TextBox 11" id="11"/>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12" id="12"/>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sp>
        <p:nvSpPr>
          <p:cNvPr name="TextBox 13" id="13"/>
          <p:cNvSpPr txBox="true"/>
          <p:nvPr/>
        </p:nvSpPr>
        <p:spPr>
          <a:xfrm rot="0">
            <a:off x="3648968" y="7571754"/>
            <a:ext cx="2874765" cy="365102"/>
          </a:xfrm>
          <a:prstGeom prst="rect">
            <a:avLst/>
          </a:prstGeom>
        </p:spPr>
        <p:txBody>
          <a:bodyPr anchor="t" rtlCol="false" tIns="0" lIns="0" bIns="0" rIns="0">
            <a:spAutoFit/>
          </a:bodyPr>
          <a:lstStyle/>
          <a:p>
            <a:pPr algn="ctr">
              <a:lnSpc>
                <a:spcPts val="2744"/>
              </a:lnSpc>
            </a:pPr>
            <a:r>
              <a:rPr lang="en-US" sz="1960" spc="366">
                <a:solidFill>
                  <a:srgbClr val="000000"/>
                </a:solidFill>
                <a:latin typeface="Times New Roman"/>
                <a:ea typeface="Times New Roman"/>
                <a:cs typeface="Times New Roman"/>
                <a:sym typeface="Times New Roman"/>
              </a:rPr>
              <a:t>(Spendlove, 2009)</a:t>
            </a:r>
          </a:p>
        </p:txBody>
      </p:sp>
      <p:sp>
        <p:nvSpPr>
          <p:cNvPr name="Freeform 14" id="14"/>
          <p:cNvSpPr/>
          <p:nvPr/>
        </p:nvSpPr>
        <p:spPr>
          <a:xfrm flipH="false" flipV="false" rot="0">
            <a:off x="16258229" y="610078"/>
            <a:ext cx="1528152" cy="3884256"/>
          </a:xfrm>
          <a:custGeom>
            <a:avLst/>
            <a:gdLst/>
            <a:ahLst/>
            <a:cxnLst/>
            <a:rect r="r" b="b" t="t" l="l"/>
            <a:pathLst>
              <a:path h="3884256" w="1528152">
                <a:moveTo>
                  <a:pt x="0" y="0"/>
                </a:moveTo>
                <a:lnTo>
                  <a:pt x="1528152" y="0"/>
                </a:lnTo>
                <a:lnTo>
                  <a:pt x="1528152" y="3884255"/>
                </a:lnTo>
                <a:lnTo>
                  <a:pt x="0" y="3884255"/>
                </a:lnTo>
                <a:lnTo>
                  <a:pt x="0" y="0"/>
                </a:lnTo>
                <a:close/>
              </a:path>
            </a:pathLst>
          </a:custGeom>
          <a:blipFill>
            <a:blip r:embed="rId3"/>
            <a:stretch>
              <a:fillRect l="-110704" t="-3801" r="-221408" b="-3087"/>
            </a:stretch>
          </a:blipFill>
        </p:spPr>
      </p:sp>
      <p:sp>
        <p:nvSpPr>
          <p:cNvPr name="TextBox 15" id="15"/>
          <p:cNvSpPr txBox="true"/>
          <p:nvPr/>
        </p:nvSpPr>
        <p:spPr>
          <a:xfrm rot="0">
            <a:off x="12139628" y="7571754"/>
            <a:ext cx="2874765" cy="365102"/>
          </a:xfrm>
          <a:prstGeom prst="rect">
            <a:avLst/>
          </a:prstGeom>
        </p:spPr>
        <p:txBody>
          <a:bodyPr anchor="t" rtlCol="false" tIns="0" lIns="0" bIns="0" rIns="0">
            <a:spAutoFit/>
          </a:bodyPr>
          <a:lstStyle/>
          <a:p>
            <a:pPr algn="ctr">
              <a:lnSpc>
                <a:spcPts val="2744"/>
              </a:lnSpc>
            </a:pPr>
            <a:r>
              <a:rPr lang="en-US" sz="1960" spc="366">
                <a:solidFill>
                  <a:srgbClr val="000000"/>
                </a:solidFill>
                <a:latin typeface="Times New Roman"/>
                <a:ea typeface="Times New Roman"/>
                <a:cs typeface="Times New Roman"/>
                <a:sym typeface="Times New Roman"/>
              </a:rPr>
              <a:t>(Spendlove, 2009)</a:t>
            </a:r>
          </a:p>
        </p:txBody>
      </p:sp>
      <p:sp>
        <p:nvSpPr>
          <p:cNvPr name="TextBox 16" id="16"/>
          <p:cNvSpPr txBox="true"/>
          <p:nvPr/>
        </p:nvSpPr>
        <p:spPr>
          <a:xfrm rot="0">
            <a:off x="1706753" y="5430325"/>
            <a:ext cx="6890589" cy="1691584"/>
          </a:xfrm>
          <a:prstGeom prst="rect">
            <a:avLst/>
          </a:prstGeom>
        </p:spPr>
        <p:txBody>
          <a:bodyPr anchor="t" rtlCol="false" tIns="0" lIns="0" bIns="0" rIns="0">
            <a:spAutoFit/>
          </a:bodyPr>
          <a:lstStyle/>
          <a:p>
            <a:pPr algn="ctr">
              <a:lnSpc>
                <a:spcPts val="3357"/>
              </a:lnSpc>
            </a:pPr>
            <a:r>
              <a:rPr lang="en-US" sz="2398" spc="448">
                <a:solidFill>
                  <a:srgbClr val="000000"/>
                </a:solidFill>
                <a:latin typeface="Times New Roman"/>
                <a:ea typeface="Times New Roman"/>
                <a:cs typeface="Times New Roman"/>
                <a:sym typeface="Times New Roman"/>
              </a:rPr>
              <a:t>“</a:t>
            </a:r>
            <a:r>
              <a:rPr lang="en-US" sz="2398" spc="448">
                <a:solidFill>
                  <a:srgbClr val="000000"/>
                </a:solidFill>
                <a:latin typeface="Times New Roman"/>
                <a:ea typeface="Times New Roman"/>
                <a:cs typeface="Times New Roman"/>
                <a:sym typeface="Times New Roman"/>
              </a:rPr>
              <a:t>By using this method, there is also the opportunity to recognize the different achievements by learners when responding to the questions.”</a:t>
            </a:r>
          </a:p>
        </p:txBody>
      </p:sp>
      <p:sp>
        <p:nvSpPr>
          <p:cNvPr name="TextBox 17" id="17"/>
          <p:cNvSpPr txBox="true"/>
          <p:nvPr/>
        </p:nvSpPr>
        <p:spPr>
          <a:xfrm rot="0">
            <a:off x="10131716" y="5223170"/>
            <a:ext cx="6890589" cy="2105895"/>
          </a:xfrm>
          <a:prstGeom prst="rect">
            <a:avLst/>
          </a:prstGeom>
        </p:spPr>
        <p:txBody>
          <a:bodyPr anchor="t" rtlCol="false" tIns="0" lIns="0" bIns="0" rIns="0">
            <a:spAutoFit/>
          </a:bodyPr>
          <a:lstStyle/>
          <a:p>
            <a:pPr algn="ctr">
              <a:lnSpc>
                <a:spcPts val="3357"/>
              </a:lnSpc>
            </a:pPr>
            <a:r>
              <a:rPr lang="en-US" sz="2398" spc="448">
                <a:solidFill>
                  <a:srgbClr val="000000"/>
                </a:solidFill>
                <a:latin typeface="Times New Roman"/>
                <a:ea typeface="Times New Roman"/>
                <a:cs typeface="Times New Roman"/>
                <a:sym typeface="Times New Roman"/>
              </a:rPr>
              <a:t>“</a:t>
            </a:r>
            <a:r>
              <a:rPr lang="en-US" sz="2398" spc="448">
                <a:solidFill>
                  <a:srgbClr val="000000"/>
                </a:solidFill>
                <a:latin typeface="Times New Roman"/>
                <a:ea typeface="Times New Roman"/>
                <a:cs typeface="Times New Roman"/>
                <a:sym typeface="Times New Roman"/>
              </a:rPr>
              <a:t>This releases the teacher to be more effective through planned startegic intervention with small groups of individuals rather than reactive with dominant individuals.”</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flipV="true">
            <a:off x="0" y="9258300"/>
            <a:ext cx="18288000" cy="0"/>
          </a:xfrm>
          <a:prstGeom prst="line">
            <a:avLst/>
          </a:prstGeom>
          <a:ln cap="flat" w="28575">
            <a:solidFill>
              <a:srgbClr val="000000"/>
            </a:solidFill>
            <a:prstDash val="solid"/>
            <a:headEnd type="none" len="sm" w="sm"/>
            <a:tailEnd type="none" len="sm" w="sm"/>
          </a:ln>
        </p:spPr>
      </p:sp>
      <p:grpSp>
        <p:nvGrpSpPr>
          <p:cNvPr name="Group 3" id="3"/>
          <p:cNvGrpSpPr/>
          <p:nvPr/>
        </p:nvGrpSpPr>
        <p:grpSpPr>
          <a:xfrm rot="0">
            <a:off x="501619" y="9593392"/>
            <a:ext cx="17284762" cy="294657"/>
            <a:chOff x="0" y="0"/>
            <a:chExt cx="23046350" cy="392876"/>
          </a:xfrm>
        </p:grpSpPr>
        <p:sp>
          <p:nvSpPr>
            <p:cNvPr name="TextBox 4" id="4"/>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5" id="5"/>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grpSp>
        <p:nvGrpSpPr>
          <p:cNvPr name="Group 6" id="6"/>
          <p:cNvGrpSpPr/>
          <p:nvPr/>
        </p:nvGrpSpPr>
        <p:grpSpPr>
          <a:xfrm rot="0">
            <a:off x="765159" y="525664"/>
            <a:ext cx="16433009" cy="4284461"/>
            <a:chOff x="0" y="0"/>
            <a:chExt cx="21910679" cy="5712615"/>
          </a:xfrm>
        </p:grpSpPr>
        <p:sp>
          <p:nvSpPr>
            <p:cNvPr name="Freeform 7" id="7"/>
            <p:cNvSpPr/>
            <p:nvPr/>
          </p:nvSpPr>
          <p:spPr>
            <a:xfrm flipH="false" flipV="false" rot="0">
              <a:off x="0" y="0"/>
              <a:ext cx="21910679" cy="1437074"/>
            </a:xfrm>
            <a:custGeom>
              <a:avLst/>
              <a:gdLst/>
              <a:ahLst/>
              <a:cxnLst/>
              <a:rect r="r" b="b" t="t" l="l"/>
              <a:pathLst>
                <a:path h="1437074" w="21910679">
                  <a:moveTo>
                    <a:pt x="0" y="0"/>
                  </a:moveTo>
                  <a:lnTo>
                    <a:pt x="21910679" y="0"/>
                  </a:lnTo>
                  <a:lnTo>
                    <a:pt x="21910679" y="1437074"/>
                  </a:lnTo>
                  <a:lnTo>
                    <a:pt x="0" y="1437074"/>
                  </a:lnTo>
                  <a:lnTo>
                    <a:pt x="0" y="0"/>
                  </a:lnTo>
                  <a:close/>
                </a:path>
              </a:pathLst>
            </a:custGeom>
            <a:blipFill>
              <a:blip r:embed="rId2"/>
              <a:stretch>
                <a:fillRect l="0" t="-373087" r="0" b="-1075371"/>
              </a:stretch>
            </a:blipFill>
          </p:spPr>
        </p:sp>
        <p:sp>
          <p:nvSpPr>
            <p:cNvPr name="Freeform 8" id="8"/>
            <p:cNvSpPr/>
            <p:nvPr/>
          </p:nvSpPr>
          <p:spPr>
            <a:xfrm flipH="false" flipV="false" rot="0">
              <a:off x="0" y="1437074"/>
              <a:ext cx="21910679" cy="4275541"/>
            </a:xfrm>
            <a:custGeom>
              <a:avLst/>
              <a:gdLst/>
              <a:ahLst/>
              <a:cxnLst/>
              <a:rect r="r" b="b" t="t" l="l"/>
              <a:pathLst>
                <a:path h="4275541" w="21910679">
                  <a:moveTo>
                    <a:pt x="0" y="0"/>
                  </a:moveTo>
                  <a:lnTo>
                    <a:pt x="21910679" y="0"/>
                  </a:lnTo>
                  <a:lnTo>
                    <a:pt x="21910679" y="4275541"/>
                  </a:lnTo>
                  <a:lnTo>
                    <a:pt x="0" y="4275541"/>
                  </a:lnTo>
                  <a:lnTo>
                    <a:pt x="0" y="0"/>
                  </a:lnTo>
                  <a:close/>
                </a:path>
              </a:pathLst>
            </a:custGeom>
            <a:blipFill>
              <a:blip r:embed="rId2"/>
              <a:stretch>
                <a:fillRect l="0" t="-262603" r="0" b="-157857"/>
              </a:stretch>
            </a:blipFill>
          </p:spPr>
        </p:sp>
      </p:grpSp>
      <p:grpSp>
        <p:nvGrpSpPr>
          <p:cNvPr name="Group 9" id="9"/>
          <p:cNvGrpSpPr/>
          <p:nvPr/>
        </p:nvGrpSpPr>
        <p:grpSpPr>
          <a:xfrm rot="0">
            <a:off x="7834674" y="5143500"/>
            <a:ext cx="9951708" cy="3280483"/>
            <a:chOff x="0" y="0"/>
            <a:chExt cx="2157650" cy="711248"/>
          </a:xfrm>
        </p:grpSpPr>
        <p:sp>
          <p:nvSpPr>
            <p:cNvPr name="Freeform 10" id="10"/>
            <p:cNvSpPr/>
            <p:nvPr/>
          </p:nvSpPr>
          <p:spPr>
            <a:xfrm flipH="false" flipV="false" rot="0">
              <a:off x="0" y="0"/>
              <a:ext cx="2157650" cy="711248"/>
            </a:xfrm>
            <a:custGeom>
              <a:avLst/>
              <a:gdLst/>
              <a:ahLst/>
              <a:cxnLst/>
              <a:rect r="r" b="b" t="t" l="l"/>
              <a:pathLst>
                <a:path h="711248" w="2157650">
                  <a:moveTo>
                    <a:pt x="21783" y="0"/>
                  </a:moveTo>
                  <a:lnTo>
                    <a:pt x="2135867" y="0"/>
                  </a:lnTo>
                  <a:cubicBezTo>
                    <a:pt x="2141644" y="0"/>
                    <a:pt x="2147185" y="2295"/>
                    <a:pt x="2151270" y="6380"/>
                  </a:cubicBezTo>
                  <a:cubicBezTo>
                    <a:pt x="2155355" y="10465"/>
                    <a:pt x="2157650" y="16005"/>
                    <a:pt x="2157650" y="21783"/>
                  </a:cubicBezTo>
                  <a:lnTo>
                    <a:pt x="2157650" y="689465"/>
                  </a:lnTo>
                  <a:cubicBezTo>
                    <a:pt x="2157650" y="701496"/>
                    <a:pt x="2147897" y="711248"/>
                    <a:pt x="2135867" y="711248"/>
                  </a:cubicBezTo>
                  <a:lnTo>
                    <a:pt x="21783" y="711248"/>
                  </a:lnTo>
                  <a:cubicBezTo>
                    <a:pt x="9752" y="711248"/>
                    <a:pt x="0" y="701496"/>
                    <a:pt x="0" y="689465"/>
                  </a:cubicBezTo>
                  <a:lnTo>
                    <a:pt x="0" y="21783"/>
                  </a:lnTo>
                  <a:cubicBezTo>
                    <a:pt x="0" y="9752"/>
                    <a:pt x="9752" y="0"/>
                    <a:pt x="21783" y="0"/>
                  </a:cubicBezTo>
                  <a:close/>
                </a:path>
              </a:pathLst>
            </a:custGeom>
            <a:solidFill>
              <a:srgbClr val="D5EDF9"/>
            </a:solidFill>
          </p:spPr>
        </p:sp>
        <p:sp>
          <p:nvSpPr>
            <p:cNvPr name="TextBox 11" id="11"/>
            <p:cNvSpPr txBox="true"/>
            <p:nvPr/>
          </p:nvSpPr>
          <p:spPr>
            <a:xfrm>
              <a:off x="0" y="-133350"/>
              <a:ext cx="2157650" cy="844598"/>
            </a:xfrm>
            <a:prstGeom prst="rect">
              <a:avLst/>
            </a:prstGeom>
          </p:spPr>
          <p:txBody>
            <a:bodyPr anchor="ctr" rtlCol="false" tIns="70596" lIns="70596" bIns="70596" rIns="70596"/>
            <a:lstStyle/>
            <a:p>
              <a:pPr algn="ctr">
                <a:lnSpc>
                  <a:spcPts val="3840"/>
                </a:lnSpc>
              </a:pPr>
            </a:p>
          </p:txBody>
        </p:sp>
      </p:grpSp>
      <p:sp>
        <p:nvSpPr>
          <p:cNvPr name="TextBox 12" id="12"/>
          <p:cNvSpPr txBox="true"/>
          <p:nvPr/>
        </p:nvSpPr>
        <p:spPr>
          <a:xfrm rot="0">
            <a:off x="8390539" y="5263558"/>
            <a:ext cx="8839978" cy="3028636"/>
          </a:xfrm>
          <a:prstGeom prst="rect">
            <a:avLst/>
          </a:prstGeom>
        </p:spPr>
        <p:txBody>
          <a:bodyPr anchor="t" rtlCol="false" tIns="0" lIns="0" bIns="0" rIns="0">
            <a:spAutoFit/>
          </a:bodyPr>
          <a:lstStyle/>
          <a:p>
            <a:pPr algn="ctr">
              <a:lnSpc>
                <a:spcPts val="3003"/>
              </a:lnSpc>
            </a:pPr>
            <a:r>
              <a:rPr lang="en-US" sz="2145" spc="401">
                <a:solidFill>
                  <a:srgbClr val="000000"/>
                </a:solidFill>
                <a:latin typeface="Times New Roman"/>
                <a:ea typeface="Times New Roman"/>
                <a:cs typeface="Times New Roman"/>
                <a:sym typeface="Times New Roman"/>
              </a:rPr>
              <a:t>“</a:t>
            </a:r>
            <a:r>
              <a:rPr lang="en-US" sz="2145" spc="401">
                <a:solidFill>
                  <a:srgbClr val="000000"/>
                </a:solidFill>
                <a:latin typeface="Times New Roman"/>
                <a:ea typeface="Times New Roman"/>
                <a:cs typeface="Times New Roman"/>
                <a:sym typeface="Times New Roman"/>
              </a:rPr>
              <a:t>Responsive teaching must be defined by what it is not, and much is placed on the space between what has become the "letter" of AfL in schools and its lack of resemblance to what was the "spirit" at the beginning - another nail in a coffin filled with lollipops, traffic-light cards and mini whiteboards.”</a:t>
            </a:r>
          </a:p>
          <a:p>
            <a:pPr algn="ctr">
              <a:lnSpc>
                <a:spcPts val="3003"/>
              </a:lnSpc>
            </a:pPr>
          </a:p>
          <a:p>
            <a:pPr algn="ctr">
              <a:lnSpc>
                <a:spcPts val="3003"/>
              </a:lnSpc>
            </a:pPr>
            <a:r>
              <a:rPr lang="en-US" sz="2145" spc="401">
                <a:solidFill>
                  <a:srgbClr val="000000"/>
                </a:solidFill>
                <a:latin typeface="Times New Roman"/>
                <a:ea typeface="Times New Roman"/>
                <a:cs typeface="Times New Roman"/>
                <a:sym typeface="Times New Roman"/>
              </a:rPr>
              <a:t>(Draper, 2018)</a:t>
            </a:r>
          </a:p>
        </p:txBody>
      </p:sp>
      <p:grpSp>
        <p:nvGrpSpPr>
          <p:cNvPr name="Group 13" id="13"/>
          <p:cNvGrpSpPr/>
          <p:nvPr/>
        </p:nvGrpSpPr>
        <p:grpSpPr>
          <a:xfrm rot="0">
            <a:off x="3164810" y="5143500"/>
            <a:ext cx="4370126" cy="3280483"/>
            <a:chOff x="0" y="0"/>
            <a:chExt cx="943630" cy="708346"/>
          </a:xfrm>
        </p:grpSpPr>
        <p:sp>
          <p:nvSpPr>
            <p:cNvPr name="Freeform 14" id="14"/>
            <p:cNvSpPr/>
            <p:nvPr/>
          </p:nvSpPr>
          <p:spPr>
            <a:xfrm flipH="false" flipV="false" rot="0">
              <a:off x="0" y="0"/>
              <a:ext cx="943630" cy="708346"/>
            </a:xfrm>
            <a:custGeom>
              <a:avLst/>
              <a:gdLst/>
              <a:ahLst/>
              <a:cxnLst/>
              <a:rect r="r" b="b" t="t" l="l"/>
              <a:pathLst>
                <a:path h="708346" w="943630">
                  <a:moveTo>
                    <a:pt x="49604" y="0"/>
                  </a:moveTo>
                  <a:lnTo>
                    <a:pt x="894026" y="0"/>
                  </a:lnTo>
                  <a:cubicBezTo>
                    <a:pt x="907182" y="0"/>
                    <a:pt x="919799" y="5226"/>
                    <a:pt x="929101" y="14529"/>
                  </a:cubicBezTo>
                  <a:cubicBezTo>
                    <a:pt x="938404" y="23831"/>
                    <a:pt x="943630" y="36448"/>
                    <a:pt x="943630" y="49604"/>
                  </a:cubicBezTo>
                  <a:lnTo>
                    <a:pt x="943630" y="658742"/>
                  </a:lnTo>
                  <a:cubicBezTo>
                    <a:pt x="943630" y="686138"/>
                    <a:pt x="921422" y="708346"/>
                    <a:pt x="894026" y="708346"/>
                  </a:cubicBezTo>
                  <a:lnTo>
                    <a:pt x="49604" y="708346"/>
                  </a:lnTo>
                  <a:cubicBezTo>
                    <a:pt x="22208" y="708346"/>
                    <a:pt x="0" y="686138"/>
                    <a:pt x="0" y="658742"/>
                  </a:cubicBezTo>
                  <a:lnTo>
                    <a:pt x="0" y="49604"/>
                  </a:lnTo>
                  <a:cubicBezTo>
                    <a:pt x="0" y="36448"/>
                    <a:pt x="5226" y="23831"/>
                    <a:pt x="14529" y="14529"/>
                  </a:cubicBezTo>
                  <a:cubicBezTo>
                    <a:pt x="23831" y="5226"/>
                    <a:pt x="36448" y="0"/>
                    <a:pt x="49604" y="0"/>
                  </a:cubicBezTo>
                  <a:close/>
                </a:path>
              </a:pathLst>
            </a:custGeom>
            <a:solidFill>
              <a:srgbClr val="D5EDF9"/>
            </a:solidFill>
          </p:spPr>
        </p:sp>
        <p:sp>
          <p:nvSpPr>
            <p:cNvPr name="TextBox 15" id="15"/>
            <p:cNvSpPr txBox="true"/>
            <p:nvPr/>
          </p:nvSpPr>
          <p:spPr>
            <a:xfrm>
              <a:off x="0" y="-133350"/>
              <a:ext cx="943630" cy="841696"/>
            </a:xfrm>
            <a:prstGeom prst="rect">
              <a:avLst/>
            </a:prstGeom>
          </p:spPr>
          <p:txBody>
            <a:bodyPr anchor="ctr" rtlCol="false" tIns="70885" lIns="70885" bIns="70885" rIns="70885"/>
            <a:lstStyle/>
            <a:p>
              <a:pPr algn="ctr">
                <a:lnSpc>
                  <a:spcPts val="3840"/>
                </a:lnSpc>
              </a:pPr>
            </a:p>
          </p:txBody>
        </p:sp>
      </p:grpSp>
      <p:sp>
        <p:nvSpPr>
          <p:cNvPr name="TextBox 16" id="16"/>
          <p:cNvSpPr txBox="true"/>
          <p:nvPr/>
        </p:nvSpPr>
        <p:spPr>
          <a:xfrm rot="0">
            <a:off x="3441587" y="5403313"/>
            <a:ext cx="3803179" cy="2607759"/>
          </a:xfrm>
          <a:prstGeom prst="rect">
            <a:avLst/>
          </a:prstGeom>
        </p:spPr>
        <p:txBody>
          <a:bodyPr anchor="t" rtlCol="false" tIns="0" lIns="0" bIns="0" rIns="0">
            <a:spAutoFit/>
          </a:bodyPr>
          <a:lstStyle/>
          <a:p>
            <a:pPr algn="ctr">
              <a:lnSpc>
                <a:spcPts val="2993"/>
              </a:lnSpc>
            </a:pPr>
            <a:r>
              <a:rPr lang="en-US" sz="2138" spc="399">
                <a:solidFill>
                  <a:srgbClr val="000000"/>
                </a:solidFill>
                <a:latin typeface="Times New Roman"/>
                <a:ea typeface="Times New Roman"/>
                <a:cs typeface="Times New Roman"/>
                <a:sym typeface="Times New Roman"/>
              </a:rPr>
              <a:t>“</a:t>
            </a:r>
            <a:r>
              <a:rPr lang="en-US" sz="2138" spc="399">
                <a:solidFill>
                  <a:srgbClr val="000000"/>
                </a:solidFill>
                <a:latin typeface="Times New Roman"/>
                <a:ea typeface="Times New Roman"/>
                <a:cs typeface="Times New Roman"/>
                <a:sym typeface="Times New Roman"/>
              </a:rPr>
              <a:t>MWBs are great for asking questions in class and ensuring everyone is involved in the retrieval process.”</a:t>
            </a:r>
          </a:p>
          <a:p>
            <a:pPr algn="ctr">
              <a:lnSpc>
                <a:spcPts val="2993"/>
              </a:lnSpc>
            </a:pPr>
          </a:p>
          <a:p>
            <a:pPr algn="ctr">
              <a:lnSpc>
                <a:spcPts val="2993"/>
              </a:lnSpc>
            </a:pPr>
            <a:r>
              <a:rPr lang="en-US" sz="2138" spc="399">
                <a:solidFill>
                  <a:srgbClr val="000000"/>
                </a:solidFill>
                <a:latin typeface="Times New Roman"/>
                <a:ea typeface="Times New Roman"/>
                <a:cs typeface="Times New Roman"/>
                <a:sym typeface="Times New Roman"/>
              </a:rPr>
              <a:t>(Jones, 2021)</a:t>
            </a:r>
          </a:p>
        </p:txBody>
      </p:sp>
      <p:sp>
        <p:nvSpPr>
          <p:cNvPr name="Freeform 17" id="17"/>
          <p:cNvSpPr/>
          <p:nvPr/>
        </p:nvSpPr>
        <p:spPr>
          <a:xfrm flipH="false" flipV="false" rot="0">
            <a:off x="972058" y="5061860"/>
            <a:ext cx="1602202" cy="3916131"/>
          </a:xfrm>
          <a:custGeom>
            <a:avLst/>
            <a:gdLst/>
            <a:ahLst/>
            <a:cxnLst/>
            <a:rect r="r" b="b" t="t" l="l"/>
            <a:pathLst>
              <a:path h="3916131" w="1602202">
                <a:moveTo>
                  <a:pt x="0" y="0"/>
                </a:moveTo>
                <a:lnTo>
                  <a:pt x="1602202" y="0"/>
                </a:lnTo>
                <a:lnTo>
                  <a:pt x="1602202" y="3916130"/>
                </a:lnTo>
                <a:lnTo>
                  <a:pt x="0" y="3916130"/>
                </a:lnTo>
                <a:lnTo>
                  <a:pt x="0" y="0"/>
                </a:lnTo>
                <a:close/>
              </a:path>
            </a:pathLst>
          </a:custGeom>
          <a:blipFill>
            <a:blip r:embed="rId3"/>
            <a:stretch>
              <a:fillRect l="-206271" t="-3801" r="-109252" b="-3087"/>
            </a:stretch>
          </a:blipFill>
        </p:spPr>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9258300"/>
            <a:ext cx="18288000" cy="0"/>
          </a:xfrm>
          <a:prstGeom prst="line">
            <a:avLst/>
          </a:prstGeom>
          <a:ln cap="flat" w="28575">
            <a:solidFill>
              <a:srgbClr val="000000"/>
            </a:solidFill>
            <a:prstDash val="solid"/>
            <a:headEnd type="none" len="sm" w="sm"/>
            <a:tailEnd type="none" len="sm" w="sm"/>
          </a:ln>
        </p:spPr>
      </p:sp>
      <p:sp>
        <p:nvSpPr>
          <p:cNvPr name="Freeform 3" id="3"/>
          <p:cNvSpPr/>
          <p:nvPr/>
        </p:nvSpPr>
        <p:spPr>
          <a:xfrm flipH="false" flipV="false" rot="0">
            <a:off x="383927" y="743146"/>
            <a:ext cx="15251616" cy="3316481"/>
          </a:xfrm>
          <a:custGeom>
            <a:avLst/>
            <a:gdLst/>
            <a:ahLst/>
            <a:cxnLst/>
            <a:rect r="r" b="b" t="t" l="l"/>
            <a:pathLst>
              <a:path h="3316481" w="15251616">
                <a:moveTo>
                  <a:pt x="0" y="0"/>
                </a:moveTo>
                <a:lnTo>
                  <a:pt x="15251616" y="0"/>
                </a:lnTo>
                <a:lnTo>
                  <a:pt x="15251616" y="3316481"/>
                </a:lnTo>
                <a:lnTo>
                  <a:pt x="0" y="3316481"/>
                </a:lnTo>
                <a:lnTo>
                  <a:pt x="0" y="0"/>
                </a:lnTo>
                <a:close/>
              </a:path>
            </a:pathLst>
          </a:custGeom>
          <a:blipFill>
            <a:blip r:embed="rId2"/>
            <a:stretch>
              <a:fillRect l="0" t="-323234" r="0" b="-43813"/>
            </a:stretch>
          </a:blipFill>
        </p:spPr>
      </p:sp>
      <p:grpSp>
        <p:nvGrpSpPr>
          <p:cNvPr name="Group 4" id="4"/>
          <p:cNvGrpSpPr/>
          <p:nvPr/>
        </p:nvGrpSpPr>
        <p:grpSpPr>
          <a:xfrm rot="0">
            <a:off x="1028700" y="4669925"/>
            <a:ext cx="5400614" cy="3752850"/>
            <a:chOff x="0" y="0"/>
            <a:chExt cx="1019359" cy="708346"/>
          </a:xfrm>
        </p:grpSpPr>
        <p:sp>
          <p:nvSpPr>
            <p:cNvPr name="Freeform 5" id="5"/>
            <p:cNvSpPr/>
            <p:nvPr/>
          </p:nvSpPr>
          <p:spPr>
            <a:xfrm flipH="false" flipV="false" rot="0">
              <a:off x="0" y="0"/>
              <a:ext cx="1019359" cy="708346"/>
            </a:xfrm>
            <a:custGeom>
              <a:avLst/>
              <a:gdLst/>
              <a:ahLst/>
              <a:cxnLst/>
              <a:rect r="r" b="b" t="t" l="l"/>
              <a:pathLst>
                <a:path h="708346" w="1019359">
                  <a:moveTo>
                    <a:pt x="40139" y="0"/>
                  </a:moveTo>
                  <a:lnTo>
                    <a:pt x="979221" y="0"/>
                  </a:lnTo>
                  <a:cubicBezTo>
                    <a:pt x="1001389" y="0"/>
                    <a:pt x="1019359" y="17971"/>
                    <a:pt x="1019359" y="40139"/>
                  </a:cubicBezTo>
                  <a:lnTo>
                    <a:pt x="1019359" y="668207"/>
                  </a:lnTo>
                  <a:cubicBezTo>
                    <a:pt x="1019359" y="690375"/>
                    <a:pt x="1001389" y="708346"/>
                    <a:pt x="979221" y="708346"/>
                  </a:cubicBezTo>
                  <a:lnTo>
                    <a:pt x="40139" y="708346"/>
                  </a:lnTo>
                  <a:cubicBezTo>
                    <a:pt x="17971" y="708346"/>
                    <a:pt x="0" y="690375"/>
                    <a:pt x="0" y="668207"/>
                  </a:cubicBezTo>
                  <a:lnTo>
                    <a:pt x="0" y="40139"/>
                  </a:lnTo>
                  <a:cubicBezTo>
                    <a:pt x="0" y="17971"/>
                    <a:pt x="17971" y="0"/>
                    <a:pt x="40139" y="0"/>
                  </a:cubicBezTo>
                  <a:close/>
                </a:path>
              </a:pathLst>
            </a:custGeom>
            <a:solidFill>
              <a:srgbClr val="D5EDF9"/>
            </a:solidFill>
          </p:spPr>
        </p:sp>
        <p:sp>
          <p:nvSpPr>
            <p:cNvPr name="TextBox 6" id="6"/>
            <p:cNvSpPr txBox="true"/>
            <p:nvPr/>
          </p:nvSpPr>
          <p:spPr>
            <a:xfrm>
              <a:off x="0" y="-133350"/>
              <a:ext cx="1019359" cy="841696"/>
            </a:xfrm>
            <a:prstGeom prst="rect">
              <a:avLst/>
            </a:prstGeom>
          </p:spPr>
          <p:txBody>
            <a:bodyPr anchor="ctr" rtlCol="false" tIns="70885" lIns="70885" bIns="70885" rIns="70885"/>
            <a:lstStyle/>
            <a:p>
              <a:pPr algn="ctr">
                <a:lnSpc>
                  <a:spcPts val="3840"/>
                </a:lnSpc>
              </a:pPr>
            </a:p>
          </p:txBody>
        </p:sp>
      </p:grpSp>
      <p:grpSp>
        <p:nvGrpSpPr>
          <p:cNvPr name="Group 7" id="7"/>
          <p:cNvGrpSpPr/>
          <p:nvPr/>
        </p:nvGrpSpPr>
        <p:grpSpPr>
          <a:xfrm rot="0">
            <a:off x="6714579" y="4669925"/>
            <a:ext cx="5452819" cy="3752850"/>
            <a:chOff x="0" y="0"/>
            <a:chExt cx="1029213" cy="708346"/>
          </a:xfrm>
        </p:grpSpPr>
        <p:sp>
          <p:nvSpPr>
            <p:cNvPr name="Freeform 8" id="8"/>
            <p:cNvSpPr/>
            <p:nvPr/>
          </p:nvSpPr>
          <p:spPr>
            <a:xfrm flipH="false" flipV="false" rot="0">
              <a:off x="0" y="0"/>
              <a:ext cx="1029213" cy="708346"/>
            </a:xfrm>
            <a:custGeom>
              <a:avLst/>
              <a:gdLst/>
              <a:ahLst/>
              <a:cxnLst/>
              <a:rect r="r" b="b" t="t" l="l"/>
              <a:pathLst>
                <a:path h="708346" w="1029213">
                  <a:moveTo>
                    <a:pt x="39754" y="0"/>
                  </a:moveTo>
                  <a:lnTo>
                    <a:pt x="989459" y="0"/>
                  </a:lnTo>
                  <a:cubicBezTo>
                    <a:pt x="1011415" y="0"/>
                    <a:pt x="1029213" y="17799"/>
                    <a:pt x="1029213" y="39754"/>
                  </a:cubicBezTo>
                  <a:lnTo>
                    <a:pt x="1029213" y="668592"/>
                  </a:lnTo>
                  <a:cubicBezTo>
                    <a:pt x="1029213" y="690547"/>
                    <a:pt x="1011415" y="708346"/>
                    <a:pt x="989459" y="708346"/>
                  </a:cubicBezTo>
                  <a:lnTo>
                    <a:pt x="39754" y="708346"/>
                  </a:lnTo>
                  <a:cubicBezTo>
                    <a:pt x="17799" y="708346"/>
                    <a:pt x="0" y="690547"/>
                    <a:pt x="0" y="668592"/>
                  </a:cubicBezTo>
                  <a:lnTo>
                    <a:pt x="0" y="39754"/>
                  </a:lnTo>
                  <a:cubicBezTo>
                    <a:pt x="0" y="17799"/>
                    <a:pt x="17799" y="0"/>
                    <a:pt x="39754" y="0"/>
                  </a:cubicBezTo>
                  <a:close/>
                </a:path>
              </a:pathLst>
            </a:custGeom>
            <a:solidFill>
              <a:srgbClr val="D5EDF9"/>
            </a:solidFill>
          </p:spPr>
        </p:sp>
        <p:sp>
          <p:nvSpPr>
            <p:cNvPr name="TextBox 9" id="9"/>
            <p:cNvSpPr txBox="true"/>
            <p:nvPr/>
          </p:nvSpPr>
          <p:spPr>
            <a:xfrm>
              <a:off x="0" y="-133350"/>
              <a:ext cx="1029213" cy="841696"/>
            </a:xfrm>
            <a:prstGeom prst="rect">
              <a:avLst/>
            </a:prstGeom>
          </p:spPr>
          <p:txBody>
            <a:bodyPr anchor="ctr" rtlCol="false" tIns="70885" lIns="70885" bIns="70885" rIns="70885"/>
            <a:lstStyle/>
            <a:p>
              <a:pPr algn="ctr">
                <a:lnSpc>
                  <a:spcPts val="3840"/>
                </a:lnSpc>
              </a:pPr>
            </a:p>
          </p:txBody>
        </p:sp>
      </p:grpSp>
      <p:grpSp>
        <p:nvGrpSpPr>
          <p:cNvPr name="Group 10" id="10"/>
          <p:cNvGrpSpPr/>
          <p:nvPr/>
        </p:nvGrpSpPr>
        <p:grpSpPr>
          <a:xfrm rot="0">
            <a:off x="12452664" y="4669925"/>
            <a:ext cx="4806636" cy="3752850"/>
            <a:chOff x="0" y="0"/>
            <a:chExt cx="907247" cy="708346"/>
          </a:xfrm>
        </p:grpSpPr>
        <p:sp>
          <p:nvSpPr>
            <p:cNvPr name="Freeform 11" id="11"/>
            <p:cNvSpPr/>
            <p:nvPr/>
          </p:nvSpPr>
          <p:spPr>
            <a:xfrm flipH="false" flipV="false" rot="0">
              <a:off x="0" y="0"/>
              <a:ext cx="907247" cy="708346"/>
            </a:xfrm>
            <a:custGeom>
              <a:avLst/>
              <a:gdLst/>
              <a:ahLst/>
              <a:cxnLst/>
              <a:rect r="r" b="b" t="t" l="l"/>
              <a:pathLst>
                <a:path h="708346" w="907247">
                  <a:moveTo>
                    <a:pt x="45099" y="0"/>
                  </a:moveTo>
                  <a:lnTo>
                    <a:pt x="862148" y="0"/>
                  </a:lnTo>
                  <a:cubicBezTo>
                    <a:pt x="874109" y="0"/>
                    <a:pt x="885580" y="4751"/>
                    <a:pt x="894038" y="13209"/>
                  </a:cubicBezTo>
                  <a:cubicBezTo>
                    <a:pt x="902495" y="21667"/>
                    <a:pt x="907247" y="33138"/>
                    <a:pt x="907247" y="45099"/>
                  </a:cubicBezTo>
                  <a:lnTo>
                    <a:pt x="907247" y="663247"/>
                  </a:lnTo>
                  <a:cubicBezTo>
                    <a:pt x="907247" y="675208"/>
                    <a:pt x="902495" y="686679"/>
                    <a:pt x="894038" y="695137"/>
                  </a:cubicBezTo>
                  <a:cubicBezTo>
                    <a:pt x="885580" y="703595"/>
                    <a:pt x="874109" y="708346"/>
                    <a:pt x="862148" y="708346"/>
                  </a:cubicBezTo>
                  <a:lnTo>
                    <a:pt x="45099" y="708346"/>
                  </a:lnTo>
                  <a:cubicBezTo>
                    <a:pt x="20191" y="708346"/>
                    <a:pt x="0" y="688155"/>
                    <a:pt x="0" y="663247"/>
                  </a:cubicBezTo>
                  <a:lnTo>
                    <a:pt x="0" y="45099"/>
                  </a:lnTo>
                  <a:cubicBezTo>
                    <a:pt x="0" y="33138"/>
                    <a:pt x="4751" y="21667"/>
                    <a:pt x="13209" y="13209"/>
                  </a:cubicBezTo>
                  <a:cubicBezTo>
                    <a:pt x="21667" y="4751"/>
                    <a:pt x="33138" y="0"/>
                    <a:pt x="45099" y="0"/>
                  </a:cubicBezTo>
                  <a:close/>
                </a:path>
              </a:pathLst>
            </a:custGeom>
            <a:solidFill>
              <a:srgbClr val="D5EDF9"/>
            </a:solidFill>
          </p:spPr>
        </p:sp>
        <p:sp>
          <p:nvSpPr>
            <p:cNvPr name="TextBox 12" id="12"/>
            <p:cNvSpPr txBox="true"/>
            <p:nvPr/>
          </p:nvSpPr>
          <p:spPr>
            <a:xfrm>
              <a:off x="0" y="-133350"/>
              <a:ext cx="907247" cy="841696"/>
            </a:xfrm>
            <a:prstGeom prst="rect">
              <a:avLst/>
            </a:prstGeom>
          </p:spPr>
          <p:txBody>
            <a:bodyPr anchor="ctr" rtlCol="false" tIns="70885" lIns="70885" bIns="70885" rIns="70885"/>
            <a:lstStyle/>
            <a:p>
              <a:pPr algn="ctr">
                <a:lnSpc>
                  <a:spcPts val="3840"/>
                </a:lnSpc>
              </a:pPr>
            </a:p>
          </p:txBody>
        </p:sp>
      </p:grpSp>
      <p:grpSp>
        <p:nvGrpSpPr>
          <p:cNvPr name="Group 13" id="13"/>
          <p:cNvGrpSpPr/>
          <p:nvPr/>
        </p:nvGrpSpPr>
        <p:grpSpPr>
          <a:xfrm rot="0">
            <a:off x="501619" y="9593392"/>
            <a:ext cx="17284762" cy="294657"/>
            <a:chOff x="0" y="0"/>
            <a:chExt cx="23046350" cy="392876"/>
          </a:xfrm>
        </p:grpSpPr>
        <p:sp>
          <p:nvSpPr>
            <p:cNvPr name="TextBox 14" id="14"/>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15" id="15"/>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sp>
        <p:nvSpPr>
          <p:cNvPr name="TextBox 16" id="16"/>
          <p:cNvSpPr txBox="true"/>
          <p:nvPr/>
        </p:nvSpPr>
        <p:spPr>
          <a:xfrm rot="0">
            <a:off x="1502106" y="5002940"/>
            <a:ext cx="4453801" cy="3000257"/>
          </a:xfrm>
          <a:prstGeom prst="rect">
            <a:avLst/>
          </a:prstGeom>
        </p:spPr>
        <p:txBody>
          <a:bodyPr anchor="t" rtlCol="false" tIns="0" lIns="0" bIns="0" rIns="0">
            <a:spAutoFit/>
          </a:bodyPr>
          <a:lstStyle/>
          <a:p>
            <a:pPr algn="ctr">
              <a:lnSpc>
                <a:spcPts val="3007"/>
              </a:lnSpc>
            </a:pPr>
            <a:r>
              <a:rPr lang="en-US" sz="2148" spc="401">
                <a:solidFill>
                  <a:srgbClr val="000000"/>
                </a:solidFill>
                <a:latin typeface="Times New Roman"/>
                <a:ea typeface="Times New Roman"/>
                <a:cs typeface="Times New Roman"/>
                <a:sym typeface="Times New Roman"/>
              </a:rPr>
              <a:t>“</a:t>
            </a:r>
            <a:r>
              <a:rPr lang="en-US" sz="2148" spc="401">
                <a:solidFill>
                  <a:srgbClr val="000000"/>
                </a:solidFill>
                <a:latin typeface="Times New Roman"/>
                <a:ea typeface="Times New Roman"/>
                <a:cs typeface="Times New Roman"/>
                <a:sym typeface="Times New Roman"/>
              </a:rPr>
              <a:t>It is a simple but highly effective strategy. It has saved Shaun time and he has seen a noticeable improvement in student work too.”</a:t>
            </a:r>
          </a:p>
          <a:p>
            <a:pPr algn="ctr">
              <a:lnSpc>
                <a:spcPts val="3007"/>
              </a:lnSpc>
            </a:pPr>
          </a:p>
          <a:p>
            <a:pPr algn="ctr">
              <a:lnSpc>
                <a:spcPts val="3007"/>
              </a:lnSpc>
            </a:pPr>
            <a:r>
              <a:rPr lang="en-US" sz="2148" spc="401">
                <a:solidFill>
                  <a:srgbClr val="000000"/>
                </a:solidFill>
                <a:latin typeface="Times New Roman"/>
                <a:ea typeface="Times New Roman"/>
                <a:cs typeface="Times New Roman"/>
                <a:sym typeface="Times New Roman"/>
              </a:rPr>
              <a:t>(</a:t>
            </a:r>
            <a:r>
              <a:rPr lang="en-US" sz="2148" spc="401">
                <a:solidFill>
                  <a:srgbClr val="000000"/>
                </a:solidFill>
                <a:latin typeface="Times New Roman"/>
                <a:ea typeface="Times New Roman"/>
                <a:cs typeface="Times New Roman"/>
                <a:sym typeface="Times New Roman"/>
              </a:rPr>
              <a:t>Allison et Al., 2015)</a:t>
            </a:r>
          </a:p>
        </p:txBody>
      </p:sp>
      <p:sp>
        <p:nvSpPr>
          <p:cNvPr name="TextBox 17" id="17"/>
          <p:cNvSpPr txBox="true"/>
          <p:nvPr/>
        </p:nvSpPr>
        <p:spPr>
          <a:xfrm rot="0">
            <a:off x="7588474" y="7616783"/>
            <a:ext cx="3705030" cy="276659"/>
          </a:xfrm>
          <a:prstGeom prst="rect">
            <a:avLst/>
          </a:prstGeom>
        </p:spPr>
        <p:txBody>
          <a:bodyPr anchor="t" rtlCol="false" tIns="0" lIns="0" bIns="0" rIns="0">
            <a:spAutoFit/>
          </a:bodyPr>
          <a:lstStyle/>
          <a:p>
            <a:pPr algn="ctr">
              <a:lnSpc>
                <a:spcPts val="2085"/>
              </a:lnSpc>
            </a:pPr>
            <a:r>
              <a:rPr lang="en-US" sz="1489" spc="278">
                <a:solidFill>
                  <a:srgbClr val="000000"/>
                </a:solidFill>
                <a:latin typeface="Times New Roman"/>
                <a:ea typeface="Times New Roman"/>
                <a:cs typeface="Times New Roman"/>
                <a:sym typeface="Times New Roman"/>
              </a:rPr>
              <a:t>(Spendlove, 2009) </a:t>
            </a:r>
          </a:p>
        </p:txBody>
      </p:sp>
      <p:sp>
        <p:nvSpPr>
          <p:cNvPr name="TextBox 18" id="18"/>
          <p:cNvSpPr txBox="true"/>
          <p:nvPr/>
        </p:nvSpPr>
        <p:spPr>
          <a:xfrm rot="0">
            <a:off x="12549554" y="4869521"/>
            <a:ext cx="4612856" cy="2605940"/>
          </a:xfrm>
          <a:prstGeom prst="rect">
            <a:avLst/>
          </a:prstGeom>
        </p:spPr>
        <p:txBody>
          <a:bodyPr anchor="t" rtlCol="false" tIns="0" lIns="0" bIns="0" rIns="0">
            <a:spAutoFit/>
          </a:bodyPr>
          <a:lstStyle/>
          <a:p>
            <a:pPr algn="ctr">
              <a:lnSpc>
                <a:spcPts val="2315"/>
              </a:lnSpc>
            </a:pPr>
            <a:r>
              <a:rPr lang="en-US" sz="1653" spc="309">
                <a:solidFill>
                  <a:srgbClr val="000000"/>
                </a:solidFill>
                <a:latin typeface="Times New Roman"/>
                <a:ea typeface="Times New Roman"/>
                <a:cs typeface="Times New Roman"/>
                <a:sym typeface="Times New Roman"/>
              </a:rPr>
              <a:t>“</a:t>
            </a:r>
            <a:r>
              <a:rPr lang="en-US" sz="1653" spc="309">
                <a:solidFill>
                  <a:srgbClr val="000000"/>
                </a:solidFill>
                <a:latin typeface="Times New Roman"/>
                <a:ea typeface="Times New Roman"/>
                <a:cs typeface="Times New Roman"/>
                <a:sym typeface="Times New Roman"/>
              </a:rPr>
              <a:t>In particular, when the mathematics and science teachers were marking their students’ work, they often found that although they could tell the students what was right and what was not, they found it extremely difficult, if not impossible, to offer advice to the students as to how to improve.”</a:t>
            </a:r>
          </a:p>
        </p:txBody>
      </p:sp>
      <p:sp>
        <p:nvSpPr>
          <p:cNvPr name="TextBox 19" id="19"/>
          <p:cNvSpPr txBox="true"/>
          <p:nvPr/>
        </p:nvSpPr>
        <p:spPr>
          <a:xfrm rot="0">
            <a:off x="13003467" y="7726538"/>
            <a:ext cx="3705030" cy="276659"/>
          </a:xfrm>
          <a:prstGeom prst="rect">
            <a:avLst/>
          </a:prstGeom>
        </p:spPr>
        <p:txBody>
          <a:bodyPr anchor="t" rtlCol="false" tIns="0" lIns="0" bIns="0" rIns="0">
            <a:spAutoFit/>
          </a:bodyPr>
          <a:lstStyle/>
          <a:p>
            <a:pPr algn="ctr">
              <a:lnSpc>
                <a:spcPts val="2085"/>
              </a:lnSpc>
            </a:pPr>
            <a:r>
              <a:rPr lang="en-US" sz="1489" spc="278">
                <a:solidFill>
                  <a:srgbClr val="000000"/>
                </a:solidFill>
                <a:latin typeface="Times New Roman"/>
                <a:ea typeface="Times New Roman"/>
                <a:cs typeface="Times New Roman"/>
                <a:sym typeface="Times New Roman"/>
              </a:rPr>
              <a:t>(Black, 2003)</a:t>
            </a:r>
          </a:p>
        </p:txBody>
      </p:sp>
      <p:sp>
        <p:nvSpPr>
          <p:cNvPr name="Freeform 20" id="20"/>
          <p:cNvSpPr/>
          <p:nvPr/>
        </p:nvSpPr>
        <p:spPr>
          <a:xfrm flipH="false" flipV="false" rot="0">
            <a:off x="16027884" y="389086"/>
            <a:ext cx="1639816" cy="4086508"/>
          </a:xfrm>
          <a:custGeom>
            <a:avLst/>
            <a:gdLst/>
            <a:ahLst/>
            <a:cxnLst/>
            <a:rect r="r" b="b" t="t" l="l"/>
            <a:pathLst>
              <a:path h="4086508" w="1639816">
                <a:moveTo>
                  <a:pt x="0" y="0"/>
                </a:moveTo>
                <a:lnTo>
                  <a:pt x="1639816" y="0"/>
                </a:lnTo>
                <a:lnTo>
                  <a:pt x="1639816" y="4086508"/>
                </a:lnTo>
                <a:lnTo>
                  <a:pt x="0" y="4086508"/>
                </a:lnTo>
                <a:lnTo>
                  <a:pt x="0" y="0"/>
                </a:lnTo>
                <a:close/>
              </a:path>
            </a:pathLst>
          </a:custGeom>
          <a:blipFill>
            <a:blip r:embed="rId3"/>
            <a:stretch>
              <a:fillRect l="-310121" t="-3801" r="-13535" b="-3087"/>
            </a:stretch>
          </a:blipFill>
        </p:spPr>
      </p:sp>
      <p:sp>
        <p:nvSpPr>
          <p:cNvPr name="TextBox 21" id="21"/>
          <p:cNvSpPr txBox="true"/>
          <p:nvPr/>
        </p:nvSpPr>
        <p:spPr>
          <a:xfrm rot="0">
            <a:off x="7252787" y="5076825"/>
            <a:ext cx="4376404" cy="1912743"/>
          </a:xfrm>
          <a:prstGeom prst="rect">
            <a:avLst/>
          </a:prstGeom>
        </p:spPr>
        <p:txBody>
          <a:bodyPr anchor="t" rtlCol="false" tIns="0" lIns="0" bIns="0" rIns="0">
            <a:spAutoFit/>
          </a:bodyPr>
          <a:lstStyle/>
          <a:p>
            <a:pPr algn="ctr">
              <a:lnSpc>
                <a:spcPts val="2555"/>
              </a:lnSpc>
            </a:pPr>
            <a:r>
              <a:rPr lang="en-US" sz="1825" spc="341">
                <a:solidFill>
                  <a:srgbClr val="000000"/>
                </a:solidFill>
                <a:latin typeface="Times New Roman"/>
                <a:ea typeface="Times New Roman"/>
                <a:cs typeface="Times New Roman"/>
                <a:sym typeface="Times New Roman"/>
              </a:rPr>
              <a:t>“</a:t>
            </a:r>
            <a:r>
              <a:rPr lang="en-US" sz="1825" spc="341">
                <a:solidFill>
                  <a:srgbClr val="000000"/>
                </a:solidFill>
                <a:latin typeface="Times New Roman"/>
                <a:ea typeface="Times New Roman"/>
                <a:cs typeface="Times New Roman"/>
                <a:sym typeface="Times New Roman"/>
              </a:rPr>
              <a:t>Pupils leaving school need to have the tools to be able to reflect upon their own levels of capability and performance and decide upon the most appropriate form of action.”</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AutoShape 2" id="2"/>
          <p:cNvSpPr/>
          <p:nvPr/>
        </p:nvSpPr>
        <p:spPr>
          <a:xfrm>
            <a:off x="0" y="9258300"/>
            <a:ext cx="18288000" cy="0"/>
          </a:xfrm>
          <a:prstGeom prst="line">
            <a:avLst/>
          </a:prstGeom>
          <a:ln cap="flat" w="28575">
            <a:solidFill>
              <a:srgbClr val="000000"/>
            </a:solidFill>
            <a:prstDash val="solid"/>
            <a:headEnd type="none" len="sm" w="sm"/>
            <a:tailEnd type="none" len="sm" w="sm"/>
          </a:ln>
        </p:spPr>
      </p:sp>
      <p:sp>
        <p:nvSpPr>
          <p:cNvPr name="AutoShape 3" id="3"/>
          <p:cNvSpPr/>
          <p:nvPr/>
        </p:nvSpPr>
        <p:spPr>
          <a:xfrm>
            <a:off x="9017682" y="1299545"/>
            <a:ext cx="5013890" cy="1628032"/>
          </a:xfrm>
          <a:prstGeom prst="line">
            <a:avLst/>
          </a:prstGeom>
          <a:ln cap="flat" w="19050">
            <a:solidFill>
              <a:srgbClr val="000000"/>
            </a:solidFill>
            <a:prstDash val="solid"/>
            <a:headEnd type="none" len="sm" w="sm"/>
            <a:tailEnd type="none" len="sm" w="sm"/>
          </a:ln>
        </p:spPr>
      </p:sp>
      <p:sp>
        <p:nvSpPr>
          <p:cNvPr name="AutoShape 4" id="4"/>
          <p:cNvSpPr/>
          <p:nvPr/>
        </p:nvSpPr>
        <p:spPr>
          <a:xfrm flipH="true">
            <a:off x="4452933" y="1303542"/>
            <a:ext cx="4574507" cy="1496247"/>
          </a:xfrm>
          <a:prstGeom prst="line">
            <a:avLst/>
          </a:prstGeom>
          <a:ln cap="flat" w="19050">
            <a:solidFill>
              <a:srgbClr val="000000"/>
            </a:solidFill>
            <a:prstDash val="solid"/>
            <a:headEnd type="none" len="sm" w="sm"/>
            <a:tailEnd type="none" len="sm" w="sm"/>
          </a:ln>
        </p:spPr>
      </p:sp>
      <p:sp>
        <p:nvSpPr>
          <p:cNvPr name="Freeform 5" id="5"/>
          <p:cNvSpPr/>
          <p:nvPr/>
        </p:nvSpPr>
        <p:spPr>
          <a:xfrm flipH="false" flipV="false" rot="0">
            <a:off x="7316451" y="790564"/>
            <a:ext cx="438637" cy="416307"/>
          </a:xfrm>
          <a:custGeom>
            <a:avLst/>
            <a:gdLst/>
            <a:ahLst/>
            <a:cxnLst/>
            <a:rect r="r" b="b" t="t" l="l"/>
            <a:pathLst>
              <a:path h="416307" w="438637">
                <a:moveTo>
                  <a:pt x="0" y="0"/>
                </a:moveTo>
                <a:lnTo>
                  <a:pt x="438637" y="0"/>
                </a:lnTo>
                <a:lnTo>
                  <a:pt x="438637" y="416307"/>
                </a:lnTo>
                <a:lnTo>
                  <a:pt x="0" y="41630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536871" y="2970907"/>
            <a:ext cx="5511852" cy="409142"/>
            <a:chOff x="0" y="0"/>
            <a:chExt cx="7349136" cy="545523"/>
          </a:xfrm>
        </p:grpSpPr>
        <p:sp>
          <p:nvSpPr>
            <p:cNvPr name="TextBox 7" id="7"/>
            <p:cNvSpPr txBox="true"/>
            <p:nvPr/>
          </p:nvSpPr>
          <p:spPr>
            <a:xfrm rot="0">
              <a:off x="823341" y="45990"/>
              <a:ext cx="6525795" cy="499533"/>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Benefits of engagement</a:t>
              </a:r>
            </a:p>
          </p:txBody>
        </p:sp>
        <p:sp>
          <p:nvSpPr>
            <p:cNvPr name="Freeform 8" id="8"/>
            <p:cNvSpPr/>
            <p:nvPr/>
          </p:nvSpPr>
          <p:spPr>
            <a:xfrm flipH="false" flipV="false" rot="0">
              <a:off x="0" y="0"/>
              <a:ext cx="561129" cy="532563"/>
            </a:xfrm>
            <a:custGeom>
              <a:avLst/>
              <a:gdLst/>
              <a:ahLst/>
              <a:cxnLst/>
              <a:rect r="r" b="b" t="t" l="l"/>
              <a:pathLst>
                <a:path h="532563" w="561129">
                  <a:moveTo>
                    <a:pt x="0" y="0"/>
                  </a:moveTo>
                  <a:lnTo>
                    <a:pt x="561129" y="0"/>
                  </a:lnTo>
                  <a:lnTo>
                    <a:pt x="561129" y="532563"/>
                  </a:lnTo>
                  <a:lnTo>
                    <a:pt x="0" y="53256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9" id="9"/>
          <p:cNvGrpSpPr/>
          <p:nvPr/>
        </p:nvGrpSpPr>
        <p:grpSpPr>
          <a:xfrm rot="0">
            <a:off x="8924601" y="3048168"/>
            <a:ext cx="8861780" cy="399422"/>
            <a:chOff x="0" y="0"/>
            <a:chExt cx="11815707" cy="532563"/>
          </a:xfrm>
        </p:grpSpPr>
        <p:sp>
          <p:nvSpPr>
            <p:cNvPr name="TextBox 10" id="10"/>
            <p:cNvSpPr txBox="true"/>
            <p:nvPr/>
          </p:nvSpPr>
          <p:spPr>
            <a:xfrm rot="0">
              <a:off x="5706944" y="-53840"/>
              <a:ext cx="6108763" cy="499533"/>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and  recommendations</a:t>
              </a:r>
            </a:p>
          </p:txBody>
        </p:sp>
        <p:sp>
          <p:nvSpPr>
            <p:cNvPr name="TextBox 11" id="11"/>
            <p:cNvSpPr txBox="true"/>
            <p:nvPr/>
          </p:nvSpPr>
          <p:spPr>
            <a:xfrm rot="0">
              <a:off x="787644" y="-53840"/>
              <a:ext cx="6525795" cy="499533"/>
            </a:xfrm>
            <a:prstGeom prst="rect">
              <a:avLst/>
            </a:prstGeom>
          </p:spPr>
          <p:txBody>
            <a:bodyPr anchor="t" rtlCol="false" tIns="0" lIns="0" bIns="0" rIns="0">
              <a:spAutoFit/>
            </a:bodyPr>
            <a:lstStyle/>
            <a:p>
              <a:pPr algn="l">
                <a:lnSpc>
                  <a:spcPts val="3667"/>
                </a:lnSpc>
              </a:pPr>
              <a:r>
                <a:rPr lang="en-US" sz="1780">
                  <a:solidFill>
                    <a:srgbClr val="000000"/>
                  </a:solidFill>
                  <a:latin typeface="Safira March"/>
                  <a:ea typeface="Safira March"/>
                  <a:cs typeface="Safira March"/>
                  <a:sym typeface="Safira March"/>
                </a:rPr>
                <a:t>Further Research</a:t>
              </a:r>
            </a:p>
          </p:txBody>
        </p:sp>
        <p:sp>
          <p:nvSpPr>
            <p:cNvPr name="Freeform 12" id="12"/>
            <p:cNvSpPr/>
            <p:nvPr/>
          </p:nvSpPr>
          <p:spPr>
            <a:xfrm flipH="false" flipV="false" rot="0">
              <a:off x="0" y="0"/>
              <a:ext cx="561129" cy="532563"/>
            </a:xfrm>
            <a:custGeom>
              <a:avLst/>
              <a:gdLst/>
              <a:ahLst/>
              <a:cxnLst/>
              <a:rect r="r" b="b" t="t" l="l"/>
              <a:pathLst>
                <a:path h="532563" w="561129">
                  <a:moveTo>
                    <a:pt x="0" y="0"/>
                  </a:moveTo>
                  <a:lnTo>
                    <a:pt x="561129" y="0"/>
                  </a:lnTo>
                  <a:lnTo>
                    <a:pt x="561129" y="532563"/>
                  </a:lnTo>
                  <a:lnTo>
                    <a:pt x="0" y="53256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grpSp>
        <p:nvGrpSpPr>
          <p:cNvPr name="Group 13" id="13"/>
          <p:cNvGrpSpPr/>
          <p:nvPr/>
        </p:nvGrpSpPr>
        <p:grpSpPr>
          <a:xfrm rot="0">
            <a:off x="1648110" y="4040814"/>
            <a:ext cx="5400614" cy="4444166"/>
            <a:chOff x="0" y="0"/>
            <a:chExt cx="1019359" cy="838831"/>
          </a:xfrm>
        </p:grpSpPr>
        <p:sp>
          <p:nvSpPr>
            <p:cNvPr name="Freeform 14" id="14"/>
            <p:cNvSpPr/>
            <p:nvPr/>
          </p:nvSpPr>
          <p:spPr>
            <a:xfrm flipH="false" flipV="false" rot="0">
              <a:off x="0" y="0"/>
              <a:ext cx="1019359" cy="838831"/>
            </a:xfrm>
            <a:custGeom>
              <a:avLst/>
              <a:gdLst/>
              <a:ahLst/>
              <a:cxnLst/>
              <a:rect r="r" b="b" t="t" l="l"/>
              <a:pathLst>
                <a:path h="838831" w="1019359">
                  <a:moveTo>
                    <a:pt x="40139" y="0"/>
                  </a:moveTo>
                  <a:lnTo>
                    <a:pt x="979221" y="0"/>
                  </a:lnTo>
                  <a:cubicBezTo>
                    <a:pt x="1001389" y="0"/>
                    <a:pt x="1019359" y="17971"/>
                    <a:pt x="1019359" y="40139"/>
                  </a:cubicBezTo>
                  <a:lnTo>
                    <a:pt x="1019359" y="798692"/>
                  </a:lnTo>
                  <a:cubicBezTo>
                    <a:pt x="1019359" y="820860"/>
                    <a:pt x="1001389" y="838831"/>
                    <a:pt x="979221" y="838831"/>
                  </a:cubicBezTo>
                  <a:lnTo>
                    <a:pt x="40139" y="838831"/>
                  </a:lnTo>
                  <a:cubicBezTo>
                    <a:pt x="17971" y="838831"/>
                    <a:pt x="0" y="820860"/>
                    <a:pt x="0" y="798692"/>
                  </a:cubicBezTo>
                  <a:lnTo>
                    <a:pt x="0" y="40139"/>
                  </a:lnTo>
                  <a:cubicBezTo>
                    <a:pt x="0" y="17971"/>
                    <a:pt x="17971" y="0"/>
                    <a:pt x="40139" y="0"/>
                  </a:cubicBezTo>
                  <a:close/>
                </a:path>
              </a:pathLst>
            </a:custGeom>
            <a:solidFill>
              <a:srgbClr val="D5EDF9"/>
            </a:solidFill>
          </p:spPr>
        </p:sp>
        <p:sp>
          <p:nvSpPr>
            <p:cNvPr name="TextBox 15" id="15"/>
            <p:cNvSpPr txBox="true"/>
            <p:nvPr/>
          </p:nvSpPr>
          <p:spPr>
            <a:xfrm>
              <a:off x="0" y="-133350"/>
              <a:ext cx="1019359" cy="972181"/>
            </a:xfrm>
            <a:prstGeom prst="rect">
              <a:avLst/>
            </a:prstGeom>
          </p:spPr>
          <p:txBody>
            <a:bodyPr anchor="ctr" rtlCol="false" tIns="70885" lIns="70885" bIns="70885" rIns="70885"/>
            <a:lstStyle/>
            <a:p>
              <a:pPr algn="ctr">
                <a:lnSpc>
                  <a:spcPts val="3840"/>
                </a:lnSpc>
              </a:pPr>
            </a:p>
          </p:txBody>
        </p:sp>
      </p:grpSp>
      <p:grpSp>
        <p:nvGrpSpPr>
          <p:cNvPr name="Group 16" id="16"/>
          <p:cNvGrpSpPr/>
          <p:nvPr/>
        </p:nvGrpSpPr>
        <p:grpSpPr>
          <a:xfrm rot="0">
            <a:off x="7755088" y="4040814"/>
            <a:ext cx="10031293" cy="4444166"/>
            <a:chOff x="0" y="0"/>
            <a:chExt cx="1893395" cy="838831"/>
          </a:xfrm>
        </p:grpSpPr>
        <p:sp>
          <p:nvSpPr>
            <p:cNvPr name="Freeform 17" id="17"/>
            <p:cNvSpPr/>
            <p:nvPr/>
          </p:nvSpPr>
          <p:spPr>
            <a:xfrm flipH="false" flipV="false" rot="0">
              <a:off x="0" y="0"/>
              <a:ext cx="1893395" cy="838831"/>
            </a:xfrm>
            <a:custGeom>
              <a:avLst/>
              <a:gdLst/>
              <a:ahLst/>
              <a:cxnLst/>
              <a:rect r="r" b="b" t="t" l="l"/>
              <a:pathLst>
                <a:path h="838831" w="1893395">
                  <a:moveTo>
                    <a:pt x="21610" y="0"/>
                  </a:moveTo>
                  <a:lnTo>
                    <a:pt x="1871785" y="0"/>
                  </a:lnTo>
                  <a:cubicBezTo>
                    <a:pt x="1877516" y="0"/>
                    <a:pt x="1883013" y="2277"/>
                    <a:pt x="1887065" y="6329"/>
                  </a:cubicBezTo>
                  <a:cubicBezTo>
                    <a:pt x="1891118" y="10382"/>
                    <a:pt x="1893395" y="15878"/>
                    <a:pt x="1893395" y="21610"/>
                  </a:cubicBezTo>
                  <a:lnTo>
                    <a:pt x="1893395" y="817221"/>
                  </a:lnTo>
                  <a:cubicBezTo>
                    <a:pt x="1893395" y="822952"/>
                    <a:pt x="1891118" y="828449"/>
                    <a:pt x="1887065" y="832502"/>
                  </a:cubicBezTo>
                  <a:cubicBezTo>
                    <a:pt x="1883013" y="836554"/>
                    <a:pt x="1877516" y="838831"/>
                    <a:pt x="1871785" y="838831"/>
                  </a:cubicBezTo>
                  <a:lnTo>
                    <a:pt x="21610" y="838831"/>
                  </a:lnTo>
                  <a:cubicBezTo>
                    <a:pt x="15878" y="838831"/>
                    <a:pt x="10382" y="836554"/>
                    <a:pt x="6329" y="832502"/>
                  </a:cubicBezTo>
                  <a:cubicBezTo>
                    <a:pt x="2277" y="828449"/>
                    <a:pt x="0" y="822952"/>
                    <a:pt x="0" y="817221"/>
                  </a:cubicBezTo>
                  <a:lnTo>
                    <a:pt x="0" y="21610"/>
                  </a:lnTo>
                  <a:cubicBezTo>
                    <a:pt x="0" y="15878"/>
                    <a:pt x="2277" y="10382"/>
                    <a:pt x="6329" y="6329"/>
                  </a:cubicBezTo>
                  <a:cubicBezTo>
                    <a:pt x="10382" y="2277"/>
                    <a:pt x="15878" y="0"/>
                    <a:pt x="21610" y="0"/>
                  </a:cubicBezTo>
                  <a:close/>
                </a:path>
              </a:pathLst>
            </a:custGeom>
            <a:solidFill>
              <a:srgbClr val="D5EDF9"/>
            </a:solidFill>
          </p:spPr>
        </p:sp>
        <p:sp>
          <p:nvSpPr>
            <p:cNvPr name="TextBox 18" id="18"/>
            <p:cNvSpPr txBox="true"/>
            <p:nvPr/>
          </p:nvSpPr>
          <p:spPr>
            <a:xfrm>
              <a:off x="0" y="-133350"/>
              <a:ext cx="1893395" cy="972181"/>
            </a:xfrm>
            <a:prstGeom prst="rect">
              <a:avLst/>
            </a:prstGeom>
          </p:spPr>
          <p:txBody>
            <a:bodyPr anchor="ctr" rtlCol="false" tIns="70885" lIns="70885" bIns="70885" rIns="70885"/>
            <a:lstStyle/>
            <a:p>
              <a:pPr algn="ctr">
                <a:lnSpc>
                  <a:spcPts val="3840"/>
                </a:lnSpc>
              </a:pPr>
            </a:p>
          </p:txBody>
        </p:sp>
      </p:grpSp>
      <p:sp>
        <p:nvSpPr>
          <p:cNvPr name="Freeform 19" id="19"/>
          <p:cNvSpPr/>
          <p:nvPr/>
        </p:nvSpPr>
        <p:spPr>
          <a:xfrm flipH="false" flipV="false" rot="0">
            <a:off x="2093854" y="5121554"/>
            <a:ext cx="438637" cy="416307"/>
          </a:xfrm>
          <a:custGeom>
            <a:avLst/>
            <a:gdLst/>
            <a:ahLst/>
            <a:cxnLst/>
            <a:rect r="r" b="b" t="t" l="l"/>
            <a:pathLst>
              <a:path h="416307" w="438637">
                <a:moveTo>
                  <a:pt x="0" y="0"/>
                </a:moveTo>
                <a:lnTo>
                  <a:pt x="438638" y="0"/>
                </a:lnTo>
                <a:lnTo>
                  <a:pt x="438638" y="416306"/>
                </a:lnTo>
                <a:lnTo>
                  <a:pt x="0" y="41630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0" id="20"/>
          <p:cNvSpPr/>
          <p:nvPr/>
        </p:nvSpPr>
        <p:spPr>
          <a:xfrm flipH="false" flipV="false" rot="0">
            <a:off x="2093854" y="6642448"/>
            <a:ext cx="438637" cy="416307"/>
          </a:xfrm>
          <a:custGeom>
            <a:avLst/>
            <a:gdLst/>
            <a:ahLst/>
            <a:cxnLst/>
            <a:rect r="r" b="b" t="t" l="l"/>
            <a:pathLst>
              <a:path h="416307" w="438637">
                <a:moveTo>
                  <a:pt x="0" y="0"/>
                </a:moveTo>
                <a:lnTo>
                  <a:pt x="438638" y="0"/>
                </a:lnTo>
                <a:lnTo>
                  <a:pt x="438638" y="416307"/>
                </a:lnTo>
                <a:lnTo>
                  <a:pt x="0" y="416307"/>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21" id="21"/>
          <p:cNvSpPr/>
          <p:nvPr/>
        </p:nvSpPr>
        <p:spPr>
          <a:xfrm flipH="false" flipV="false" rot="0">
            <a:off x="12372063" y="4678980"/>
            <a:ext cx="4887237" cy="3104486"/>
          </a:xfrm>
          <a:custGeom>
            <a:avLst/>
            <a:gdLst/>
            <a:ahLst/>
            <a:cxnLst/>
            <a:rect r="r" b="b" t="t" l="l"/>
            <a:pathLst>
              <a:path h="3104486" w="4887237">
                <a:moveTo>
                  <a:pt x="0" y="0"/>
                </a:moveTo>
                <a:lnTo>
                  <a:pt x="4887237" y="0"/>
                </a:lnTo>
                <a:lnTo>
                  <a:pt x="4887237" y="3104486"/>
                </a:lnTo>
                <a:lnTo>
                  <a:pt x="0" y="3104486"/>
                </a:lnTo>
                <a:lnTo>
                  <a:pt x="0" y="0"/>
                </a:lnTo>
                <a:close/>
              </a:path>
            </a:pathLst>
          </a:custGeom>
          <a:blipFill>
            <a:blip r:embed="rId4"/>
            <a:stretch>
              <a:fillRect l="-31557" t="-10383" r="-32050" b="-18396"/>
            </a:stretch>
          </a:blipFill>
        </p:spPr>
      </p:sp>
      <p:grpSp>
        <p:nvGrpSpPr>
          <p:cNvPr name="Group 22" id="22"/>
          <p:cNvGrpSpPr/>
          <p:nvPr/>
        </p:nvGrpSpPr>
        <p:grpSpPr>
          <a:xfrm rot="0">
            <a:off x="12514250" y="6768235"/>
            <a:ext cx="2895852" cy="218793"/>
            <a:chOff x="0" y="0"/>
            <a:chExt cx="762694" cy="57624"/>
          </a:xfrm>
        </p:grpSpPr>
        <p:sp>
          <p:nvSpPr>
            <p:cNvPr name="Freeform 23" id="23"/>
            <p:cNvSpPr/>
            <p:nvPr/>
          </p:nvSpPr>
          <p:spPr>
            <a:xfrm flipH="false" flipV="false" rot="0">
              <a:off x="0" y="0"/>
              <a:ext cx="762694" cy="57624"/>
            </a:xfrm>
            <a:custGeom>
              <a:avLst/>
              <a:gdLst/>
              <a:ahLst/>
              <a:cxnLst/>
              <a:rect r="r" b="b" t="t" l="l"/>
              <a:pathLst>
                <a:path h="57624" w="762694">
                  <a:moveTo>
                    <a:pt x="0" y="0"/>
                  </a:moveTo>
                  <a:lnTo>
                    <a:pt x="762694" y="0"/>
                  </a:lnTo>
                  <a:lnTo>
                    <a:pt x="762694" y="57624"/>
                  </a:lnTo>
                  <a:lnTo>
                    <a:pt x="0" y="57624"/>
                  </a:lnTo>
                  <a:close/>
                </a:path>
              </a:pathLst>
            </a:custGeom>
            <a:solidFill>
              <a:srgbClr val="9D79B3"/>
            </a:solidFill>
          </p:spPr>
        </p:sp>
        <p:sp>
          <p:nvSpPr>
            <p:cNvPr name="TextBox 24" id="24"/>
            <p:cNvSpPr txBox="true"/>
            <p:nvPr/>
          </p:nvSpPr>
          <p:spPr>
            <a:xfrm>
              <a:off x="0" y="-66675"/>
              <a:ext cx="762694" cy="124299"/>
            </a:xfrm>
            <a:prstGeom prst="rect">
              <a:avLst/>
            </a:prstGeom>
          </p:spPr>
          <p:txBody>
            <a:bodyPr anchor="ctr" rtlCol="false" tIns="50800" lIns="50800" bIns="50800" rIns="50800"/>
            <a:lstStyle/>
            <a:p>
              <a:pPr algn="ctr">
                <a:lnSpc>
                  <a:spcPts val="2366"/>
                </a:lnSpc>
              </a:pPr>
            </a:p>
          </p:txBody>
        </p:sp>
      </p:grpSp>
      <p:grpSp>
        <p:nvGrpSpPr>
          <p:cNvPr name="Group 25" id="25"/>
          <p:cNvGrpSpPr/>
          <p:nvPr/>
        </p:nvGrpSpPr>
        <p:grpSpPr>
          <a:xfrm rot="0">
            <a:off x="501619" y="9593392"/>
            <a:ext cx="17284762" cy="294657"/>
            <a:chOff x="0" y="0"/>
            <a:chExt cx="23046350" cy="392876"/>
          </a:xfrm>
        </p:grpSpPr>
        <p:sp>
          <p:nvSpPr>
            <p:cNvPr name="TextBox 26" id="26"/>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27" id="27"/>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sp>
        <p:nvSpPr>
          <p:cNvPr name="TextBox 28" id="28"/>
          <p:cNvSpPr txBox="true"/>
          <p:nvPr/>
        </p:nvSpPr>
        <p:spPr>
          <a:xfrm rot="0">
            <a:off x="7978302" y="736893"/>
            <a:ext cx="2331395" cy="431215"/>
          </a:xfrm>
          <a:prstGeom prst="rect">
            <a:avLst/>
          </a:prstGeom>
        </p:spPr>
        <p:txBody>
          <a:bodyPr anchor="t" rtlCol="false" tIns="0" lIns="0" bIns="0" rIns="0">
            <a:spAutoFit/>
          </a:bodyPr>
          <a:lstStyle/>
          <a:p>
            <a:pPr algn="l">
              <a:lnSpc>
                <a:spcPts val="3822"/>
              </a:lnSpc>
            </a:pPr>
            <a:r>
              <a:rPr lang="en-US" sz="1855">
                <a:solidFill>
                  <a:srgbClr val="000000"/>
                </a:solidFill>
                <a:latin typeface="Safira March"/>
                <a:ea typeface="Safira March"/>
                <a:cs typeface="Safira March"/>
                <a:sym typeface="Safira March"/>
              </a:rPr>
              <a:t>Conclusion</a:t>
            </a:r>
          </a:p>
        </p:txBody>
      </p:sp>
      <p:sp>
        <p:nvSpPr>
          <p:cNvPr name="TextBox 29" id="29"/>
          <p:cNvSpPr txBox="true"/>
          <p:nvPr/>
        </p:nvSpPr>
        <p:spPr>
          <a:xfrm rot="0">
            <a:off x="2781432" y="5060232"/>
            <a:ext cx="4103449" cy="431215"/>
          </a:xfrm>
          <a:prstGeom prst="rect">
            <a:avLst/>
          </a:prstGeom>
        </p:spPr>
        <p:txBody>
          <a:bodyPr anchor="t" rtlCol="false" tIns="0" lIns="0" bIns="0" rIns="0">
            <a:spAutoFit/>
          </a:bodyPr>
          <a:lstStyle/>
          <a:p>
            <a:pPr algn="l">
              <a:lnSpc>
                <a:spcPts val="3822"/>
              </a:lnSpc>
            </a:pPr>
            <a:r>
              <a:rPr lang="en-US" sz="1855">
                <a:solidFill>
                  <a:srgbClr val="000000"/>
                </a:solidFill>
                <a:latin typeface="Safira March"/>
                <a:ea typeface="Safira March"/>
                <a:cs typeface="Safira March"/>
                <a:sym typeface="Safira March"/>
              </a:rPr>
              <a:t>Learning Intention</a:t>
            </a:r>
          </a:p>
        </p:txBody>
      </p:sp>
      <p:sp>
        <p:nvSpPr>
          <p:cNvPr name="TextBox 30" id="30"/>
          <p:cNvSpPr txBox="true"/>
          <p:nvPr/>
        </p:nvSpPr>
        <p:spPr>
          <a:xfrm rot="0">
            <a:off x="2781432" y="6627926"/>
            <a:ext cx="4103449" cy="431215"/>
          </a:xfrm>
          <a:prstGeom prst="rect">
            <a:avLst/>
          </a:prstGeom>
        </p:spPr>
        <p:txBody>
          <a:bodyPr anchor="t" rtlCol="false" tIns="0" lIns="0" bIns="0" rIns="0">
            <a:spAutoFit/>
          </a:bodyPr>
          <a:lstStyle/>
          <a:p>
            <a:pPr algn="l">
              <a:lnSpc>
                <a:spcPts val="3822"/>
              </a:lnSpc>
            </a:pPr>
            <a:r>
              <a:rPr lang="en-US" sz="1855">
                <a:solidFill>
                  <a:srgbClr val="000000"/>
                </a:solidFill>
                <a:latin typeface="Safira March"/>
                <a:ea typeface="Safira March"/>
                <a:cs typeface="Safira March"/>
                <a:sym typeface="Safira March"/>
              </a:rPr>
              <a:t>Feedback in Maths</a:t>
            </a:r>
          </a:p>
        </p:txBody>
      </p:sp>
      <p:sp>
        <p:nvSpPr>
          <p:cNvPr name="TextBox 31" id="31"/>
          <p:cNvSpPr txBox="true"/>
          <p:nvPr/>
        </p:nvSpPr>
        <p:spPr>
          <a:xfrm rot="0">
            <a:off x="7978302" y="4816248"/>
            <a:ext cx="3985065" cy="2911470"/>
          </a:xfrm>
          <a:prstGeom prst="rect">
            <a:avLst/>
          </a:prstGeom>
        </p:spPr>
        <p:txBody>
          <a:bodyPr anchor="t" rtlCol="false" tIns="0" lIns="0" bIns="0" rIns="0">
            <a:spAutoFit/>
          </a:bodyPr>
          <a:lstStyle/>
          <a:p>
            <a:pPr algn="ctr">
              <a:lnSpc>
                <a:spcPts val="3391"/>
              </a:lnSpc>
            </a:pPr>
            <a:r>
              <a:rPr lang="en-US" sz="1646">
                <a:solidFill>
                  <a:srgbClr val="000000"/>
                </a:solidFill>
                <a:latin typeface="Safira March"/>
                <a:ea typeface="Safira March"/>
                <a:cs typeface="Safira March"/>
                <a:sym typeface="Safira March"/>
              </a:rPr>
              <a:t>Involve students in setting their own learning goals to increase their ownership of the learning process.</a:t>
            </a:r>
          </a:p>
          <a:p>
            <a:pPr algn="ctr">
              <a:lnSpc>
                <a:spcPts val="3391"/>
              </a:lnSpc>
            </a:pPr>
          </a:p>
        </p:txBody>
      </p:sp>
      <p:grpSp>
        <p:nvGrpSpPr>
          <p:cNvPr name="Group 32" id="32"/>
          <p:cNvGrpSpPr/>
          <p:nvPr/>
        </p:nvGrpSpPr>
        <p:grpSpPr>
          <a:xfrm rot="0">
            <a:off x="12503580" y="7097294"/>
            <a:ext cx="2895852" cy="218793"/>
            <a:chOff x="0" y="0"/>
            <a:chExt cx="762694" cy="57624"/>
          </a:xfrm>
        </p:grpSpPr>
        <p:sp>
          <p:nvSpPr>
            <p:cNvPr name="Freeform 33" id="33"/>
            <p:cNvSpPr/>
            <p:nvPr/>
          </p:nvSpPr>
          <p:spPr>
            <a:xfrm flipH="false" flipV="false" rot="0">
              <a:off x="0" y="0"/>
              <a:ext cx="762694" cy="57624"/>
            </a:xfrm>
            <a:custGeom>
              <a:avLst/>
              <a:gdLst/>
              <a:ahLst/>
              <a:cxnLst/>
              <a:rect r="r" b="b" t="t" l="l"/>
              <a:pathLst>
                <a:path h="57624" w="762694">
                  <a:moveTo>
                    <a:pt x="0" y="0"/>
                  </a:moveTo>
                  <a:lnTo>
                    <a:pt x="762694" y="0"/>
                  </a:lnTo>
                  <a:lnTo>
                    <a:pt x="762694" y="57624"/>
                  </a:lnTo>
                  <a:lnTo>
                    <a:pt x="0" y="57624"/>
                  </a:lnTo>
                  <a:close/>
                </a:path>
              </a:pathLst>
            </a:custGeom>
            <a:solidFill>
              <a:srgbClr val="F17EAF"/>
            </a:solidFill>
          </p:spPr>
        </p:sp>
        <p:sp>
          <p:nvSpPr>
            <p:cNvPr name="TextBox 34" id="34"/>
            <p:cNvSpPr txBox="true"/>
            <p:nvPr/>
          </p:nvSpPr>
          <p:spPr>
            <a:xfrm>
              <a:off x="0" y="-66675"/>
              <a:ext cx="762694" cy="124299"/>
            </a:xfrm>
            <a:prstGeom prst="rect">
              <a:avLst/>
            </a:prstGeom>
          </p:spPr>
          <p:txBody>
            <a:bodyPr anchor="ctr" rtlCol="false" tIns="50800" lIns="50800" bIns="50800" rIns="50800"/>
            <a:lstStyle/>
            <a:p>
              <a:pPr algn="ctr">
                <a:lnSpc>
                  <a:spcPts val="2366"/>
                </a:lnSpc>
              </a:pPr>
            </a:p>
          </p:txBody>
        </p:sp>
      </p:grpSp>
      <p:grpSp>
        <p:nvGrpSpPr>
          <p:cNvPr name="Group 35" id="35"/>
          <p:cNvGrpSpPr/>
          <p:nvPr/>
        </p:nvGrpSpPr>
        <p:grpSpPr>
          <a:xfrm rot="0">
            <a:off x="12492910" y="7385585"/>
            <a:ext cx="2895852" cy="218793"/>
            <a:chOff x="0" y="0"/>
            <a:chExt cx="762694" cy="57624"/>
          </a:xfrm>
        </p:grpSpPr>
        <p:sp>
          <p:nvSpPr>
            <p:cNvPr name="Freeform 36" id="36"/>
            <p:cNvSpPr/>
            <p:nvPr/>
          </p:nvSpPr>
          <p:spPr>
            <a:xfrm flipH="false" flipV="false" rot="0">
              <a:off x="0" y="0"/>
              <a:ext cx="762694" cy="57624"/>
            </a:xfrm>
            <a:custGeom>
              <a:avLst/>
              <a:gdLst/>
              <a:ahLst/>
              <a:cxnLst/>
              <a:rect r="r" b="b" t="t" l="l"/>
              <a:pathLst>
                <a:path h="57624" w="762694">
                  <a:moveTo>
                    <a:pt x="0" y="0"/>
                  </a:moveTo>
                  <a:lnTo>
                    <a:pt x="762694" y="0"/>
                  </a:lnTo>
                  <a:lnTo>
                    <a:pt x="762694" y="57624"/>
                  </a:lnTo>
                  <a:lnTo>
                    <a:pt x="0" y="57624"/>
                  </a:lnTo>
                  <a:close/>
                </a:path>
              </a:pathLst>
            </a:custGeom>
            <a:solidFill>
              <a:srgbClr val="38B6FF"/>
            </a:solidFill>
          </p:spPr>
        </p:sp>
        <p:sp>
          <p:nvSpPr>
            <p:cNvPr name="TextBox 37" id="37"/>
            <p:cNvSpPr txBox="true"/>
            <p:nvPr/>
          </p:nvSpPr>
          <p:spPr>
            <a:xfrm>
              <a:off x="0" y="-66675"/>
              <a:ext cx="762694" cy="124299"/>
            </a:xfrm>
            <a:prstGeom prst="rect">
              <a:avLst/>
            </a:prstGeom>
          </p:spPr>
          <p:txBody>
            <a:bodyPr anchor="ctr" rtlCol="false" tIns="50800" lIns="50800" bIns="50800" rIns="50800"/>
            <a:lstStyle/>
            <a:p>
              <a:pPr algn="ctr">
                <a:lnSpc>
                  <a:spcPts val="2366"/>
                </a:lnSpc>
              </a:pPr>
            </a:p>
          </p:txBody>
        </p:sp>
      </p:grpSp>
    </p:spTree>
  </p:cSld>
  <p:clrMapOvr>
    <a:masterClrMapping/>
  </p:clrMapOvr>
</p:sld>
</file>

<file path=ppt/slides/slide1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AutoShape 2" id="2"/>
          <p:cNvSpPr/>
          <p:nvPr/>
        </p:nvSpPr>
        <p:spPr>
          <a:xfrm>
            <a:off x="0" y="9258300"/>
            <a:ext cx="18288000" cy="0"/>
          </a:xfrm>
          <a:prstGeom prst="line">
            <a:avLst/>
          </a:prstGeom>
          <a:ln cap="flat" w="28575">
            <a:solidFill>
              <a:srgbClr val="000000"/>
            </a:solidFill>
            <a:prstDash val="solid"/>
            <a:headEnd type="none" len="sm" w="sm"/>
            <a:tailEnd type="none" len="sm" w="sm"/>
          </a:ln>
        </p:spPr>
      </p:sp>
      <p:grpSp>
        <p:nvGrpSpPr>
          <p:cNvPr name="Group 3" id="3"/>
          <p:cNvGrpSpPr/>
          <p:nvPr/>
        </p:nvGrpSpPr>
        <p:grpSpPr>
          <a:xfrm rot="0">
            <a:off x="501619" y="9593392"/>
            <a:ext cx="17284762" cy="294657"/>
            <a:chOff x="0" y="0"/>
            <a:chExt cx="23046350" cy="392876"/>
          </a:xfrm>
        </p:grpSpPr>
        <p:sp>
          <p:nvSpPr>
            <p:cNvPr name="TextBox 4" id="4"/>
            <p:cNvSpPr txBox="true"/>
            <p:nvPr/>
          </p:nvSpPr>
          <p:spPr>
            <a:xfrm rot="0">
              <a:off x="0" y="-85725"/>
              <a:ext cx="3886138" cy="410167"/>
            </a:xfrm>
            <a:prstGeom prst="rect">
              <a:avLst/>
            </a:prstGeom>
          </p:spPr>
          <p:txBody>
            <a:bodyPr anchor="t" rtlCol="false" tIns="0" lIns="0" bIns="0" rIns="0">
              <a:spAutoFit/>
            </a:bodyPr>
            <a:lstStyle/>
            <a:p>
              <a:pPr algn="l">
                <a:lnSpc>
                  <a:spcPts val="2704"/>
                </a:lnSpc>
              </a:pPr>
              <a:r>
                <a:rPr lang="en-US" sz="1600" spc="200">
                  <a:solidFill>
                    <a:srgbClr val="000000"/>
                  </a:solidFill>
                  <a:latin typeface="Safira March"/>
                  <a:ea typeface="Safira March"/>
                  <a:cs typeface="Safira March"/>
                  <a:sym typeface="Safira March"/>
                </a:rPr>
                <a:t>Emily James</a:t>
              </a:r>
            </a:p>
          </p:txBody>
        </p:sp>
        <p:sp>
          <p:nvSpPr>
            <p:cNvPr name="TextBox 5" id="5"/>
            <p:cNvSpPr txBox="true"/>
            <p:nvPr/>
          </p:nvSpPr>
          <p:spPr>
            <a:xfrm rot="0">
              <a:off x="19679493" y="-51508"/>
              <a:ext cx="3366857" cy="444384"/>
            </a:xfrm>
            <a:prstGeom prst="rect">
              <a:avLst/>
            </a:prstGeom>
          </p:spPr>
          <p:txBody>
            <a:bodyPr anchor="t" rtlCol="false" tIns="0" lIns="0" bIns="0" rIns="0">
              <a:spAutoFit/>
            </a:bodyPr>
            <a:lstStyle/>
            <a:p>
              <a:pPr algn="r">
                <a:lnSpc>
                  <a:spcPts val="3041"/>
                </a:lnSpc>
              </a:pPr>
              <a:r>
                <a:rPr lang="en-US" sz="1799" spc="653">
                  <a:solidFill>
                    <a:srgbClr val="000000"/>
                  </a:solidFill>
                  <a:latin typeface="Safira March"/>
                  <a:ea typeface="Safira March"/>
                  <a:cs typeface="Safira March"/>
                  <a:sym typeface="Safira March"/>
                </a:rPr>
                <a:t>2317130</a:t>
              </a:r>
            </a:p>
          </p:txBody>
        </p:sp>
      </p:grpSp>
      <p:grpSp>
        <p:nvGrpSpPr>
          <p:cNvPr name="Group 6" id="6"/>
          <p:cNvGrpSpPr/>
          <p:nvPr/>
        </p:nvGrpSpPr>
        <p:grpSpPr>
          <a:xfrm rot="0">
            <a:off x="9980251" y="1028700"/>
            <a:ext cx="7425649" cy="7745635"/>
            <a:chOff x="0" y="0"/>
            <a:chExt cx="2085343" cy="2175204"/>
          </a:xfrm>
        </p:grpSpPr>
        <p:sp>
          <p:nvSpPr>
            <p:cNvPr name="Freeform 7" id="7"/>
            <p:cNvSpPr/>
            <p:nvPr/>
          </p:nvSpPr>
          <p:spPr>
            <a:xfrm flipH="false" flipV="false" rot="0">
              <a:off x="0" y="0"/>
              <a:ext cx="2085342" cy="2175204"/>
            </a:xfrm>
            <a:custGeom>
              <a:avLst/>
              <a:gdLst/>
              <a:ahLst/>
              <a:cxnLst/>
              <a:rect r="r" b="b" t="t" l="l"/>
              <a:pathLst>
                <a:path h="2175204" w="2085342">
                  <a:moveTo>
                    <a:pt x="53172" y="0"/>
                  </a:moveTo>
                  <a:lnTo>
                    <a:pt x="2032170" y="0"/>
                  </a:lnTo>
                  <a:cubicBezTo>
                    <a:pt x="2061537" y="0"/>
                    <a:pt x="2085342" y="23806"/>
                    <a:pt x="2085342" y="53172"/>
                  </a:cubicBezTo>
                  <a:lnTo>
                    <a:pt x="2085342" y="2122032"/>
                  </a:lnTo>
                  <a:cubicBezTo>
                    <a:pt x="2085342" y="2151398"/>
                    <a:pt x="2061537" y="2175204"/>
                    <a:pt x="2032170" y="2175204"/>
                  </a:cubicBezTo>
                  <a:lnTo>
                    <a:pt x="53172" y="2175204"/>
                  </a:lnTo>
                  <a:cubicBezTo>
                    <a:pt x="23806" y="2175204"/>
                    <a:pt x="0" y="2151398"/>
                    <a:pt x="0" y="2122032"/>
                  </a:cubicBezTo>
                  <a:lnTo>
                    <a:pt x="0" y="53172"/>
                  </a:lnTo>
                  <a:cubicBezTo>
                    <a:pt x="0" y="23806"/>
                    <a:pt x="23806" y="0"/>
                    <a:pt x="53172" y="0"/>
                  </a:cubicBezTo>
                  <a:close/>
                </a:path>
              </a:pathLst>
            </a:custGeom>
            <a:solidFill>
              <a:srgbClr val="E8F4F9"/>
            </a:solidFill>
          </p:spPr>
        </p:sp>
        <p:sp>
          <p:nvSpPr>
            <p:cNvPr name="TextBox 8" id="8"/>
            <p:cNvSpPr txBox="true"/>
            <p:nvPr/>
          </p:nvSpPr>
          <p:spPr>
            <a:xfrm>
              <a:off x="0" y="-85725"/>
              <a:ext cx="2085343" cy="2260929"/>
            </a:xfrm>
            <a:prstGeom prst="rect">
              <a:avLst/>
            </a:prstGeom>
          </p:spPr>
          <p:txBody>
            <a:bodyPr anchor="ctr" rtlCol="false" tIns="47642" lIns="47642" bIns="47642" rIns="47642"/>
            <a:lstStyle/>
            <a:p>
              <a:pPr algn="ctr">
                <a:lnSpc>
                  <a:spcPts val="3380"/>
                </a:lnSpc>
              </a:pPr>
            </a:p>
          </p:txBody>
        </p:sp>
      </p:grpSp>
      <p:sp>
        <p:nvSpPr>
          <p:cNvPr name="TextBox 9" id="9"/>
          <p:cNvSpPr txBox="true"/>
          <p:nvPr/>
        </p:nvSpPr>
        <p:spPr>
          <a:xfrm rot="0">
            <a:off x="12536824" y="1066553"/>
            <a:ext cx="2415186" cy="456213"/>
          </a:xfrm>
          <a:prstGeom prst="rect">
            <a:avLst/>
          </a:prstGeom>
        </p:spPr>
        <p:txBody>
          <a:bodyPr anchor="t" rtlCol="false" tIns="0" lIns="0" bIns="0" rIns="0">
            <a:spAutoFit/>
          </a:bodyPr>
          <a:lstStyle/>
          <a:p>
            <a:pPr algn="ctr">
              <a:lnSpc>
                <a:spcPts val="3791"/>
              </a:lnSpc>
            </a:pPr>
            <a:r>
              <a:rPr lang="en-US" sz="1840" u="sng">
                <a:solidFill>
                  <a:srgbClr val="000000"/>
                </a:solidFill>
                <a:latin typeface="Times New Roman"/>
                <a:ea typeface="Times New Roman"/>
                <a:cs typeface="Times New Roman"/>
                <a:sym typeface="Times New Roman"/>
              </a:rPr>
              <a:t>Lesson Plan</a:t>
            </a:r>
          </a:p>
        </p:txBody>
      </p:sp>
      <p:grpSp>
        <p:nvGrpSpPr>
          <p:cNvPr name="Group 10" id="10"/>
          <p:cNvGrpSpPr/>
          <p:nvPr/>
        </p:nvGrpSpPr>
        <p:grpSpPr>
          <a:xfrm rot="0">
            <a:off x="1028700" y="1028700"/>
            <a:ext cx="8664224" cy="3685515"/>
            <a:chOff x="0" y="0"/>
            <a:chExt cx="2433171" cy="1035002"/>
          </a:xfrm>
        </p:grpSpPr>
        <p:sp>
          <p:nvSpPr>
            <p:cNvPr name="Freeform 11" id="11"/>
            <p:cNvSpPr/>
            <p:nvPr/>
          </p:nvSpPr>
          <p:spPr>
            <a:xfrm flipH="false" flipV="false" rot="0">
              <a:off x="0" y="0"/>
              <a:ext cx="2433171" cy="1035002"/>
            </a:xfrm>
            <a:custGeom>
              <a:avLst/>
              <a:gdLst/>
              <a:ahLst/>
              <a:cxnLst/>
              <a:rect r="r" b="b" t="t" l="l"/>
              <a:pathLst>
                <a:path h="1035002" w="2433171">
                  <a:moveTo>
                    <a:pt x="45571" y="0"/>
                  </a:moveTo>
                  <a:lnTo>
                    <a:pt x="2387600" y="0"/>
                  </a:lnTo>
                  <a:cubicBezTo>
                    <a:pt x="2412768" y="0"/>
                    <a:pt x="2433171" y="20403"/>
                    <a:pt x="2433171" y="45571"/>
                  </a:cubicBezTo>
                  <a:lnTo>
                    <a:pt x="2433171" y="989431"/>
                  </a:lnTo>
                  <a:cubicBezTo>
                    <a:pt x="2433171" y="1014599"/>
                    <a:pt x="2412768" y="1035002"/>
                    <a:pt x="2387600" y="1035002"/>
                  </a:cubicBezTo>
                  <a:lnTo>
                    <a:pt x="45571" y="1035002"/>
                  </a:lnTo>
                  <a:cubicBezTo>
                    <a:pt x="20403" y="1035002"/>
                    <a:pt x="0" y="1014599"/>
                    <a:pt x="0" y="989431"/>
                  </a:cubicBezTo>
                  <a:lnTo>
                    <a:pt x="0" y="45571"/>
                  </a:lnTo>
                  <a:cubicBezTo>
                    <a:pt x="0" y="20403"/>
                    <a:pt x="20403" y="0"/>
                    <a:pt x="45571" y="0"/>
                  </a:cubicBezTo>
                  <a:close/>
                </a:path>
              </a:pathLst>
            </a:custGeom>
            <a:solidFill>
              <a:srgbClr val="E8F4F9"/>
            </a:solidFill>
          </p:spPr>
        </p:sp>
        <p:sp>
          <p:nvSpPr>
            <p:cNvPr name="TextBox 12" id="12"/>
            <p:cNvSpPr txBox="true"/>
            <p:nvPr/>
          </p:nvSpPr>
          <p:spPr>
            <a:xfrm>
              <a:off x="0" y="-114300"/>
              <a:ext cx="2433171" cy="1149302"/>
            </a:xfrm>
            <a:prstGeom prst="rect">
              <a:avLst/>
            </a:prstGeom>
          </p:spPr>
          <p:txBody>
            <a:bodyPr anchor="ctr" rtlCol="false" tIns="47642" lIns="47642" bIns="47642" rIns="47642"/>
            <a:lstStyle/>
            <a:p>
              <a:pPr algn="just">
                <a:lnSpc>
                  <a:spcPts val="2576"/>
                </a:lnSpc>
              </a:pPr>
            </a:p>
          </p:txBody>
        </p:sp>
      </p:grpSp>
      <p:sp>
        <p:nvSpPr>
          <p:cNvPr name="TextBox 13" id="13"/>
          <p:cNvSpPr txBox="true"/>
          <p:nvPr/>
        </p:nvSpPr>
        <p:spPr>
          <a:xfrm rot="0">
            <a:off x="4643122" y="972126"/>
            <a:ext cx="1435379" cy="494141"/>
          </a:xfrm>
          <a:prstGeom prst="rect">
            <a:avLst/>
          </a:prstGeom>
        </p:spPr>
        <p:txBody>
          <a:bodyPr anchor="t" rtlCol="false" tIns="0" lIns="0" bIns="0" rIns="0">
            <a:spAutoFit/>
          </a:bodyPr>
          <a:lstStyle/>
          <a:p>
            <a:pPr algn="l">
              <a:lnSpc>
                <a:spcPts val="4093"/>
              </a:lnSpc>
            </a:pPr>
            <a:r>
              <a:rPr lang="en-US" sz="1987" u="sng">
                <a:solidFill>
                  <a:srgbClr val="000000"/>
                </a:solidFill>
                <a:latin typeface="Times New Roman"/>
                <a:ea typeface="Times New Roman"/>
                <a:cs typeface="Times New Roman"/>
                <a:sym typeface="Times New Roman"/>
              </a:rPr>
              <a:t>Introduction</a:t>
            </a:r>
          </a:p>
        </p:txBody>
      </p:sp>
      <p:sp>
        <p:nvSpPr>
          <p:cNvPr name="TextBox 14" id="14"/>
          <p:cNvSpPr txBox="true"/>
          <p:nvPr/>
        </p:nvSpPr>
        <p:spPr>
          <a:xfrm rot="0">
            <a:off x="1230557" y="2328279"/>
            <a:ext cx="8190398" cy="972058"/>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Black, P., Harrison, C., Lee, C., Marshall, B., &amp; Wiliam, D. (2004). Working Inside the Black Box: Assessment for Learning in the Classroom. Phi Delta Kappan</a:t>
            </a:r>
          </a:p>
        </p:txBody>
      </p:sp>
      <p:sp>
        <p:nvSpPr>
          <p:cNvPr name="TextBox 15" id="15"/>
          <p:cNvSpPr txBox="true"/>
          <p:nvPr/>
        </p:nvSpPr>
        <p:spPr>
          <a:xfrm rot="0">
            <a:off x="1212412" y="1532942"/>
            <a:ext cx="8193306" cy="648208"/>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Black, P., &amp; Wiliam, D. (1998). Inside the Black Box: Raising Standards through Classroom Assessment. The Phi Delta Kappan</a:t>
            </a:r>
          </a:p>
        </p:txBody>
      </p:sp>
      <p:sp>
        <p:nvSpPr>
          <p:cNvPr name="TextBox 16" id="16"/>
          <p:cNvSpPr txBox="true"/>
          <p:nvPr/>
        </p:nvSpPr>
        <p:spPr>
          <a:xfrm rot="0">
            <a:off x="1230557" y="3437103"/>
            <a:ext cx="8175161" cy="972058"/>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Brook Lapping Productions, (2005). Assessment for Learning. Teachers TV/UK Department of Education. https://video.alexanderstreet.com/watch/assessment-for-learning</a:t>
            </a:r>
          </a:p>
        </p:txBody>
      </p:sp>
      <p:sp>
        <p:nvSpPr>
          <p:cNvPr name="TextBox 17" id="17"/>
          <p:cNvSpPr txBox="true"/>
          <p:nvPr/>
        </p:nvSpPr>
        <p:spPr>
          <a:xfrm rot="0">
            <a:off x="7936407" y="294865"/>
            <a:ext cx="2415186" cy="400460"/>
          </a:xfrm>
          <a:prstGeom prst="rect">
            <a:avLst/>
          </a:prstGeom>
        </p:spPr>
        <p:txBody>
          <a:bodyPr anchor="t" rtlCol="false" tIns="0" lIns="0" bIns="0" rIns="0">
            <a:spAutoFit/>
          </a:bodyPr>
          <a:lstStyle/>
          <a:p>
            <a:pPr algn="ctr">
              <a:lnSpc>
                <a:spcPts val="3585"/>
              </a:lnSpc>
            </a:pPr>
            <a:r>
              <a:rPr lang="en-US" sz="1740" u="sng">
                <a:solidFill>
                  <a:srgbClr val="000000"/>
                </a:solidFill>
                <a:latin typeface="Safira March"/>
                <a:ea typeface="Safira March"/>
                <a:cs typeface="Safira March"/>
                <a:sym typeface="Safira March"/>
              </a:rPr>
              <a:t>References</a:t>
            </a:r>
          </a:p>
        </p:txBody>
      </p:sp>
      <p:grpSp>
        <p:nvGrpSpPr>
          <p:cNvPr name="Group 18" id="18"/>
          <p:cNvGrpSpPr/>
          <p:nvPr/>
        </p:nvGrpSpPr>
        <p:grpSpPr>
          <a:xfrm rot="0">
            <a:off x="10527393" y="1818692"/>
            <a:ext cx="6434049" cy="6649615"/>
            <a:chOff x="0" y="0"/>
            <a:chExt cx="8578732" cy="8866154"/>
          </a:xfrm>
        </p:grpSpPr>
        <p:sp>
          <p:nvSpPr>
            <p:cNvPr name="TextBox 19" id="19"/>
            <p:cNvSpPr txBox="true"/>
            <p:nvPr/>
          </p:nvSpPr>
          <p:spPr>
            <a:xfrm rot="0">
              <a:off x="109508" y="1389650"/>
              <a:ext cx="8469223" cy="12579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Draper, S. (2018) ‘Book review: Responsive Teaching: Cognitive Science and Formative Assessment in Practice’, The Times educational supplement. London: TES Global Limited.</a:t>
              </a:r>
            </a:p>
          </p:txBody>
        </p:sp>
        <p:sp>
          <p:nvSpPr>
            <p:cNvPr name="TextBox 20" id="20"/>
            <p:cNvSpPr txBox="true"/>
            <p:nvPr/>
          </p:nvSpPr>
          <p:spPr>
            <a:xfrm rot="0">
              <a:off x="0" y="2976779"/>
              <a:ext cx="8469223" cy="16897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Jones, Kate.(2021) Retrieval Practice: Resource Guide: Ideas and Activities for the Classroom. John Catt Educational, Limited. </a:t>
              </a:r>
            </a:p>
            <a:p>
              <a:pPr algn="just">
                <a:lnSpc>
                  <a:spcPts val="2576"/>
                </a:lnSpc>
              </a:pPr>
            </a:p>
          </p:txBody>
        </p:sp>
        <p:sp>
          <p:nvSpPr>
            <p:cNvPr name="TextBox 21" id="21"/>
            <p:cNvSpPr txBox="true"/>
            <p:nvPr/>
          </p:nvSpPr>
          <p:spPr>
            <a:xfrm rot="0">
              <a:off x="109508" y="-114300"/>
              <a:ext cx="8469223" cy="12579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Crichton, H. and McDaid, A. (2016) ‘Learning intentions and success criteria: learners’ and teachers’ views’, Curriculum journal. London, England.</a:t>
              </a:r>
            </a:p>
          </p:txBody>
        </p:sp>
        <p:sp>
          <p:nvSpPr>
            <p:cNvPr name="TextBox 22" id="22"/>
            <p:cNvSpPr txBox="true"/>
            <p:nvPr/>
          </p:nvSpPr>
          <p:spPr>
            <a:xfrm rot="0">
              <a:off x="0" y="4586725"/>
              <a:ext cx="8469223" cy="16897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Allison, S. and Tharby, A. (2015) Making Every Lesson Count : Six Principles to Support Great Teaching and Learning (Making Every Lesson Count Series), Crown House Publishing LLC.</a:t>
              </a:r>
            </a:p>
          </p:txBody>
        </p:sp>
        <p:sp>
          <p:nvSpPr>
            <p:cNvPr name="TextBox 23" id="23"/>
            <p:cNvSpPr txBox="true"/>
            <p:nvPr/>
          </p:nvSpPr>
          <p:spPr>
            <a:xfrm rot="0">
              <a:off x="0" y="6540700"/>
              <a:ext cx="8238542" cy="12579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Spendlove, D. (2009) Putting assessment for learning into practice. London ; Continuum International Publishing Group.</a:t>
              </a:r>
            </a:p>
          </p:txBody>
        </p:sp>
        <p:sp>
          <p:nvSpPr>
            <p:cNvPr name="TextBox 24" id="24"/>
            <p:cNvSpPr txBox="true"/>
            <p:nvPr/>
          </p:nvSpPr>
          <p:spPr>
            <a:xfrm rot="0">
              <a:off x="0" y="8039977"/>
              <a:ext cx="8093433" cy="826177"/>
            </a:xfrm>
            <a:prstGeom prst="rect">
              <a:avLst/>
            </a:prstGeom>
          </p:spPr>
          <p:txBody>
            <a:bodyPr anchor="t" rtlCol="false" tIns="0" lIns="0" bIns="0" rIns="0">
              <a:spAutoFit/>
            </a:bodyPr>
            <a:lstStyle/>
            <a:p>
              <a:pPr algn="just">
                <a:lnSpc>
                  <a:spcPts val="2576"/>
                </a:lnSpc>
              </a:pPr>
              <a:r>
                <a:rPr lang="en-US" sz="1400" spc="193">
                  <a:solidFill>
                    <a:srgbClr val="000000"/>
                  </a:solidFill>
                  <a:latin typeface="Times New Roman"/>
                  <a:ea typeface="Times New Roman"/>
                  <a:cs typeface="Times New Roman"/>
                  <a:sym typeface="Times New Roman"/>
                </a:rPr>
                <a:t>Black, P. (2003) Assessment for learning : putting it into practice. Maidenhead: Open University Press.</a:t>
              </a:r>
            </a:p>
          </p:txBody>
        </p:sp>
      </p:grpSp>
      <p:grpSp>
        <p:nvGrpSpPr>
          <p:cNvPr name="Group 25" id="25"/>
          <p:cNvGrpSpPr/>
          <p:nvPr/>
        </p:nvGrpSpPr>
        <p:grpSpPr>
          <a:xfrm rot="0">
            <a:off x="978407" y="4904461"/>
            <a:ext cx="8664224" cy="3991889"/>
            <a:chOff x="0" y="0"/>
            <a:chExt cx="2433171" cy="1121041"/>
          </a:xfrm>
        </p:grpSpPr>
        <p:sp>
          <p:nvSpPr>
            <p:cNvPr name="Freeform 26" id="26"/>
            <p:cNvSpPr/>
            <p:nvPr/>
          </p:nvSpPr>
          <p:spPr>
            <a:xfrm flipH="false" flipV="false" rot="0">
              <a:off x="0" y="0"/>
              <a:ext cx="2433171" cy="1121041"/>
            </a:xfrm>
            <a:custGeom>
              <a:avLst/>
              <a:gdLst/>
              <a:ahLst/>
              <a:cxnLst/>
              <a:rect r="r" b="b" t="t" l="l"/>
              <a:pathLst>
                <a:path h="1121041" w="2433171">
                  <a:moveTo>
                    <a:pt x="45571" y="0"/>
                  </a:moveTo>
                  <a:lnTo>
                    <a:pt x="2387600" y="0"/>
                  </a:lnTo>
                  <a:cubicBezTo>
                    <a:pt x="2412768" y="0"/>
                    <a:pt x="2433171" y="20403"/>
                    <a:pt x="2433171" y="45571"/>
                  </a:cubicBezTo>
                  <a:lnTo>
                    <a:pt x="2433171" y="1075470"/>
                  </a:lnTo>
                  <a:cubicBezTo>
                    <a:pt x="2433171" y="1100638"/>
                    <a:pt x="2412768" y="1121041"/>
                    <a:pt x="2387600" y="1121041"/>
                  </a:cubicBezTo>
                  <a:lnTo>
                    <a:pt x="45571" y="1121041"/>
                  </a:lnTo>
                  <a:cubicBezTo>
                    <a:pt x="20403" y="1121041"/>
                    <a:pt x="0" y="1100638"/>
                    <a:pt x="0" y="1075470"/>
                  </a:cubicBezTo>
                  <a:lnTo>
                    <a:pt x="0" y="45571"/>
                  </a:lnTo>
                  <a:cubicBezTo>
                    <a:pt x="0" y="20403"/>
                    <a:pt x="20403" y="0"/>
                    <a:pt x="45571" y="0"/>
                  </a:cubicBezTo>
                  <a:close/>
                </a:path>
              </a:pathLst>
            </a:custGeom>
            <a:solidFill>
              <a:srgbClr val="E8F4F9"/>
            </a:solidFill>
          </p:spPr>
        </p:sp>
        <p:sp>
          <p:nvSpPr>
            <p:cNvPr name="TextBox 27" id="27"/>
            <p:cNvSpPr txBox="true"/>
            <p:nvPr/>
          </p:nvSpPr>
          <p:spPr>
            <a:xfrm>
              <a:off x="0" y="-114300"/>
              <a:ext cx="2433171" cy="1235341"/>
            </a:xfrm>
            <a:prstGeom prst="rect">
              <a:avLst/>
            </a:prstGeom>
          </p:spPr>
          <p:txBody>
            <a:bodyPr anchor="ctr" rtlCol="false" tIns="47642" lIns="47642" bIns="47642" rIns="47642"/>
            <a:lstStyle/>
            <a:p>
              <a:pPr algn="just">
                <a:lnSpc>
                  <a:spcPts val="2576"/>
                </a:lnSpc>
              </a:pPr>
            </a:p>
          </p:txBody>
        </p:sp>
      </p:grpSp>
      <p:sp>
        <p:nvSpPr>
          <p:cNvPr name="TextBox 28" id="28"/>
          <p:cNvSpPr txBox="true"/>
          <p:nvPr/>
        </p:nvSpPr>
        <p:spPr>
          <a:xfrm rot="0">
            <a:off x="1215320" y="5753069"/>
            <a:ext cx="8172253" cy="970219"/>
          </a:xfrm>
          <a:prstGeom prst="rect">
            <a:avLst/>
          </a:prstGeom>
        </p:spPr>
        <p:txBody>
          <a:bodyPr anchor="t" rtlCol="false" tIns="0" lIns="0" bIns="0" rIns="0">
            <a:spAutoFit/>
          </a:bodyPr>
          <a:lstStyle/>
          <a:p>
            <a:pPr algn="just">
              <a:lnSpc>
                <a:spcPts val="2617"/>
              </a:lnSpc>
            </a:pPr>
            <a:r>
              <a:rPr lang="en-US" sz="1422" spc="196">
                <a:solidFill>
                  <a:srgbClr val="000000"/>
                </a:solidFill>
                <a:latin typeface="Times New Roman"/>
                <a:ea typeface="Times New Roman"/>
                <a:cs typeface="Times New Roman"/>
                <a:sym typeface="Times New Roman"/>
              </a:rPr>
              <a:t>Welsh Government. (2020). Supporting learner progression: assessment guidance. Available at: https://hwb.gov.wales/curriculum-for-wales/assessment-arrangements/supporting-learner-progression-assessment-guidance </a:t>
            </a:r>
          </a:p>
        </p:txBody>
      </p:sp>
      <p:sp>
        <p:nvSpPr>
          <p:cNvPr name="TextBox 29" id="29"/>
          <p:cNvSpPr txBox="true"/>
          <p:nvPr/>
        </p:nvSpPr>
        <p:spPr>
          <a:xfrm rot="0">
            <a:off x="1197174" y="7108272"/>
            <a:ext cx="8208544" cy="1261966"/>
          </a:xfrm>
          <a:prstGeom prst="rect">
            <a:avLst/>
          </a:prstGeom>
        </p:spPr>
        <p:txBody>
          <a:bodyPr anchor="t" rtlCol="false" tIns="0" lIns="0" bIns="0" rIns="0">
            <a:spAutoFit/>
          </a:bodyPr>
          <a:lstStyle/>
          <a:p>
            <a:pPr algn="just">
              <a:lnSpc>
                <a:spcPts val="2481"/>
              </a:lnSpc>
            </a:pPr>
            <a:r>
              <a:rPr lang="en-US" sz="1348" spc="186">
                <a:solidFill>
                  <a:srgbClr val="000000"/>
                </a:solidFill>
                <a:latin typeface="Times New Roman"/>
                <a:ea typeface="Times New Roman"/>
                <a:cs typeface="Times New Roman"/>
                <a:sym typeface="Times New Roman"/>
              </a:rPr>
              <a:t>Welsh Government. (2020). Introduction to Curriculum for Wales guidance</a:t>
            </a:r>
          </a:p>
          <a:p>
            <a:pPr algn="just">
              <a:lnSpc>
                <a:spcPts val="2481"/>
              </a:lnSpc>
            </a:pPr>
            <a:r>
              <a:rPr lang="en-US" sz="1348" spc="186">
                <a:solidFill>
                  <a:srgbClr val="000000"/>
                </a:solidFill>
                <a:latin typeface="Times New Roman"/>
                <a:ea typeface="Times New Roman"/>
                <a:cs typeface="Times New Roman"/>
                <a:sym typeface="Times New Roman"/>
              </a:rPr>
              <a:t> Available at: https://hwb.gov.wales/curriculum-for-wales/introduction-to-curriculum-for-wales-guidance/#progression-and-assessment-at-the-heart-of-curriculum-design</a:t>
            </a:r>
          </a:p>
        </p:txBody>
      </p:sp>
      <p:sp>
        <p:nvSpPr>
          <p:cNvPr name="TextBox 30" id="30"/>
          <p:cNvSpPr txBox="true"/>
          <p:nvPr/>
        </p:nvSpPr>
        <p:spPr>
          <a:xfrm rot="0">
            <a:off x="4333935" y="4962525"/>
            <a:ext cx="2053755" cy="445026"/>
          </a:xfrm>
          <a:prstGeom prst="rect">
            <a:avLst/>
          </a:prstGeom>
        </p:spPr>
        <p:txBody>
          <a:bodyPr anchor="t" rtlCol="false" tIns="0" lIns="0" bIns="0" rIns="0">
            <a:spAutoFit/>
          </a:bodyPr>
          <a:lstStyle/>
          <a:p>
            <a:pPr algn="l">
              <a:lnSpc>
                <a:spcPts val="3675"/>
              </a:lnSpc>
            </a:pPr>
            <a:r>
              <a:rPr lang="en-US" sz="1784" u="sng">
                <a:solidFill>
                  <a:srgbClr val="000000"/>
                </a:solidFill>
                <a:latin typeface="Times New Roman"/>
                <a:ea typeface="Times New Roman"/>
                <a:cs typeface="Times New Roman"/>
                <a:sym typeface="Times New Roman"/>
              </a:rPr>
              <a:t>Literature Review</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DAGcKGF7ldw</dc:identifier>
  <dcterms:modified xsi:type="dcterms:W3CDTF">2011-08-01T06:04:30Z</dcterms:modified>
  <cp:revision>1</cp:revision>
  <dc:title>emily james</dc:title>
</cp:coreProperties>
</file>