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9" r:id="rId1"/>
  </p:sldMasterIdLst>
  <p:notesMasterIdLst>
    <p:notesMasterId r:id="rId25"/>
  </p:notesMasterIdLst>
  <p:sldIdLst>
    <p:sldId id="871" r:id="rId2"/>
    <p:sldId id="256" r:id="rId3"/>
    <p:sldId id="892" r:id="rId4"/>
    <p:sldId id="569" r:id="rId5"/>
    <p:sldId id="570" r:id="rId6"/>
    <p:sldId id="874" r:id="rId7"/>
    <p:sldId id="573" r:id="rId8"/>
    <p:sldId id="572" r:id="rId9"/>
    <p:sldId id="521" r:id="rId10"/>
    <p:sldId id="520" r:id="rId11"/>
    <p:sldId id="517" r:id="rId12"/>
    <p:sldId id="577" r:id="rId13"/>
    <p:sldId id="897" r:id="rId14"/>
    <p:sldId id="507" r:id="rId15"/>
    <p:sldId id="522" r:id="rId16"/>
    <p:sldId id="887" r:id="rId17"/>
    <p:sldId id="534" r:id="rId18"/>
    <p:sldId id="519" r:id="rId19"/>
    <p:sldId id="898" r:id="rId20"/>
    <p:sldId id="895" r:id="rId21"/>
    <p:sldId id="889" r:id="rId22"/>
    <p:sldId id="890" r:id="rId23"/>
    <p:sldId id="315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6719B0F-D777-49CD-9D4A-AE83B528FB8C}" v="12" dt="2025-12-09T10:36:43.03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778" autoAdjust="0"/>
    <p:restoredTop sz="92963" autoAdjust="0"/>
  </p:normalViewPr>
  <p:slideViewPr>
    <p:cSldViewPr snapToGrid="0">
      <p:cViewPr varScale="1">
        <p:scale>
          <a:sx n="112" d="100"/>
          <a:sy n="112" d="100"/>
        </p:scale>
        <p:origin x="162" y="96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70" d="100"/>
        <a:sy n="70" d="100"/>
      </p:scale>
      <p:origin x="0" y="-2835"/>
    </p:cViewPr>
  </p:sorterViewPr>
  <p:notesViewPr>
    <p:cSldViewPr snapToGrid="0">
      <p:cViewPr varScale="1">
        <p:scale>
          <a:sx n="58" d="100"/>
          <a:sy n="58" d="100"/>
        </p:scale>
        <p:origin x="2085" y="45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4408BD-1CA6-46DA-A6EC-4E6DB9DB9966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FE1F0CB-AC4F-463F-A400-B6079113F21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207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18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378627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FE1F0CB-AC4F-463F-A400-B6079113F21F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1851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Sjd</a:t>
            </a:r>
            <a:r>
              <a:rPr lang="en-GB" dirty="0"/>
              <a:t> </a:t>
            </a:r>
            <a:r>
              <a:rPr lang="en-GB" dirty="0" err="1"/>
              <a:t>jsdf</a:t>
            </a:r>
            <a:r>
              <a:rPr lang="en-GB" dirty="0"/>
              <a:t> </a:t>
            </a:r>
            <a:r>
              <a:rPr lang="en-GB" dirty="0" err="1"/>
              <a:t>jsfjsff</a:t>
            </a:r>
            <a:r>
              <a:rPr lang="en-GB" dirty="0"/>
              <a:t> </a:t>
            </a:r>
            <a:r>
              <a:rPr lang="en-GB" dirty="0" err="1"/>
              <a:t>jsfjsdfjsdfjsgdjfsjdfs</a:t>
            </a:r>
            <a:r>
              <a:rPr lang="en-GB" dirty="0"/>
              <a:t> </a:t>
            </a:r>
            <a:r>
              <a:rPr lang="en-GB" dirty="0" err="1"/>
              <a:t>jfjsf</a:t>
            </a:r>
            <a:r>
              <a:rPr lang="en-GB" dirty="0"/>
              <a:t> j</a:t>
            </a:r>
          </a:p>
          <a:p>
            <a:r>
              <a:rPr lang="en-GB" dirty="0"/>
              <a:t>Sd </a:t>
            </a:r>
            <a:r>
              <a:rPr lang="en-GB" dirty="0" err="1"/>
              <a:t>fsfsdfsf</a:t>
            </a:r>
            <a:r>
              <a:rPr lang="en-GB" dirty="0"/>
              <a:t> sf </a:t>
            </a:r>
            <a:r>
              <a:rPr lang="en-GB" dirty="0" err="1"/>
              <a:t>sfssdfsfsf</a:t>
            </a:r>
            <a:r>
              <a:rPr lang="en-GB" dirty="0"/>
              <a:t> s </a:t>
            </a:r>
            <a:r>
              <a:rPr lang="en-GB" dirty="0" err="1"/>
              <a:t>fsdfsdfsdf</a:t>
            </a:r>
            <a:r>
              <a:rPr lang="en-GB" dirty="0"/>
              <a:t> sf </a:t>
            </a:r>
          </a:p>
          <a:p>
            <a:r>
              <a:rPr lang="en-GB" dirty="0"/>
              <a:t>Sf </a:t>
            </a:r>
            <a:r>
              <a:rPr lang="en-GB" dirty="0" err="1"/>
              <a:t>sdfsf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s </a:t>
            </a:r>
            <a:r>
              <a:rPr lang="en-GB" dirty="0" err="1"/>
              <a:t>fsdf</a:t>
            </a:r>
            <a:r>
              <a:rPr lang="en-GB" dirty="0"/>
              <a:t> </a:t>
            </a:r>
            <a:r>
              <a:rPr lang="en-GB" dirty="0" err="1"/>
              <a:t>sd</a:t>
            </a:r>
            <a:r>
              <a:rPr lang="en-GB" dirty="0"/>
              <a:t> </a:t>
            </a:r>
            <a:r>
              <a:rPr lang="en-GB" dirty="0" err="1"/>
              <a:t>fsdf</a:t>
            </a:r>
            <a:r>
              <a:rPr lang="en-GB" dirty="0"/>
              <a:t> s </a:t>
            </a:r>
            <a:r>
              <a:rPr lang="en-GB" dirty="0" err="1"/>
              <a:t>fsdfs</a:t>
            </a:r>
            <a:endParaRPr lang="en-GB" dirty="0"/>
          </a:p>
          <a:p>
            <a:r>
              <a:rPr lang="en-GB" dirty="0" err="1"/>
              <a:t>Sdf</a:t>
            </a:r>
            <a:r>
              <a:rPr lang="en-GB" dirty="0"/>
              <a:t> s </a:t>
            </a:r>
            <a:r>
              <a:rPr lang="en-GB" dirty="0" err="1"/>
              <a:t>fsdfsfsdfsdfsf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</a:t>
            </a:r>
            <a:r>
              <a:rPr lang="en-GB" dirty="0" err="1"/>
              <a:t>sfs</a:t>
            </a:r>
            <a:r>
              <a:rPr lang="en-GB" dirty="0"/>
              <a:t> fs</a:t>
            </a:r>
          </a:p>
          <a:p>
            <a:r>
              <a:rPr lang="en-GB" dirty="0" err="1"/>
              <a:t>Fsdf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sf </a:t>
            </a:r>
            <a:r>
              <a:rPr lang="en-GB" dirty="0" err="1"/>
              <a:t>sf</a:t>
            </a:r>
            <a:r>
              <a:rPr lang="en-GB" dirty="0"/>
              <a:t> </a:t>
            </a:r>
            <a:r>
              <a:rPr lang="en-GB" dirty="0" err="1"/>
              <a:t>sfsfsfsdf</a:t>
            </a:r>
            <a:r>
              <a:rPr lang="en-GB" dirty="0"/>
              <a:t> </a:t>
            </a:r>
            <a:r>
              <a:rPr lang="en-GB" dirty="0" err="1"/>
              <a:t>sd</a:t>
            </a:r>
            <a:endParaRPr lang="en-GB" dirty="0"/>
          </a:p>
          <a:p>
            <a:r>
              <a:rPr lang="en-GB" dirty="0" err="1"/>
              <a:t>Sdf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</a:t>
            </a:r>
            <a:r>
              <a:rPr lang="en-GB" dirty="0" err="1"/>
              <a:t>sfsdf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s</a:t>
            </a:r>
          </a:p>
          <a:p>
            <a:r>
              <a:rPr lang="en-GB" dirty="0" err="1"/>
              <a:t>Fsf</a:t>
            </a:r>
            <a:r>
              <a:rPr lang="en-GB" dirty="0"/>
              <a:t> s </a:t>
            </a:r>
            <a:r>
              <a:rPr lang="en-GB" dirty="0" err="1"/>
              <a:t>fsdf</a:t>
            </a:r>
            <a:r>
              <a:rPr lang="en-GB" dirty="0"/>
              <a:t> sf </a:t>
            </a:r>
            <a:r>
              <a:rPr lang="en-GB" dirty="0" err="1"/>
              <a:t>sdf</a:t>
            </a:r>
            <a:endParaRPr lang="en-GB" dirty="0"/>
          </a:p>
          <a:p>
            <a:r>
              <a:rPr lang="en-GB" dirty="0" err="1"/>
              <a:t>Sdf</a:t>
            </a:r>
            <a:r>
              <a:rPr lang="en-GB" dirty="0"/>
              <a:t> </a:t>
            </a:r>
            <a:r>
              <a:rPr lang="en-GB" dirty="0" err="1"/>
              <a:t>sdfs</a:t>
            </a:r>
            <a:r>
              <a:rPr lang="en-GB" dirty="0"/>
              <a:t> f.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FE1F0CB-AC4F-463F-A400-B6079113F21F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18993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045EB6A-D6E0-1DA9-DF81-4C123D651A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23F6981-720F-9E6C-9EC7-4DF7F4239D3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55844DF-8A3B-63D8-E94C-7006F75474F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err="1"/>
              <a:t>Sjd</a:t>
            </a:r>
            <a:r>
              <a:rPr lang="en-GB" dirty="0"/>
              <a:t> </a:t>
            </a:r>
            <a:r>
              <a:rPr lang="en-GB" dirty="0" err="1"/>
              <a:t>jsdf</a:t>
            </a:r>
            <a:r>
              <a:rPr lang="en-GB" dirty="0"/>
              <a:t> </a:t>
            </a:r>
            <a:r>
              <a:rPr lang="en-GB" dirty="0" err="1"/>
              <a:t>jsfjsff</a:t>
            </a:r>
            <a:r>
              <a:rPr lang="en-GB" dirty="0"/>
              <a:t> </a:t>
            </a:r>
            <a:r>
              <a:rPr lang="en-GB" dirty="0" err="1"/>
              <a:t>jsfjsdfjsdfjsgdjfsjdfs</a:t>
            </a:r>
            <a:r>
              <a:rPr lang="en-GB" dirty="0"/>
              <a:t> </a:t>
            </a:r>
            <a:r>
              <a:rPr lang="en-GB" dirty="0" err="1"/>
              <a:t>jfjsf</a:t>
            </a:r>
            <a:r>
              <a:rPr lang="en-GB" dirty="0"/>
              <a:t> j</a:t>
            </a:r>
          </a:p>
          <a:p>
            <a:r>
              <a:rPr lang="en-GB" dirty="0"/>
              <a:t>Sd </a:t>
            </a:r>
            <a:r>
              <a:rPr lang="en-GB" dirty="0" err="1"/>
              <a:t>fsfsdfsf</a:t>
            </a:r>
            <a:r>
              <a:rPr lang="en-GB" dirty="0"/>
              <a:t> sf </a:t>
            </a:r>
            <a:r>
              <a:rPr lang="en-GB" dirty="0" err="1"/>
              <a:t>sfssdfsfsf</a:t>
            </a:r>
            <a:r>
              <a:rPr lang="en-GB" dirty="0"/>
              <a:t> s </a:t>
            </a:r>
            <a:r>
              <a:rPr lang="en-GB" dirty="0" err="1"/>
              <a:t>fsdfsdfsdf</a:t>
            </a:r>
            <a:r>
              <a:rPr lang="en-GB" dirty="0"/>
              <a:t> sf </a:t>
            </a:r>
          </a:p>
          <a:p>
            <a:r>
              <a:rPr lang="en-GB" dirty="0"/>
              <a:t>Sf </a:t>
            </a:r>
            <a:r>
              <a:rPr lang="en-GB" dirty="0" err="1"/>
              <a:t>sdfsf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s </a:t>
            </a:r>
            <a:r>
              <a:rPr lang="en-GB" dirty="0" err="1"/>
              <a:t>fsdf</a:t>
            </a:r>
            <a:r>
              <a:rPr lang="en-GB" dirty="0"/>
              <a:t> </a:t>
            </a:r>
            <a:r>
              <a:rPr lang="en-GB" dirty="0" err="1"/>
              <a:t>sd</a:t>
            </a:r>
            <a:r>
              <a:rPr lang="en-GB" dirty="0"/>
              <a:t> </a:t>
            </a:r>
            <a:r>
              <a:rPr lang="en-GB" dirty="0" err="1"/>
              <a:t>fsdf</a:t>
            </a:r>
            <a:r>
              <a:rPr lang="en-GB" dirty="0"/>
              <a:t> s </a:t>
            </a:r>
            <a:r>
              <a:rPr lang="en-GB" dirty="0" err="1"/>
              <a:t>fsdfs</a:t>
            </a:r>
            <a:endParaRPr lang="en-GB" dirty="0"/>
          </a:p>
          <a:p>
            <a:r>
              <a:rPr lang="en-GB" dirty="0" err="1"/>
              <a:t>Sdf</a:t>
            </a:r>
            <a:r>
              <a:rPr lang="en-GB" dirty="0"/>
              <a:t> s </a:t>
            </a:r>
            <a:r>
              <a:rPr lang="en-GB" dirty="0" err="1"/>
              <a:t>fsdfsfsdfsdfsf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</a:t>
            </a:r>
            <a:r>
              <a:rPr lang="en-GB" dirty="0" err="1"/>
              <a:t>sfs</a:t>
            </a:r>
            <a:r>
              <a:rPr lang="en-GB" dirty="0"/>
              <a:t> fs</a:t>
            </a:r>
          </a:p>
          <a:p>
            <a:r>
              <a:rPr lang="en-GB" dirty="0" err="1"/>
              <a:t>Fsdf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sf </a:t>
            </a:r>
            <a:r>
              <a:rPr lang="en-GB" dirty="0" err="1"/>
              <a:t>sf</a:t>
            </a:r>
            <a:r>
              <a:rPr lang="en-GB" dirty="0"/>
              <a:t> </a:t>
            </a:r>
            <a:r>
              <a:rPr lang="en-GB" dirty="0" err="1"/>
              <a:t>sfsfsfsdf</a:t>
            </a:r>
            <a:r>
              <a:rPr lang="en-GB" dirty="0"/>
              <a:t> </a:t>
            </a:r>
            <a:r>
              <a:rPr lang="en-GB" dirty="0" err="1"/>
              <a:t>sd</a:t>
            </a:r>
            <a:endParaRPr lang="en-GB" dirty="0"/>
          </a:p>
          <a:p>
            <a:r>
              <a:rPr lang="en-GB" dirty="0" err="1"/>
              <a:t>Sdf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</a:t>
            </a:r>
            <a:r>
              <a:rPr lang="en-GB" dirty="0" err="1"/>
              <a:t>sfsdf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</a:t>
            </a:r>
            <a:r>
              <a:rPr lang="en-GB" dirty="0" err="1"/>
              <a:t>sdf</a:t>
            </a:r>
            <a:r>
              <a:rPr lang="en-GB" dirty="0"/>
              <a:t> s</a:t>
            </a:r>
          </a:p>
          <a:p>
            <a:r>
              <a:rPr lang="en-GB" dirty="0" err="1"/>
              <a:t>Fsf</a:t>
            </a:r>
            <a:r>
              <a:rPr lang="en-GB" dirty="0"/>
              <a:t> s </a:t>
            </a:r>
            <a:r>
              <a:rPr lang="en-GB" dirty="0" err="1"/>
              <a:t>fsdf</a:t>
            </a:r>
            <a:r>
              <a:rPr lang="en-GB" dirty="0"/>
              <a:t> sf </a:t>
            </a:r>
            <a:r>
              <a:rPr lang="en-GB" dirty="0" err="1"/>
              <a:t>sdf</a:t>
            </a:r>
            <a:endParaRPr lang="en-GB" dirty="0"/>
          </a:p>
          <a:p>
            <a:r>
              <a:rPr lang="en-GB" dirty="0" err="1"/>
              <a:t>Sdf</a:t>
            </a:r>
            <a:r>
              <a:rPr lang="en-GB" dirty="0"/>
              <a:t> </a:t>
            </a:r>
            <a:r>
              <a:rPr lang="en-GB" dirty="0" err="1"/>
              <a:t>sdfs</a:t>
            </a:r>
            <a:r>
              <a:rPr lang="en-GB" dirty="0"/>
              <a:t> f.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CB83075-CCBC-1B68-1A28-5CD09556AC7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E1F0CB-AC4F-463F-A400-B6079113F21F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734961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8375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30789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1424" y="3993084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1424" y="2492897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81421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2541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174876"/>
            <a:ext cx="5386917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3368" y="2174876"/>
            <a:ext cx="5389033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35135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356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4227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5031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89717" y="450912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389717" y="612776"/>
            <a:ext cx="7315200" cy="3824337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389717" y="5157192"/>
            <a:ext cx="73152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835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7578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81289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391703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35360" y="6525344"/>
            <a:ext cx="1294837" cy="21852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E81C76-8E97-4A9C-880D-EB8A295FC595}" type="datetimeFigureOut">
              <a:rPr lang="en-GB" smtClean="0"/>
              <a:t>19/04/2026</a:t>
            </a:fld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08501" y="6380973"/>
            <a:ext cx="973899" cy="3405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A7962-2399-43FD-9FF8-7E1071DDBD9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2668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0" r:id="rId1"/>
    <p:sldLayoutId id="2147483971" r:id="rId2"/>
    <p:sldLayoutId id="2147483972" r:id="rId3"/>
    <p:sldLayoutId id="2147483973" r:id="rId4"/>
    <p:sldLayoutId id="2147483974" r:id="rId5"/>
    <p:sldLayoutId id="2147483975" r:id="rId6"/>
    <p:sldLayoutId id="2147483976" r:id="rId7"/>
    <p:sldLayoutId id="2147483977" r:id="rId8"/>
    <p:sldLayoutId id="2147483978" r:id="rId9"/>
    <p:sldLayoutId id="2147483979" r:id="rId10"/>
    <p:sldLayoutId id="214748398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tinyurl.com/4cwksxtd" TargetMode="External"/><Relationship Id="rId3" Type="http://schemas.openxmlformats.org/officeDocument/2006/relationships/image" Target="../media/image3.png"/><Relationship Id="rId7" Type="http://schemas.openxmlformats.org/officeDocument/2006/relationships/hyperlink" Target="https://teams.microsoft.com/l/meetup-join/19%3ameeting_NTJhYmI5NjAtM2NmNS00YzVmLThhZDItZGQ1MjcwNDBiMzJj%40thread.v2/0?context=%7b%22Tid%22%3a%224e0f11f9-046e-4505-9cb8-db2152311e21%22%2c%22Oid%22%3a%22c957a50b-491f-4d94-b4bc-52aca3e2340d%22%7d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4.sv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sites.uab.edu/apex/for-mph-students/youtube-video/" TargetMode="External"/><Relationship Id="rId2" Type="http://schemas.openxmlformats.org/officeDocument/2006/relationships/hyperlink" Target="https://www.youtube.com/watch?v=JOr7JluzEOM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sv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8.sv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svg"/><Relationship Id="rId18" Type="http://schemas.openxmlformats.org/officeDocument/2006/relationships/image" Target="../media/image33.png"/><Relationship Id="rId3" Type="http://schemas.openxmlformats.org/officeDocument/2006/relationships/image" Target="../media/image18.svg"/><Relationship Id="rId21" Type="http://schemas.openxmlformats.org/officeDocument/2006/relationships/image" Target="../media/image36.svg"/><Relationship Id="rId7" Type="http://schemas.openxmlformats.org/officeDocument/2006/relationships/image" Target="../media/image22.svg"/><Relationship Id="rId12" Type="http://schemas.openxmlformats.org/officeDocument/2006/relationships/image" Target="../media/image27.png"/><Relationship Id="rId17" Type="http://schemas.openxmlformats.org/officeDocument/2006/relationships/image" Target="../media/image32.svg"/><Relationship Id="rId2" Type="http://schemas.openxmlformats.org/officeDocument/2006/relationships/image" Target="../media/image17.png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svg"/><Relationship Id="rId5" Type="http://schemas.openxmlformats.org/officeDocument/2006/relationships/image" Target="../media/image20.svg"/><Relationship Id="rId15" Type="http://schemas.openxmlformats.org/officeDocument/2006/relationships/image" Target="../media/image30.svg"/><Relationship Id="rId10" Type="http://schemas.openxmlformats.org/officeDocument/2006/relationships/image" Target="../media/image25.png"/><Relationship Id="rId19" Type="http://schemas.openxmlformats.org/officeDocument/2006/relationships/image" Target="../media/image34.svg"/><Relationship Id="rId4" Type="http://schemas.openxmlformats.org/officeDocument/2006/relationships/image" Target="../media/image19.png"/><Relationship Id="rId9" Type="http://schemas.openxmlformats.org/officeDocument/2006/relationships/image" Target="../media/image24.svg"/><Relationship Id="rId14" Type="http://schemas.openxmlformats.org/officeDocument/2006/relationships/image" Target="../media/image29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s://www.uwtsd.ac.uk/about/key-dates-20252026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svg"/><Relationship Id="rId5" Type="http://schemas.openxmlformats.org/officeDocument/2006/relationships/image" Target="../media/image40.png"/><Relationship Id="rId4" Type="http://schemas.openxmlformats.org/officeDocument/2006/relationships/image" Target="../media/image39.sv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svg"/><Relationship Id="rId4" Type="http://schemas.openxmlformats.org/officeDocument/2006/relationships/image" Target="../media/image4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sv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5.svg"/><Relationship Id="rId4" Type="http://schemas.openxmlformats.org/officeDocument/2006/relationships/image" Target="../media/image4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5257" y="166586"/>
            <a:ext cx="6907063" cy="902512"/>
          </a:xfrm>
        </p:spPr>
        <p:txBody>
          <a:bodyPr>
            <a:normAutofit fontScale="90000"/>
          </a:bodyPr>
          <a:lstStyle/>
          <a:p>
            <a:r>
              <a:rPr lang="en-GB" sz="5400" b="1" u="sng" dirty="0"/>
              <a:t>Log-in to MS-Teams</a:t>
            </a: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2A7EC381-B78E-33A9-8D1C-695AD8BB46E6}"/>
              </a:ext>
            </a:extLst>
          </p:cNvPr>
          <p:cNvGrpSpPr/>
          <p:nvPr/>
        </p:nvGrpSpPr>
        <p:grpSpPr>
          <a:xfrm>
            <a:off x="7545788" y="1389489"/>
            <a:ext cx="3458818" cy="2685029"/>
            <a:chOff x="5860677" y="2191869"/>
            <a:chExt cx="3666564" cy="2523566"/>
          </a:xfrm>
        </p:grpSpPr>
        <p:pic>
          <p:nvPicPr>
            <p:cNvPr id="6" name="Graphic 5" descr="Meeting outline">
              <a:extLst>
                <a:ext uri="{FF2B5EF4-FFF2-40B4-BE49-F238E27FC236}">
                  <a16:creationId xmlns:a16="http://schemas.microsoft.com/office/drawing/2014/main" id="{6EC8E407-E663-4E16-DF7A-A29469ED1BB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/>
            </a:stretch>
          </p:blipFill>
          <p:spPr>
            <a:xfrm>
              <a:off x="7003675" y="2191869"/>
              <a:ext cx="2523566" cy="2523566"/>
            </a:xfrm>
            <a:prstGeom prst="rect">
              <a:avLst/>
            </a:prstGeom>
          </p:spPr>
        </p:pic>
        <p:pic>
          <p:nvPicPr>
            <p:cNvPr id="8" name="Graphic 7" descr="Online meeting with solid fill">
              <a:extLst>
                <a:ext uri="{FF2B5EF4-FFF2-40B4-BE49-F238E27FC236}">
                  <a16:creationId xmlns:a16="http://schemas.microsoft.com/office/drawing/2014/main" id="{02AF6B8B-F32F-C118-936D-B59699A91390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/>
            </a:stretch>
          </p:blipFill>
          <p:spPr>
            <a:xfrm>
              <a:off x="5860677" y="2857500"/>
              <a:ext cx="1703294" cy="1703294"/>
            </a:xfrm>
            <a:prstGeom prst="rect">
              <a:avLst/>
            </a:prstGeom>
          </p:spPr>
        </p:pic>
      </p:grp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147AAE-7C10-A7D2-362A-DBB641DA1005}"/>
              </a:ext>
            </a:extLst>
          </p:cNvPr>
          <p:cNvSpPr txBox="1">
            <a:spLocks/>
          </p:cNvSpPr>
          <p:nvPr/>
        </p:nvSpPr>
        <p:spPr>
          <a:xfrm>
            <a:off x="467771" y="1080674"/>
            <a:ext cx="11188841" cy="4421630"/>
          </a:xfrm>
          <a:prstGeom prst="rect">
            <a:avLst/>
          </a:prstGeom>
          <a:ln w="19050">
            <a:solidFill>
              <a:schemeClr val="tx1"/>
            </a:solidFill>
            <a:prstDash val="dash"/>
          </a:ln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Log-in to Teams: </a:t>
            </a: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7" tooltip="Meeting join link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Click here to join the meeting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Or use: </a:t>
            </a:r>
            <a:r>
              <a:rPr kumimoji="0" lang="en-GB" sz="2600" b="0" i="0" u="sng" strike="noStrike" kern="1200" cap="none" spc="0" normalizeH="0" baseline="0" noProof="0" dirty="0">
                <a:ln>
                  <a:noFill/>
                </a:ln>
                <a:solidFill>
                  <a:srgbClr val="3333FF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  <a:hlinkClick r:id="rId8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https://tinyurl.com/4cwksxtd</a:t>
            </a:r>
            <a:endParaRPr kumimoji="0" lang="en-GB" sz="2600" b="0" i="0" u="sng" strike="noStrike" kern="1200" cap="none" spc="0" normalizeH="0" baseline="0" noProof="0" dirty="0">
              <a:ln>
                <a:noFill/>
              </a:ln>
              <a:solidFill>
                <a:srgbClr val="3333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To: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Ask Questions in chat &amp; DM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*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Request &amp; receive feedback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*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Support each other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Collaborate with others</a:t>
            </a:r>
          </a:p>
          <a:p>
            <a:pPr marL="457200" marR="0" lvl="1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 Share resources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Ask Qs &amp; for feedback during the Activity &amp; Q&amp;A sessions.</a:t>
            </a:r>
            <a:b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</a:b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* Reminder: </a:t>
            </a:r>
            <a:r>
              <a:rPr kumimoji="0" lang="en-GB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highlight>
                  <a:srgbClr val="FFFF00"/>
                </a:highlight>
                <a:uLnTx/>
                <a:uFillTx/>
                <a:latin typeface="Calibri" panose="020F0502020204030204"/>
                <a:ea typeface="+mn-ea"/>
                <a:cs typeface="+mn-cs"/>
              </a:rPr>
              <a:t>Bring Headphones with mic for 1-2-1 support.</a:t>
            </a:r>
          </a:p>
        </p:txBody>
      </p:sp>
    </p:spTree>
    <p:extLst>
      <p:ext uri="{BB962C8B-B14F-4D97-AF65-F5344CB8AC3E}">
        <p14:creationId xmlns:p14="http://schemas.microsoft.com/office/powerpoint/2010/main" val="21423991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>
          <a:xfrm>
            <a:off x="1814430" y="1911246"/>
            <a:ext cx="8563140" cy="2833749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16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4800" u="sng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Assignment 2: Task 4</a:t>
            </a:r>
          </a:p>
          <a:p>
            <a:pPr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</a:pPr>
            <a:r>
              <a:rPr lang="en-GB" sz="5400" dirty="0">
                <a:highlight>
                  <a:srgbClr val="FFFF00"/>
                </a:highlight>
              </a:rPr>
              <a:t>Video Presentation</a:t>
            </a:r>
          </a:p>
        </p:txBody>
      </p:sp>
    </p:spTree>
    <p:extLst>
      <p:ext uri="{BB962C8B-B14F-4D97-AF65-F5344CB8AC3E}">
        <p14:creationId xmlns:p14="http://schemas.microsoft.com/office/powerpoint/2010/main" val="9873843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BF70B6-B216-F941-21C5-B379DDDCA7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Overview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DE83FA3-122B-A425-EC12-FBB9C51BF2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9457" y="1496834"/>
            <a:ext cx="10972800" cy="352839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GB" dirty="0">
                <a:highlight>
                  <a:srgbClr val="FFFF00"/>
                </a:highlight>
              </a:rPr>
              <a:t>Voice-over slides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>
                <a:highlight>
                  <a:srgbClr val="FFFF00"/>
                </a:highlight>
              </a:rPr>
              <a:t>Video presentation</a:t>
            </a:r>
          </a:p>
          <a:p>
            <a:pPr marL="514350" indent="-514350">
              <a:buFont typeface="+mj-lt"/>
              <a:buAutoNum type="arabicPeriod"/>
            </a:pPr>
            <a:r>
              <a:rPr lang="en-GB" dirty="0"/>
              <a:t>Activity</a:t>
            </a:r>
          </a:p>
        </p:txBody>
      </p:sp>
      <p:pic>
        <p:nvPicPr>
          <p:cNvPr id="4" name="Graphic 3" descr="Presentation with media with solid fill">
            <a:extLst>
              <a:ext uri="{FF2B5EF4-FFF2-40B4-BE49-F238E27FC236}">
                <a16:creationId xmlns:a16="http://schemas.microsoft.com/office/drawing/2014/main" id="{C22C9A35-344D-3C91-FA3D-42F335B038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7959256" y="1417638"/>
            <a:ext cx="3122028" cy="312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71155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Voice-over slides in PowerPoint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5812" y="1334865"/>
            <a:ext cx="10585076" cy="3917032"/>
          </a:xfrm>
        </p:spPr>
        <p:txBody>
          <a:bodyPr>
            <a:normAutofit/>
          </a:bodyPr>
          <a:lstStyle/>
          <a:p>
            <a:pPr>
              <a:spcBef>
                <a:spcPts val="600"/>
              </a:spcBef>
            </a:pPr>
            <a:r>
              <a:rPr lang="en-GB" sz="2800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Recording your </a:t>
            </a:r>
            <a:r>
              <a:rPr lang="en-GB" sz="2800" dirty="0">
                <a:solidFill>
                  <a:srgbClr val="201F1E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voice over slides </a:t>
            </a:r>
            <a:r>
              <a:rPr lang="en-GB" sz="2800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PowerPoint is very ease.</a:t>
            </a:r>
          </a:p>
          <a:p>
            <a:pPr>
              <a:spcBef>
                <a:spcPts val="600"/>
              </a:spcBef>
            </a:pPr>
            <a:r>
              <a:rPr lang="en-GB" sz="2800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There are several ways of doing </a:t>
            </a:r>
            <a:r>
              <a:rPr lang="en-GB" sz="2800" dirty="0">
                <a:solidFill>
                  <a:srgbClr val="201F1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it</a:t>
            </a:r>
            <a:r>
              <a:rPr lang="en-GB" sz="2800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in PowerPoint, the 2 main ways include:</a:t>
            </a:r>
          </a:p>
          <a:p>
            <a:pPr marL="914400" lvl="1" indent="-514350">
              <a:spcBef>
                <a:spcPts val="600"/>
              </a:spcBef>
              <a:buAutoNum type="arabicPeriod"/>
            </a:pPr>
            <a:r>
              <a:rPr lang="en-GB" dirty="0">
                <a:solidFill>
                  <a:srgbClr val="201F1E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 Voice over </a:t>
            </a:r>
            <a:r>
              <a:rPr lang="en-GB" b="1" dirty="0">
                <a:solidFill>
                  <a:srgbClr val="201F1E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individual slides</a:t>
            </a:r>
            <a:r>
              <a:rPr lang="en-GB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then export as a video.</a:t>
            </a:r>
          </a:p>
          <a:p>
            <a:pPr marL="914400" lvl="1" indent="-514350">
              <a:spcBef>
                <a:spcPts val="600"/>
              </a:spcBef>
              <a:buFont typeface="Arial" pitchFamily="34" charset="0"/>
              <a:buAutoNum type="arabicPeriod"/>
            </a:pPr>
            <a:r>
              <a:rPr lang="en-GB" dirty="0">
                <a:solidFill>
                  <a:srgbClr val="201F1E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 Voice over </a:t>
            </a:r>
            <a:r>
              <a:rPr lang="en-GB" b="1" dirty="0">
                <a:solidFill>
                  <a:srgbClr val="201F1E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all slides</a:t>
            </a:r>
            <a:r>
              <a:rPr lang="en-GB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, then export as a video.</a:t>
            </a:r>
            <a:endParaRPr lang="en-GB" dirty="0">
              <a:solidFill>
                <a:srgbClr val="201F1E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</a:pPr>
            <a:r>
              <a:rPr lang="en-GB" sz="2800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Let’s look at these options on the next slide.</a:t>
            </a:r>
          </a:p>
        </p:txBody>
      </p:sp>
    </p:spTree>
    <p:extLst>
      <p:ext uri="{BB962C8B-B14F-4D97-AF65-F5344CB8AC3E}">
        <p14:creationId xmlns:p14="http://schemas.microsoft.com/office/powerpoint/2010/main" val="2479290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67049"/>
            <a:ext cx="10972800" cy="1143000"/>
          </a:xfrm>
        </p:spPr>
        <p:txBody>
          <a:bodyPr/>
          <a:lstStyle/>
          <a:p>
            <a:r>
              <a:rPr lang="en-GB" b="1" u="sng" dirty="0">
                <a:highlight>
                  <a:srgbClr val="FFFF00"/>
                </a:highlight>
              </a:rPr>
              <a:t>Demo: </a:t>
            </a:r>
            <a:r>
              <a:rPr lang="en-GB" b="1" u="sng" dirty="0"/>
              <a:t>Voice over slides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534" y="1189032"/>
            <a:ext cx="9783654" cy="3917032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GB" sz="2400" b="1" dirty="0">
                <a:solidFill>
                  <a:srgbClr val="201F1E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Tutor show:</a:t>
            </a:r>
            <a:r>
              <a:rPr lang="en-GB" sz="2400" b="1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Create new PowerPoint deck</a:t>
            </a:r>
            <a:r>
              <a:rPr lang="en-GB" sz="2400" b="1" dirty="0">
                <a:solidFill>
                  <a:srgbClr val="201F1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and some test slides</a:t>
            </a:r>
            <a:endParaRPr lang="en-GB" sz="24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r>
              <a:rPr lang="en-GB" sz="2400" dirty="0">
                <a:solidFill>
                  <a:srgbClr val="201F1E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 Voice over individual slides</a:t>
            </a:r>
            <a:r>
              <a:rPr lang="en-GB" sz="2400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4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4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Font typeface="Arial" pitchFamily="34" charset="0"/>
              <a:buAutoNum type="arabicPeriod"/>
            </a:pPr>
            <a:r>
              <a:rPr lang="en-GB" sz="2400" dirty="0">
                <a:solidFill>
                  <a:srgbClr val="201F1E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 Voice over all slides</a:t>
            </a:r>
            <a:r>
              <a:rPr lang="en-GB" sz="2400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*****</a:t>
            </a:r>
          </a:p>
        </p:txBody>
      </p:sp>
      <p:pic>
        <p:nvPicPr>
          <p:cNvPr id="5" name="Graphic 4" descr="Presentation with media with solid fill">
            <a:extLst>
              <a:ext uri="{FF2B5EF4-FFF2-40B4-BE49-F238E27FC236}">
                <a16:creationId xmlns:a16="http://schemas.microsoft.com/office/drawing/2014/main" id="{C5048C26-9C41-086F-F343-05C726084A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9789459" y="115975"/>
            <a:ext cx="1792941" cy="1792941"/>
          </a:xfrm>
          <a:prstGeom prst="rect">
            <a:avLst/>
          </a:prstGeom>
        </p:spPr>
      </p:pic>
      <p:pic>
        <p:nvPicPr>
          <p:cNvPr id="4" name="Picture 3" descr="A screenshot of a video slide&#10;&#10;Description automatically generated">
            <a:extLst>
              <a:ext uri="{FF2B5EF4-FFF2-40B4-BE49-F238E27FC236}">
                <a16:creationId xmlns:a16="http://schemas.microsoft.com/office/drawing/2014/main" id="{53543E94-6A86-014B-FE5F-CFD6A417B31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03" r="27429"/>
          <a:stretch/>
        </p:blipFill>
        <p:spPr>
          <a:xfrm>
            <a:off x="5815342" y="1701078"/>
            <a:ext cx="2986855" cy="1755886"/>
          </a:xfrm>
          <a:prstGeom prst="rect">
            <a:avLst/>
          </a:prstGeom>
        </p:spPr>
      </p:pic>
      <p:pic>
        <p:nvPicPr>
          <p:cNvPr id="6" name="Picture 5" descr="A screenshot of a video slide&#10;&#10;Description automatically generated">
            <a:extLst>
              <a:ext uri="{FF2B5EF4-FFF2-40B4-BE49-F238E27FC236}">
                <a16:creationId xmlns:a16="http://schemas.microsoft.com/office/drawing/2014/main" id="{4655341D-D7BC-DDCB-C57C-9C1DE5AF84A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2" r="27428"/>
          <a:stretch/>
        </p:blipFill>
        <p:spPr>
          <a:xfrm>
            <a:off x="6460174" y="3787013"/>
            <a:ext cx="5629417" cy="1755886"/>
          </a:xfrm>
          <a:prstGeom prst="rect">
            <a:avLst/>
          </a:prstGeom>
        </p:spPr>
      </p:pic>
      <p:sp>
        <p:nvSpPr>
          <p:cNvPr id="7" name="Oval 6">
            <a:extLst>
              <a:ext uri="{FF2B5EF4-FFF2-40B4-BE49-F238E27FC236}">
                <a16:creationId xmlns:a16="http://schemas.microsoft.com/office/drawing/2014/main" id="{6D0C4F4A-5F03-4054-3915-CEBB1BF96CE5}"/>
              </a:ext>
            </a:extLst>
          </p:cNvPr>
          <p:cNvSpPr/>
          <p:nvPr/>
        </p:nvSpPr>
        <p:spPr>
          <a:xfrm>
            <a:off x="5923530" y="2123000"/>
            <a:ext cx="1052946" cy="97867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91DD7BB9-24F1-2A93-9995-3CABDD3F8065}"/>
              </a:ext>
            </a:extLst>
          </p:cNvPr>
          <p:cNvSpPr/>
          <p:nvPr/>
        </p:nvSpPr>
        <p:spPr>
          <a:xfrm>
            <a:off x="6460174" y="4052686"/>
            <a:ext cx="1052946" cy="161628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4D76B99-D710-729B-BFB9-ED87BE62C141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30933" t="37057"/>
          <a:stretch/>
        </p:blipFill>
        <p:spPr>
          <a:xfrm>
            <a:off x="503043" y="3456964"/>
            <a:ext cx="5420487" cy="1406264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D40A2DD4-56AD-2BC0-9682-B1931CE0BC8F}"/>
              </a:ext>
            </a:extLst>
          </p:cNvPr>
          <p:cNvSpPr/>
          <p:nvPr/>
        </p:nvSpPr>
        <p:spPr>
          <a:xfrm>
            <a:off x="3839339" y="3612218"/>
            <a:ext cx="855529" cy="7567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3CE2D4F-322B-51E2-177A-117C3C8C8C63}"/>
              </a:ext>
            </a:extLst>
          </p:cNvPr>
          <p:cNvSpPr txBox="1"/>
          <p:nvPr/>
        </p:nvSpPr>
        <p:spPr>
          <a:xfrm>
            <a:off x="5923530" y="3869661"/>
            <a:ext cx="7204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Myriad Pro"/>
                <a:ea typeface="+mn-ea"/>
                <a:cs typeface="+mn-cs"/>
              </a:rPr>
              <a:t>Or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B7A3741-EB4F-1423-AFFC-D07A135218BE}"/>
              </a:ext>
            </a:extLst>
          </p:cNvPr>
          <p:cNvSpPr/>
          <p:nvPr/>
        </p:nvSpPr>
        <p:spPr>
          <a:xfrm>
            <a:off x="7857439" y="1616523"/>
            <a:ext cx="1052946" cy="65140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921107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23" y="191026"/>
            <a:ext cx="10972800" cy="884739"/>
          </a:xfrm>
        </p:spPr>
        <p:txBody>
          <a:bodyPr>
            <a:normAutofit fontScale="90000"/>
          </a:bodyPr>
          <a:lstStyle/>
          <a:p>
            <a:r>
              <a:rPr lang="en-GB" sz="5400" dirty="0"/>
              <a:t>Bg. </a:t>
            </a:r>
            <a:r>
              <a:rPr lang="en-GB" sz="4400" u="sng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 Voice over individual slides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557" y="1324853"/>
            <a:ext cx="8356207" cy="3917032"/>
          </a:xfrm>
        </p:spPr>
        <p:txBody>
          <a:bodyPr>
            <a:normAutofit fontScale="92500" lnSpcReduction="20000"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GB" sz="2800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 Voice over individual slides: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Select the </a:t>
            </a:r>
            <a:r>
              <a:rPr lang="en-US" sz="2800" b="1" dirty="0"/>
              <a:t>Record</a:t>
            </a:r>
            <a:r>
              <a:rPr lang="en-US" sz="2800" dirty="0"/>
              <a:t> tab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Select </a:t>
            </a:r>
            <a:r>
              <a:rPr lang="en-US" sz="2800" b="1" dirty="0"/>
              <a:t>Audio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Click the </a:t>
            </a:r>
            <a:r>
              <a:rPr lang="en-US" sz="2800" b="1" dirty="0"/>
              <a:t>Red Record button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To stop recording, </a:t>
            </a:r>
            <a:r>
              <a:rPr lang="en-US" sz="2800" b="1" dirty="0"/>
              <a:t>click Stop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To review your recording, </a:t>
            </a:r>
            <a:r>
              <a:rPr lang="en-US" sz="2800" b="1" dirty="0"/>
              <a:t>click Play </a:t>
            </a:r>
          </a:p>
          <a:p>
            <a:pPr marL="914400" lvl="1" indent="-457200">
              <a:buFont typeface="+mj-lt"/>
              <a:buAutoNum type="arabicPeriod"/>
            </a:pPr>
            <a:r>
              <a:rPr lang="en-US" sz="2400" dirty="0"/>
              <a:t>To re-record, select Record again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To save your recording, </a:t>
            </a:r>
            <a:r>
              <a:rPr lang="en-US" sz="2800" b="1" dirty="0"/>
              <a:t>click OK.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b="1" dirty="0"/>
              <a:t>When finished recording voice over slides, click ‘Export to Video’.</a:t>
            </a:r>
            <a:endParaRPr lang="en-GB" sz="2800" b="1" dirty="0"/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endParaRPr lang="en-GB" sz="28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8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8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8" name="Picture 7" descr="A screenshot of a video slide&#10;&#10;Description automatically generated">
            <a:extLst>
              <a:ext uri="{FF2B5EF4-FFF2-40B4-BE49-F238E27FC236}">
                <a16:creationId xmlns:a16="http://schemas.microsoft.com/office/drawing/2014/main" id="{F796ADAE-322B-3EA0-9041-DBEA2B1A3E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203" r="27429"/>
          <a:stretch/>
        </p:blipFill>
        <p:spPr>
          <a:xfrm>
            <a:off x="6244744" y="1245831"/>
            <a:ext cx="2986855" cy="1755886"/>
          </a:xfrm>
          <a:prstGeom prst="rect">
            <a:avLst/>
          </a:prstGeom>
        </p:spPr>
      </p:pic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632B1FDE-5673-E9B1-1FF1-9F2AB3EBF7B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9982" y="2473771"/>
            <a:ext cx="2669244" cy="1399871"/>
          </a:xfrm>
          <a:prstGeom prst="rect">
            <a:avLst/>
          </a:prstGeom>
        </p:spPr>
      </p:pic>
      <p:pic>
        <p:nvPicPr>
          <p:cNvPr id="13" name="Picture 12" descr="A screenshot of a video slide&#10;&#10;Description automatically generated">
            <a:extLst>
              <a:ext uri="{FF2B5EF4-FFF2-40B4-BE49-F238E27FC236}">
                <a16:creationId xmlns:a16="http://schemas.microsoft.com/office/drawing/2014/main" id="{0D1C736C-551C-5B69-7CA7-F667701E4C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54" r="-311"/>
          <a:stretch/>
        </p:blipFill>
        <p:spPr>
          <a:xfrm>
            <a:off x="8362748" y="3908700"/>
            <a:ext cx="3379695" cy="1755886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DA78786D-1730-893F-B540-00E62344C6D1}"/>
              </a:ext>
            </a:extLst>
          </p:cNvPr>
          <p:cNvSpPr/>
          <p:nvPr/>
        </p:nvSpPr>
        <p:spPr>
          <a:xfrm>
            <a:off x="8257309" y="1245831"/>
            <a:ext cx="1149927" cy="55803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51F20DAB-DB6C-5D71-AF7A-76F03E2FCB2C}"/>
              </a:ext>
            </a:extLst>
          </p:cNvPr>
          <p:cNvSpPr/>
          <p:nvPr/>
        </p:nvSpPr>
        <p:spPr>
          <a:xfrm>
            <a:off x="6345382" y="1677246"/>
            <a:ext cx="1052946" cy="978670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9CCC2FC4-0AB0-316C-0F03-AE14AF8AA060}"/>
              </a:ext>
            </a:extLst>
          </p:cNvPr>
          <p:cNvSpPr/>
          <p:nvPr/>
        </p:nvSpPr>
        <p:spPr>
          <a:xfrm>
            <a:off x="9850582" y="4297308"/>
            <a:ext cx="1052946" cy="1402336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46DF0C2E-5AB4-4E3E-E48D-5D3A425A57B4}"/>
              </a:ext>
            </a:extLst>
          </p:cNvPr>
          <p:cNvSpPr/>
          <p:nvPr/>
        </p:nvSpPr>
        <p:spPr>
          <a:xfrm>
            <a:off x="7848600" y="3116847"/>
            <a:ext cx="568968" cy="50583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10784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9"/>
    </mc:Choice>
    <mc:Fallback xmlns="">
      <p:transition spd="slow" advTm="3069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5723" y="191026"/>
            <a:ext cx="10972800" cy="884739"/>
          </a:xfrm>
        </p:spPr>
        <p:txBody>
          <a:bodyPr>
            <a:normAutofit fontScale="90000"/>
          </a:bodyPr>
          <a:lstStyle/>
          <a:p>
            <a:r>
              <a:rPr lang="en-GB" sz="5400" dirty="0"/>
              <a:t>Bg. </a:t>
            </a:r>
            <a:r>
              <a:rPr lang="en-GB" sz="4400" u="sng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 Voice over all slides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1849" y="1291200"/>
            <a:ext cx="6017766" cy="3917032"/>
          </a:xfrm>
        </p:spPr>
        <p:txBody>
          <a:bodyPr>
            <a:normAutofit fontScale="92500" lnSpcReduction="10000"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GB" sz="2800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Or, to record Voice over all slides: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Simply click the the </a:t>
            </a:r>
            <a:r>
              <a:rPr lang="en-US" sz="2800" b="1" dirty="0"/>
              <a:t>Record</a:t>
            </a:r>
            <a:r>
              <a:rPr lang="en-US" sz="2800" dirty="0"/>
              <a:t> icon: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To stop recording, </a:t>
            </a:r>
            <a:r>
              <a:rPr lang="en-US" sz="2800" b="1" dirty="0"/>
              <a:t>click Stop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To review your recording: 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sz="2400" dirty="0"/>
              <a:t>Select Record tab &gt; Preview 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sz="2400" dirty="0"/>
              <a:t>To re-record, select </a:t>
            </a:r>
            <a:r>
              <a:rPr lang="en-US" sz="2400" b="1" dirty="0"/>
              <a:t>re-take Video </a:t>
            </a:r>
            <a:r>
              <a:rPr lang="en-US" sz="2400" dirty="0"/>
              <a:t>in editor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To export as a Video click: </a:t>
            </a:r>
            <a:r>
              <a:rPr lang="en-US" sz="2800" b="1" dirty="0"/>
              <a:t>Export Video.</a:t>
            </a:r>
            <a:endParaRPr lang="en-GB" sz="2800" b="1" dirty="0"/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endParaRPr lang="en-GB" sz="28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8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8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60EF867-EC30-E116-BBC1-287D2F4AA9A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103" t="67059" r="17364" b="3235"/>
          <a:stretch/>
        </p:blipFill>
        <p:spPr>
          <a:xfrm>
            <a:off x="4523508" y="4563403"/>
            <a:ext cx="7461488" cy="203723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146E9D0-F575-5263-3B96-F0425DAF9D8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0933" t="37057"/>
          <a:stretch/>
        </p:blipFill>
        <p:spPr>
          <a:xfrm>
            <a:off x="5961310" y="1729206"/>
            <a:ext cx="6103335" cy="1583419"/>
          </a:xfrm>
          <a:prstGeom prst="rect">
            <a:avLst/>
          </a:prstGeom>
        </p:spPr>
      </p:pic>
      <p:sp>
        <p:nvSpPr>
          <p:cNvPr id="27" name="Oval 26">
            <a:extLst>
              <a:ext uri="{FF2B5EF4-FFF2-40B4-BE49-F238E27FC236}">
                <a16:creationId xmlns:a16="http://schemas.microsoft.com/office/drawing/2014/main" id="{DA78786D-1730-893F-B540-00E62344C6D1}"/>
              </a:ext>
            </a:extLst>
          </p:cNvPr>
          <p:cNvSpPr/>
          <p:nvPr/>
        </p:nvSpPr>
        <p:spPr>
          <a:xfrm>
            <a:off x="9636078" y="1840042"/>
            <a:ext cx="1149927" cy="884739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6047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9"/>
    </mc:Choice>
    <mc:Fallback xmlns="">
      <p:transition spd="slow" advTm="3069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C4313-F21F-465B-89E5-EC25D19FE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9557" y="87449"/>
            <a:ext cx="10972800" cy="884739"/>
          </a:xfrm>
        </p:spPr>
        <p:txBody>
          <a:bodyPr>
            <a:normAutofit fontScale="90000"/>
          </a:bodyPr>
          <a:lstStyle/>
          <a:p>
            <a:r>
              <a:rPr lang="en-GB" sz="5400" dirty="0"/>
              <a:t>Bg. </a:t>
            </a:r>
            <a:r>
              <a:rPr lang="en-GB" sz="4400" u="sng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 Voice over all slides (option 2)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ED894A-F4C6-4D76-9814-3744BBAE41C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49557" y="1245340"/>
            <a:ext cx="6017766" cy="3917032"/>
          </a:xfrm>
        </p:spPr>
        <p:txBody>
          <a:bodyPr>
            <a:normAutofit fontScale="85000" lnSpcReduction="10000"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GB" sz="2800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record Voice over all slides: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Select the </a:t>
            </a:r>
            <a:r>
              <a:rPr lang="en-US" sz="2800" b="1" dirty="0"/>
              <a:t>Record</a:t>
            </a:r>
            <a:r>
              <a:rPr lang="en-US" sz="2800" dirty="0"/>
              <a:t> tab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Select </a:t>
            </a:r>
            <a:r>
              <a:rPr lang="en-US" sz="2800" b="1" dirty="0"/>
              <a:t>From Beginning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Click the </a:t>
            </a:r>
            <a:r>
              <a:rPr lang="en-US" sz="2800" b="1" dirty="0"/>
              <a:t>Red Record button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To stop recording, </a:t>
            </a:r>
            <a:r>
              <a:rPr lang="en-US" sz="2800" b="1" dirty="0"/>
              <a:t>click Stop 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To review your recording: 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sz="2400" dirty="0"/>
              <a:t>Select Record tab &gt; Preview </a:t>
            </a:r>
          </a:p>
          <a:p>
            <a:pPr marL="914400" lvl="1" indent="-514350">
              <a:buFont typeface="Arial" panose="020B0604020202020204" pitchFamily="34" charset="0"/>
              <a:buChar char="•"/>
            </a:pPr>
            <a:r>
              <a:rPr lang="en-US" sz="2400" dirty="0"/>
              <a:t>To re-record, select </a:t>
            </a:r>
            <a:r>
              <a:rPr lang="en-US" sz="2400" b="1" dirty="0"/>
              <a:t>re-take Video </a:t>
            </a:r>
            <a:r>
              <a:rPr lang="en-US" sz="2400" dirty="0"/>
              <a:t>in editor</a:t>
            </a:r>
          </a:p>
          <a:p>
            <a:pPr marL="514350" indent="-514350">
              <a:buFont typeface="+mj-lt"/>
              <a:buAutoNum type="arabicPeriod"/>
            </a:pPr>
            <a:r>
              <a:rPr lang="en-US" sz="2800" dirty="0"/>
              <a:t>To export as a Video click: </a:t>
            </a:r>
            <a:r>
              <a:rPr lang="en-US" sz="2800" b="1" dirty="0"/>
              <a:t>Export Video.</a:t>
            </a:r>
            <a:endParaRPr lang="en-GB" sz="2800" b="1" dirty="0"/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endParaRPr lang="en-GB" sz="28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8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8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4" name="Picture 3" descr="A screenshot of a video slide&#10;&#10;Description automatically generated">
            <a:extLst>
              <a:ext uri="{FF2B5EF4-FFF2-40B4-BE49-F238E27FC236}">
                <a16:creationId xmlns:a16="http://schemas.microsoft.com/office/drawing/2014/main" id="{59AB9703-D523-9780-F489-8A3C7147DF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682" r="27428"/>
          <a:stretch/>
        </p:blipFill>
        <p:spPr>
          <a:xfrm>
            <a:off x="5869106" y="1075765"/>
            <a:ext cx="5629417" cy="1755886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51F20DAB-DB6C-5D71-AF7A-76F03E2FCB2C}"/>
              </a:ext>
            </a:extLst>
          </p:cNvPr>
          <p:cNvSpPr/>
          <p:nvPr/>
        </p:nvSpPr>
        <p:spPr>
          <a:xfrm>
            <a:off x="5869106" y="1414803"/>
            <a:ext cx="1052946" cy="1519163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DA78786D-1730-893F-B540-00E62344C6D1}"/>
              </a:ext>
            </a:extLst>
          </p:cNvPr>
          <p:cNvSpPr/>
          <p:nvPr/>
        </p:nvSpPr>
        <p:spPr>
          <a:xfrm>
            <a:off x="10477350" y="1040707"/>
            <a:ext cx="1149927" cy="558031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714C714-1E8F-584E-DD10-2DB044173E5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4303" r="14988" b="60876"/>
          <a:stretch/>
        </p:blipFill>
        <p:spPr>
          <a:xfrm>
            <a:off x="6541994" y="2735501"/>
            <a:ext cx="5318312" cy="196177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0EF867-EC30-E116-BBC1-287D2F4AA9AE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0103" t="67059" r="17364" b="3235"/>
          <a:stretch/>
        </p:blipFill>
        <p:spPr>
          <a:xfrm>
            <a:off x="4398818" y="4697279"/>
            <a:ext cx="7461488" cy="2037230"/>
          </a:xfrm>
          <a:prstGeom prst="rect">
            <a:avLst/>
          </a:prstGeom>
        </p:spPr>
      </p:pic>
      <p:sp>
        <p:nvSpPr>
          <p:cNvPr id="10" name="Oval 9">
            <a:extLst>
              <a:ext uri="{FF2B5EF4-FFF2-40B4-BE49-F238E27FC236}">
                <a16:creationId xmlns:a16="http://schemas.microsoft.com/office/drawing/2014/main" id="{50DE7338-9B0D-03E3-B1A6-66DCDE5D52C6}"/>
              </a:ext>
            </a:extLst>
          </p:cNvPr>
          <p:cNvSpPr/>
          <p:nvPr/>
        </p:nvSpPr>
        <p:spPr>
          <a:xfrm>
            <a:off x="8967188" y="2685565"/>
            <a:ext cx="600410" cy="64433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911E17A-4FA7-55B7-0DDD-57395C84AA94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43094" r="36122" b="76667"/>
          <a:stretch/>
        </p:blipFill>
        <p:spPr>
          <a:xfrm>
            <a:off x="6829106" y="3743665"/>
            <a:ext cx="2138082" cy="1600201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69F9B95A-C43F-22B5-135C-E1FF9573626F}"/>
              </a:ext>
            </a:extLst>
          </p:cNvPr>
          <p:cNvSpPr/>
          <p:nvPr/>
        </p:nvSpPr>
        <p:spPr>
          <a:xfrm>
            <a:off x="6829106" y="3830180"/>
            <a:ext cx="600410" cy="76352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9481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69"/>
    </mc:Choice>
    <mc:Fallback xmlns="">
      <p:transition spd="slow" advTm="3069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1627A-8DDC-9429-069F-66356ED12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49" y="184022"/>
            <a:ext cx="11363018" cy="1143000"/>
          </a:xfrm>
        </p:spPr>
        <p:txBody>
          <a:bodyPr>
            <a:normAutofit/>
          </a:bodyPr>
          <a:lstStyle/>
          <a:p>
            <a:r>
              <a:rPr lang="en-GB" sz="5400" dirty="0"/>
              <a:t>Bg. </a:t>
            </a:r>
            <a:r>
              <a:rPr lang="en-GB" b="1" u="sng" dirty="0"/>
              <a:t>Insert Screen-Recording &amp; Cameo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9E65E-E464-EC95-3694-4456CF972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6033" y="1263479"/>
            <a:ext cx="10796256" cy="4331042"/>
          </a:xfrm>
        </p:spPr>
        <p:txBody>
          <a:bodyPr>
            <a:noAutofit/>
          </a:bodyPr>
          <a:lstStyle/>
          <a:p>
            <a:pPr marL="107315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Some other recording features of PowerPoint to be aware of, that might be useful for future presentations:</a:t>
            </a:r>
          </a:p>
          <a:p>
            <a:pPr marL="564515" indent="-457200">
              <a:spcBef>
                <a:spcPts val="0"/>
              </a:spcBef>
              <a:spcAft>
                <a:spcPts val="600"/>
              </a:spcAft>
            </a:pPr>
            <a:r>
              <a:rPr lang="en-GB" sz="2400" b="1" dirty="0"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Screen recording</a:t>
            </a:r>
            <a:r>
              <a:rPr lang="en-GB" sz="2400" dirty="0"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 PowerPoint also allows use to insert a ‘screen recording’ (e.g. software demo or other activity) that we do/perform on the screen directly into a slide as a Video.</a:t>
            </a:r>
          </a:p>
          <a:p>
            <a:pPr marL="107315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400" dirty="0">
                <a:ea typeface="Times New Roman" panose="02020603050405020304" pitchFamily="18" charset="0"/>
                <a:cs typeface="Arial" panose="020B0604020202020204" pitchFamily="34" charset="0"/>
              </a:rPr>
              <a:t>	Goto: </a:t>
            </a:r>
            <a:r>
              <a:rPr lang="en-GB" sz="2400" b="1" dirty="0">
                <a:ea typeface="Times New Roman" panose="02020603050405020304" pitchFamily="18" charset="0"/>
                <a:cs typeface="Arial" panose="020B0604020202020204" pitchFamily="34" charset="0"/>
              </a:rPr>
              <a:t>Record &gt; Screen recording.</a:t>
            </a:r>
          </a:p>
          <a:p>
            <a:pPr marL="564515" indent="-457200">
              <a:spcBef>
                <a:spcPts val="0"/>
              </a:spcBef>
              <a:spcAft>
                <a:spcPts val="600"/>
              </a:spcAft>
            </a:pPr>
            <a:r>
              <a:rPr lang="en-GB" sz="2400" b="1" dirty="0">
                <a:highlight>
                  <a:srgbClr val="FFFF00"/>
                </a:highlight>
              </a:rPr>
              <a:t>Cameo</a:t>
            </a:r>
            <a:r>
              <a:rPr lang="en-GB" sz="2400" dirty="0">
                <a:highlight>
                  <a:srgbClr val="FFFF00"/>
                </a:highlight>
              </a:rPr>
              <a:t>:</a:t>
            </a:r>
            <a:r>
              <a:rPr lang="en-GB" sz="2400" dirty="0"/>
              <a:t> PowerPoint’s ‘Cameo’ feature allows us to embed and record a video camera feed inside any or all of our slides. </a:t>
            </a:r>
          </a:p>
          <a:p>
            <a:pPr marL="107315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400" dirty="0"/>
              <a:t>	</a:t>
            </a:r>
            <a:r>
              <a:rPr lang="en-GB" sz="2400" b="1" dirty="0"/>
              <a:t>Goto: </a:t>
            </a:r>
            <a:r>
              <a:rPr lang="en-GB" sz="2400" dirty="0">
                <a:highlight>
                  <a:srgbClr val="FFFF00"/>
                </a:highlight>
              </a:rPr>
              <a:t>Insert &gt; Cameo</a:t>
            </a:r>
          </a:p>
          <a:p>
            <a:pPr marL="107315" indent="0">
              <a:spcBef>
                <a:spcPts val="0"/>
              </a:spcBef>
              <a:spcAft>
                <a:spcPts val="600"/>
              </a:spcAft>
              <a:buNone/>
            </a:pPr>
            <a:r>
              <a:rPr lang="en-GB" sz="2400" b="1" dirty="0"/>
              <a:t>	Then: </a:t>
            </a:r>
            <a:r>
              <a:rPr lang="en-GB" sz="2400" dirty="0">
                <a:highlight>
                  <a:srgbClr val="FFFF00"/>
                </a:highlight>
              </a:rPr>
              <a:t>Use/click the record options as previously covered</a:t>
            </a:r>
            <a:r>
              <a:rPr lang="en-GB" sz="2400" dirty="0"/>
              <a:t>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156191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1627A-8DDC-9429-069F-66356ED12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62107" y="236912"/>
            <a:ext cx="10418958" cy="1143000"/>
          </a:xfrm>
        </p:spPr>
        <p:txBody>
          <a:bodyPr>
            <a:normAutofit fontScale="90000"/>
          </a:bodyPr>
          <a:lstStyle/>
          <a:p>
            <a:r>
              <a:rPr lang="en-GB" b="1" dirty="0"/>
              <a:t>3 steps: </a:t>
            </a:r>
            <a:r>
              <a:rPr lang="en-GB" u="sng" dirty="0"/>
              <a:t>Creating a </a:t>
            </a:r>
            <a:r>
              <a:rPr lang="en-GB" u="sng" dirty="0">
                <a:highlight>
                  <a:srgbClr val="FFFF00"/>
                </a:highlight>
              </a:rPr>
              <a:t>PowerPoint Video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9E65E-E464-EC95-3694-4456CF972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1289" y="1506459"/>
            <a:ext cx="10066637" cy="3845082"/>
          </a:xfrm>
        </p:spPr>
        <p:txBody>
          <a:bodyPr>
            <a:noAutofit/>
          </a:bodyPr>
          <a:lstStyle/>
          <a:p>
            <a:pPr marL="564515" indent="-457200">
              <a:lnSpc>
                <a:spcPct val="115000"/>
              </a:lnSpc>
              <a:buFont typeface="+mj-lt"/>
              <a:buAutoNum type="arabicPeriod"/>
            </a:pPr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Audio: </a:t>
            </a: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Voice over slides:</a:t>
            </a:r>
            <a:endParaRPr lang="en-GB" sz="28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964565" lvl="1" indent="-45720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 PowerPoint click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 button 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(Top left) or 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G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oto the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 tab 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&gt; click Audio or From Beginning</a:t>
            </a:r>
          </a:p>
          <a:p>
            <a:pPr marL="564515" indent="-457200">
              <a:lnSpc>
                <a:spcPct val="115000"/>
              </a:lnSpc>
              <a:buFont typeface="+mj-lt"/>
              <a:buAutoNum type="arabicPeriod"/>
            </a:pPr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Video: </a:t>
            </a: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Export &gt; Save an mp4 Video file.</a:t>
            </a:r>
            <a:endParaRPr lang="en-GB" sz="28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64515" indent="-457200">
              <a:lnSpc>
                <a:spcPct val="115000"/>
              </a:lnSpc>
              <a:buFont typeface="+mj-lt"/>
              <a:buAutoNum type="arabicPeriod"/>
            </a:pPr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Upload to YouTube</a:t>
            </a: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(</a:t>
            </a:r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*</a:t>
            </a: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set as </a:t>
            </a:r>
            <a:r>
              <a:rPr lang="en-GB" sz="28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unlisted</a:t>
            </a:r>
            <a:r>
              <a:rPr lang="en-GB" sz="28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</a:p>
          <a:p>
            <a:pPr marL="850265" lvl="1" indent="-34290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 use Vimeo or Panopto or </a:t>
            </a: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ther video streaming service.</a:t>
            </a:r>
            <a:endParaRPr lang="en-GB" sz="2400" dirty="0"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4" name="Graphic 3" descr="Presentation with media with solid fill">
            <a:extLst>
              <a:ext uri="{FF2B5EF4-FFF2-40B4-BE49-F238E27FC236}">
                <a16:creationId xmlns:a16="http://schemas.microsoft.com/office/drawing/2014/main" id="{090B0C42-314F-135A-E8CA-B506604CBD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825200" y="2587988"/>
            <a:ext cx="2065506" cy="2065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1440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1627A-8DDC-9429-069F-66356ED12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2949" y="184022"/>
            <a:ext cx="10259737" cy="1143000"/>
          </a:xfrm>
        </p:spPr>
        <p:txBody>
          <a:bodyPr>
            <a:normAutofit/>
          </a:bodyPr>
          <a:lstStyle/>
          <a:p>
            <a:r>
              <a:rPr lang="en-GB" b="1" u="sng" dirty="0"/>
              <a:t>Tips:</a:t>
            </a:r>
            <a:r>
              <a:rPr lang="en-GB" b="1" dirty="0"/>
              <a:t> </a:t>
            </a:r>
            <a:r>
              <a:rPr lang="en-GB" u="sng" dirty="0"/>
              <a:t>Creating a Video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9E65E-E464-EC95-3694-4456CF972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2949" y="1203651"/>
            <a:ext cx="10738708" cy="3878024"/>
          </a:xfrm>
        </p:spPr>
        <p:txBody>
          <a:bodyPr>
            <a:noAutofit/>
          </a:bodyPr>
          <a:lstStyle/>
          <a:p>
            <a:pPr marL="457200">
              <a:lnSpc>
                <a:spcPct val="115000"/>
              </a:lnSpc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 shown in the previous slides,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PowerPoint’s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‘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Record’ options 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 ‘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Export to Video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’ tool can be used to create the </a:t>
            </a:r>
            <a:r>
              <a:rPr lang="en-GB" sz="24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r>
              <a:rPr lang="en-GB" sz="2400" b="1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mp4 video file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</a:p>
          <a:p>
            <a:pPr marL="457200">
              <a:lnSpc>
                <a:spcPct val="115000"/>
              </a:lnSpc>
            </a:pPr>
            <a:r>
              <a:rPr lang="en-GB" sz="24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video file can then be uploaded to </a:t>
            </a:r>
            <a:r>
              <a:rPr lang="en-GB" sz="2400" b="1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YouTube </a:t>
            </a:r>
            <a:r>
              <a:rPr lang="en-GB" sz="24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(as </a:t>
            </a:r>
            <a:r>
              <a:rPr lang="en-GB" sz="2400" b="1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unlisted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)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 </a:t>
            </a:r>
          </a:p>
          <a:p>
            <a:pPr marL="914400" lvl="1" indent="-342900">
              <a:lnSpc>
                <a:spcPct val="115000"/>
              </a:lnSpc>
              <a:buFont typeface="Courier New" panose="02070309020205020404" pitchFamily="49" charset="0"/>
              <a:buChar char="o"/>
            </a:pP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Or other video streaming platform of your choice</a:t>
            </a: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such as Vimeo, Panopto or Adobe Spark. </a:t>
            </a:r>
          </a:p>
          <a:p>
            <a:pPr marL="457200">
              <a:lnSpc>
                <a:spcPct val="115000"/>
              </a:lnSpc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Please make sure the video is uploaded to a </a:t>
            </a:r>
            <a:r>
              <a:rPr lang="en-GB" sz="2400" b="1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video</a:t>
            </a:r>
            <a:r>
              <a:rPr lang="en-GB" sz="24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400" b="1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streaming platform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(such as YouTube/Vimeo)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and </a:t>
            </a:r>
            <a:r>
              <a:rPr lang="en-GB" sz="24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NOT</a:t>
            </a: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shared as a download file, as video file sizes can be very large. </a:t>
            </a:r>
          </a:p>
          <a:p>
            <a:pPr marL="457200">
              <a:lnSpc>
                <a:spcPct val="115000"/>
              </a:lnSpc>
            </a:pPr>
            <a:r>
              <a:rPr lang="en-GB" sz="24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 following step-by-step guide can help you to easily create a video presentation in PowerPoint.</a:t>
            </a:r>
            <a:endParaRPr lang="en-GB" sz="24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989661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1BFABF-5263-0671-EB60-2F38330820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i="0" u="sng">
                <a:solidFill>
                  <a:srgbClr val="0F0F0F"/>
                </a:solidFill>
                <a:effectLst/>
                <a:latin typeface="Roboto" panose="02000000000000000000" pitchFamily="2" charset="0"/>
              </a:rPr>
              <a:t>How to create an ‘Unlisted’ video on YouTube</a:t>
            </a:r>
            <a:endParaRPr lang="en-GB" b="1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B940A-C970-3BBC-FC9F-CCAA99D14ED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>
                <a:highlight>
                  <a:srgbClr val="FFFF00"/>
                </a:highlight>
              </a:rPr>
              <a:t>Tutor show: </a:t>
            </a:r>
            <a:r>
              <a:rPr lang="en-US" i="0" dirty="0">
                <a:solidFill>
                  <a:srgbClr val="0F0F0F"/>
                </a:solidFill>
                <a:effectLst/>
                <a:latin typeface="Roboto" panose="02000000000000000000" pitchFamily="2" charset="0"/>
                <a:hlinkClick r:id="rId2"/>
              </a:rPr>
              <a:t>How to upload unlisted videos to YouTube</a:t>
            </a:r>
            <a:endParaRPr lang="en-US" i="0" dirty="0">
              <a:solidFill>
                <a:srgbClr val="0F0F0F"/>
              </a:solidFill>
              <a:effectLst/>
              <a:latin typeface="Roboto" panose="02000000000000000000" pitchFamily="2" charset="0"/>
            </a:endParaRPr>
          </a:p>
          <a:p>
            <a:pPr lvl="1">
              <a:buFont typeface="Wingdings" panose="05000000000000000000" pitchFamily="2" charset="2"/>
              <a:buChar char="§"/>
            </a:pPr>
            <a:r>
              <a:rPr lang="en-GB" sz="2000" dirty="0"/>
              <a:t>Bg. Steps in text points: </a:t>
            </a:r>
            <a:r>
              <a:rPr lang="en-US" sz="2000" i="0" dirty="0">
                <a:solidFill>
                  <a:srgbClr val="333333"/>
                </a:solidFill>
                <a:effectLst/>
                <a:latin typeface="proxima-nova"/>
                <a:hlinkClick r:id="rId3"/>
              </a:rPr>
              <a:t>How to upload an Unlisted YouTube video</a:t>
            </a:r>
            <a:r>
              <a:rPr lang="en-US" sz="2000" b="1" i="0" dirty="0">
                <a:solidFill>
                  <a:srgbClr val="333333"/>
                </a:solidFill>
                <a:effectLst/>
                <a:latin typeface="proxima-nova"/>
              </a:rPr>
              <a:t>.</a:t>
            </a:r>
            <a:endParaRPr lang="en-GB" sz="2000" dirty="0"/>
          </a:p>
          <a:p>
            <a:r>
              <a:rPr lang="en-GB" sz="2800" b="1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* IMPORTANT NOTE:</a:t>
            </a:r>
            <a:r>
              <a:rPr lang="en-GB" sz="28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To receive marks for this </a:t>
            </a:r>
            <a:br>
              <a:rPr lang="en-GB" sz="28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assignment, you must make sure your tutor is </a:t>
            </a:r>
            <a:br>
              <a:rPr lang="en-GB" sz="28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able to view the video presentation online. </a:t>
            </a:r>
            <a:br>
              <a:rPr lang="en-GB" sz="28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2800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Make sure to set the video as </a:t>
            </a:r>
            <a:r>
              <a:rPr lang="en-GB" sz="4400" b="1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unlisted</a:t>
            </a:r>
            <a:r>
              <a:rPr lang="en-GB" sz="3600" b="1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 </a:t>
            </a:r>
            <a:br>
              <a:rPr lang="en-GB" sz="2800" b="1" dirty="0"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</a:br>
            <a:r>
              <a:rPr lang="en-GB" sz="4400" b="1" dirty="0">
                <a:solidFill>
                  <a:schemeClr val="bg1"/>
                </a:solidFill>
                <a:effectLst/>
                <a:highlight>
                  <a:srgbClr val="FF00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And NOT set to PRIVATE.</a:t>
            </a:r>
            <a:endParaRPr lang="en-GB" sz="4400" dirty="0">
              <a:solidFill>
                <a:schemeClr val="bg1"/>
              </a:solidFill>
              <a:effectLst/>
              <a:highlight>
                <a:srgbClr val="FF0000"/>
              </a:highlight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  <p:pic>
        <p:nvPicPr>
          <p:cNvPr id="5" name="Graphic 4" descr="Cursor with solid fill">
            <a:extLst>
              <a:ext uri="{FF2B5EF4-FFF2-40B4-BE49-F238E27FC236}">
                <a16:creationId xmlns:a16="http://schemas.microsoft.com/office/drawing/2014/main" id="{11418FC8-1ED9-48FE-E3BD-4481AAAFA9D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435980" y="1022715"/>
            <a:ext cx="3756020" cy="375602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633130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FA07FA-C051-60AE-8405-015BA79F3B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44DE88-E5AD-9222-2C27-5C1C8B85E1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67049"/>
            <a:ext cx="10972800" cy="1143000"/>
          </a:xfrm>
        </p:spPr>
        <p:txBody>
          <a:bodyPr/>
          <a:lstStyle/>
          <a:p>
            <a:r>
              <a:rPr lang="en-GB" b="1" u="sng" dirty="0">
                <a:highlight>
                  <a:srgbClr val="FFFF00"/>
                </a:highlight>
              </a:rPr>
              <a:t>Test Activity: </a:t>
            </a:r>
            <a:r>
              <a:rPr lang="en-GB" b="1" u="sng" dirty="0"/>
              <a:t>Voice over slides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7F5D12-7FAA-B3A2-077D-90582091751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28534" y="1189032"/>
            <a:ext cx="9783654" cy="3917032"/>
          </a:xfrm>
        </p:spPr>
        <p:txBody>
          <a:bodyPr>
            <a:norm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GB" sz="2400" b="1" dirty="0">
                <a:solidFill>
                  <a:srgbClr val="201F1E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Test:</a:t>
            </a:r>
            <a:r>
              <a:rPr lang="en-GB" sz="2400" b="1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Create a new test PowerPoint deck</a:t>
            </a:r>
            <a:r>
              <a:rPr lang="en-GB" sz="2400" b="1" dirty="0">
                <a:solidFill>
                  <a:srgbClr val="201F1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and some test slides:</a:t>
            </a:r>
            <a:endParaRPr lang="en-GB" sz="24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r>
              <a:rPr lang="en-GB" sz="2400" dirty="0">
                <a:solidFill>
                  <a:srgbClr val="201F1E"/>
                </a:solidFill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Practice: </a:t>
            </a:r>
            <a:r>
              <a:rPr lang="en-GB" sz="2400" dirty="0">
                <a:solidFill>
                  <a:srgbClr val="201F1E"/>
                </a:solidFill>
                <a:effectLst/>
                <a:highlight>
                  <a:srgbClr val="FFFF00"/>
                </a:highlight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Record Voice over individual slides</a:t>
            </a:r>
            <a:r>
              <a:rPr lang="en-GB" sz="2400" dirty="0">
                <a:solidFill>
                  <a:srgbClr val="201F1E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4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4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400" dirty="0">
              <a:solidFill>
                <a:srgbClr val="201F1E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endParaRPr lang="en-GB" sz="2400" dirty="0">
              <a:solidFill>
                <a:srgbClr val="201F1E"/>
              </a:solidFill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AutoNum type="arabicPeriod"/>
            </a:pPr>
            <a:r>
              <a:rPr lang="en-GB" sz="2400" dirty="0">
                <a:solidFill>
                  <a:srgbClr val="201F1E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Continue to next Activity slide to progress with and complete Assignment 2.</a:t>
            </a:r>
            <a:endParaRPr lang="en-GB" sz="2400" dirty="0">
              <a:solidFill>
                <a:srgbClr val="201F1E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5" name="Graphic 4" descr="Presentation with media with solid fill">
            <a:extLst>
              <a:ext uri="{FF2B5EF4-FFF2-40B4-BE49-F238E27FC236}">
                <a16:creationId xmlns:a16="http://schemas.microsoft.com/office/drawing/2014/main" id="{487D85CE-E182-15C4-70D9-BBCD6B1EC0D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rcRect/>
          <a:stretch/>
        </p:blipFill>
        <p:spPr>
          <a:xfrm>
            <a:off x="10242684" y="-90758"/>
            <a:ext cx="1792941" cy="179294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7D699B-3C55-A7B2-7D68-6B1C6DD3121D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30933" t="37057"/>
          <a:stretch/>
        </p:blipFill>
        <p:spPr>
          <a:xfrm>
            <a:off x="3126973" y="2176804"/>
            <a:ext cx="5420487" cy="1406264"/>
          </a:xfrm>
          <a:prstGeom prst="rect">
            <a:avLst/>
          </a:prstGeom>
        </p:spPr>
      </p:pic>
      <p:sp>
        <p:nvSpPr>
          <p:cNvPr id="11" name="Oval 10">
            <a:extLst>
              <a:ext uri="{FF2B5EF4-FFF2-40B4-BE49-F238E27FC236}">
                <a16:creationId xmlns:a16="http://schemas.microsoft.com/office/drawing/2014/main" id="{93DF2239-B4F9-C6A2-660D-D56ADC6E7917}"/>
              </a:ext>
            </a:extLst>
          </p:cNvPr>
          <p:cNvSpPr/>
          <p:nvPr/>
        </p:nvSpPr>
        <p:spPr>
          <a:xfrm>
            <a:off x="6463269" y="2332058"/>
            <a:ext cx="855529" cy="756717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Myriad Pro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0989201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63325" y="221344"/>
            <a:ext cx="10050162" cy="844131"/>
          </a:xfrm>
        </p:spPr>
        <p:txBody>
          <a:bodyPr anchor="ctr">
            <a:norm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Activity</a:t>
            </a:r>
            <a:r>
              <a:rPr lang="en-GB" b="1" dirty="0"/>
              <a:t>: </a:t>
            </a:r>
            <a:r>
              <a:rPr lang="en-GB" u="sng" dirty="0"/>
              <a:t>Assignment 2 progress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63325" y="1160539"/>
            <a:ext cx="11268396" cy="2890010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GB" b="1" dirty="0">
                <a:effectLst/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To finish and submit Assignment 2: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Complete</a:t>
            </a:r>
            <a:r>
              <a:rPr lang="en-GB" dirty="0"/>
              <a:t> Assignment 2 tasks 1, 2 &amp; 3.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Create presentation Script</a:t>
            </a:r>
            <a:r>
              <a:rPr lang="en-GB" dirty="0"/>
              <a:t>: Read through and refine task answers.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Create</a:t>
            </a:r>
            <a:r>
              <a:rPr lang="en-GB" dirty="0"/>
              <a:t> </a:t>
            </a:r>
            <a:r>
              <a:rPr lang="en-GB" b="1" dirty="0"/>
              <a:t>PowerPoint Content </a:t>
            </a:r>
            <a:r>
              <a:rPr lang="en-GB" dirty="0"/>
              <a:t>(bullet points &amp; Visual and add script to notes).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Practice several times and update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Voice over slides 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Export video as an mp4 file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Upload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video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to YouTube (</a:t>
            </a:r>
            <a:r>
              <a:rPr lang="en-GB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*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dirty="0">
                <a:effectLst/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set as </a:t>
            </a:r>
            <a:r>
              <a:rPr lang="en-GB" b="1" dirty="0">
                <a:effectLst/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unlisted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  <a:endParaRPr lang="en-GB" dirty="0"/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endParaRPr lang="en-GB" sz="20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endParaRPr lang="en-GB" sz="2200" b="1" dirty="0"/>
          </a:p>
        </p:txBody>
      </p:sp>
      <p:pic>
        <p:nvPicPr>
          <p:cNvPr id="4" name="Graphic 3" descr="Presentation with media with solid fill">
            <a:extLst>
              <a:ext uri="{FF2B5EF4-FFF2-40B4-BE49-F238E27FC236}">
                <a16:creationId xmlns:a16="http://schemas.microsoft.com/office/drawing/2014/main" id="{32F8D78C-E2C7-77ED-C97B-66B809FB74C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444645" y="-55834"/>
            <a:ext cx="2337683" cy="233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040709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1627A-8DDC-9429-069F-66356ED12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6491" y="64360"/>
            <a:ext cx="10376452" cy="756122"/>
          </a:xfrm>
        </p:spPr>
        <p:txBody>
          <a:bodyPr>
            <a:normAutofit fontScale="90000"/>
          </a:bodyPr>
          <a:lstStyle/>
          <a:p>
            <a:pPr algn="l"/>
            <a:r>
              <a:rPr lang="en-GB" b="1" u="sng" dirty="0"/>
              <a:t>Reminder: Example PowerPoint </a:t>
            </a:r>
            <a:r>
              <a:rPr lang="en-GB" b="1" u="sng" dirty="0">
                <a:highlight>
                  <a:srgbClr val="FFFF00"/>
                </a:highlight>
              </a:rPr>
              <a:t>structure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9E65E-E464-EC95-3694-4456CF972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0120" y="957450"/>
            <a:ext cx="9525112" cy="3757408"/>
          </a:xfrm>
        </p:spPr>
        <p:txBody>
          <a:bodyPr>
            <a:noAutofit/>
          </a:bodyPr>
          <a:lstStyle/>
          <a:p>
            <a:pPr marL="107315" indent="0">
              <a:spcBef>
                <a:spcPts val="0"/>
              </a:spcBef>
              <a:spcAft>
                <a:spcPts val="300"/>
              </a:spcAft>
              <a:buNone/>
            </a:pPr>
            <a:r>
              <a:rPr lang="en-GB" sz="2000" b="1" dirty="0"/>
              <a:t>Create:</a:t>
            </a:r>
            <a:r>
              <a:rPr lang="en-GB" sz="2000" dirty="0"/>
              <a:t> a new PowerPoint presentation:</a:t>
            </a:r>
          </a:p>
          <a:p>
            <a:pPr marL="1021715" lvl="1" indent="-514350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2000" b="1" dirty="0"/>
              <a:t>Design</a:t>
            </a:r>
            <a:r>
              <a:rPr lang="en-GB" sz="2000" dirty="0"/>
              <a:t>: Choose a </a:t>
            </a:r>
            <a:r>
              <a:rPr lang="en-GB" sz="2000" b="1" dirty="0"/>
              <a:t>Design theme</a:t>
            </a:r>
            <a:r>
              <a:rPr lang="en-GB" sz="2000" dirty="0"/>
              <a:t>.</a:t>
            </a:r>
          </a:p>
          <a:p>
            <a:pPr marL="1021715" lvl="1" indent="-514350"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GB" sz="2000" b="1" dirty="0"/>
              <a:t>Structure</a:t>
            </a:r>
            <a:r>
              <a:rPr lang="en-GB" sz="2000" dirty="0"/>
              <a:t>: Create main structure slides. </a:t>
            </a:r>
            <a:r>
              <a:rPr lang="en-GB" sz="2000" b="1" dirty="0"/>
              <a:t>Example structure</a:t>
            </a:r>
            <a:r>
              <a:rPr lang="en-GB" sz="2000" dirty="0"/>
              <a:t>:</a:t>
            </a:r>
          </a:p>
          <a:p>
            <a:pPr marL="1421765" lvl="2" indent="-51435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GB" sz="20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Title slide</a:t>
            </a:r>
          </a:p>
          <a:p>
            <a:pPr marL="1421765" lvl="2" indent="-51435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GB" sz="2000" dirty="0">
                <a:ea typeface="Times New Roman" panose="02020603050405020304" pitchFamily="18" charset="0"/>
                <a:cs typeface="Arial" panose="020B0604020202020204" pitchFamily="34" charset="0"/>
              </a:rPr>
              <a:t>Introduction/Table of contents</a:t>
            </a:r>
            <a:endParaRPr lang="en-GB" sz="20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421765" lvl="2" indent="-51435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GB" sz="2000" dirty="0"/>
              <a:t>Task 1: Self-reflection</a:t>
            </a:r>
          </a:p>
          <a:p>
            <a:pPr marL="1421765" lvl="2" indent="-51435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GB" sz="2000" dirty="0"/>
              <a:t>Task 1: S</a:t>
            </a:r>
            <a:r>
              <a:rPr lang="en-GB" sz="20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elf-evaluation (x4 Results) - </a:t>
            </a:r>
            <a:r>
              <a:rPr lang="en-GB" sz="2000" dirty="0">
                <a:ea typeface="Times New Roman" panose="02020603050405020304" pitchFamily="18" charset="0"/>
                <a:cs typeface="Arial" panose="020B0604020202020204" pitchFamily="34" charset="0"/>
              </a:rPr>
              <a:t>x4 or more slides is ok</a:t>
            </a:r>
            <a:endParaRPr lang="en-GB" sz="20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421765" lvl="2" indent="-51435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GB" sz="20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Task 2a: Gibbs Reflective model </a:t>
            </a:r>
            <a:endParaRPr lang="en-GB" sz="2000" dirty="0"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421765" lvl="2" indent="-51435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GB" sz="20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Task 2b: PDP (x3 Goals) </a:t>
            </a:r>
            <a:r>
              <a:rPr lang="en-GB" sz="2000" dirty="0">
                <a:ea typeface="Times New Roman" panose="02020603050405020304" pitchFamily="18" charset="0"/>
                <a:cs typeface="Arial" panose="020B0604020202020204" pitchFamily="34" charset="0"/>
              </a:rPr>
              <a:t>- several slides is ok</a:t>
            </a:r>
            <a:endParaRPr lang="en-GB" sz="20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421765" lvl="2" indent="-51435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GB" sz="20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Task 2c: </a:t>
            </a:r>
            <a:r>
              <a:rPr lang="en-GB" sz="2000" dirty="0">
                <a:ea typeface="Times New Roman" panose="02020603050405020304" pitchFamily="18" charset="0"/>
                <a:cs typeface="Arial" panose="020B0604020202020204" pitchFamily="34" charset="0"/>
              </a:rPr>
              <a:t>Goal progress summary - several slides is ok</a:t>
            </a:r>
            <a:endParaRPr lang="en-GB" sz="20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421765" lvl="2" indent="-51435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GB" sz="20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Task 3: Unit 4 Topic summary (x3 sub-sections) </a:t>
            </a:r>
            <a:r>
              <a:rPr lang="en-GB" sz="2000" dirty="0">
                <a:ea typeface="Times New Roman" panose="02020603050405020304" pitchFamily="18" charset="0"/>
                <a:cs typeface="Arial" panose="020B0604020202020204" pitchFamily="34" charset="0"/>
              </a:rPr>
              <a:t>- several slides is ok</a:t>
            </a:r>
            <a:endParaRPr lang="en-GB" sz="20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1421765" lvl="2" indent="-51435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GB" sz="20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Conclusion</a:t>
            </a:r>
          </a:p>
          <a:p>
            <a:pPr marL="1421765" lvl="2" indent="-514350">
              <a:spcBef>
                <a:spcPts val="0"/>
              </a:spcBef>
              <a:spcAft>
                <a:spcPts val="300"/>
              </a:spcAft>
              <a:buFont typeface="+mj-lt"/>
              <a:buAutoNum type="arabicPeriod"/>
            </a:pPr>
            <a:r>
              <a:rPr lang="en-GB" sz="20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Reference list.</a:t>
            </a:r>
          </a:p>
        </p:txBody>
      </p:sp>
      <p:pic>
        <p:nvPicPr>
          <p:cNvPr id="4" name="Graphic 3" descr="Presentation with media with solid fill">
            <a:extLst>
              <a:ext uri="{FF2B5EF4-FFF2-40B4-BE49-F238E27FC236}">
                <a16:creationId xmlns:a16="http://schemas.microsoft.com/office/drawing/2014/main" id="{090B0C42-314F-135A-E8CA-B506604CBD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841669" y="1471365"/>
            <a:ext cx="2729579" cy="27295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861077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71A5AB-A1B6-FAAF-0EA0-AA0755DE1C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75919" y="-15865"/>
            <a:ext cx="4222620" cy="1756835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200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Break time: 10/15mns</a:t>
            </a:r>
          </a:p>
        </p:txBody>
      </p:sp>
      <p:pic>
        <p:nvPicPr>
          <p:cNvPr id="5" name="Graphic 4" descr="Pause with solid fill">
            <a:extLst>
              <a:ext uri="{FF2B5EF4-FFF2-40B4-BE49-F238E27FC236}">
                <a16:creationId xmlns:a16="http://schemas.microsoft.com/office/drawing/2014/main" id="{5F35227B-DC88-818B-3575-8A4906C0C8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530681" y="2097907"/>
            <a:ext cx="2120766" cy="2120766"/>
          </a:xfrm>
          <a:prstGeom prst="rect">
            <a:avLst/>
          </a:prstGeom>
        </p:spPr>
      </p:pic>
      <p:grpSp>
        <p:nvGrpSpPr>
          <p:cNvPr id="36" name="Group 35">
            <a:extLst>
              <a:ext uri="{FF2B5EF4-FFF2-40B4-BE49-F238E27FC236}">
                <a16:creationId xmlns:a16="http://schemas.microsoft.com/office/drawing/2014/main" id="{35130F23-778D-684C-0065-6DC23C325B6A}"/>
              </a:ext>
            </a:extLst>
          </p:cNvPr>
          <p:cNvGrpSpPr/>
          <p:nvPr/>
        </p:nvGrpSpPr>
        <p:grpSpPr>
          <a:xfrm>
            <a:off x="5746143" y="1159734"/>
            <a:ext cx="3181149" cy="2217644"/>
            <a:chOff x="6977770" y="465934"/>
            <a:chExt cx="3181149" cy="2217644"/>
          </a:xfrm>
        </p:grpSpPr>
        <p:pic>
          <p:nvPicPr>
            <p:cNvPr id="7" name="Graphic 6" descr="Coffee with solid fill">
              <a:extLst>
                <a:ext uri="{FF2B5EF4-FFF2-40B4-BE49-F238E27FC236}">
                  <a16:creationId xmlns:a16="http://schemas.microsoft.com/office/drawing/2014/main" id="{08190AD2-1B01-907C-7F0D-62040618900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8038153" y="562812"/>
              <a:ext cx="2120766" cy="2120766"/>
            </a:xfrm>
            <a:prstGeom prst="rect">
              <a:avLst/>
            </a:prstGeom>
          </p:spPr>
        </p:pic>
        <p:pic>
          <p:nvPicPr>
            <p:cNvPr id="9" name="Graphic 8" descr="Latte Cup with solid fill">
              <a:extLst>
                <a:ext uri="{FF2B5EF4-FFF2-40B4-BE49-F238E27FC236}">
                  <a16:creationId xmlns:a16="http://schemas.microsoft.com/office/drawing/2014/main" id="{17740D94-C55B-BD27-47E2-C652656A38C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p:blipFill>
          <p:spPr>
            <a:xfrm>
              <a:off x="6977770" y="465934"/>
              <a:ext cx="2120766" cy="2120766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BA122FAC-EC57-5620-86F5-593892817FDC}"/>
              </a:ext>
            </a:extLst>
          </p:cNvPr>
          <p:cNvGrpSpPr/>
          <p:nvPr/>
        </p:nvGrpSpPr>
        <p:grpSpPr>
          <a:xfrm>
            <a:off x="8458823" y="951786"/>
            <a:ext cx="2774704" cy="2595903"/>
            <a:chOff x="8541844" y="458414"/>
            <a:chExt cx="2774704" cy="2595903"/>
          </a:xfrm>
        </p:grpSpPr>
        <p:pic>
          <p:nvPicPr>
            <p:cNvPr id="13" name="Graphic 12" descr="Apple outline">
              <a:extLst>
                <a:ext uri="{FF2B5EF4-FFF2-40B4-BE49-F238E27FC236}">
                  <a16:creationId xmlns:a16="http://schemas.microsoft.com/office/drawing/2014/main" id="{4CCC03C9-7F65-93F8-FF12-A413DD77189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p:blipFill>
          <p:spPr>
            <a:xfrm>
              <a:off x="8541844" y="458414"/>
              <a:ext cx="1567251" cy="1567251"/>
            </a:xfrm>
            <a:prstGeom prst="rect">
              <a:avLst/>
            </a:prstGeom>
          </p:spPr>
        </p:pic>
        <p:pic>
          <p:nvPicPr>
            <p:cNvPr id="15" name="Graphic 14" descr="Chocolate outline">
              <a:extLst>
                <a:ext uri="{FF2B5EF4-FFF2-40B4-BE49-F238E27FC236}">
                  <a16:creationId xmlns:a16="http://schemas.microsoft.com/office/drawing/2014/main" id="{937D76E7-04D3-CE8E-0826-3E76463215B9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p:blipFill>
          <p:spPr>
            <a:xfrm>
              <a:off x="9032087" y="1160161"/>
              <a:ext cx="1567251" cy="1567251"/>
            </a:xfrm>
            <a:prstGeom prst="rect">
              <a:avLst/>
            </a:prstGeom>
          </p:spPr>
        </p:pic>
        <p:pic>
          <p:nvPicPr>
            <p:cNvPr id="11" name="Graphic 10" descr="Gingerbread cookie outline">
              <a:extLst>
                <a:ext uri="{FF2B5EF4-FFF2-40B4-BE49-F238E27FC236}">
                  <a16:creationId xmlns:a16="http://schemas.microsoft.com/office/drawing/2014/main" id="{01C9DD08-1EB2-36EB-C5F3-741DD2ACDC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p:blipFill>
          <p:spPr>
            <a:xfrm>
              <a:off x="9749297" y="1487066"/>
              <a:ext cx="1567251" cy="1567251"/>
            </a:xfrm>
            <a:prstGeom prst="rect">
              <a:avLst/>
            </a:prstGeom>
          </p:spPr>
        </p:pic>
      </p:grpSp>
      <p:pic>
        <p:nvPicPr>
          <p:cNvPr id="18" name="Graphic 17" descr="Walk outline">
            <a:extLst>
              <a:ext uri="{FF2B5EF4-FFF2-40B4-BE49-F238E27FC236}">
                <a16:creationId xmlns:a16="http://schemas.microsoft.com/office/drawing/2014/main" id="{6B5A0292-FFB5-13FF-4DA8-097DE36710F2}"/>
              </a:ext>
            </a:extLst>
          </p:cNvPr>
          <p:cNvPicPr>
            <a:picLocks noChangeAspect="1"/>
          </p:cNvPicPr>
          <p:nvPr/>
        </p:nvPicPr>
        <p:blipFill>
          <a:blip r:embed="rId14">
            <a:extLst>
              <a:ext uri="{96DAC541-7B7A-43D3-8B79-37D633B846F1}">
                <asvg:svgBlip xmlns:asvg="http://schemas.microsoft.com/office/drawing/2016/SVG/main" r:embed="rId15"/>
              </a:ext>
            </a:extLst>
          </a:blip>
          <a:stretch>
            <a:fillRect/>
          </a:stretch>
        </p:blipFill>
        <p:spPr>
          <a:xfrm>
            <a:off x="3806452" y="1962504"/>
            <a:ext cx="2196548" cy="2196548"/>
          </a:xfrm>
          <a:prstGeom prst="rect">
            <a:avLst/>
          </a:prstGeom>
        </p:spPr>
      </p:pic>
      <p:pic>
        <p:nvPicPr>
          <p:cNvPr id="25" name="Graphic 24" descr="Tree With Roots with solid fill">
            <a:extLst>
              <a:ext uri="{FF2B5EF4-FFF2-40B4-BE49-F238E27FC236}">
                <a16:creationId xmlns:a16="http://schemas.microsoft.com/office/drawing/2014/main" id="{E8CE1933-90AA-A130-AE7E-8028ADE6FF5A}"/>
              </a:ext>
            </a:extLst>
          </p:cNvPr>
          <p:cNvPicPr>
            <a:picLocks noChangeAspect="1"/>
          </p:cNvPicPr>
          <p:nvPr/>
        </p:nvPicPr>
        <p:blipFill>
          <a:blip r:embed="rId16">
            <a:extLst>
              <a:ext uri="{96DAC541-7B7A-43D3-8B79-37D633B846F1}">
                <asvg:svgBlip xmlns:asvg="http://schemas.microsoft.com/office/drawing/2016/SVG/main" r:embed="rId17"/>
              </a:ext>
            </a:extLst>
          </a:blip>
          <a:stretch>
            <a:fillRect/>
          </a:stretch>
        </p:blipFill>
        <p:spPr>
          <a:xfrm>
            <a:off x="7857881" y="4081384"/>
            <a:ext cx="1952959" cy="1952959"/>
          </a:xfrm>
          <a:prstGeom prst="rect">
            <a:avLst/>
          </a:prstGeom>
        </p:spPr>
      </p:pic>
      <p:pic>
        <p:nvPicPr>
          <p:cNvPr id="32" name="Graphic 31" descr="Tree With Roots outline">
            <a:extLst>
              <a:ext uri="{FF2B5EF4-FFF2-40B4-BE49-F238E27FC236}">
                <a16:creationId xmlns:a16="http://schemas.microsoft.com/office/drawing/2014/main" id="{8B8D17BB-46ED-21AB-9B6A-8C1B1B156B4E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8790078" y="3915509"/>
            <a:ext cx="2318266" cy="2318266"/>
          </a:xfrm>
          <a:prstGeom prst="rect">
            <a:avLst/>
          </a:prstGeom>
        </p:spPr>
      </p:pic>
      <p:pic>
        <p:nvPicPr>
          <p:cNvPr id="34" name="Graphic 33" descr="Sunrise outline">
            <a:extLst>
              <a:ext uri="{FF2B5EF4-FFF2-40B4-BE49-F238E27FC236}">
                <a16:creationId xmlns:a16="http://schemas.microsoft.com/office/drawing/2014/main" id="{AE72DEBB-014A-867E-0393-33F90FCC09F4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96DAC541-7B7A-43D3-8B79-37D633B846F1}">
                <asvg:svgBlip xmlns:asvg="http://schemas.microsoft.com/office/drawing/2016/SVG/main" r:embed="rId21"/>
              </a:ext>
            </a:extLst>
          </a:blip>
          <a:stretch>
            <a:fillRect/>
          </a:stretch>
        </p:blipFill>
        <p:spPr>
          <a:xfrm>
            <a:off x="6222289" y="3802689"/>
            <a:ext cx="2318266" cy="23182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0237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325-5E99-45EB-99A7-1D35A39796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460" y="478024"/>
            <a:ext cx="9784080" cy="980073"/>
          </a:xfrm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en-GB" sz="5400" dirty="0"/>
              <a:t>Show: Examples?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FE421AD-2E0E-4236-B136-2A30F9042B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7460" y="2019364"/>
            <a:ext cx="7066916" cy="3684750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GB" sz="3600" dirty="0">
                <a:effectLst/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Tutor </a:t>
            </a:r>
            <a:r>
              <a:rPr lang="en-GB" sz="3600" dirty="0">
                <a:highlight>
                  <a:srgbClr val="FFFF00"/>
                </a:highlight>
                <a:ea typeface="Times New Roman" panose="02020603050405020304" pitchFamily="18" charset="0"/>
              </a:rPr>
              <a:t>check</a:t>
            </a:r>
            <a:r>
              <a:rPr lang="en-GB" sz="3600" dirty="0">
                <a:effectLst/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:</a:t>
            </a:r>
            <a:r>
              <a:rPr lang="en-GB" sz="3600" dirty="0">
                <a:effectLst/>
                <a:latin typeface="+mn-lt"/>
                <a:ea typeface="Times New Roman" panose="02020603050405020304" pitchFamily="18" charset="0"/>
              </a:rPr>
              <a:t> If sho</a:t>
            </a:r>
            <a:r>
              <a:rPr lang="en-GB" sz="3600" dirty="0">
                <a:ea typeface="Times New Roman" panose="02020603050405020304" pitchFamily="18" charset="0"/>
              </a:rPr>
              <a:t>w of </a:t>
            </a:r>
            <a:r>
              <a:rPr lang="en-GB" sz="3600" dirty="0">
                <a:effectLst/>
                <a:latin typeface="+mn-lt"/>
                <a:ea typeface="Times New Roman" panose="02020603050405020304" pitchFamily="18" charset="0"/>
              </a:rPr>
              <a:t>1/2 Video examples from previous submissions would be helpful</a:t>
            </a:r>
            <a:r>
              <a:rPr lang="en-GB" sz="3600" dirty="0">
                <a:effectLst/>
                <a:highlight>
                  <a:srgbClr val="FFFF00"/>
                </a:highlight>
                <a:latin typeface="+mn-lt"/>
                <a:ea typeface="Times New Roman" panose="02020603050405020304" pitchFamily="18" charset="0"/>
              </a:rPr>
              <a:t>?</a:t>
            </a:r>
          </a:p>
        </p:txBody>
      </p:sp>
      <p:pic>
        <p:nvPicPr>
          <p:cNvPr id="36" name="Picture 35" descr="Colourful adhesive taps and pen on open notebook">
            <a:extLst>
              <a:ext uri="{FF2B5EF4-FFF2-40B4-BE49-F238E27FC236}">
                <a16:creationId xmlns:a16="http://schemas.microsoft.com/office/drawing/2014/main" id="{B180AA25-3E58-0953-826D-4F0677B00B6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2444" b="-2"/>
          <a:stretch/>
        </p:blipFill>
        <p:spPr>
          <a:xfrm>
            <a:off x="7748361" y="1604498"/>
            <a:ext cx="3459570" cy="4012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81614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41627A-8DDC-9429-069F-66356ED12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84022"/>
            <a:ext cx="10972800" cy="1016625"/>
          </a:xfrm>
        </p:spPr>
        <p:txBody>
          <a:bodyPr>
            <a:normAutofit fontScale="90000"/>
          </a:bodyPr>
          <a:lstStyle/>
          <a:p>
            <a:r>
              <a:rPr lang="en-GB" b="1" u="sng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Tips</a:t>
            </a:r>
            <a:r>
              <a:rPr lang="en-GB" sz="4400" b="1" u="sng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Video format structure &amp; presentation</a:t>
            </a:r>
            <a:endParaRPr lang="en-GB" u="sng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0E9E65E-E464-EC95-3694-4456CF972D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9020" y="1200647"/>
            <a:ext cx="11547937" cy="4331042"/>
          </a:xfrm>
        </p:spPr>
        <p:txBody>
          <a:bodyPr>
            <a:noAutofit/>
          </a:bodyPr>
          <a:lstStyle/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Title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Title slide (inc. presentation title, module name, your name, student no. and course).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Introduction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Introduction slide that provides a brief overview of the presentation </a:t>
            </a: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/ 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content list.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Main body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slides should be clearly titled and include your task answers.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Theme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the design/theme of the presentation should be consistent.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Text font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should be an appropriate size and consistent.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Voice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clearly spoken at a good steady pace.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Visuals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create a good balance between text and images.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2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Animation/</a:t>
            </a:r>
            <a:r>
              <a:rPr lang="en-GB" sz="2000" b="1" dirty="0" err="1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fx</a:t>
            </a: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can be used (not overused) to create a professional engaging presentation.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Content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: should be </a:t>
            </a:r>
            <a:r>
              <a:rPr lang="en-GB" sz="2000" dirty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clearly structured &amp; presented,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to demonstrate knowledge of the subject area.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Conclusion: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a conclusion slide should provide a brief summary of the key points.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20000"/>
              </a:lnSpc>
              <a:spcBef>
                <a:spcPts val="0"/>
              </a:spcBef>
              <a:buFont typeface="Symbol" panose="05050102010706020507" pitchFamily="18" charset="2"/>
              <a:buChar char=""/>
            </a:pPr>
            <a:r>
              <a:rPr lang="en-GB" sz="2000" b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References: </a:t>
            </a:r>
            <a:r>
              <a:rPr lang="en-GB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a reference slide should be included at the end using </a:t>
            </a:r>
            <a:r>
              <a:rPr lang="en-GB" sz="2000" dirty="0">
                <a:solidFill>
                  <a:srgbClr val="00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the</a:t>
            </a:r>
            <a:r>
              <a:rPr lang="en-GB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IEEE</a:t>
            </a:r>
            <a:r>
              <a:rPr lang="en-GB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 referencing standard</a:t>
            </a:r>
            <a:r>
              <a:rPr lang="en-GB" sz="20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.</a:t>
            </a:r>
            <a:endParaRPr lang="en-GB" sz="2000" dirty="0">
              <a:effectLst/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20000"/>
              </a:lnSpc>
              <a:spcBef>
                <a:spcPts val="0"/>
              </a:spcBef>
              <a:buNone/>
            </a:pPr>
            <a:endParaRPr lang="en-GB" sz="1800" dirty="0"/>
          </a:p>
        </p:txBody>
      </p:sp>
      <p:pic>
        <p:nvPicPr>
          <p:cNvPr id="4" name="Graphic 3" descr="Presentation with media with solid fill">
            <a:extLst>
              <a:ext uri="{FF2B5EF4-FFF2-40B4-BE49-F238E27FC236}">
                <a16:creationId xmlns:a16="http://schemas.microsoft.com/office/drawing/2014/main" id="{090B0C42-314F-135A-E8CA-B506604CBD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217746" y="1833045"/>
            <a:ext cx="2069628" cy="20696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182056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5CAC48-B0EA-1653-5813-5E4E148DCE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A04E5D-85EB-8C62-0425-3B19888D56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3325" y="221344"/>
            <a:ext cx="10050162" cy="844131"/>
          </a:xfrm>
        </p:spPr>
        <p:txBody>
          <a:bodyPr anchor="ctr">
            <a:normAutofit/>
          </a:bodyPr>
          <a:lstStyle/>
          <a:p>
            <a:r>
              <a:rPr lang="en-GB" b="1" dirty="0">
                <a:highlight>
                  <a:srgbClr val="FFFF00"/>
                </a:highlight>
              </a:rPr>
              <a:t>Activity</a:t>
            </a:r>
            <a:r>
              <a:rPr lang="en-GB" b="1" dirty="0"/>
              <a:t>: </a:t>
            </a:r>
            <a:r>
              <a:rPr lang="en-GB" u="sng" dirty="0"/>
              <a:t>Video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9B02BE-1701-9F13-8F0D-DEAAFDDB668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63325" y="1160539"/>
            <a:ext cx="11268396" cy="2890010"/>
          </a:xfrm>
        </p:spPr>
        <p:txBody>
          <a:bodyPr>
            <a:noAutofit/>
          </a:bodyPr>
          <a:lstStyle/>
          <a:p>
            <a:pPr marL="0" indent="0">
              <a:spcBef>
                <a:spcPts val="600"/>
              </a:spcBef>
              <a:buNone/>
            </a:pPr>
            <a:r>
              <a:rPr lang="en-GB" b="1" dirty="0">
                <a:effectLst/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To finish and submit Assignment 2: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Complete</a:t>
            </a:r>
            <a:r>
              <a:rPr lang="en-GB" dirty="0"/>
              <a:t> Assignment 2 tasks 1, 2 &amp; 3.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Create presentation Script</a:t>
            </a:r>
            <a:r>
              <a:rPr lang="en-GB" dirty="0"/>
              <a:t>: Read through and refine task answers.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Create</a:t>
            </a:r>
            <a:r>
              <a:rPr lang="en-GB" dirty="0"/>
              <a:t> </a:t>
            </a:r>
            <a:r>
              <a:rPr lang="en-GB" b="1" dirty="0"/>
              <a:t>PowerPoint Content </a:t>
            </a:r>
            <a:r>
              <a:rPr lang="en-GB" dirty="0"/>
              <a:t>(bullet points &amp; Visual and add script to notes).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Practice several times and update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Voice over slides 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/>
              <a:t>Export video as an mp4 file</a:t>
            </a: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r>
              <a:rPr lang="en-GB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Upload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video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to YouTube (</a:t>
            </a:r>
            <a:r>
              <a:rPr lang="en-GB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*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 </a:t>
            </a:r>
            <a:r>
              <a:rPr lang="en-GB" dirty="0">
                <a:effectLst/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set as </a:t>
            </a:r>
            <a:r>
              <a:rPr lang="en-GB" b="1" dirty="0">
                <a:effectLst/>
                <a:highlight>
                  <a:srgbClr val="FFFF00"/>
                </a:highlight>
                <a:ea typeface="Times New Roman" panose="02020603050405020304" pitchFamily="18" charset="0"/>
                <a:cs typeface="Arial" panose="020B0604020202020204" pitchFamily="34" charset="0"/>
              </a:rPr>
              <a:t>unlisted</a:t>
            </a:r>
            <a:r>
              <a:rPr lang="en-GB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).</a:t>
            </a:r>
            <a:endParaRPr lang="en-GB" dirty="0"/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endParaRPr lang="en-GB" sz="2000" dirty="0">
              <a:effectLst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marL="514350" indent="-514350">
              <a:spcBef>
                <a:spcPts val="600"/>
              </a:spcBef>
              <a:buFont typeface="+mj-lt"/>
              <a:buAutoNum type="arabicPeriod"/>
            </a:pPr>
            <a:endParaRPr lang="en-GB" sz="2200" b="1" dirty="0"/>
          </a:p>
        </p:txBody>
      </p:sp>
      <p:pic>
        <p:nvPicPr>
          <p:cNvPr id="4" name="Graphic 3" descr="Presentation with media with solid fill">
            <a:extLst>
              <a:ext uri="{FF2B5EF4-FFF2-40B4-BE49-F238E27FC236}">
                <a16:creationId xmlns:a16="http://schemas.microsoft.com/office/drawing/2014/main" id="{D91E7AAC-1F93-866F-4C17-8283B263254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9444645" y="-55834"/>
            <a:ext cx="2337683" cy="23376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05088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5DE38-86A1-1252-8FFD-5C787E532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Notice: Christmas break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BC9C48-4E93-BAB3-9CD2-561D183FB1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1"/>
            <a:ext cx="9568070" cy="3440926"/>
          </a:xfrm>
        </p:spPr>
        <p:txBody>
          <a:bodyPr>
            <a:normAutofit fontScale="92500" lnSpcReduction="20000"/>
          </a:bodyPr>
          <a:lstStyle/>
          <a:p>
            <a:r>
              <a:rPr lang="en-GB" sz="2800" b="1" dirty="0"/>
              <a:t>No Lecture-tutorials from: </a:t>
            </a:r>
            <a:r>
              <a:rPr lang="en-GB" sz="2800" dirty="0"/>
              <a:t>Monday 15</a:t>
            </a:r>
            <a:r>
              <a:rPr lang="en-GB" sz="2800" baseline="30000" dirty="0"/>
              <a:t>th</a:t>
            </a:r>
            <a:r>
              <a:rPr lang="en-GB" sz="2800" dirty="0"/>
              <a:t> Dec.</a:t>
            </a:r>
          </a:p>
          <a:p>
            <a:r>
              <a:rPr lang="en-GB" sz="2800" b="1" dirty="0"/>
              <a:t>Classes start back: </a:t>
            </a:r>
            <a:r>
              <a:rPr lang="en-GB" sz="2800" dirty="0"/>
              <a:t>Monday 5</a:t>
            </a:r>
            <a:r>
              <a:rPr lang="en-GB" sz="2800" baseline="30000" dirty="0"/>
              <a:t>th</a:t>
            </a:r>
            <a:r>
              <a:rPr lang="en-GB" sz="2800" dirty="0"/>
              <a:t> January 2026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b="1" dirty="0"/>
              <a:t>LDE: </a:t>
            </a:r>
            <a:r>
              <a:rPr lang="en-GB" dirty="0"/>
              <a:t>Assignment 2 support.</a:t>
            </a:r>
          </a:p>
          <a:p>
            <a:r>
              <a:rPr lang="en-US" sz="2800" b="1" dirty="0"/>
              <a:t>Assessment &amp; Exam Period: </a:t>
            </a:r>
            <a:r>
              <a:rPr lang="en-US" sz="2800" dirty="0"/>
              <a:t>12th January to 25th January 2026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/>
              <a:t>No classes during the assessment period.</a:t>
            </a:r>
          </a:p>
          <a:p>
            <a:pPr marL="0" indent="0">
              <a:buNone/>
            </a:pPr>
            <a:r>
              <a:rPr lang="en-GB" sz="2800" b="1" dirty="0"/>
              <a:t>To view the University's key dates </a:t>
            </a:r>
            <a:r>
              <a:rPr lang="en-GB" sz="2800" dirty="0"/>
              <a:t>and calendar please click-here: </a:t>
            </a:r>
            <a:br>
              <a:rPr lang="en-GB" sz="2800" dirty="0"/>
            </a:br>
            <a:r>
              <a:rPr lang="en-US" sz="2800" dirty="0">
                <a:hlinkClick r:id="rId2"/>
              </a:rPr>
              <a:t>Key Dates 2025/2026 | University of Wales Trinity Saint David</a:t>
            </a:r>
            <a:endParaRPr lang="en-GB" sz="2800" dirty="0"/>
          </a:p>
        </p:txBody>
      </p:sp>
      <p:pic>
        <p:nvPicPr>
          <p:cNvPr id="5" name="Graphic 4" descr="Holiday tree outline">
            <a:extLst>
              <a:ext uri="{FF2B5EF4-FFF2-40B4-BE49-F238E27FC236}">
                <a16:creationId xmlns:a16="http://schemas.microsoft.com/office/drawing/2014/main" id="{FE38684A-56AD-F4BC-2D71-4DB0E9EABF2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887947" y="0"/>
            <a:ext cx="1790943" cy="1790943"/>
          </a:xfrm>
          <a:prstGeom prst="rect">
            <a:avLst/>
          </a:prstGeom>
        </p:spPr>
      </p:pic>
      <p:pic>
        <p:nvPicPr>
          <p:cNvPr id="9" name="Graphic 8" descr="Holiday wreath with solid fill">
            <a:extLst>
              <a:ext uri="{FF2B5EF4-FFF2-40B4-BE49-F238E27FC236}">
                <a16:creationId xmlns:a16="http://schemas.microsoft.com/office/drawing/2014/main" id="{64DA7658-6A5E-4CD2-DAFA-CCF4BC20851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12756" y="1617265"/>
            <a:ext cx="1790943" cy="17909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7398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A103FA-80C3-7EA0-C2BE-8A9B3E495B2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2E2C26-AA11-042C-FDB0-B8BAC9C463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61" y="355612"/>
            <a:ext cx="5646949" cy="1146176"/>
          </a:xfrm>
        </p:spPr>
        <p:txBody>
          <a:bodyPr vert="horz" lIns="91440" tIns="45720" rIns="91440" bIns="45720" rtlCol="0" anchor="ctr">
            <a:normAutofit fontScale="90000"/>
          </a:bodyPr>
          <a:lstStyle/>
          <a:p>
            <a:r>
              <a:rPr lang="en-US" u="sng" kern="1200" dirty="0">
                <a:latin typeface="+mj-lt"/>
                <a:ea typeface="+mj-ea"/>
                <a:cs typeface="+mj-cs"/>
              </a:rPr>
              <a:t>Check-in &amp; Questions?</a:t>
            </a:r>
          </a:p>
        </p:txBody>
      </p:sp>
      <p:pic>
        <p:nvPicPr>
          <p:cNvPr id="5" name="Graphic 5" descr="Questions">
            <a:extLst>
              <a:ext uri="{FF2B5EF4-FFF2-40B4-BE49-F238E27FC236}">
                <a16:creationId xmlns:a16="http://schemas.microsoft.com/office/drawing/2014/main" id="{A0FE0295-7124-6519-66B6-692E5AEB86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031299" y="2009066"/>
            <a:ext cx="2839867" cy="2839867"/>
          </a:xfrm>
          <a:custGeom>
            <a:avLst/>
            <a:gdLst/>
            <a:ahLst/>
            <a:cxnLst/>
            <a:rect l="l" t="t" r="r" b="b"/>
            <a:pathLst>
              <a:path w="4636009" h="5032375">
                <a:moveTo>
                  <a:pt x="0" y="0"/>
                </a:moveTo>
                <a:lnTo>
                  <a:pt x="4636009" y="0"/>
                </a:lnTo>
                <a:lnTo>
                  <a:pt x="4636009" y="5032375"/>
                </a:lnTo>
                <a:lnTo>
                  <a:pt x="0" y="5032375"/>
                </a:lnTo>
                <a:close/>
              </a:path>
            </a:pathLst>
          </a:custGeom>
        </p:spPr>
      </p:pic>
      <p:pic>
        <p:nvPicPr>
          <p:cNvPr id="13" name="Graphic 12" descr="Thumbs up sign with solid fill">
            <a:extLst>
              <a:ext uri="{FF2B5EF4-FFF2-40B4-BE49-F238E27FC236}">
                <a16:creationId xmlns:a16="http://schemas.microsoft.com/office/drawing/2014/main" id="{AC4CA100-F99F-18CA-E70E-C7A33468408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7267955" y="987555"/>
            <a:ext cx="2043023" cy="2043023"/>
          </a:xfrm>
          <a:prstGeom prst="rect">
            <a:avLst/>
          </a:prstGeom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D0943697-0700-B839-F866-33C6CDB86233}"/>
              </a:ext>
            </a:extLst>
          </p:cNvPr>
          <p:cNvSpPr txBox="1"/>
          <p:nvPr/>
        </p:nvSpPr>
        <p:spPr>
          <a:xfrm>
            <a:off x="628661" y="1613360"/>
            <a:ext cx="5965020" cy="38530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Any Qs?</a:t>
            </a:r>
          </a:p>
        </p:txBody>
      </p:sp>
    </p:spTree>
    <p:extLst>
      <p:ext uri="{BB962C8B-B14F-4D97-AF65-F5344CB8AC3E}">
        <p14:creationId xmlns:p14="http://schemas.microsoft.com/office/powerpoint/2010/main" val="5768124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081AC1-D9F1-1EC1-6A5F-1DB6BF2E3EB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B13552-FF8E-E214-A91B-91AD2E41B1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9308" y="467184"/>
            <a:ext cx="3618311" cy="1146176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u="sng" kern="1200" dirty="0">
                <a:latin typeface="+mj-lt"/>
                <a:ea typeface="+mj-ea"/>
                <a:cs typeface="+mj-cs"/>
              </a:rPr>
              <a:t>Register</a:t>
            </a:r>
          </a:p>
        </p:txBody>
      </p:sp>
      <p:pic>
        <p:nvPicPr>
          <p:cNvPr id="11" name="Graphic 10" descr="List with solid fill">
            <a:extLst>
              <a:ext uri="{FF2B5EF4-FFF2-40B4-BE49-F238E27FC236}">
                <a16:creationId xmlns:a16="http://schemas.microsoft.com/office/drawing/2014/main" id="{6E16940F-A45D-A3EA-4D2D-2824A2F06F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5595993" y="332916"/>
            <a:ext cx="4430736" cy="4430736"/>
          </a:xfrm>
          <a:prstGeom prst="rect">
            <a:avLst/>
          </a:prstGeom>
        </p:spPr>
      </p:pic>
      <p:pic>
        <p:nvPicPr>
          <p:cNvPr id="13" name="Graphic 12" descr="Thumbs up sign with solid fill">
            <a:extLst>
              <a:ext uri="{FF2B5EF4-FFF2-40B4-BE49-F238E27FC236}">
                <a16:creationId xmlns:a16="http://schemas.microsoft.com/office/drawing/2014/main" id="{3732563E-7015-05B5-D039-2A32970A229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8949528" y="3677704"/>
            <a:ext cx="1330413" cy="1330413"/>
          </a:xfrm>
          <a:prstGeom prst="rect">
            <a:avLst/>
          </a:prstGeom>
        </p:spPr>
      </p:pic>
      <p:sp>
        <p:nvSpPr>
          <p:cNvPr id="4" name="TextBox 2">
            <a:extLst>
              <a:ext uri="{FF2B5EF4-FFF2-40B4-BE49-F238E27FC236}">
                <a16:creationId xmlns:a16="http://schemas.microsoft.com/office/drawing/2014/main" id="{759888AB-DB0D-045D-1EF9-875D75D37539}"/>
              </a:ext>
            </a:extLst>
          </p:cNvPr>
          <p:cNvSpPr txBox="1"/>
          <p:nvPr/>
        </p:nvSpPr>
        <p:spPr>
          <a:xfrm>
            <a:off x="628661" y="1613360"/>
            <a:ext cx="5965020" cy="385308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Register reminder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Thanks to D.</a:t>
            </a:r>
          </a:p>
        </p:txBody>
      </p:sp>
    </p:spTree>
    <p:extLst>
      <p:ext uri="{BB962C8B-B14F-4D97-AF65-F5344CB8AC3E}">
        <p14:creationId xmlns:p14="http://schemas.microsoft.com/office/powerpoint/2010/main" val="7204884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C:\Users\James Williams\AppData\Local\Microsoft\Windows\Temporary Internet Files\Content.IE5\73Z2SIFX\MC900116362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49277" y="1942099"/>
            <a:ext cx="3297862" cy="148327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6881894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Theme1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UWTSD Theme1" id="{3C8FE4EA-8F2A-4043-B0AD-F87873529AAD}" vid="{34EEF614-ACE0-4DCE-8D22-6319A03D368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1460</TotalTime>
  <Words>1411</Words>
  <Application>Microsoft Office PowerPoint</Application>
  <PresentationFormat>Widescreen</PresentationFormat>
  <Paragraphs>170</Paragraphs>
  <Slides>23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33" baseType="lpstr">
      <vt:lpstr>Myriad Pro</vt:lpstr>
      <vt:lpstr>proxima-nova</vt:lpstr>
      <vt:lpstr>Arial</vt:lpstr>
      <vt:lpstr>Calibri</vt:lpstr>
      <vt:lpstr>Courier New</vt:lpstr>
      <vt:lpstr>Roboto</vt:lpstr>
      <vt:lpstr>Symbol</vt:lpstr>
      <vt:lpstr>Times New Roman</vt:lpstr>
      <vt:lpstr>Wingdings</vt:lpstr>
      <vt:lpstr>UWTSD Theme1</vt:lpstr>
      <vt:lpstr>Log-in to MS-Teams</vt:lpstr>
      <vt:lpstr>PowerPoint Presentation</vt:lpstr>
      <vt:lpstr>Overview</vt:lpstr>
      <vt:lpstr>Voice-over slides in PowerPoint</vt:lpstr>
      <vt:lpstr>Demo: Voice over slides</vt:lpstr>
      <vt:lpstr>Bg. Record Voice over individual slides</vt:lpstr>
      <vt:lpstr>Bg. Record Voice over all slides</vt:lpstr>
      <vt:lpstr>Bg. Record Voice over all slides (option 2)</vt:lpstr>
      <vt:lpstr>Bg. Insert Screen-Recording &amp; Cameo</vt:lpstr>
      <vt:lpstr>3 steps: Creating a PowerPoint Video presentation</vt:lpstr>
      <vt:lpstr>Tips: Creating a Video presentation</vt:lpstr>
      <vt:lpstr>How to create an ‘Unlisted’ video on YouTube</vt:lpstr>
      <vt:lpstr>Test Activity: Voice over slides</vt:lpstr>
      <vt:lpstr>Activity: Assignment 2 progress</vt:lpstr>
      <vt:lpstr>Reminder: Example PowerPoint structure</vt:lpstr>
      <vt:lpstr>Break time: 10/15mns</vt:lpstr>
      <vt:lpstr>Show: Examples?</vt:lpstr>
      <vt:lpstr>Tips: Video format structure &amp; presentation</vt:lpstr>
      <vt:lpstr>Activity: Video Presentation</vt:lpstr>
      <vt:lpstr>Notice: Christmas break</vt:lpstr>
      <vt:lpstr>Check-in &amp; Questions?</vt:lpstr>
      <vt:lpstr>Register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James Williams</dc:creator>
  <cp:lastModifiedBy>Jenni Steen</cp:lastModifiedBy>
  <cp:revision>45</cp:revision>
  <dcterms:created xsi:type="dcterms:W3CDTF">2020-11-26T10:56:25Z</dcterms:created>
  <dcterms:modified xsi:type="dcterms:W3CDTF">2026-04-19T19:05:19Z</dcterms:modified>
</cp:coreProperties>
</file>