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4" r:id="rId6"/>
    <p:sldId id="265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9E82CA-57CA-9E4E-B58B-096B301ACF7A}" v="43" dt="2022-04-08T17:00:30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80A7DE-9B9B-4B0F-95ED-2BA91F53843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89A3875-0E44-4BD2-8EFB-B55BA800F585}">
      <dgm:prSet/>
      <dgm:spPr/>
      <dgm:t>
        <a:bodyPr/>
        <a:lstStyle/>
        <a:p>
          <a:r>
            <a:rPr lang="en-US"/>
            <a:t>The attributes I currently have are:</a:t>
          </a:r>
        </a:p>
      </dgm:t>
    </dgm:pt>
    <dgm:pt modelId="{26C8B3B0-6E20-475E-93D6-A26FB03017C5}" type="parTrans" cxnId="{460E29E6-9D22-44FB-BF34-06818969770A}">
      <dgm:prSet/>
      <dgm:spPr/>
      <dgm:t>
        <a:bodyPr/>
        <a:lstStyle/>
        <a:p>
          <a:endParaRPr lang="en-US"/>
        </a:p>
      </dgm:t>
    </dgm:pt>
    <dgm:pt modelId="{F6286DB5-9F63-44B9-AE0B-2BB5A0EBF24F}" type="sibTrans" cxnId="{460E29E6-9D22-44FB-BF34-06818969770A}">
      <dgm:prSet/>
      <dgm:spPr/>
      <dgm:t>
        <a:bodyPr/>
        <a:lstStyle/>
        <a:p>
          <a:endParaRPr lang="en-US"/>
        </a:p>
      </dgm:t>
    </dgm:pt>
    <dgm:pt modelId="{DCC862CF-1F63-445F-B381-3E1D92713ADD}">
      <dgm:prSet/>
      <dgm:spPr/>
      <dgm:t>
        <a:bodyPr/>
        <a:lstStyle/>
        <a:p>
          <a:r>
            <a:rPr lang="en-US"/>
            <a:t>Excellent interpersonal skills with the ability to communicate with people at various levels</a:t>
          </a:r>
        </a:p>
      </dgm:t>
    </dgm:pt>
    <dgm:pt modelId="{8F813BFE-17C2-4C98-B05E-CA671F252A69}" type="parTrans" cxnId="{F6EF9425-85AA-4812-A64E-55226095C20C}">
      <dgm:prSet/>
      <dgm:spPr/>
      <dgm:t>
        <a:bodyPr/>
        <a:lstStyle/>
        <a:p>
          <a:endParaRPr lang="en-US"/>
        </a:p>
      </dgm:t>
    </dgm:pt>
    <dgm:pt modelId="{51F2720D-2B47-4DF0-B6AB-BF51BB7DD98A}" type="sibTrans" cxnId="{F6EF9425-85AA-4812-A64E-55226095C20C}">
      <dgm:prSet/>
      <dgm:spPr/>
      <dgm:t>
        <a:bodyPr/>
        <a:lstStyle/>
        <a:p>
          <a:endParaRPr lang="en-US"/>
        </a:p>
      </dgm:t>
    </dgm:pt>
    <dgm:pt modelId="{C364DB48-81D8-4D0A-A62C-1067761878EC}">
      <dgm:prSet/>
      <dgm:spPr/>
      <dgm:t>
        <a:bodyPr/>
        <a:lstStyle/>
        <a:p>
          <a:r>
            <a:rPr lang="en-US"/>
            <a:t>Highly organized and well developed time management skills</a:t>
          </a:r>
        </a:p>
      </dgm:t>
    </dgm:pt>
    <dgm:pt modelId="{3CA3505E-0C61-4DBF-A156-34354C9B7FDF}" type="parTrans" cxnId="{E45226E6-74EE-40EB-986F-848197AF051A}">
      <dgm:prSet/>
      <dgm:spPr/>
      <dgm:t>
        <a:bodyPr/>
        <a:lstStyle/>
        <a:p>
          <a:endParaRPr lang="en-US"/>
        </a:p>
      </dgm:t>
    </dgm:pt>
    <dgm:pt modelId="{B40E6A41-5A15-469E-80F6-A6C4FA429EF6}" type="sibTrans" cxnId="{E45226E6-74EE-40EB-986F-848197AF051A}">
      <dgm:prSet/>
      <dgm:spPr/>
      <dgm:t>
        <a:bodyPr/>
        <a:lstStyle/>
        <a:p>
          <a:endParaRPr lang="en-US"/>
        </a:p>
      </dgm:t>
    </dgm:pt>
    <dgm:pt modelId="{4BEF0FE4-2F02-43EB-A404-DE8BAD497796}">
      <dgm:prSet/>
      <dgm:spPr/>
      <dgm:t>
        <a:bodyPr/>
        <a:lstStyle/>
        <a:p>
          <a:r>
            <a:rPr lang="en-US"/>
            <a:t>BSC honors degree</a:t>
          </a:r>
        </a:p>
      </dgm:t>
    </dgm:pt>
    <dgm:pt modelId="{5CD279CE-7286-4B84-B3F0-635DDF8F6E3E}" type="parTrans" cxnId="{42EC87B1-0A1B-4CA2-96A2-FBC3E242591E}">
      <dgm:prSet/>
      <dgm:spPr/>
      <dgm:t>
        <a:bodyPr/>
        <a:lstStyle/>
        <a:p>
          <a:endParaRPr lang="en-US"/>
        </a:p>
      </dgm:t>
    </dgm:pt>
    <dgm:pt modelId="{759D90A6-292A-4B68-8C54-E52861DC7595}" type="sibTrans" cxnId="{42EC87B1-0A1B-4CA2-96A2-FBC3E242591E}">
      <dgm:prSet/>
      <dgm:spPr/>
      <dgm:t>
        <a:bodyPr/>
        <a:lstStyle/>
        <a:p>
          <a:endParaRPr lang="en-US"/>
        </a:p>
      </dgm:t>
    </dgm:pt>
    <dgm:pt modelId="{0B6A7FF6-9FC3-4403-BB04-8BF884E8E139}">
      <dgm:prSet/>
      <dgm:spPr/>
      <dgm:t>
        <a:bodyPr/>
        <a:lstStyle/>
        <a:p>
          <a:r>
            <a:rPr lang="en-US"/>
            <a:t> Experienced of handling confidential information with tact &amp; discretion</a:t>
          </a:r>
        </a:p>
      </dgm:t>
    </dgm:pt>
    <dgm:pt modelId="{88E9C22D-B279-4513-98F9-9F846E29295B}" type="parTrans" cxnId="{71431AD6-5CD7-4BEF-AAAB-77AF5663570D}">
      <dgm:prSet/>
      <dgm:spPr/>
      <dgm:t>
        <a:bodyPr/>
        <a:lstStyle/>
        <a:p>
          <a:endParaRPr lang="en-US"/>
        </a:p>
      </dgm:t>
    </dgm:pt>
    <dgm:pt modelId="{F37F99E3-A245-4F54-9FCA-1138487CE35E}" type="sibTrans" cxnId="{71431AD6-5CD7-4BEF-AAAB-77AF5663570D}">
      <dgm:prSet/>
      <dgm:spPr/>
      <dgm:t>
        <a:bodyPr/>
        <a:lstStyle/>
        <a:p>
          <a:endParaRPr lang="en-US"/>
        </a:p>
      </dgm:t>
    </dgm:pt>
    <dgm:pt modelId="{B69A157B-FC74-4172-9A14-85D0A0DCD618}">
      <dgm:prSet/>
      <dgm:spPr/>
      <dgm:t>
        <a:bodyPr/>
        <a:lstStyle/>
        <a:p>
          <a:r>
            <a:rPr lang="en-US"/>
            <a:t>Solution orientated, resourceful, performing well under pressure</a:t>
          </a:r>
        </a:p>
      </dgm:t>
    </dgm:pt>
    <dgm:pt modelId="{52F0E6E7-7491-417B-A0A2-EA70EF289DFD}" type="parTrans" cxnId="{27EF4518-2B17-4E98-8352-475213487299}">
      <dgm:prSet/>
      <dgm:spPr/>
      <dgm:t>
        <a:bodyPr/>
        <a:lstStyle/>
        <a:p>
          <a:endParaRPr lang="en-US"/>
        </a:p>
      </dgm:t>
    </dgm:pt>
    <dgm:pt modelId="{F8CAE2D6-5B39-4127-A1AE-B9EA0BB8C37A}" type="sibTrans" cxnId="{27EF4518-2B17-4E98-8352-475213487299}">
      <dgm:prSet/>
      <dgm:spPr/>
      <dgm:t>
        <a:bodyPr/>
        <a:lstStyle/>
        <a:p>
          <a:endParaRPr lang="en-US"/>
        </a:p>
      </dgm:t>
    </dgm:pt>
    <dgm:pt modelId="{5E93BEEB-FE7B-4761-A878-94235ECDF3A2}">
      <dgm:prSet/>
      <dgm:spPr/>
      <dgm:t>
        <a:bodyPr/>
        <a:lstStyle/>
        <a:p>
          <a:r>
            <a:rPr lang="en-US"/>
            <a:t>Competency of using Microsoft Office packages</a:t>
          </a:r>
        </a:p>
      </dgm:t>
    </dgm:pt>
    <dgm:pt modelId="{B4CAC5F0-54D3-4052-BE6E-E1FDFC6BC526}" type="parTrans" cxnId="{59A6F6F3-2FB5-4253-96BB-D59712391E03}">
      <dgm:prSet/>
      <dgm:spPr/>
      <dgm:t>
        <a:bodyPr/>
        <a:lstStyle/>
        <a:p>
          <a:endParaRPr lang="en-US"/>
        </a:p>
      </dgm:t>
    </dgm:pt>
    <dgm:pt modelId="{6E6109FB-7BD2-480C-80B4-E11521282435}" type="sibTrans" cxnId="{59A6F6F3-2FB5-4253-96BB-D59712391E03}">
      <dgm:prSet/>
      <dgm:spPr/>
      <dgm:t>
        <a:bodyPr/>
        <a:lstStyle/>
        <a:p>
          <a:endParaRPr lang="en-US"/>
        </a:p>
      </dgm:t>
    </dgm:pt>
    <dgm:pt modelId="{CFB504A5-55B0-4514-883B-4989C5815FC1}">
      <dgm:prSet/>
      <dgm:spPr/>
      <dgm:t>
        <a:bodyPr/>
        <a:lstStyle/>
        <a:p>
          <a:r>
            <a:rPr lang="en-US"/>
            <a:t>Positive attitude, keen, good attendance and punctuality record</a:t>
          </a:r>
        </a:p>
      </dgm:t>
    </dgm:pt>
    <dgm:pt modelId="{5E851BA6-E774-4B45-A7C5-AFAB005AEB02}" type="parTrans" cxnId="{859E6137-5FC4-4C28-838E-C00515AC6176}">
      <dgm:prSet/>
      <dgm:spPr/>
      <dgm:t>
        <a:bodyPr/>
        <a:lstStyle/>
        <a:p>
          <a:endParaRPr lang="en-US"/>
        </a:p>
      </dgm:t>
    </dgm:pt>
    <dgm:pt modelId="{9E855EB2-2686-4BFC-B65B-E7914BAD14C5}" type="sibTrans" cxnId="{859E6137-5FC4-4C28-838E-C00515AC6176}">
      <dgm:prSet/>
      <dgm:spPr/>
      <dgm:t>
        <a:bodyPr/>
        <a:lstStyle/>
        <a:p>
          <a:endParaRPr lang="en-US"/>
        </a:p>
      </dgm:t>
    </dgm:pt>
    <dgm:pt modelId="{26111C4A-9AA6-4DC4-8F87-B61D8080FF7C}">
      <dgm:prSet/>
      <dgm:spPr/>
      <dgm:t>
        <a:bodyPr/>
        <a:lstStyle/>
        <a:p>
          <a:r>
            <a:rPr lang="en-US"/>
            <a:t> Excellent </a:t>
          </a:r>
          <a:r>
            <a:rPr lang="en-US" err="1"/>
            <a:t>prioritisation</a:t>
          </a:r>
          <a:r>
            <a:rPr lang="en-US"/>
            <a:t> skills, paying attention to detail</a:t>
          </a:r>
        </a:p>
      </dgm:t>
    </dgm:pt>
    <dgm:pt modelId="{089A019F-91C0-4A86-B4DB-78FAA28EADCB}" type="parTrans" cxnId="{3716752F-C726-406A-8698-AD2EE07DCB24}">
      <dgm:prSet/>
      <dgm:spPr/>
      <dgm:t>
        <a:bodyPr/>
        <a:lstStyle/>
        <a:p>
          <a:endParaRPr lang="en-US"/>
        </a:p>
      </dgm:t>
    </dgm:pt>
    <dgm:pt modelId="{3CD01DEF-B1F7-40C3-8B08-3FFCC21B4B83}" type="sibTrans" cxnId="{3716752F-C726-406A-8698-AD2EE07DCB24}">
      <dgm:prSet/>
      <dgm:spPr/>
      <dgm:t>
        <a:bodyPr/>
        <a:lstStyle/>
        <a:p>
          <a:endParaRPr lang="en-US"/>
        </a:p>
      </dgm:t>
    </dgm:pt>
    <dgm:pt modelId="{EF910288-B167-4CD3-AE5E-5247018B020F}">
      <dgm:prSet/>
      <dgm:spPr/>
      <dgm:t>
        <a:bodyPr/>
        <a:lstStyle/>
        <a:p>
          <a:r>
            <a:rPr lang="en-US"/>
            <a:t>Multi-Lingual communication skills i.e. Bengali, Hindi &amp;amp; Urdu languages</a:t>
          </a:r>
        </a:p>
      </dgm:t>
    </dgm:pt>
    <dgm:pt modelId="{2E65735F-779C-48AB-B233-B5E49850E4E4}" type="parTrans" cxnId="{D17D01C2-2B32-4964-A17E-DAFDF494C0BC}">
      <dgm:prSet/>
      <dgm:spPr/>
      <dgm:t>
        <a:bodyPr/>
        <a:lstStyle/>
        <a:p>
          <a:endParaRPr lang="en-US"/>
        </a:p>
      </dgm:t>
    </dgm:pt>
    <dgm:pt modelId="{B16FEE8F-E9F2-4427-8B62-DF31399BDE1B}" type="sibTrans" cxnId="{D17D01C2-2B32-4964-A17E-DAFDF494C0BC}">
      <dgm:prSet/>
      <dgm:spPr/>
      <dgm:t>
        <a:bodyPr/>
        <a:lstStyle/>
        <a:p>
          <a:endParaRPr lang="en-US"/>
        </a:p>
      </dgm:t>
    </dgm:pt>
    <dgm:pt modelId="{0BCCA1AB-CB83-4FFF-BA28-CC9ED89717E6}">
      <dgm:prSet/>
      <dgm:spPr/>
      <dgm:t>
        <a:bodyPr/>
        <a:lstStyle/>
        <a:p>
          <a:r>
            <a:rPr lang="en-US"/>
            <a:t>Excellent knowledge of software such as PIMS, PAS, RIS , MOSAIQ, </a:t>
          </a:r>
          <a:r>
            <a:rPr lang="en-US" err="1"/>
            <a:t>MedScinet</a:t>
          </a:r>
          <a:r>
            <a:rPr lang="en-US"/>
            <a:t>, EPR &amp; CDR</a:t>
          </a:r>
        </a:p>
      </dgm:t>
    </dgm:pt>
    <dgm:pt modelId="{D9644FA4-2C85-40A8-9C3F-C52F3C051820}" type="parTrans" cxnId="{3CC53877-BD68-476C-A03E-46065D39A862}">
      <dgm:prSet/>
      <dgm:spPr/>
      <dgm:t>
        <a:bodyPr/>
        <a:lstStyle/>
        <a:p>
          <a:endParaRPr lang="en-US"/>
        </a:p>
      </dgm:t>
    </dgm:pt>
    <dgm:pt modelId="{1D9DE482-2454-4F4D-8AE8-6F566E95406F}" type="sibTrans" cxnId="{3CC53877-BD68-476C-A03E-46065D39A862}">
      <dgm:prSet/>
      <dgm:spPr/>
      <dgm:t>
        <a:bodyPr/>
        <a:lstStyle/>
        <a:p>
          <a:endParaRPr lang="en-US"/>
        </a:p>
      </dgm:t>
    </dgm:pt>
    <dgm:pt modelId="{85A01057-0A5F-074B-89DD-52116DD961DE}" type="pres">
      <dgm:prSet presAssocID="{5880A7DE-9B9B-4B0F-95ED-2BA91F53843E}" presName="diagram" presStyleCnt="0">
        <dgm:presLayoutVars>
          <dgm:dir/>
          <dgm:resizeHandles val="exact"/>
        </dgm:presLayoutVars>
      </dgm:prSet>
      <dgm:spPr/>
    </dgm:pt>
    <dgm:pt modelId="{B189845B-AF12-294E-B1A0-21BC94294C2C}" type="pres">
      <dgm:prSet presAssocID="{789A3875-0E44-4BD2-8EFB-B55BA800F585}" presName="node" presStyleLbl="node1" presStyleIdx="0" presStyleCnt="11">
        <dgm:presLayoutVars>
          <dgm:bulletEnabled val="1"/>
        </dgm:presLayoutVars>
      </dgm:prSet>
      <dgm:spPr/>
    </dgm:pt>
    <dgm:pt modelId="{99D48B93-8928-C345-A2CA-8FDE3E936EFB}" type="pres">
      <dgm:prSet presAssocID="{F6286DB5-9F63-44B9-AE0B-2BB5A0EBF24F}" presName="sibTrans" presStyleCnt="0"/>
      <dgm:spPr/>
    </dgm:pt>
    <dgm:pt modelId="{966FC285-F94F-404E-B9D8-E7FE13720A03}" type="pres">
      <dgm:prSet presAssocID="{DCC862CF-1F63-445F-B381-3E1D92713ADD}" presName="node" presStyleLbl="node1" presStyleIdx="1" presStyleCnt="11">
        <dgm:presLayoutVars>
          <dgm:bulletEnabled val="1"/>
        </dgm:presLayoutVars>
      </dgm:prSet>
      <dgm:spPr/>
    </dgm:pt>
    <dgm:pt modelId="{17AAB262-16F8-F845-8484-55901A530E58}" type="pres">
      <dgm:prSet presAssocID="{51F2720D-2B47-4DF0-B6AB-BF51BB7DD98A}" presName="sibTrans" presStyleCnt="0"/>
      <dgm:spPr/>
    </dgm:pt>
    <dgm:pt modelId="{D00F8B3B-0BBB-EC42-83C1-139CD6A9B0EC}" type="pres">
      <dgm:prSet presAssocID="{C364DB48-81D8-4D0A-A62C-1067761878EC}" presName="node" presStyleLbl="node1" presStyleIdx="2" presStyleCnt="11">
        <dgm:presLayoutVars>
          <dgm:bulletEnabled val="1"/>
        </dgm:presLayoutVars>
      </dgm:prSet>
      <dgm:spPr/>
    </dgm:pt>
    <dgm:pt modelId="{47C22D6D-4881-A745-A8FE-10E16670B982}" type="pres">
      <dgm:prSet presAssocID="{B40E6A41-5A15-469E-80F6-A6C4FA429EF6}" presName="sibTrans" presStyleCnt="0"/>
      <dgm:spPr/>
    </dgm:pt>
    <dgm:pt modelId="{0DAA7A8D-B4D1-F74D-8EDE-3FDCB495C4E3}" type="pres">
      <dgm:prSet presAssocID="{4BEF0FE4-2F02-43EB-A404-DE8BAD497796}" presName="node" presStyleLbl="node1" presStyleIdx="3" presStyleCnt="11">
        <dgm:presLayoutVars>
          <dgm:bulletEnabled val="1"/>
        </dgm:presLayoutVars>
      </dgm:prSet>
      <dgm:spPr/>
    </dgm:pt>
    <dgm:pt modelId="{F4FC2015-ACCA-E242-B15C-5B3BA92C1E98}" type="pres">
      <dgm:prSet presAssocID="{759D90A6-292A-4B68-8C54-E52861DC7595}" presName="sibTrans" presStyleCnt="0"/>
      <dgm:spPr/>
    </dgm:pt>
    <dgm:pt modelId="{6B45D202-66AC-B942-AC11-F46168609AC8}" type="pres">
      <dgm:prSet presAssocID="{0B6A7FF6-9FC3-4403-BB04-8BF884E8E139}" presName="node" presStyleLbl="node1" presStyleIdx="4" presStyleCnt="11">
        <dgm:presLayoutVars>
          <dgm:bulletEnabled val="1"/>
        </dgm:presLayoutVars>
      </dgm:prSet>
      <dgm:spPr/>
    </dgm:pt>
    <dgm:pt modelId="{4FB988DA-C443-B146-96FC-CF79F60BB379}" type="pres">
      <dgm:prSet presAssocID="{F37F99E3-A245-4F54-9FCA-1138487CE35E}" presName="sibTrans" presStyleCnt="0"/>
      <dgm:spPr/>
    </dgm:pt>
    <dgm:pt modelId="{6603717C-9602-584F-A011-ACEE57EDCE72}" type="pres">
      <dgm:prSet presAssocID="{B69A157B-FC74-4172-9A14-85D0A0DCD618}" presName="node" presStyleLbl="node1" presStyleIdx="5" presStyleCnt="11">
        <dgm:presLayoutVars>
          <dgm:bulletEnabled val="1"/>
        </dgm:presLayoutVars>
      </dgm:prSet>
      <dgm:spPr/>
    </dgm:pt>
    <dgm:pt modelId="{BFE9DD34-2906-4745-B8E7-900551F6DA3C}" type="pres">
      <dgm:prSet presAssocID="{F8CAE2D6-5B39-4127-A1AE-B9EA0BB8C37A}" presName="sibTrans" presStyleCnt="0"/>
      <dgm:spPr/>
    </dgm:pt>
    <dgm:pt modelId="{B406DB46-BD07-4B44-9200-509DA12A7A6B}" type="pres">
      <dgm:prSet presAssocID="{5E93BEEB-FE7B-4761-A878-94235ECDF3A2}" presName="node" presStyleLbl="node1" presStyleIdx="6" presStyleCnt="11">
        <dgm:presLayoutVars>
          <dgm:bulletEnabled val="1"/>
        </dgm:presLayoutVars>
      </dgm:prSet>
      <dgm:spPr/>
    </dgm:pt>
    <dgm:pt modelId="{03CBE493-0356-2D45-A036-1D062B6C0CDE}" type="pres">
      <dgm:prSet presAssocID="{6E6109FB-7BD2-480C-80B4-E11521282435}" presName="sibTrans" presStyleCnt="0"/>
      <dgm:spPr/>
    </dgm:pt>
    <dgm:pt modelId="{4C186AC1-7918-CF42-B0F7-897B4C3DC5FE}" type="pres">
      <dgm:prSet presAssocID="{CFB504A5-55B0-4514-883B-4989C5815FC1}" presName="node" presStyleLbl="node1" presStyleIdx="7" presStyleCnt="11">
        <dgm:presLayoutVars>
          <dgm:bulletEnabled val="1"/>
        </dgm:presLayoutVars>
      </dgm:prSet>
      <dgm:spPr/>
    </dgm:pt>
    <dgm:pt modelId="{A89D70F8-D3C9-754B-A6AF-92383A8D78A5}" type="pres">
      <dgm:prSet presAssocID="{9E855EB2-2686-4BFC-B65B-E7914BAD14C5}" presName="sibTrans" presStyleCnt="0"/>
      <dgm:spPr/>
    </dgm:pt>
    <dgm:pt modelId="{AEB2B4B2-4A18-9B46-B6B2-3065BAD5C673}" type="pres">
      <dgm:prSet presAssocID="{26111C4A-9AA6-4DC4-8F87-B61D8080FF7C}" presName="node" presStyleLbl="node1" presStyleIdx="8" presStyleCnt="11">
        <dgm:presLayoutVars>
          <dgm:bulletEnabled val="1"/>
        </dgm:presLayoutVars>
      </dgm:prSet>
      <dgm:spPr/>
    </dgm:pt>
    <dgm:pt modelId="{1E85B36D-5A35-1F49-A728-B4351947649B}" type="pres">
      <dgm:prSet presAssocID="{3CD01DEF-B1F7-40C3-8B08-3FFCC21B4B83}" presName="sibTrans" presStyleCnt="0"/>
      <dgm:spPr/>
    </dgm:pt>
    <dgm:pt modelId="{68CDBA22-E8DF-4341-A4CF-58B4E60F1D75}" type="pres">
      <dgm:prSet presAssocID="{EF910288-B167-4CD3-AE5E-5247018B020F}" presName="node" presStyleLbl="node1" presStyleIdx="9" presStyleCnt="11">
        <dgm:presLayoutVars>
          <dgm:bulletEnabled val="1"/>
        </dgm:presLayoutVars>
      </dgm:prSet>
      <dgm:spPr/>
    </dgm:pt>
    <dgm:pt modelId="{75C4AF47-DFBA-FF46-92F5-F0645841652A}" type="pres">
      <dgm:prSet presAssocID="{B16FEE8F-E9F2-4427-8B62-DF31399BDE1B}" presName="sibTrans" presStyleCnt="0"/>
      <dgm:spPr/>
    </dgm:pt>
    <dgm:pt modelId="{C3B41B83-720E-814F-B068-D7C91532CD26}" type="pres">
      <dgm:prSet presAssocID="{0BCCA1AB-CB83-4FFF-BA28-CC9ED89717E6}" presName="node" presStyleLbl="node1" presStyleIdx="10" presStyleCnt="11">
        <dgm:presLayoutVars>
          <dgm:bulletEnabled val="1"/>
        </dgm:presLayoutVars>
      </dgm:prSet>
      <dgm:spPr/>
    </dgm:pt>
  </dgm:ptLst>
  <dgm:cxnLst>
    <dgm:cxn modelId="{5B1F8812-E23D-3D47-A568-9E02A0D2CCC8}" type="presOf" srcId="{0B6A7FF6-9FC3-4403-BB04-8BF884E8E139}" destId="{6B45D202-66AC-B942-AC11-F46168609AC8}" srcOrd="0" destOrd="0" presId="urn:microsoft.com/office/officeart/2005/8/layout/default"/>
    <dgm:cxn modelId="{6DC4A512-6F17-2644-BB4B-997FEC15FAF5}" type="presOf" srcId="{EF910288-B167-4CD3-AE5E-5247018B020F}" destId="{68CDBA22-E8DF-4341-A4CF-58B4E60F1D75}" srcOrd="0" destOrd="0" presId="urn:microsoft.com/office/officeart/2005/8/layout/default"/>
    <dgm:cxn modelId="{27EF4518-2B17-4E98-8352-475213487299}" srcId="{5880A7DE-9B9B-4B0F-95ED-2BA91F53843E}" destId="{B69A157B-FC74-4172-9A14-85D0A0DCD618}" srcOrd="5" destOrd="0" parTransId="{52F0E6E7-7491-417B-A0A2-EA70EF289DFD}" sibTransId="{F8CAE2D6-5B39-4127-A1AE-B9EA0BB8C37A}"/>
    <dgm:cxn modelId="{198D891B-A641-964A-95A3-674F47777597}" type="presOf" srcId="{26111C4A-9AA6-4DC4-8F87-B61D8080FF7C}" destId="{AEB2B4B2-4A18-9B46-B6B2-3065BAD5C673}" srcOrd="0" destOrd="0" presId="urn:microsoft.com/office/officeart/2005/8/layout/default"/>
    <dgm:cxn modelId="{79FFB31C-1E04-BB4A-9E07-5D40E050060D}" type="presOf" srcId="{4BEF0FE4-2F02-43EB-A404-DE8BAD497796}" destId="{0DAA7A8D-B4D1-F74D-8EDE-3FDCB495C4E3}" srcOrd="0" destOrd="0" presId="urn:microsoft.com/office/officeart/2005/8/layout/default"/>
    <dgm:cxn modelId="{F6EF9425-85AA-4812-A64E-55226095C20C}" srcId="{5880A7DE-9B9B-4B0F-95ED-2BA91F53843E}" destId="{DCC862CF-1F63-445F-B381-3E1D92713ADD}" srcOrd="1" destOrd="0" parTransId="{8F813BFE-17C2-4C98-B05E-CA671F252A69}" sibTransId="{51F2720D-2B47-4DF0-B6AB-BF51BB7DD98A}"/>
    <dgm:cxn modelId="{3716752F-C726-406A-8698-AD2EE07DCB24}" srcId="{5880A7DE-9B9B-4B0F-95ED-2BA91F53843E}" destId="{26111C4A-9AA6-4DC4-8F87-B61D8080FF7C}" srcOrd="8" destOrd="0" parTransId="{089A019F-91C0-4A86-B4DB-78FAA28EADCB}" sibTransId="{3CD01DEF-B1F7-40C3-8B08-3FFCC21B4B83}"/>
    <dgm:cxn modelId="{859E6137-5FC4-4C28-838E-C00515AC6176}" srcId="{5880A7DE-9B9B-4B0F-95ED-2BA91F53843E}" destId="{CFB504A5-55B0-4514-883B-4989C5815FC1}" srcOrd="7" destOrd="0" parTransId="{5E851BA6-E774-4B45-A7C5-AFAB005AEB02}" sibTransId="{9E855EB2-2686-4BFC-B65B-E7914BAD14C5}"/>
    <dgm:cxn modelId="{9495AA37-8FEF-6042-85BC-8383A67E8102}" type="presOf" srcId="{0BCCA1AB-CB83-4FFF-BA28-CC9ED89717E6}" destId="{C3B41B83-720E-814F-B068-D7C91532CD26}" srcOrd="0" destOrd="0" presId="urn:microsoft.com/office/officeart/2005/8/layout/default"/>
    <dgm:cxn modelId="{E3C9B940-6FF5-6B4D-960E-0DAEE50409A5}" type="presOf" srcId="{C364DB48-81D8-4D0A-A62C-1067761878EC}" destId="{D00F8B3B-0BBB-EC42-83C1-139CD6A9B0EC}" srcOrd="0" destOrd="0" presId="urn:microsoft.com/office/officeart/2005/8/layout/default"/>
    <dgm:cxn modelId="{9C37C246-E6A9-BC4A-AB8C-8128C221A5FC}" type="presOf" srcId="{5E93BEEB-FE7B-4761-A878-94235ECDF3A2}" destId="{B406DB46-BD07-4B44-9200-509DA12A7A6B}" srcOrd="0" destOrd="0" presId="urn:microsoft.com/office/officeart/2005/8/layout/default"/>
    <dgm:cxn modelId="{8B6A804E-FEE5-E643-8C35-7D69730BD5C6}" type="presOf" srcId="{B69A157B-FC74-4172-9A14-85D0A0DCD618}" destId="{6603717C-9602-584F-A011-ACEE57EDCE72}" srcOrd="0" destOrd="0" presId="urn:microsoft.com/office/officeart/2005/8/layout/default"/>
    <dgm:cxn modelId="{E65BF653-0284-A74C-B917-44914F78C374}" type="presOf" srcId="{DCC862CF-1F63-445F-B381-3E1D92713ADD}" destId="{966FC285-F94F-404E-B9D8-E7FE13720A03}" srcOrd="0" destOrd="0" presId="urn:microsoft.com/office/officeart/2005/8/layout/default"/>
    <dgm:cxn modelId="{3CC53877-BD68-476C-A03E-46065D39A862}" srcId="{5880A7DE-9B9B-4B0F-95ED-2BA91F53843E}" destId="{0BCCA1AB-CB83-4FFF-BA28-CC9ED89717E6}" srcOrd="10" destOrd="0" parTransId="{D9644FA4-2C85-40A8-9C3F-C52F3C051820}" sibTransId="{1D9DE482-2454-4F4D-8AE8-6F566E95406F}"/>
    <dgm:cxn modelId="{C3B4CC8F-2280-5348-B5F6-F4CA0993F631}" type="presOf" srcId="{CFB504A5-55B0-4514-883B-4989C5815FC1}" destId="{4C186AC1-7918-CF42-B0F7-897B4C3DC5FE}" srcOrd="0" destOrd="0" presId="urn:microsoft.com/office/officeart/2005/8/layout/default"/>
    <dgm:cxn modelId="{7F11EF9B-12F5-BF42-84DA-F885B6A3008F}" type="presOf" srcId="{789A3875-0E44-4BD2-8EFB-B55BA800F585}" destId="{B189845B-AF12-294E-B1A0-21BC94294C2C}" srcOrd="0" destOrd="0" presId="urn:microsoft.com/office/officeart/2005/8/layout/default"/>
    <dgm:cxn modelId="{42EC87B1-0A1B-4CA2-96A2-FBC3E242591E}" srcId="{5880A7DE-9B9B-4B0F-95ED-2BA91F53843E}" destId="{4BEF0FE4-2F02-43EB-A404-DE8BAD497796}" srcOrd="3" destOrd="0" parTransId="{5CD279CE-7286-4B84-B3F0-635DDF8F6E3E}" sibTransId="{759D90A6-292A-4B68-8C54-E52861DC7595}"/>
    <dgm:cxn modelId="{6F801DBC-DC02-5449-87C5-573F1C36E7FB}" type="presOf" srcId="{5880A7DE-9B9B-4B0F-95ED-2BA91F53843E}" destId="{85A01057-0A5F-074B-89DD-52116DD961DE}" srcOrd="0" destOrd="0" presId="urn:microsoft.com/office/officeart/2005/8/layout/default"/>
    <dgm:cxn modelId="{D17D01C2-2B32-4964-A17E-DAFDF494C0BC}" srcId="{5880A7DE-9B9B-4B0F-95ED-2BA91F53843E}" destId="{EF910288-B167-4CD3-AE5E-5247018B020F}" srcOrd="9" destOrd="0" parTransId="{2E65735F-779C-48AB-B233-B5E49850E4E4}" sibTransId="{B16FEE8F-E9F2-4427-8B62-DF31399BDE1B}"/>
    <dgm:cxn modelId="{71431AD6-5CD7-4BEF-AAAB-77AF5663570D}" srcId="{5880A7DE-9B9B-4B0F-95ED-2BA91F53843E}" destId="{0B6A7FF6-9FC3-4403-BB04-8BF884E8E139}" srcOrd="4" destOrd="0" parTransId="{88E9C22D-B279-4513-98F9-9F846E29295B}" sibTransId="{F37F99E3-A245-4F54-9FCA-1138487CE35E}"/>
    <dgm:cxn modelId="{E45226E6-74EE-40EB-986F-848197AF051A}" srcId="{5880A7DE-9B9B-4B0F-95ED-2BA91F53843E}" destId="{C364DB48-81D8-4D0A-A62C-1067761878EC}" srcOrd="2" destOrd="0" parTransId="{3CA3505E-0C61-4DBF-A156-34354C9B7FDF}" sibTransId="{B40E6A41-5A15-469E-80F6-A6C4FA429EF6}"/>
    <dgm:cxn modelId="{460E29E6-9D22-44FB-BF34-06818969770A}" srcId="{5880A7DE-9B9B-4B0F-95ED-2BA91F53843E}" destId="{789A3875-0E44-4BD2-8EFB-B55BA800F585}" srcOrd="0" destOrd="0" parTransId="{26C8B3B0-6E20-475E-93D6-A26FB03017C5}" sibTransId="{F6286DB5-9F63-44B9-AE0B-2BB5A0EBF24F}"/>
    <dgm:cxn modelId="{59A6F6F3-2FB5-4253-96BB-D59712391E03}" srcId="{5880A7DE-9B9B-4B0F-95ED-2BA91F53843E}" destId="{5E93BEEB-FE7B-4761-A878-94235ECDF3A2}" srcOrd="6" destOrd="0" parTransId="{B4CAC5F0-54D3-4052-BE6E-E1FDFC6BC526}" sibTransId="{6E6109FB-7BD2-480C-80B4-E11521282435}"/>
    <dgm:cxn modelId="{891AE7AB-815E-284A-A874-A210A0B2A4D4}" type="presParOf" srcId="{85A01057-0A5F-074B-89DD-52116DD961DE}" destId="{B189845B-AF12-294E-B1A0-21BC94294C2C}" srcOrd="0" destOrd="0" presId="urn:microsoft.com/office/officeart/2005/8/layout/default"/>
    <dgm:cxn modelId="{E46D8E2D-062E-2748-9A85-7FFEF8F340AE}" type="presParOf" srcId="{85A01057-0A5F-074B-89DD-52116DD961DE}" destId="{99D48B93-8928-C345-A2CA-8FDE3E936EFB}" srcOrd="1" destOrd="0" presId="urn:microsoft.com/office/officeart/2005/8/layout/default"/>
    <dgm:cxn modelId="{2C250E9E-E577-3A47-AB83-ECED94D9D535}" type="presParOf" srcId="{85A01057-0A5F-074B-89DD-52116DD961DE}" destId="{966FC285-F94F-404E-B9D8-E7FE13720A03}" srcOrd="2" destOrd="0" presId="urn:microsoft.com/office/officeart/2005/8/layout/default"/>
    <dgm:cxn modelId="{BF9E24F0-5F92-6A4A-A7A6-DF4CFF8AB87F}" type="presParOf" srcId="{85A01057-0A5F-074B-89DD-52116DD961DE}" destId="{17AAB262-16F8-F845-8484-55901A530E58}" srcOrd="3" destOrd="0" presId="urn:microsoft.com/office/officeart/2005/8/layout/default"/>
    <dgm:cxn modelId="{FB516234-3727-0F4B-ACA6-3FE4D007F640}" type="presParOf" srcId="{85A01057-0A5F-074B-89DD-52116DD961DE}" destId="{D00F8B3B-0BBB-EC42-83C1-139CD6A9B0EC}" srcOrd="4" destOrd="0" presId="urn:microsoft.com/office/officeart/2005/8/layout/default"/>
    <dgm:cxn modelId="{678F11FE-0549-DE4F-9CE9-E7F2CD3A22BD}" type="presParOf" srcId="{85A01057-0A5F-074B-89DD-52116DD961DE}" destId="{47C22D6D-4881-A745-A8FE-10E16670B982}" srcOrd="5" destOrd="0" presId="urn:microsoft.com/office/officeart/2005/8/layout/default"/>
    <dgm:cxn modelId="{2214A67D-FB94-BB48-8922-A30171BE9688}" type="presParOf" srcId="{85A01057-0A5F-074B-89DD-52116DD961DE}" destId="{0DAA7A8D-B4D1-F74D-8EDE-3FDCB495C4E3}" srcOrd="6" destOrd="0" presId="urn:microsoft.com/office/officeart/2005/8/layout/default"/>
    <dgm:cxn modelId="{E04F590A-C456-374F-B35B-00A61C5DFCDE}" type="presParOf" srcId="{85A01057-0A5F-074B-89DD-52116DD961DE}" destId="{F4FC2015-ACCA-E242-B15C-5B3BA92C1E98}" srcOrd="7" destOrd="0" presId="urn:microsoft.com/office/officeart/2005/8/layout/default"/>
    <dgm:cxn modelId="{631726EE-CF1B-E549-93B2-B4E30555A701}" type="presParOf" srcId="{85A01057-0A5F-074B-89DD-52116DD961DE}" destId="{6B45D202-66AC-B942-AC11-F46168609AC8}" srcOrd="8" destOrd="0" presId="urn:microsoft.com/office/officeart/2005/8/layout/default"/>
    <dgm:cxn modelId="{65C76A53-54AF-3E4F-9563-984CA723B5E7}" type="presParOf" srcId="{85A01057-0A5F-074B-89DD-52116DD961DE}" destId="{4FB988DA-C443-B146-96FC-CF79F60BB379}" srcOrd="9" destOrd="0" presId="urn:microsoft.com/office/officeart/2005/8/layout/default"/>
    <dgm:cxn modelId="{36A8B2DF-8C6C-1E4D-8B17-A10EC00EC2C1}" type="presParOf" srcId="{85A01057-0A5F-074B-89DD-52116DD961DE}" destId="{6603717C-9602-584F-A011-ACEE57EDCE72}" srcOrd="10" destOrd="0" presId="urn:microsoft.com/office/officeart/2005/8/layout/default"/>
    <dgm:cxn modelId="{A5A8F6A4-02EC-B342-A409-318DD2E290C8}" type="presParOf" srcId="{85A01057-0A5F-074B-89DD-52116DD961DE}" destId="{BFE9DD34-2906-4745-B8E7-900551F6DA3C}" srcOrd="11" destOrd="0" presId="urn:microsoft.com/office/officeart/2005/8/layout/default"/>
    <dgm:cxn modelId="{34668E37-E97E-1747-87F4-DB74A1E396F7}" type="presParOf" srcId="{85A01057-0A5F-074B-89DD-52116DD961DE}" destId="{B406DB46-BD07-4B44-9200-509DA12A7A6B}" srcOrd="12" destOrd="0" presId="urn:microsoft.com/office/officeart/2005/8/layout/default"/>
    <dgm:cxn modelId="{C1735451-E9EF-CE4B-957D-F2643376A01B}" type="presParOf" srcId="{85A01057-0A5F-074B-89DD-52116DD961DE}" destId="{03CBE493-0356-2D45-A036-1D062B6C0CDE}" srcOrd="13" destOrd="0" presId="urn:microsoft.com/office/officeart/2005/8/layout/default"/>
    <dgm:cxn modelId="{AEEDA36A-4FB5-6F42-A89A-40EE19E72CE1}" type="presParOf" srcId="{85A01057-0A5F-074B-89DD-52116DD961DE}" destId="{4C186AC1-7918-CF42-B0F7-897B4C3DC5FE}" srcOrd="14" destOrd="0" presId="urn:microsoft.com/office/officeart/2005/8/layout/default"/>
    <dgm:cxn modelId="{361B1EEA-337D-684E-9C3C-27DDF0EF1B5F}" type="presParOf" srcId="{85A01057-0A5F-074B-89DD-52116DD961DE}" destId="{A89D70F8-D3C9-754B-A6AF-92383A8D78A5}" srcOrd="15" destOrd="0" presId="urn:microsoft.com/office/officeart/2005/8/layout/default"/>
    <dgm:cxn modelId="{238767EF-0CD5-544F-8D92-09CADB14BA79}" type="presParOf" srcId="{85A01057-0A5F-074B-89DD-52116DD961DE}" destId="{AEB2B4B2-4A18-9B46-B6B2-3065BAD5C673}" srcOrd="16" destOrd="0" presId="urn:microsoft.com/office/officeart/2005/8/layout/default"/>
    <dgm:cxn modelId="{C6A4EB61-B1CA-3F4F-8FC7-1EB5B7DDBF0D}" type="presParOf" srcId="{85A01057-0A5F-074B-89DD-52116DD961DE}" destId="{1E85B36D-5A35-1F49-A728-B4351947649B}" srcOrd="17" destOrd="0" presId="urn:microsoft.com/office/officeart/2005/8/layout/default"/>
    <dgm:cxn modelId="{1AF269E5-7CBB-CE45-B90C-2DCD1EBDA82C}" type="presParOf" srcId="{85A01057-0A5F-074B-89DD-52116DD961DE}" destId="{68CDBA22-E8DF-4341-A4CF-58B4E60F1D75}" srcOrd="18" destOrd="0" presId="urn:microsoft.com/office/officeart/2005/8/layout/default"/>
    <dgm:cxn modelId="{F134BE99-A6F3-9A49-86A9-FBA2C9FF3E52}" type="presParOf" srcId="{85A01057-0A5F-074B-89DD-52116DD961DE}" destId="{75C4AF47-DFBA-FF46-92F5-F0645841652A}" srcOrd="19" destOrd="0" presId="urn:microsoft.com/office/officeart/2005/8/layout/default"/>
    <dgm:cxn modelId="{7CFB69B2-021A-C94C-9B8B-1C4FEC737AEC}" type="presParOf" srcId="{85A01057-0A5F-074B-89DD-52116DD961DE}" destId="{C3B41B83-720E-814F-B068-D7C91532CD26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9845B-AF12-294E-B1A0-21BC94294C2C}">
      <dsp:nvSpPr>
        <dsp:cNvPr id="0" name=""/>
        <dsp:cNvSpPr/>
      </dsp:nvSpPr>
      <dsp:spPr>
        <a:xfrm>
          <a:off x="378088" y="205"/>
          <a:ext cx="2267506" cy="1360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attributes I currently have are:</a:t>
          </a:r>
        </a:p>
      </dsp:txBody>
      <dsp:txXfrm>
        <a:off x="378088" y="205"/>
        <a:ext cx="2267506" cy="1360503"/>
      </dsp:txXfrm>
    </dsp:sp>
    <dsp:sp modelId="{966FC285-F94F-404E-B9D8-E7FE13720A03}">
      <dsp:nvSpPr>
        <dsp:cNvPr id="0" name=""/>
        <dsp:cNvSpPr/>
      </dsp:nvSpPr>
      <dsp:spPr>
        <a:xfrm>
          <a:off x="2872346" y="205"/>
          <a:ext cx="2267506" cy="1360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Excellent interpersonal skills with the ability to communicate with people at various levels</a:t>
          </a:r>
        </a:p>
      </dsp:txBody>
      <dsp:txXfrm>
        <a:off x="2872346" y="205"/>
        <a:ext cx="2267506" cy="1360503"/>
      </dsp:txXfrm>
    </dsp:sp>
    <dsp:sp modelId="{D00F8B3B-0BBB-EC42-83C1-139CD6A9B0EC}">
      <dsp:nvSpPr>
        <dsp:cNvPr id="0" name=""/>
        <dsp:cNvSpPr/>
      </dsp:nvSpPr>
      <dsp:spPr>
        <a:xfrm>
          <a:off x="5366603" y="205"/>
          <a:ext cx="2267506" cy="1360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Highly organized and well developed time management skills</a:t>
          </a:r>
        </a:p>
      </dsp:txBody>
      <dsp:txXfrm>
        <a:off x="5366603" y="205"/>
        <a:ext cx="2267506" cy="1360503"/>
      </dsp:txXfrm>
    </dsp:sp>
    <dsp:sp modelId="{0DAA7A8D-B4D1-F74D-8EDE-3FDCB495C4E3}">
      <dsp:nvSpPr>
        <dsp:cNvPr id="0" name=""/>
        <dsp:cNvSpPr/>
      </dsp:nvSpPr>
      <dsp:spPr>
        <a:xfrm>
          <a:off x="7860860" y="205"/>
          <a:ext cx="2267506" cy="1360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BSC honors degree</a:t>
          </a:r>
        </a:p>
      </dsp:txBody>
      <dsp:txXfrm>
        <a:off x="7860860" y="205"/>
        <a:ext cx="2267506" cy="1360503"/>
      </dsp:txXfrm>
    </dsp:sp>
    <dsp:sp modelId="{6B45D202-66AC-B942-AC11-F46168609AC8}">
      <dsp:nvSpPr>
        <dsp:cNvPr id="0" name=""/>
        <dsp:cNvSpPr/>
      </dsp:nvSpPr>
      <dsp:spPr>
        <a:xfrm>
          <a:off x="378088" y="1587460"/>
          <a:ext cx="2267506" cy="13605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 Experienced of handling confidential information with tact &amp; discretion</a:t>
          </a:r>
        </a:p>
      </dsp:txBody>
      <dsp:txXfrm>
        <a:off x="378088" y="1587460"/>
        <a:ext cx="2267506" cy="1360503"/>
      </dsp:txXfrm>
    </dsp:sp>
    <dsp:sp modelId="{6603717C-9602-584F-A011-ACEE57EDCE72}">
      <dsp:nvSpPr>
        <dsp:cNvPr id="0" name=""/>
        <dsp:cNvSpPr/>
      </dsp:nvSpPr>
      <dsp:spPr>
        <a:xfrm>
          <a:off x="2872346" y="1587460"/>
          <a:ext cx="2267506" cy="1360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Solution orientated, resourceful, performing well under pressure</a:t>
          </a:r>
        </a:p>
      </dsp:txBody>
      <dsp:txXfrm>
        <a:off x="2872346" y="1587460"/>
        <a:ext cx="2267506" cy="1360503"/>
      </dsp:txXfrm>
    </dsp:sp>
    <dsp:sp modelId="{B406DB46-BD07-4B44-9200-509DA12A7A6B}">
      <dsp:nvSpPr>
        <dsp:cNvPr id="0" name=""/>
        <dsp:cNvSpPr/>
      </dsp:nvSpPr>
      <dsp:spPr>
        <a:xfrm>
          <a:off x="5366603" y="1587460"/>
          <a:ext cx="2267506" cy="1360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Competency of using Microsoft Office packages</a:t>
          </a:r>
        </a:p>
      </dsp:txBody>
      <dsp:txXfrm>
        <a:off x="5366603" y="1587460"/>
        <a:ext cx="2267506" cy="1360503"/>
      </dsp:txXfrm>
    </dsp:sp>
    <dsp:sp modelId="{4C186AC1-7918-CF42-B0F7-897B4C3DC5FE}">
      <dsp:nvSpPr>
        <dsp:cNvPr id="0" name=""/>
        <dsp:cNvSpPr/>
      </dsp:nvSpPr>
      <dsp:spPr>
        <a:xfrm>
          <a:off x="7860860" y="1587460"/>
          <a:ext cx="2267506" cy="1360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Positive attitude, keen, good attendance and punctuality record</a:t>
          </a:r>
        </a:p>
      </dsp:txBody>
      <dsp:txXfrm>
        <a:off x="7860860" y="1587460"/>
        <a:ext cx="2267506" cy="1360503"/>
      </dsp:txXfrm>
    </dsp:sp>
    <dsp:sp modelId="{AEB2B4B2-4A18-9B46-B6B2-3065BAD5C673}">
      <dsp:nvSpPr>
        <dsp:cNvPr id="0" name=""/>
        <dsp:cNvSpPr/>
      </dsp:nvSpPr>
      <dsp:spPr>
        <a:xfrm>
          <a:off x="1625217" y="3174714"/>
          <a:ext cx="2267506" cy="1360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 Excellent </a:t>
          </a:r>
          <a:r>
            <a:rPr lang="en-US" sz="1700" kern="1200" err="1"/>
            <a:t>prioritisation</a:t>
          </a:r>
          <a:r>
            <a:rPr lang="en-US" sz="1700" kern="1200"/>
            <a:t> skills, paying attention to detail</a:t>
          </a:r>
        </a:p>
      </dsp:txBody>
      <dsp:txXfrm>
        <a:off x="1625217" y="3174714"/>
        <a:ext cx="2267506" cy="1360503"/>
      </dsp:txXfrm>
    </dsp:sp>
    <dsp:sp modelId="{68CDBA22-E8DF-4341-A4CF-58B4E60F1D75}">
      <dsp:nvSpPr>
        <dsp:cNvPr id="0" name=""/>
        <dsp:cNvSpPr/>
      </dsp:nvSpPr>
      <dsp:spPr>
        <a:xfrm>
          <a:off x="4119474" y="3174714"/>
          <a:ext cx="2267506" cy="13605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Multi-Lingual communication skills i.e. Bengali, Hindi &amp;amp; Urdu languages</a:t>
          </a:r>
        </a:p>
      </dsp:txBody>
      <dsp:txXfrm>
        <a:off x="4119474" y="3174714"/>
        <a:ext cx="2267506" cy="1360503"/>
      </dsp:txXfrm>
    </dsp:sp>
    <dsp:sp modelId="{C3B41B83-720E-814F-B068-D7C91532CD26}">
      <dsp:nvSpPr>
        <dsp:cNvPr id="0" name=""/>
        <dsp:cNvSpPr/>
      </dsp:nvSpPr>
      <dsp:spPr>
        <a:xfrm>
          <a:off x="6613731" y="3174714"/>
          <a:ext cx="2267506" cy="1360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Excellent knowledge of software such as PIMS, PAS, RIS , MOSAIQ, </a:t>
          </a:r>
          <a:r>
            <a:rPr lang="en-US" sz="1700" kern="1200" err="1"/>
            <a:t>MedScinet</a:t>
          </a:r>
          <a:r>
            <a:rPr lang="en-US" sz="1700" kern="1200"/>
            <a:t>, EPR &amp; CDR</a:t>
          </a:r>
        </a:p>
      </dsp:txBody>
      <dsp:txXfrm>
        <a:off x="6613731" y="3174714"/>
        <a:ext cx="2267506" cy="1360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7CC18-4F4F-EC4C-A645-5B5AB23D8FE7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674B4-2A77-6445-8A1F-6A88C564B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33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674B4-2A77-6445-8A1F-6A88C564B4C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437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6567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913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67902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2040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477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12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66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4458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488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969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232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239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23" r:id="rId3"/>
    <p:sldLayoutId id="2147483924" r:id="rId4"/>
    <p:sldLayoutId id="2147483925" r:id="rId5"/>
    <p:sldLayoutId id="2147483926" r:id="rId6"/>
    <p:sldLayoutId id="2147483927" r:id="rId7"/>
    <p:sldLayoutId id="2147483928" r:id="rId8"/>
    <p:sldLayoutId id="2147483929" r:id="rId9"/>
    <p:sldLayoutId id="2147483930" r:id="rId10"/>
    <p:sldLayoutId id="21474839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carema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8FFBEEC-E1D5-4133-8566-2A59DDB17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39060" y="0"/>
            <a:ext cx="755294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C180E-63A2-804C-A921-8F5D7B693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1909" y="951400"/>
            <a:ext cx="5875694" cy="4654296"/>
          </a:xfrm>
        </p:spPr>
        <p:txBody>
          <a:bodyPr>
            <a:normAutofit/>
          </a:bodyPr>
          <a:lstStyle/>
          <a:p>
            <a:r>
              <a:rPr lang="en-US" sz="5500">
                <a:solidFill>
                  <a:srgbClr val="2A1A00"/>
                </a:solidFill>
              </a:rPr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03AEBC-8D82-7C4D-83E8-12493EC4E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2519" y="5614416"/>
            <a:ext cx="6761844" cy="8046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rgbClr val="F3F3F2"/>
                </a:solidFill>
              </a:rPr>
              <a:t>MODULE CODE: BMSW4001_LON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rgbClr val="F3F3F2"/>
                </a:solidFill>
              </a:rPr>
              <a:t>STUDENT NAME : MD. Abdul Q Chowdhury</a:t>
            </a:r>
            <a:r>
              <a:rPr lang="en-US" sz="1400">
                <a:solidFill>
                  <a:srgbClr val="F3F3F2"/>
                </a:solidFill>
              </a:rPr>
              <a:t> ID:2119999</a:t>
            </a:r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E8EFDFFA-99D1-4010-8BB3-F3C338EC0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5282519" cy="6858000"/>
          </a:xfrm>
          <a:custGeom>
            <a:avLst/>
            <a:gdLst>
              <a:gd name="connsiteX0" fmla="*/ 0 w 4992864"/>
              <a:gd name="connsiteY0" fmla="*/ 0 h 6858000"/>
              <a:gd name="connsiteX1" fmla="*/ 4813476 w 4992864"/>
              <a:gd name="connsiteY1" fmla="*/ 0 h 6858000"/>
              <a:gd name="connsiteX2" fmla="*/ 4818239 w 4992864"/>
              <a:gd name="connsiteY2" fmla="*/ 66675 h 6858000"/>
              <a:gd name="connsiteX3" fmla="*/ 4826176 w 4992864"/>
              <a:gd name="connsiteY3" fmla="*/ 122237 h 6858000"/>
              <a:gd name="connsiteX4" fmla="*/ 4835701 w 4992864"/>
              <a:gd name="connsiteY4" fmla="*/ 174625 h 6858000"/>
              <a:gd name="connsiteX5" fmla="*/ 4851576 w 4992864"/>
              <a:gd name="connsiteY5" fmla="*/ 217487 h 6858000"/>
              <a:gd name="connsiteX6" fmla="*/ 4867451 w 4992864"/>
              <a:gd name="connsiteY6" fmla="*/ 260350 h 6858000"/>
              <a:gd name="connsiteX7" fmla="*/ 4886501 w 4992864"/>
              <a:gd name="connsiteY7" fmla="*/ 296862 h 6858000"/>
              <a:gd name="connsiteX8" fmla="*/ 4905551 w 4992864"/>
              <a:gd name="connsiteY8" fmla="*/ 334962 h 6858000"/>
              <a:gd name="connsiteX9" fmla="*/ 4923014 w 4992864"/>
              <a:gd name="connsiteY9" fmla="*/ 369887 h 6858000"/>
              <a:gd name="connsiteX10" fmla="*/ 4940476 w 4992864"/>
              <a:gd name="connsiteY10" fmla="*/ 409575 h 6858000"/>
              <a:gd name="connsiteX11" fmla="*/ 4956351 w 4992864"/>
              <a:gd name="connsiteY11" fmla="*/ 450850 h 6858000"/>
              <a:gd name="connsiteX12" fmla="*/ 4970639 w 4992864"/>
              <a:gd name="connsiteY12" fmla="*/ 496887 h 6858000"/>
              <a:gd name="connsiteX13" fmla="*/ 4981751 w 4992864"/>
              <a:gd name="connsiteY13" fmla="*/ 546100 h 6858000"/>
              <a:gd name="connsiteX14" fmla="*/ 4989689 w 4992864"/>
              <a:gd name="connsiteY14" fmla="*/ 606425 h 6858000"/>
              <a:gd name="connsiteX15" fmla="*/ 4992864 w 4992864"/>
              <a:gd name="connsiteY15" fmla="*/ 673100 h 6858000"/>
              <a:gd name="connsiteX16" fmla="*/ 4989689 w 4992864"/>
              <a:gd name="connsiteY16" fmla="*/ 744537 h 6858000"/>
              <a:gd name="connsiteX17" fmla="*/ 4981751 w 4992864"/>
              <a:gd name="connsiteY17" fmla="*/ 801687 h 6858000"/>
              <a:gd name="connsiteX18" fmla="*/ 4970639 w 4992864"/>
              <a:gd name="connsiteY18" fmla="*/ 854075 h 6858000"/>
              <a:gd name="connsiteX19" fmla="*/ 4956351 w 4992864"/>
              <a:gd name="connsiteY19" fmla="*/ 901700 h 6858000"/>
              <a:gd name="connsiteX20" fmla="*/ 4940476 w 4992864"/>
              <a:gd name="connsiteY20" fmla="*/ 942975 h 6858000"/>
              <a:gd name="connsiteX21" fmla="*/ 4921426 w 4992864"/>
              <a:gd name="connsiteY21" fmla="*/ 981075 h 6858000"/>
              <a:gd name="connsiteX22" fmla="*/ 4902376 w 4992864"/>
              <a:gd name="connsiteY22" fmla="*/ 1017587 h 6858000"/>
              <a:gd name="connsiteX23" fmla="*/ 4883326 w 4992864"/>
              <a:gd name="connsiteY23" fmla="*/ 1055687 h 6858000"/>
              <a:gd name="connsiteX24" fmla="*/ 4865864 w 4992864"/>
              <a:gd name="connsiteY24" fmla="*/ 1095375 h 6858000"/>
              <a:gd name="connsiteX25" fmla="*/ 4848401 w 4992864"/>
              <a:gd name="connsiteY25" fmla="*/ 1136650 h 6858000"/>
              <a:gd name="connsiteX26" fmla="*/ 4834114 w 4992864"/>
              <a:gd name="connsiteY26" fmla="*/ 1182687 h 6858000"/>
              <a:gd name="connsiteX27" fmla="*/ 4824589 w 4992864"/>
              <a:gd name="connsiteY27" fmla="*/ 1235075 h 6858000"/>
              <a:gd name="connsiteX28" fmla="*/ 4815064 w 4992864"/>
              <a:gd name="connsiteY28" fmla="*/ 1295400 h 6858000"/>
              <a:gd name="connsiteX29" fmla="*/ 4813476 w 4992864"/>
              <a:gd name="connsiteY29" fmla="*/ 1363662 h 6858000"/>
              <a:gd name="connsiteX30" fmla="*/ 4815064 w 4992864"/>
              <a:gd name="connsiteY30" fmla="*/ 1431925 h 6858000"/>
              <a:gd name="connsiteX31" fmla="*/ 4824589 w 4992864"/>
              <a:gd name="connsiteY31" fmla="*/ 1492250 h 6858000"/>
              <a:gd name="connsiteX32" fmla="*/ 4834114 w 4992864"/>
              <a:gd name="connsiteY32" fmla="*/ 1544637 h 6858000"/>
              <a:gd name="connsiteX33" fmla="*/ 4848401 w 4992864"/>
              <a:gd name="connsiteY33" fmla="*/ 1589087 h 6858000"/>
              <a:gd name="connsiteX34" fmla="*/ 4865864 w 4992864"/>
              <a:gd name="connsiteY34" fmla="*/ 1631950 h 6858000"/>
              <a:gd name="connsiteX35" fmla="*/ 4883326 w 4992864"/>
              <a:gd name="connsiteY35" fmla="*/ 1671637 h 6858000"/>
              <a:gd name="connsiteX36" fmla="*/ 4902376 w 4992864"/>
              <a:gd name="connsiteY36" fmla="*/ 1708150 h 6858000"/>
              <a:gd name="connsiteX37" fmla="*/ 4921426 w 4992864"/>
              <a:gd name="connsiteY37" fmla="*/ 1743075 h 6858000"/>
              <a:gd name="connsiteX38" fmla="*/ 4940476 w 4992864"/>
              <a:gd name="connsiteY38" fmla="*/ 1782762 h 6858000"/>
              <a:gd name="connsiteX39" fmla="*/ 4956351 w 4992864"/>
              <a:gd name="connsiteY39" fmla="*/ 1824037 h 6858000"/>
              <a:gd name="connsiteX40" fmla="*/ 4970639 w 4992864"/>
              <a:gd name="connsiteY40" fmla="*/ 1870075 h 6858000"/>
              <a:gd name="connsiteX41" fmla="*/ 4981751 w 4992864"/>
              <a:gd name="connsiteY41" fmla="*/ 1922462 h 6858000"/>
              <a:gd name="connsiteX42" fmla="*/ 4989689 w 4992864"/>
              <a:gd name="connsiteY42" fmla="*/ 1982787 h 6858000"/>
              <a:gd name="connsiteX43" fmla="*/ 4992864 w 4992864"/>
              <a:gd name="connsiteY43" fmla="*/ 2051050 h 6858000"/>
              <a:gd name="connsiteX44" fmla="*/ 4989689 w 4992864"/>
              <a:gd name="connsiteY44" fmla="*/ 2119312 h 6858000"/>
              <a:gd name="connsiteX45" fmla="*/ 4981751 w 4992864"/>
              <a:gd name="connsiteY45" fmla="*/ 2179637 h 6858000"/>
              <a:gd name="connsiteX46" fmla="*/ 4970639 w 4992864"/>
              <a:gd name="connsiteY46" fmla="*/ 2232025 h 6858000"/>
              <a:gd name="connsiteX47" fmla="*/ 4956351 w 4992864"/>
              <a:gd name="connsiteY47" fmla="*/ 2278062 h 6858000"/>
              <a:gd name="connsiteX48" fmla="*/ 4940476 w 4992864"/>
              <a:gd name="connsiteY48" fmla="*/ 2319337 h 6858000"/>
              <a:gd name="connsiteX49" fmla="*/ 4921426 w 4992864"/>
              <a:gd name="connsiteY49" fmla="*/ 2359025 h 6858000"/>
              <a:gd name="connsiteX50" fmla="*/ 4902376 w 4992864"/>
              <a:gd name="connsiteY50" fmla="*/ 2395537 h 6858000"/>
              <a:gd name="connsiteX51" fmla="*/ 4883326 w 4992864"/>
              <a:gd name="connsiteY51" fmla="*/ 2433637 h 6858000"/>
              <a:gd name="connsiteX52" fmla="*/ 4865864 w 4992864"/>
              <a:gd name="connsiteY52" fmla="*/ 2471737 h 6858000"/>
              <a:gd name="connsiteX53" fmla="*/ 4848401 w 4992864"/>
              <a:gd name="connsiteY53" fmla="*/ 2513012 h 6858000"/>
              <a:gd name="connsiteX54" fmla="*/ 4834114 w 4992864"/>
              <a:gd name="connsiteY54" fmla="*/ 2560637 h 6858000"/>
              <a:gd name="connsiteX55" fmla="*/ 4824589 w 4992864"/>
              <a:gd name="connsiteY55" fmla="*/ 2613025 h 6858000"/>
              <a:gd name="connsiteX56" fmla="*/ 4815064 w 4992864"/>
              <a:gd name="connsiteY56" fmla="*/ 2671762 h 6858000"/>
              <a:gd name="connsiteX57" fmla="*/ 4813476 w 4992864"/>
              <a:gd name="connsiteY57" fmla="*/ 2741612 h 6858000"/>
              <a:gd name="connsiteX58" fmla="*/ 4815064 w 4992864"/>
              <a:gd name="connsiteY58" fmla="*/ 2809875 h 6858000"/>
              <a:gd name="connsiteX59" fmla="*/ 4824589 w 4992864"/>
              <a:gd name="connsiteY59" fmla="*/ 2868612 h 6858000"/>
              <a:gd name="connsiteX60" fmla="*/ 4834114 w 4992864"/>
              <a:gd name="connsiteY60" fmla="*/ 2922587 h 6858000"/>
              <a:gd name="connsiteX61" fmla="*/ 4848401 w 4992864"/>
              <a:gd name="connsiteY61" fmla="*/ 2967037 h 6858000"/>
              <a:gd name="connsiteX62" fmla="*/ 4865864 w 4992864"/>
              <a:gd name="connsiteY62" fmla="*/ 3009900 h 6858000"/>
              <a:gd name="connsiteX63" fmla="*/ 4883326 w 4992864"/>
              <a:gd name="connsiteY63" fmla="*/ 3046412 h 6858000"/>
              <a:gd name="connsiteX64" fmla="*/ 4902376 w 4992864"/>
              <a:gd name="connsiteY64" fmla="*/ 3084512 h 6858000"/>
              <a:gd name="connsiteX65" fmla="*/ 4921426 w 4992864"/>
              <a:gd name="connsiteY65" fmla="*/ 3121025 h 6858000"/>
              <a:gd name="connsiteX66" fmla="*/ 4940476 w 4992864"/>
              <a:gd name="connsiteY66" fmla="*/ 3160712 h 6858000"/>
              <a:gd name="connsiteX67" fmla="*/ 4956351 w 4992864"/>
              <a:gd name="connsiteY67" fmla="*/ 3201987 h 6858000"/>
              <a:gd name="connsiteX68" fmla="*/ 4970639 w 4992864"/>
              <a:gd name="connsiteY68" fmla="*/ 3248025 h 6858000"/>
              <a:gd name="connsiteX69" fmla="*/ 4981751 w 4992864"/>
              <a:gd name="connsiteY69" fmla="*/ 3300412 h 6858000"/>
              <a:gd name="connsiteX70" fmla="*/ 4989689 w 4992864"/>
              <a:gd name="connsiteY70" fmla="*/ 3360737 h 6858000"/>
              <a:gd name="connsiteX71" fmla="*/ 4992864 w 4992864"/>
              <a:gd name="connsiteY71" fmla="*/ 3427412 h 6858000"/>
              <a:gd name="connsiteX72" fmla="*/ 4989689 w 4992864"/>
              <a:gd name="connsiteY72" fmla="*/ 3497262 h 6858000"/>
              <a:gd name="connsiteX73" fmla="*/ 4981751 w 4992864"/>
              <a:gd name="connsiteY73" fmla="*/ 3557587 h 6858000"/>
              <a:gd name="connsiteX74" fmla="*/ 4970639 w 4992864"/>
              <a:gd name="connsiteY74" fmla="*/ 3609975 h 6858000"/>
              <a:gd name="connsiteX75" fmla="*/ 4956351 w 4992864"/>
              <a:gd name="connsiteY75" fmla="*/ 3656012 h 6858000"/>
              <a:gd name="connsiteX76" fmla="*/ 4940476 w 4992864"/>
              <a:gd name="connsiteY76" fmla="*/ 3697287 h 6858000"/>
              <a:gd name="connsiteX77" fmla="*/ 4921426 w 4992864"/>
              <a:gd name="connsiteY77" fmla="*/ 3736975 h 6858000"/>
              <a:gd name="connsiteX78" fmla="*/ 4883326 w 4992864"/>
              <a:gd name="connsiteY78" fmla="*/ 3811587 h 6858000"/>
              <a:gd name="connsiteX79" fmla="*/ 4865864 w 4992864"/>
              <a:gd name="connsiteY79" fmla="*/ 3848100 h 6858000"/>
              <a:gd name="connsiteX80" fmla="*/ 4848401 w 4992864"/>
              <a:gd name="connsiteY80" fmla="*/ 3890962 h 6858000"/>
              <a:gd name="connsiteX81" fmla="*/ 4834114 w 4992864"/>
              <a:gd name="connsiteY81" fmla="*/ 3935412 h 6858000"/>
              <a:gd name="connsiteX82" fmla="*/ 4824589 w 4992864"/>
              <a:gd name="connsiteY82" fmla="*/ 3987800 h 6858000"/>
              <a:gd name="connsiteX83" fmla="*/ 4815064 w 4992864"/>
              <a:gd name="connsiteY83" fmla="*/ 4048125 h 6858000"/>
              <a:gd name="connsiteX84" fmla="*/ 4813476 w 4992864"/>
              <a:gd name="connsiteY84" fmla="*/ 4116387 h 6858000"/>
              <a:gd name="connsiteX85" fmla="*/ 4815064 w 4992864"/>
              <a:gd name="connsiteY85" fmla="*/ 4186237 h 6858000"/>
              <a:gd name="connsiteX86" fmla="*/ 4824589 w 4992864"/>
              <a:gd name="connsiteY86" fmla="*/ 4244975 h 6858000"/>
              <a:gd name="connsiteX87" fmla="*/ 4834114 w 4992864"/>
              <a:gd name="connsiteY87" fmla="*/ 4297362 h 6858000"/>
              <a:gd name="connsiteX88" fmla="*/ 4848401 w 4992864"/>
              <a:gd name="connsiteY88" fmla="*/ 4343400 h 6858000"/>
              <a:gd name="connsiteX89" fmla="*/ 4865864 w 4992864"/>
              <a:gd name="connsiteY89" fmla="*/ 4386262 h 6858000"/>
              <a:gd name="connsiteX90" fmla="*/ 4883326 w 4992864"/>
              <a:gd name="connsiteY90" fmla="*/ 4424362 h 6858000"/>
              <a:gd name="connsiteX91" fmla="*/ 4921426 w 4992864"/>
              <a:gd name="connsiteY91" fmla="*/ 4498975 h 6858000"/>
              <a:gd name="connsiteX92" fmla="*/ 4940476 w 4992864"/>
              <a:gd name="connsiteY92" fmla="*/ 4537075 h 6858000"/>
              <a:gd name="connsiteX93" fmla="*/ 4956351 w 4992864"/>
              <a:gd name="connsiteY93" fmla="*/ 4579937 h 6858000"/>
              <a:gd name="connsiteX94" fmla="*/ 4970639 w 4992864"/>
              <a:gd name="connsiteY94" fmla="*/ 4625975 h 6858000"/>
              <a:gd name="connsiteX95" fmla="*/ 4981751 w 4992864"/>
              <a:gd name="connsiteY95" fmla="*/ 4678362 h 6858000"/>
              <a:gd name="connsiteX96" fmla="*/ 4989689 w 4992864"/>
              <a:gd name="connsiteY96" fmla="*/ 4738687 h 6858000"/>
              <a:gd name="connsiteX97" fmla="*/ 4992864 w 4992864"/>
              <a:gd name="connsiteY97" fmla="*/ 4806950 h 6858000"/>
              <a:gd name="connsiteX98" fmla="*/ 4989689 w 4992864"/>
              <a:gd name="connsiteY98" fmla="*/ 4875212 h 6858000"/>
              <a:gd name="connsiteX99" fmla="*/ 4981751 w 4992864"/>
              <a:gd name="connsiteY99" fmla="*/ 4935537 h 6858000"/>
              <a:gd name="connsiteX100" fmla="*/ 4970639 w 4992864"/>
              <a:gd name="connsiteY100" fmla="*/ 4987925 h 6858000"/>
              <a:gd name="connsiteX101" fmla="*/ 4956351 w 4992864"/>
              <a:gd name="connsiteY101" fmla="*/ 5033962 h 6858000"/>
              <a:gd name="connsiteX102" fmla="*/ 4940476 w 4992864"/>
              <a:gd name="connsiteY102" fmla="*/ 5075237 h 6858000"/>
              <a:gd name="connsiteX103" fmla="*/ 4921426 w 4992864"/>
              <a:gd name="connsiteY103" fmla="*/ 5114925 h 6858000"/>
              <a:gd name="connsiteX104" fmla="*/ 4902376 w 4992864"/>
              <a:gd name="connsiteY104" fmla="*/ 5149850 h 6858000"/>
              <a:gd name="connsiteX105" fmla="*/ 4883326 w 4992864"/>
              <a:gd name="connsiteY105" fmla="*/ 5186362 h 6858000"/>
              <a:gd name="connsiteX106" fmla="*/ 4865864 w 4992864"/>
              <a:gd name="connsiteY106" fmla="*/ 5226050 h 6858000"/>
              <a:gd name="connsiteX107" fmla="*/ 4848401 w 4992864"/>
              <a:gd name="connsiteY107" fmla="*/ 5268912 h 6858000"/>
              <a:gd name="connsiteX108" fmla="*/ 4834114 w 4992864"/>
              <a:gd name="connsiteY108" fmla="*/ 5313362 h 6858000"/>
              <a:gd name="connsiteX109" fmla="*/ 4824589 w 4992864"/>
              <a:gd name="connsiteY109" fmla="*/ 5365750 h 6858000"/>
              <a:gd name="connsiteX110" fmla="*/ 4815064 w 4992864"/>
              <a:gd name="connsiteY110" fmla="*/ 5426075 h 6858000"/>
              <a:gd name="connsiteX111" fmla="*/ 4813476 w 4992864"/>
              <a:gd name="connsiteY111" fmla="*/ 5494337 h 6858000"/>
              <a:gd name="connsiteX112" fmla="*/ 4815064 w 4992864"/>
              <a:gd name="connsiteY112" fmla="*/ 5562600 h 6858000"/>
              <a:gd name="connsiteX113" fmla="*/ 4824589 w 4992864"/>
              <a:gd name="connsiteY113" fmla="*/ 5622925 h 6858000"/>
              <a:gd name="connsiteX114" fmla="*/ 4834114 w 4992864"/>
              <a:gd name="connsiteY114" fmla="*/ 5675312 h 6858000"/>
              <a:gd name="connsiteX115" fmla="*/ 4848401 w 4992864"/>
              <a:gd name="connsiteY115" fmla="*/ 5721350 h 6858000"/>
              <a:gd name="connsiteX116" fmla="*/ 4865864 w 4992864"/>
              <a:gd name="connsiteY116" fmla="*/ 5762625 h 6858000"/>
              <a:gd name="connsiteX117" fmla="*/ 4883326 w 4992864"/>
              <a:gd name="connsiteY117" fmla="*/ 5802312 h 6858000"/>
              <a:gd name="connsiteX118" fmla="*/ 4902376 w 4992864"/>
              <a:gd name="connsiteY118" fmla="*/ 5840412 h 6858000"/>
              <a:gd name="connsiteX119" fmla="*/ 4921426 w 4992864"/>
              <a:gd name="connsiteY119" fmla="*/ 5876925 h 6858000"/>
              <a:gd name="connsiteX120" fmla="*/ 4940476 w 4992864"/>
              <a:gd name="connsiteY120" fmla="*/ 5915025 h 6858000"/>
              <a:gd name="connsiteX121" fmla="*/ 4956351 w 4992864"/>
              <a:gd name="connsiteY121" fmla="*/ 5956300 h 6858000"/>
              <a:gd name="connsiteX122" fmla="*/ 4970639 w 4992864"/>
              <a:gd name="connsiteY122" fmla="*/ 6003925 h 6858000"/>
              <a:gd name="connsiteX123" fmla="*/ 4981751 w 4992864"/>
              <a:gd name="connsiteY123" fmla="*/ 6056312 h 6858000"/>
              <a:gd name="connsiteX124" fmla="*/ 4989689 w 4992864"/>
              <a:gd name="connsiteY124" fmla="*/ 6113462 h 6858000"/>
              <a:gd name="connsiteX125" fmla="*/ 4992864 w 4992864"/>
              <a:gd name="connsiteY125" fmla="*/ 6183312 h 6858000"/>
              <a:gd name="connsiteX126" fmla="*/ 4989689 w 4992864"/>
              <a:gd name="connsiteY126" fmla="*/ 6251575 h 6858000"/>
              <a:gd name="connsiteX127" fmla="*/ 4981751 w 4992864"/>
              <a:gd name="connsiteY127" fmla="*/ 6311900 h 6858000"/>
              <a:gd name="connsiteX128" fmla="*/ 4970639 w 4992864"/>
              <a:gd name="connsiteY128" fmla="*/ 6361112 h 6858000"/>
              <a:gd name="connsiteX129" fmla="*/ 4956351 w 4992864"/>
              <a:gd name="connsiteY129" fmla="*/ 6407150 h 6858000"/>
              <a:gd name="connsiteX130" fmla="*/ 4940476 w 4992864"/>
              <a:gd name="connsiteY130" fmla="*/ 6448425 h 6858000"/>
              <a:gd name="connsiteX131" fmla="*/ 4923014 w 4992864"/>
              <a:gd name="connsiteY131" fmla="*/ 6488112 h 6858000"/>
              <a:gd name="connsiteX132" fmla="*/ 4905551 w 4992864"/>
              <a:gd name="connsiteY132" fmla="*/ 6523037 h 6858000"/>
              <a:gd name="connsiteX133" fmla="*/ 4886501 w 4992864"/>
              <a:gd name="connsiteY133" fmla="*/ 6561137 h 6858000"/>
              <a:gd name="connsiteX134" fmla="*/ 4867451 w 4992864"/>
              <a:gd name="connsiteY134" fmla="*/ 6597650 h 6858000"/>
              <a:gd name="connsiteX135" fmla="*/ 4851576 w 4992864"/>
              <a:gd name="connsiteY135" fmla="*/ 6640512 h 6858000"/>
              <a:gd name="connsiteX136" fmla="*/ 4835701 w 4992864"/>
              <a:gd name="connsiteY136" fmla="*/ 6683375 h 6858000"/>
              <a:gd name="connsiteX137" fmla="*/ 4826176 w 4992864"/>
              <a:gd name="connsiteY137" fmla="*/ 6735762 h 6858000"/>
              <a:gd name="connsiteX138" fmla="*/ 4818239 w 4992864"/>
              <a:gd name="connsiteY138" fmla="*/ 6791325 h 6858000"/>
              <a:gd name="connsiteX139" fmla="*/ 4813476 w 4992864"/>
              <a:gd name="connsiteY139" fmla="*/ 6858000 h 6858000"/>
              <a:gd name="connsiteX140" fmla="*/ 0 w 499286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992864" h="6858000">
                <a:moveTo>
                  <a:pt x="0" y="0"/>
                </a:moveTo>
                <a:lnTo>
                  <a:pt x="4813476" y="0"/>
                </a:lnTo>
                <a:lnTo>
                  <a:pt x="4818239" y="66675"/>
                </a:lnTo>
                <a:lnTo>
                  <a:pt x="4826176" y="122237"/>
                </a:lnTo>
                <a:lnTo>
                  <a:pt x="4835701" y="174625"/>
                </a:lnTo>
                <a:lnTo>
                  <a:pt x="4851576" y="217487"/>
                </a:lnTo>
                <a:lnTo>
                  <a:pt x="4867451" y="260350"/>
                </a:lnTo>
                <a:lnTo>
                  <a:pt x="4886501" y="296862"/>
                </a:lnTo>
                <a:lnTo>
                  <a:pt x="4905551" y="334962"/>
                </a:lnTo>
                <a:lnTo>
                  <a:pt x="4923014" y="369887"/>
                </a:lnTo>
                <a:lnTo>
                  <a:pt x="4940476" y="409575"/>
                </a:lnTo>
                <a:lnTo>
                  <a:pt x="4956351" y="450850"/>
                </a:lnTo>
                <a:lnTo>
                  <a:pt x="4970639" y="496887"/>
                </a:lnTo>
                <a:lnTo>
                  <a:pt x="4981751" y="546100"/>
                </a:lnTo>
                <a:lnTo>
                  <a:pt x="4989689" y="606425"/>
                </a:lnTo>
                <a:lnTo>
                  <a:pt x="4992864" y="673100"/>
                </a:lnTo>
                <a:lnTo>
                  <a:pt x="4989689" y="744537"/>
                </a:lnTo>
                <a:lnTo>
                  <a:pt x="4981751" y="801687"/>
                </a:lnTo>
                <a:lnTo>
                  <a:pt x="4970639" y="854075"/>
                </a:lnTo>
                <a:lnTo>
                  <a:pt x="4956351" y="901700"/>
                </a:lnTo>
                <a:lnTo>
                  <a:pt x="4940476" y="942975"/>
                </a:lnTo>
                <a:lnTo>
                  <a:pt x="4921426" y="981075"/>
                </a:lnTo>
                <a:lnTo>
                  <a:pt x="4902376" y="1017587"/>
                </a:lnTo>
                <a:lnTo>
                  <a:pt x="4883326" y="1055687"/>
                </a:lnTo>
                <a:lnTo>
                  <a:pt x="4865864" y="1095375"/>
                </a:lnTo>
                <a:lnTo>
                  <a:pt x="4848401" y="1136650"/>
                </a:lnTo>
                <a:lnTo>
                  <a:pt x="4834114" y="1182687"/>
                </a:lnTo>
                <a:lnTo>
                  <a:pt x="4824589" y="1235075"/>
                </a:lnTo>
                <a:lnTo>
                  <a:pt x="4815064" y="1295400"/>
                </a:lnTo>
                <a:lnTo>
                  <a:pt x="4813476" y="1363662"/>
                </a:lnTo>
                <a:lnTo>
                  <a:pt x="4815064" y="1431925"/>
                </a:lnTo>
                <a:lnTo>
                  <a:pt x="4824589" y="1492250"/>
                </a:lnTo>
                <a:lnTo>
                  <a:pt x="4834114" y="1544637"/>
                </a:lnTo>
                <a:lnTo>
                  <a:pt x="4848401" y="1589087"/>
                </a:lnTo>
                <a:lnTo>
                  <a:pt x="4865864" y="1631950"/>
                </a:lnTo>
                <a:lnTo>
                  <a:pt x="4883326" y="1671637"/>
                </a:lnTo>
                <a:lnTo>
                  <a:pt x="4902376" y="1708150"/>
                </a:lnTo>
                <a:lnTo>
                  <a:pt x="4921426" y="1743075"/>
                </a:lnTo>
                <a:lnTo>
                  <a:pt x="4940476" y="1782762"/>
                </a:lnTo>
                <a:lnTo>
                  <a:pt x="4956351" y="1824037"/>
                </a:lnTo>
                <a:lnTo>
                  <a:pt x="4970639" y="1870075"/>
                </a:lnTo>
                <a:lnTo>
                  <a:pt x="4981751" y="1922462"/>
                </a:lnTo>
                <a:lnTo>
                  <a:pt x="4989689" y="1982787"/>
                </a:lnTo>
                <a:lnTo>
                  <a:pt x="4992864" y="2051050"/>
                </a:lnTo>
                <a:lnTo>
                  <a:pt x="4989689" y="2119312"/>
                </a:lnTo>
                <a:lnTo>
                  <a:pt x="4981751" y="2179637"/>
                </a:lnTo>
                <a:lnTo>
                  <a:pt x="4970639" y="2232025"/>
                </a:lnTo>
                <a:lnTo>
                  <a:pt x="4956351" y="2278062"/>
                </a:lnTo>
                <a:lnTo>
                  <a:pt x="4940476" y="2319337"/>
                </a:lnTo>
                <a:lnTo>
                  <a:pt x="4921426" y="2359025"/>
                </a:lnTo>
                <a:lnTo>
                  <a:pt x="4902376" y="2395537"/>
                </a:lnTo>
                <a:lnTo>
                  <a:pt x="4883326" y="2433637"/>
                </a:lnTo>
                <a:lnTo>
                  <a:pt x="4865864" y="2471737"/>
                </a:lnTo>
                <a:lnTo>
                  <a:pt x="4848401" y="2513012"/>
                </a:lnTo>
                <a:lnTo>
                  <a:pt x="4834114" y="2560637"/>
                </a:lnTo>
                <a:lnTo>
                  <a:pt x="4824589" y="2613025"/>
                </a:lnTo>
                <a:lnTo>
                  <a:pt x="4815064" y="2671762"/>
                </a:lnTo>
                <a:lnTo>
                  <a:pt x="4813476" y="2741612"/>
                </a:lnTo>
                <a:lnTo>
                  <a:pt x="4815064" y="2809875"/>
                </a:lnTo>
                <a:lnTo>
                  <a:pt x="4824589" y="2868612"/>
                </a:lnTo>
                <a:lnTo>
                  <a:pt x="4834114" y="2922587"/>
                </a:lnTo>
                <a:lnTo>
                  <a:pt x="4848401" y="2967037"/>
                </a:lnTo>
                <a:lnTo>
                  <a:pt x="4865864" y="3009900"/>
                </a:lnTo>
                <a:lnTo>
                  <a:pt x="4883326" y="3046412"/>
                </a:lnTo>
                <a:lnTo>
                  <a:pt x="4902376" y="3084512"/>
                </a:lnTo>
                <a:lnTo>
                  <a:pt x="4921426" y="3121025"/>
                </a:lnTo>
                <a:lnTo>
                  <a:pt x="4940476" y="3160712"/>
                </a:lnTo>
                <a:lnTo>
                  <a:pt x="4956351" y="3201987"/>
                </a:lnTo>
                <a:lnTo>
                  <a:pt x="4970639" y="3248025"/>
                </a:lnTo>
                <a:lnTo>
                  <a:pt x="4981751" y="3300412"/>
                </a:lnTo>
                <a:lnTo>
                  <a:pt x="4989689" y="3360737"/>
                </a:lnTo>
                <a:lnTo>
                  <a:pt x="4992864" y="3427412"/>
                </a:lnTo>
                <a:lnTo>
                  <a:pt x="4989689" y="3497262"/>
                </a:lnTo>
                <a:lnTo>
                  <a:pt x="4981751" y="3557587"/>
                </a:lnTo>
                <a:lnTo>
                  <a:pt x="4970639" y="3609975"/>
                </a:lnTo>
                <a:lnTo>
                  <a:pt x="4956351" y="3656012"/>
                </a:lnTo>
                <a:lnTo>
                  <a:pt x="4940476" y="3697287"/>
                </a:lnTo>
                <a:lnTo>
                  <a:pt x="4921426" y="3736975"/>
                </a:lnTo>
                <a:lnTo>
                  <a:pt x="4883326" y="3811587"/>
                </a:lnTo>
                <a:lnTo>
                  <a:pt x="4865864" y="3848100"/>
                </a:lnTo>
                <a:lnTo>
                  <a:pt x="4848401" y="3890962"/>
                </a:lnTo>
                <a:lnTo>
                  <a:pt x="4834114" y="3935412"/>
                </a:lnTo>
                <a:lnTo>
                  <a:pt x="4824589" y="3987800"/>
                </a:lnTo>
                <a:lnTo>
                  <a:pt x="4815064" y="4048125"/>
                </a:lnTo>
                <a:lnTo>
                  <a:pt x="4813476" y="4116387"/>
                </a:lnTo>
                <a:lnTo>
                  <a:pt x="4815064" y="4186237"/>
                </a:lnTo>
                <a:lnTo>
                  <a:pt x="4824589" y="4244975"/>
                </a:lnTo>
                <a:lnTo>
                  <a:pt x="4834114" y="4297362"/>
                </a:lnTo>
                <a:lnTo>
                  <a:pt x="4848401" y="4343400"/>
                </a:lnTo>
                <a:lnTo>
                  <a:pt x="4865864" y="4386262"/>
                </a:lnTo>
                <a:lnTo>
                  <a:pt x="4883326" y="4424362"/>
                </a:lnTo>
                <a:lnTo>
                  <a:pt x="4921426" y="4498975"/>
                </a:lnTo>
                <a:lnTo>
                  <a:pt x="4940476" y="4537075"/>
                </a:lnTo>
                <a:lnTo>
                  <a:pt x="4956351" y="4579937"/>
                </a:lnTo>
                <a:lnTo>
                  <a:pt x="4970639" y="4625975"/>
                </a:lnTo>
                <a:lnTo>
                  <a:pt x="4981751" y="4678362"/>
                </a:lnTo>
                <a:lnTo>
                  <a:pt x="4989689" y="4738687"/>
                </a:lnTo>
                <a:lnTo>
                  <a:pt x="4992864" y="4806950"/>
                </a:lnTo>
                <a:lnTo>
                  <a:pt x="4989689" y="4875212"/>
                </a:lnTo>
                <a:lnTo>
                  <a:pt x="4981751" y="4935537"/>
                </a:lnTo>
                <a:lnTo>
                  <a:pt x="4970639" y="4987925"/>
                </a:lnTo>
                <a:lnTo>
                  <a:pt x="4956351" y="5033962"/>
                </a:lnTo>
                <a:lnTo>
                  <a:pt x="4940476" y="5075237"/>
                </a:lnTo>
                <a:lnTo>
                  <a:pt x="4921426" y="5114925"/>
                </a:lnTo>
                <a:lnTo>
                  <a:pt x="4902376" y="5149850"/>
                </a:lnTo>
                <a:lnTo>
                  <a:pt x="4883326" y="5186362"/>
                </a:lnTo>
                <a:lnTo>
                  <a:pt x="4865864" y="5226050"/>
                </a:lnTo>
                <a:lnTo>
                  <a:pt x="4848401" y="5268912"/>
                </a:lnTo>
                <a:lnTo>
                  <a:pt x="4834114" y="5313362"/>
                </a:lnTo>
                <a:lnTo>
                  <a:pt x="4824589" y="5365750"/>
                </a:lnTo>
                <a:lnTo>
                  <a:pt x="4815064" y="5426075"/>
                </a:lnTo>
                <a:lnTo>
                  <a:pt x="4813476" y="5494337"/>
                </a:lnTo>
                <a:lnTo>
                  <a:pt x="4815064" y="5562600"/>
                </a:lnTo>
                <a:lnTo>
                  <a:pt x="4824589" y="5622925"/>
                </a:lnTo>
                <a:lnTo>
                  <a:pt x="4834114" y="5675312"/>
                </a:lnTo>
                <a:lnTo>
                  <a:pt x="4848401" y="5721350"/>
                </a:lnTo>
                <a:lnTo>
                  <a:pt x="4865864" y="5762625"/>
                </a:lnTo>
                <a:lnTo>
                  <a:pt x="4883326" y="5802312"/>
                </a:lnTo>
                <a:lnTo>
                  <a:pt x="4902376" y="5840412"/>
                </a:lnTo>
                <a:lnTo>
                  <a:pt x="4921426" y="5876925"/>
                </a:lnTo>
                <a:lnTo>
                  <a:pt x="4940476" y="5915025"/>
                </a:lnTo>
                <a:lnTo>
                  <a:pt x="4956351" y="5956300"/>
                </a:lnTo>
                <a:lnTo>
                  <a:pt x="4970639" y="6003925"/>
                </a:lnTo>
                <a:lnTo>
                  <a:pt x="4981751" y="6056312"/>
                </a:lnTo>
                <a:lnTo>
                  <a:pt x="4989689" y="6113462"/>
                </a:lnTo>
                <a:lnTo>
                  <a:pt x="4992864" y="6183312"/>
                </a:lnTo>
                <a:lnTo>
                  <a:pt x="4989689" y="6251575"/>
                </a:lnTo>
                <a:lnTo>
                  <a:pt x="4981751" y="6311900"/>
                </a:lnTo>
                <a:lnTo>
                  <a:pt x="4970639" y="6361112"/>
                </a:lnTo>
                <a:lnTo>
                  <a:pt x="4956351" y="6407150"/>
                </a:lnTo>
                <a:lnTo>
                  <a:pt x="4940476" y="6448425"/>
                </a:lnTo>
                <a:lnTo>
                  <a:pt x="4923014" y="6488112"/>
                </a:lnTo>
                <a:lnTo>
                  <a:pt x="4905551" y="6523037"/>
                </a:lnTo>
                <a:lnTo>
                  <a:pt x="4886501" y="6561137"/>
                </a:lnTo>
                <a:lnTo>
                  <a:pt x="4867451" y="6597650"/>
                </a:lnTo>
                <a:lnTo>
                  <a:pt x="4851576" y="6640512"/>
                </a:lnTo>
                <a:lnTo>
                  <a:pt x="4835701" y="6683375"/>
                </a:lnTo>
                <a:lnTo>
                  <a:pt x="4826176" y="6735762"/>
                </a:lnTo>
                <a:lnTo>
                  <a:pt x="4818239" y="6791325"/>
                </a:lnTo>
                <a:lnTo>
                  <a:pt x="48134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7D3F355-B7E7-AFB9-AAB6-0994B21B7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815" y="1433164"/>
            <a:ext cx="3995589" cy="3995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8794-FE0D-224B-ABE9-1B718C6A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Caremark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AA041-1FB5-984F-9D40-EA103D01E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800"/>
              <a:t>Hi all, I am presenting “Caremark” – a sustainable and reputable company in care industry serving community and people since 2005. CEO Kevin Lewis is the most experienced homecare franchise expert in the UK. I would like to be a franchise business owner as I have the desire aptitude, business acumen and transferrable skills to run the care business as I have experience over a decade working within the NHS. </a:t>
            </a:r>
          </a:p>
          <a:p>
            <a:r>
              <a:rPr lang="en-US" sz="1800"/>
              <a:t>To run the business, I need to be / have:</a:t>
            </a:r>
          </a:p>
          <a:p>
            <a:r>
              <a:rPr lang="en-US" sz="1800"/>
              <a:t>Financially solvent. This includes the setup cost to buy the franchise including retail space lease agreements and marketing materials</a:t>
            </a:r>
          </a:p>
          <a:p>
            <a:r>
              <a:rPr lang="en-US" sz="1800"/>
              <a:t>The ability to sell new products and services</a:t>
            </a:r>
          </a:p>
          <a:p>
            <a:r>
              <a:rPr lang="en-US" sz="1800"/>
              <a:t>Excellent communication skills</a:t>
            </a:r>
          </a:p>
          <a:p>
            <a:r>
              <a:rPr lang="en-US" sz="1800"/>
              <a:t>Results driven and motivated</a:t>
            </a:r>
          </a:p>
          <a:p>
            <a:pPr marL="0" indent="0">
              <a:buNone/>
            </a:pPr>
            <a:endParaRPr lang="en-US" sz="1800"/>
          </a:p>
        </p:txBody>
      </p:sp>
      <p:pic>
        <p:nvPicPr>
          <p:cNvPr id="5" name="Picture 2" descr="Caremark - Agency Care Staff">
            <a:extLst>
              <a:ext uri="{FF2B5EF4-FFF2-40B4-BE49-F238E27FC236}">
                <a16:creationId xmlns:a16="http://schemas.microsoft.com/office/drawing/2014/main" id="{D3842B47-9D80-2140-B089-34522E2A8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1360" y="0"/>
            <a:ext cx="2448560" cy="70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3428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9863F-CC21-8E49-B6D2-A02E83BDB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 fontScale="90000"/>
          </a:bodyPr>
          <a:lstStyle/>
          <a:p>
            <a:r>
              <a:rPr lang="en-US"/>
              <a:t>Skills and requirements and qualifications 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51BA6025-46BB-6AB6-DA1E-AF5200998C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026451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 descr="Caremark - Agency Care Staff">
            <a:extLst>
              <a:ext uri="{FF2B5EF4-FFF2-40B4-BE49-F238E27FC236}">
                <a16:creationId xmlns:a16="http://schemas.microsoft.com/office/drawing/2014/main" id="{74C8916F-23D9-514B-9313-66EFA1E55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8880" y="0"/>
            <a:ext cx="1971040" cy="58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8787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A4F7FB6-E9AF-1149-A1F9-3CDA236202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5881357"/>
              </p:ext>
            </p:extLst>
          </p:nvPr>
        </p:nvGraphicFramePr>
        <p:xfrm>
          <a:off x="246993" y="204952"/>
          <a:ext cx="11698013" cy="6448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7441">
                  <a:extLst>
                    <a:ext uri="{9D8B030D-6E8A-4147-A177-3AD203B41FA5}">
                      <a16:colId xmlns:a16="http://schemas.microsoft.com/office/drawing/2014/main" val="546763304"/>
                    </a:ext>
                  </a:extLst>
                </a:gridCol>
                <a:gridCol w="2345143">
                  <a:extLst>
                    <a:ext uri="{9D8B030D-6E8A-4147-A177-3AD203B41FA5}">
                      <a16:colId xmlns:a16="http://schemas.microsoft.com/office/drawing/2014/main" val="4211836044"/>
                    </a:ext>
                  </a:extLst>
                </a:gridCol>
                <a:gridCol w="2345143">
                  <a:extLst>
                    <a:ext uri="{9D8B030D-6E8A-4147-A177-3AD203B41FA5}">
                      <a16:colId xmlns:a16="http://schemas.microsoft.com/office/drawing/2014/main" val="509668887"/>
                    </a:ext>
                  </a:extLst>
                </a:gridCol>
                <a:gridCol w="2345143">
                  <a:extLst>
                    <a:ext uri="{9D8B030D-6E8A-4147-A177-3AD203B41FA5}">
                      <a16:colId xmlns:a16="http://schemas.microsoft.com/office/drawing/2014/main" val="2401039959"/>
                    </a:ext>
                  </a:extLst>
                </a:gridCol>
                <a:gridCol w="2345143">
                  <a:extLst>
                    <a:ext uri="{9D8B030D-6E8A-4147-A177-3AD203B41FA5}">
                      <a16:colId xmlns:a16="http://schemas.microsoft.com/office/drawing/2014/main" val="341374171"/>
                    </a:ext>
                  </a:extLst>
                </a:gridCol>
              </a:tblGrid>
              <a:tr h="1378623">
                <a:tc>
                  <a:txBody>
                    <a:bodyPr/>
                    <a:lstStyle/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Learning and Development Need Type of development Timescales Who is responsible? Further comments Provide a specific description of the desired changes (e.g. skills gained, knowledge acquired, topics/themes/content covered)</a:t>
                      </a:r>
                      <a:endParaRPr lang="en-US" sz="10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solidFill>
                            <a:schemeClr val="tx1"/>
                          </a:solidFill>
                        </a:rPr>
                        <a:t>Type of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solidFill>
                            <a:schemeClr val="tx1"/>
                          </a:solidFill>
                        </a:rPr>
                        <a:t>Time scales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solidFill>
                            <a:schemeClr val="tx1"/>
                          </a:solidFill>
                        </a:rPr>
                        <a:t>Who is 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solidFill>
                            <a:schemeClr val="tx1"/>
                          </a:solidFill>
                        </a:rPr>
                        <a:t>Further comments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74562"/>
                  </a:ext>
                </a:extLst>
              </a:tr>
              <a:tr h="987545">
                <a:tc>
                  <a:txBody>
                    <a:bodyPr/>
                    <a:lstStyle/>
                    <a:p>
                      <a:r>
                        <a:rPr lang="en-GB" sz="900"/>
                        <a:t>List down education qualification required for your intended job role 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Nursing profession</a:t>
                      </a:r>
                    </a:p>
                    <a:p>
                      <a:r>
                        <a:rPr lang="en-GB" sz="900"/>
                        <a:t>Health and social care </a:t>
                      </a:r>
                    </a:p>
                    <a:p>
                      <a:r>
                        <a:rPr lang="en-GB" sz="900"/>
                        <a:t>Qualified nurses </a:t>
                      </a:r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What type of academic course which you follow to achieve this qualification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NVQ level 4 </a:t>
                      </a:r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When you are going to achieve this qualification</a:t>
                      </a:r>
                    </a:p>
                    <a:p>
                      <a:endParaRPr lang="en-GB" sz="900"/>
                    </a:p>
                    <a:p>
                      <a:r>
                        <a:rPr lang="en-US" sz="900"/>
                        <a:t>1-2years</a:t>
                      </a:r>
                      <a:endParaRPr lang="en-GB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MD Abdul Q Chowdhury</a:t>
                      </a:r>
                    </a:p>
                    <a:p>
                      <a:r>
                        <a:rPr lang="en-US" sz="900"/>
                        <a:t>ID: 2119999</a:t>
                      </a:r>
                    </a:p>
                    <a:p>
                      <a:r>
                        <a:rPr lang="en-US" sz="900"/>
                        <a:t>University of wales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Financial resources: funding</a:t>
                      </a:r>
                    </a:p>
                    <a:p>
                      <a:r>
                        <a:rPr lang="en-US" sz="900"/>
                        <a:t>Human resources: employees</a:t>
                      </a:r>
                    </a:p>
                    <a:p>
                      <a:r>
                        <a:rPr lang="en-US" sz="900"/>
                        <a:t>Educational resources: training, computer equipment, printer </a:t>
                      </a:r>
                      <a:r>
                        <a:rPr lang="en-US" sz="900" err="1"/>
                        <a:t>etc</a:t>
                      </a:r>
                      <a:endParaRPr lang="en-US" sz="900"/>
                    </a:p>
                    <a:p>
                      <a:r>
                        <a:rPr lang="en-US" sz="900"/>
                        <a:t>Physical resources: premises</a:t>
                      </a:r>
                    </a:p>
                    <a:p>
                      <a:r>
                        <a:rPr lang="en-US" sz="900"/>
                        <a:t>Emotional resources: support systems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721726"/>
                  </a:ext>
                </a:extLst>
              </a:tr>
              <a:tr h="858734">
                <a:tc>
                  <a:txBody>
                    <a:bodyPr/>
                    <a:lstStyle/>
                    <a:p>
                      <a:r>
                        <a:rPr lang="en-GB" sz="900"/>
                        <a:t>Qualification 2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Qualified nurses </a:t>
                      </a:r>
                    </a:p>
                    <a:p>
                      <a:r>
                        <a:rPr lang="en-GB" sz="900"/>
                        <a:t>Healthcare assistant</a:t>
                      </a:r>
                    </a:p>
                    <a:p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what type of academic course which you follow to achieve this qualification</a:t>
                      </a:r>
                    </a:p>
                    <a:p>
                      <a:endParaRPr lang="en-US" sz="9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/>
                        <a:t>NVQ level 4 </a:t>
                      </a:r>
                      <a:endParaRPr lang="en-US" sz="900"/>
                    </a:p>
                    <a:p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When you are going to achieve the 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1- 1 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9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6818848"/>
                  </a:ext>
                </a:extLst>
              </a:tr>
              <a:tr h="1269743">
                <a:tc>
                  <a:txBody>
                    <a:bodyPr/>
                    <a:lstStyle/>
                    <a:p>
                      <a:r>
                        <a:rPr lang="en-GB" sz="900"/>
                        <a:t>Employability skill 1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Motivation</a:t>
                      </a:r>
                    </a:p>
                    <a:p>
                      <a:r>
                        <a:rPr lang="en-GB" sz="900"/>
                        <a:t>Time management </a:t>
                      </a:r>
                    </a:p>
                    <a:p>
                      <a:r>
                        <a:rPr lang="en-GB" sz="900"/>
                        <a:t>Organisation skills</a:t>
                      </a:r>
                    </a:p>
                    <a:p>
                      <a:r>
                        <a:rPr lang="en-GB" sz="900"/>
                        <a:t>Leadership skills </a:t>
                      </a:r>
                    </a:p>
                    <a:p>
                      <a:r>
                        <a:rPr lang="en-GB" sz="900"/>
                        <a:t>Decision making </a:t>
                      </a:r>
                    </a:p>
                    <a:p>
                      <a:r>
                        <a:rPr lang="en-US" sz="900"/>
                        <a:t>IT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what type of task which you need to do in order to achieve skill 1</a:t>
                      </a:r>
                    </a:p>
                    <a:p>
                      <a:endParaRPr lang="en-US" sz="900"/>
                    </a:p>
                    <a:p>
                      <a:r>
                        <a:rPr lang="en-US" sz="900"/>
                        <a:t>Managerial task</a:t>
                      </a:r>
                    </a:p>
                    <a:p>
                      <a:r>
                        <a:rPr lang="en-US" sz="900"/>
                        <a:t>Nursing role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When you are going to achieve the 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0-6months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9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724515"/>
                  </a:ext>
                </a:extLst>
              </a:tr>
              <a:tr h="976725">
                <a:tc>
                  <a:txBody>
                    <a:bodyPr/>
                    <a:lstStyle/>
                    <a:p>
                      <a:r>
                        <a:rPr lang="en-GB" sz="900"/>
                        <a:t>Employability skill 2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Solution oriented </a:t>
                      </a:r>
                    </a:p>
                    <a:p>
                      <a:r>
                        <a:rPr lang="en-GB" sz="900"/>
                        <a:t>Can-do” attitude </a:t>
                      </a:r>
                    </a:p>
                    <a:p>
                      <a:r>
                        <a:rPr lang="en-GB" sz="900"/>
                        <a:t>Pro-activeness </a:t>
                      </a:r>
                    </a:p>
                    <a:p>
                      <a:r>
                        <a:rPr lang="en-US" sz="900"/>
                        <a:t>IT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What type of task which you need in order to achieve skill 2</a:t>
                      </a:r>
                    </a:p>
                    <a:p>
                      <a:endParaRPr lang="en-US" sz="900"/>
                    </a:p>
                    <a:p>
                      <a:r>
                        <a:rPr lang="en-US" sz="900"/>
                        <a:t>Supervisor role</a:t>
                      </a:r>
                    </a:p>
                    <a:p>
                      <a:r>
                        <a:rPr lang="en-US" sz="900"/>
                        <a:t>Admin and nursing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/>
                        <a:t>When you are going to achieve the skill</a:t>
                      </a:r>
                    </a:p>
                    <a:p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0-3months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9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5293426"/>
                  </a:ext>
                </a:extLst>
              </a:tr>
              <a:tr h="976725">
                <a:tc>
                  <a:txBody>
                    <a:bodyPr/>
                    <a:lstStyle/>
                    <a:p>
                      <a:r>
                        <a:rPr lang="en-GB" sz="900"/>
                        <a:t>Employability skill 3</a:t>
                      </a:r>
                    </a:p>
                    <a:p>
                      <a:endParaRPr lang="en-GB" sz="900"/>
                    </a:p>
                    <a:p>
                      <a:r>
                        <a:rPr lang="en-GB" sz="900"/>
                        <a:t>Assertiveness </a:t>
                      </a:r>
                    </a:p>
                    <a:p>
                      <a:r>
                        <a:rPr lang="en-GB" sz="900"/>
                        <a:t>Approachable </a:t>
                      </a:r>
                    </a:p>
                    <a:p>
                      <a:r>
                        <a:rPr lang="en-GB" sz="900"/>
                        <a:t>Literacy and numeracy skills</a:t>
                      </a:r>
                    </a:p>
                    <a:p>
                      <a:r>
                        <a:rPr lang="en-GB" sz="900"/>
                        <a:t>IT skills</a:t>
                      </a:r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What type of task which you need to do in order to achieve skill 3</a:t>
                      </a:r>
                    </a:p>
                    <a:p>
                      <a:endParaRPr lang="en-US" sz="900"/>
                    </a:p>
                    <a:p>
                      <a:r>
                        <a:rPr lang="en-US" sz="900"/>
                        <a:t>Administrative and nursing role</a:t>
                      </a:r>
                    </a:p>
                    <a:p>
                      <a:endParaRPr lang="en-US" sz="900"/>
                    </a:p>
                    <a:p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When you are going to achieve the </a:t>
                      </a:r>
                      <a:r>
                        <a:rPr lang="en-US" sz="900" err="1"/>
                        <a:t>skil</a:t>
                      </a:r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0-1month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9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67359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305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CDA67-C1BB-364E-91EE-C737E405C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3E088-319A-FA47-AB46-34AA6E3E1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599" y="2143125"/>
            <a:ext cx="9865833" cy="4576652"/>
          </a:xfrm>
        </p:spPr>
        <p:txBody>
          <a:bodyPr>
            <a:normAutofit/>
          </a:bodyPr>
          <a:lstStyle/>
          <a:p>
            <a:r>
              <a:rPr lang="en-US" sz="1600"/>
              <a:t>Strengths:</a:t>
            </a:r>
          </a:p>
          <a:p>
            <a:r>
              <a:rPr lang="en-US" sz="1400"/>
              <a:t>Reputable company with an excellent service delivery</a:t>
            </a:r>
          </a:p>
          <a:p>
            <a:r>
              <a:rPr lang="en-US" sz="1400"/>
              <a:t>Great customer satisfaction according to local media</a:t>
            </a:r>
          </a:p>
          <a:p>
            <a:r>
              <a:rPr lang="en-US" sz="1400"/>
              <a:t>Affordable with quality care</a:t>
            </a:r>
          </a:p>
          <a:p>
            <a:r>
              <a:rPr lang="en-US" sz="1400"/>
              <a:t>Established brand in the care industry </a:t>
            </a:r>
          </a:p>
          <a:p>
            <a:endParaRPr lang="en-US" sz="1400"/>
          </a:p>
          <a:p>
            <a:r>
              <a:rPr lang="en-US" sz="1600"/>
              <a:t>Weakness:</a:t>
            </a:r>
          </a:p>
          <a:p>
            <a:r>
              <a:rPr lang="en-US" sz="1400"/>
              <a:t>Finding a right spot or premises </a:t>
            </a:r>
          </a:p>
          <a:p>
            <a:r>
              <a:rPr lang="en-US" sz="1400"/>
              <a:t>Require partnership as the stakes are quite high</a:t>
            </a:r>
          </a:p>
          <a:p>
            <a:r>
              <a:rPr lang="en-US" sz="1400"/>
              <a:t>Shortage of nursing staff</a:t>
            </a:r>
          </a:p>
          <a:p>
            <a:r>
              <a:rPr lang="en-US" sz="1400"/>
              <a:t>Immense administrative work </a:t>
            </a:r>
          </a:p>
          <a:p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  <p:pic>
        <p:nvPicPr>
          <p:cNvPr id="5" name="Picture 2" descr="Caremark - Agency Care Staff">
            <a:extLst>
              <a:ext uri="{FF2B5EF4-FFF2-40B4-BE49-F238E27FC236}">
                <a16:creationId xmlns:a16="http://schemas.microsoft.com/office/drawing/2014/main" id="{EAF0E79A-C1EB-1345-9490-BA2F3D22B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1360" y="0"/>
            <a:ext cx="2448560" cy="74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82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3228-5454-5347-804D-9C9AA898E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FC20B-2747-3148-8465-8AC0C5972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7" y="2030819"/>
            <a:ext cx="10097043" cy="4688958"/>
          </a:xfrm>
        </p:spPr>
        <p:txBody>
          <a:bodyPr>
            <a:normAutofit/>
          </a:bodyPr>
          <a:lstStyle/>
          <a:p>
            <a:r>
              <a:rPr lang="en-US" sz="1600"/>
              <a:t>Opportunities</a:t>
            </a:r>
            <a:r>
              <a:rPr lang="en-US" sz="1400"/>
              <a:t>:</a:t>
            </a:r>
          </a:p>
          <a:p>
            <a:r>
              <a:rPr lang="en-US" sz="1400"/>
              <a:t>Local employment opportunity</a:t>
            </a:r>
          </a:p>
          <a:p>
            <a:r>
              <a:rPr lang="en-US" sz="1400"/>
              <a:t>New technologies to be introduced </a:t>
            </a:r>
            <a:r>
              <a:rPr lang="en-US" sz="1400" err="1"/>
              <a:t>ie</a:t>
            </a:r>
            <a:r>
              <a:rPr lang="en-US" sz="1400"/>
              <a:t>; CT scan: pet scan </a:t>
            </a:r>
          </a:p>
          <a:p>
            <a:r>
              <a:rPr lang="en-US" sz="1400"/>
              <a:t>Potential stakeholders' involvement increase</a:t>
            </a:r>
          </a:p>
          <a:p>
            <a:r>
              <a:rPr lang="en-US" sz="1400"/>
              <a:t>Broaden partnerships / relationships</a:t>
            </a:r>
          </a:p>
          <a:p>
            <a:r>
              <a:rPr lang="en-US" sz="1400"/>
              <a:t>Organize social activity for young children and families </a:t>
            </a:r>
          </a:p>
          <a:p>
            <a:endParaRPr lang="en-US" sz="1400"/>
          </a:p>
          <a:p>
            <a:r>
              <a:rPr lang="en-US" sz="1600"/>
              <a:t>Threats:</a:t>
            </a:r>
          </a:p>
          <a:p>
            <a:r>
              <a:rPr lang="en-US" sz="1400"/>
              <a:t>Copycat business</a:t>
            </a:r>
          </a:p>
          <a:p>
            <a:r>
              <a:rPr lang="en-US" sz="1400"/>
              <a:t>Patients experience challenges that comes with expansion</a:t>
            </a:r>
          </a:p>
          <a:p>
            <a:r>
              <a:rPr lang="en-US" sz="1400"/>
              <a:t>Slows down network services </a:t>
            </a:r>
          </a:p>
          <a:p>
            <a:r>
              <a:rPr lang="en-US" sz="1400"/>
              <a:t>Unexpected IT failure</a:t>
            </a:r>
          </a:p>
          <a:p>
            <a:r>
              <a:rPr lang="en-US" sz="1400"/>
              <a:t>Challenges to recruit staff</a:t>
            </a:r>
          </a:p>
          <a:p>
            <a:pPr marL="0" indent="0">
              <a:buNone/>
            </a:pPr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38A0F7DB-FF44-AC4C-99AA-A25B2B475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1360" y="0"/>
            <a:ext cx="2448560" cy="75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377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8FE66-A7B9-0F4C-9427-99C72D705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31C8-3779-1C4A-8A00-A47BB63F1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/>
              <a:t>Overall, The project gave me an understanding and insight of the care home industry. From this task, the research I found about the government funding of care home for elderly people motivates me to do something better for them and bring about a change. </a:t>
            </a:r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6BABFDB2-5637-D54B-B949-72BD64EB5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4400" y="0"/>
            <a:ext cx="2255520" cy="61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487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A458-F53A-8D40-8C1A-B63BB7460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AB972-2C28-794A-AFF5-AA74268D6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>
                <a:hlinkClick r:id="rId2"/>
              </a:rPr>
              <a:t>https://www.caremark.co.uk/?</a:t>
            </a:r>
            <a:r>
              <a:rPr lang="en-US" sz="1600" err="1">
                <a:hlinkClick r:id="rId2"/>
              </a:rPr>
              <a:t>gclid</a:t>
            </a:r>
            <a:r>
              <a:rPr lang="en-US" sz="1600">
                <a:hlinkClick r:id="rId2"/>
              </a:rPr>
              <a:t>=CjwKCAjw0a-SBhBkEiwApljU0rgW9afny03g_9_Ikcdgn8pzzEgBJR9Je4YWeaJ0sG5IMEDIf5eErBoCQDwQAvD_BwE</a:t>
            </a:r>
            <a:endParaRPr lang="en-US" sz="1600"/>
          </a:p>
        </p:txBody>
      </p:sp>
      <p:pic>
        <p:nvPicPr>
          <p:cNvPr id="4" name="Picture 2" descr="Caremark - Agency Care Staff">
            <a:extLst>
              <a:ext uri="{FF2B5EF4-FFF2-40B4-BE49-F238E27FC236}">
                <a16:creationId xmlns:a16="http://schemas.microsoft.com/office/drawing/2014/main" id="{29D72F79-6BB4-AB44-AD86-0DA8A59F9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0" y="0"/>
            <a:ext cx="2153920" cy="75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50365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{644761CF-C852-0F49-A27B-F8C6AB760934}tf10001071_mac</Template>
  <TotalTime>0</TotalTime>
  <Words>721</Words>
  <Application>Microsoft Office PowerPoint</Application>
  <PresentationFormat>Widescreen</PresentationFormat>
  <Paragraphs>128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Impact</vt:lpstr>
      <vt:lpstr>Badge</vt:lpstr>
      <vt:lpstr>Academic and Employability skills</vt:lpstr>
      <vt:lpstr>Caremark</vt:lpstr>
      <vt:lpstr>Skills and requirements and qualifications </vt:lpstr>
      <vt:lpstr>PowerPoint Presentation</vt:lpstr>
      <vt:lpstr>SWOT Analysis</vt:lpstr>
      <vt:lpstr>SWOT Analysis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Chowdhury Zain (2016)</dc:creator>
  <cp:lastModifiedBy>Md Abdul Quadder</cp:lastModifiedBy>
  <cp:revision>2</cp:revision>
  <dcterms:created xsi:type="dcterms:W3CDTF">2022-04-05T15:57:23Z</dcterms:created>
  <dcterms:modified xsi:type="dcterms:W3CDTF">2022-04-11T09:40:53Z</dcterms:modified>
</cp:coreProperties>
</file>