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70"/>
  </p:handoutMasterIdLst>
  <p:sldIdLst>
    <p:sldId id="316" r:id="rId2"/>
    <p:sldId id="317" r:id="rId3"/>
    <p:sldId id="318" r:id="rId4"/>
    <p:sldId id="319" r:id="rId5"/>
    <p:sldId id="320" r:id="rId6"/>
    <p:sldId id="321" r:id="rId7"/>
    <p:sldId id="322" r:id="rId8"/>
    <p:sldId id="323" r:id="rId9"/>
    <p:sldId id="324" r:id="rId10"/>
    <p:sldId id="325" r:id="rId11"/>
    <p:sldId id="256" r:id="rId12"/>
    <p:sldId id="257" r:id="rId13"/>
    <p:sldId id="260" r:id="rId14"/>
    <p:sldId id="261" r:id="rId15"/>
    <p:sldId id="262" r:id="rId16"/>
    <p:sldId id="263" r:id="rId17"/>
    <p:sldId id="283" r:id="rId18"/>
    <p:sldId id="284" r:id="rId19"/>
    <p:sldId id="264" r:id="rId20"/>
    <p:sldId id="286" r:id="rId21"/>
    <p:sldId id="285" r:id="rId22"/>
    <p:sldId id="266" r:id="rId23"/>
    <p:sldId id="265" r:id="rId24"/>
    <p:sldId id="267" r:id="rId25"/>
    <p:sldId id="268" r:id="rId26"/>
    <p:sldId id="269" r:id="rId27"/>
    <p:sldId id="298" r:id="rId28"/>
    <p:sldId id="299" r:id="rId29"/>
    <p:sldId id="270" r:id="rId30"/>
    <p:sldId id="271" r:id="rId31"/>
    <p:sldId id="272" r:id="rId32"/>
    <p:sldId id="273" r:id="rId33"/>
    <p:sldId id="287" r:id="rId34"/>
    <p:sldId id="288" r:id="rId35"/>
    <p:sldId id="274" r:id="rId36"/>
    <p:sldId id="291" r:id="rId37"/>
    <p:sldId id="296" r:id="rId38"/>
    <p:sldId id="297" r:id="rId39"/>
    <p:sldId id="292" r:id="rId40"/>
    <p:sldId id="290" r:id="rId41"/>
    <p:sldId id="293" r:id="rId42"/>
    <p:sldId id="275" r:id="rId43"/>
    <p:sldId id="276" r:id="rId44"/>
    <p:sldId id="278" r:id="rId45"/>
    <p:sldId id="279" r:id="rId46"/>
    <p:sldId id="280" r:id="rId47"/>
    <p:sldId id="281" r:id="rId48"/>
    <p:sldId id="295" r:id="rId49"/>
    <p:sldId id="282" r:id="rId50"/>
    <p:sldId id="277" r:id="rId51"/>
    <p:sldId id="289" r:id="rId52"/>
    <p:sldId id="294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00" r:id="rId62"/>
    <p:sldId id="301" r:id="rId63"/>
    <p:sldId id="302" r:id="rId64"/>
    <p:sldId id="303" r:id="rId65"/>
    <p:sldId id="304" r:id="rId66"/>
    <p:sldId id="305" r:id="rId67"/>
    <p:sldId id="306" r:id="rId68"/>
    <p:sldId id="307" r:id="rId69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77C445-8790-439B-9D7C-E32DD7848474}" type="datetimeFigureOut">
              <a:rPr lang="en-GB" smtClean="0"/>
              <a:t>27/09/2016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EFF34A-EE7E-435C-8916-37BD19BF78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6518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A474C-D72F-4641-89C3-702C4FBF988F}" type="datetimeFigureOut">
              <a:rPr lang="en-GB" smtClean="0"/>
              <a:t>27/09/2016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CC4A3-A33E-4C2B-8542-67154F31B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499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A474C-D72F-4641-89C3-702C4FBF988F}" type="datetimeFigureOut">
              <a:rPr lang="en-GB" smtClean="0"/>
              <a:t>27/09/2016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CC4A3-A33E-4C2B-8542-67154F31B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622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A474C-D72F-4641-89C3-702C4FBF988F}" type="datetimeFigureOut">
              <a:rPr lang="en-GB" smtClean="0"/>
              <a:t>27/09/2016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CC4A3-A33E-4C2B-8542-67154F31B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802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A474C-D72F-4641-89C3-702C4FBF988F}" type="datetimeFigureOut">
              <a:rPr lang="en-GB" smtClean="0"/>
              <a:t>27/09/2016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CC4A3-A33E-4C2B-8542-67154F31B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933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A474C-D72F-4641-89C3-702C4FBF988F}" type="datetimeFigureOut">
              <a:rPr lang="en-GB" smtClean="0"/>
              <a:t>27/09/2016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CC4A3-A33E-4C2B-8542-67154F31B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26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A474C-D72F-4641-89C3-702C4FBF988F}" type="datetimeFigureOut">
              <a:rPr lang="en-GB" smtClean="0"/>
              <a:t>27/09/2016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CC4A3-A33E-4C2B-8542-67154F31B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349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A474C-D72F-4641-89C3-702C4FBF988F}" type="datetimeFigureOut">
              <a:rPr lang="en-GB" smtClean="0"/>
              <a:t>27/09/2016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CC4A3-A33E-4C2B-8542-67154F31B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514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A474C-D72F-4641-89C3-702C4FBF988F}" type="datetimeFigureOut">
              <a:rPr lang="en-GB" smtClean="0"/>
              <a:t>27/09/2016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CC4A3-A33E-4C2B-8542-67154F31B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280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A474C-D72F-4641-89C3-702C4FBF988F}" type="datetimeFigureOut">
              <a:rPr lang="en-GB" smtClean="0"/>
              <a:t>27/09/2016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CC4A3-A33E-4C2B-8542-67154F31B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026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A474C-D72F-4641-89C3-702C4FBF988F}" type="datetimeFigureOut">
              <a:rPr lang="en-GB" smtClean="0"/>
              <a:t>27/09/2016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CC4A3-A33E-4C2B-8542-67154F31B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821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A474C-D72F-4641-89C3-702C4FBF988F}" type="datetimeFigureOut">
              <a:rPr lang="en-GB" smtClean="0"/>
              <a:t>27/09/2016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CC4A3-A33E-4C2B-8542-67154F31B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144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A474C-D72F-4641-89C3-702C4FBF988F}" type="datetimeFigureOut">
              <a:rPr lang="en-GB" smtClean="0"/>
              <a:t>27/09/2016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CC4A3-A33E-4C2B-8542-67154F31B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685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c2.com/doc/oopsla89/paper.html" TargetMode="External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s.gordon.edu/courses/cs211/AddressBookExample/index.html" TargetMode="External"/><Relationship Id="rId2" Type="http://schemas.openxmlformats.org/officeDocument/2006/relationships/hyperlink" Target="http://c2.com/doc/oopsla89/paper.html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Specifying a Project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Dr John Rees</a:t>
            </a:r>
          </a:p>
          <a:p>
            <a:r>
              <a:rPr lang="en-GB" dirty="0" smtClean="0"/>
              <a:t>27</a:t>
            </a:r>
            <a:r>
              <a:rPr lang="en-GB" baseline="30000" dirty="0" smtClean="0"/>
              <a:t>th</a:t>
            </a:r>
            <a:r>
              <a:rPr lang="en-GB" dirty="0" smtClean="0"/>
              <a:t> Sept 2016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0047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No Project Exists in a Vacuum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9483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Before We Start Talking to the Client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What CONSTRAINTS?</a:t>
            </a:r>
          </a:p>
          <a:p>
            <a:pPr lvl="1"/>
            <a:r>
              <a:rPr lang="en-GB" dirty="0" smtClean="0"/>
              <a:t>Technology we use/have</a:t>
            </a:r>
          </a:p>
          <a:p>
            <a:pPr lvl="1"/>
            <a:r>
              <a:rPr lang="en-GB" dirty="0" smtClean="0"/>
              <a:t>Physical site issues</a:t>
            </a:r>
          </a:p>
          <a:p>
            <a:pPr lvl="1"/>
            <a:r>
              <a:rPr lang="en-GB" dirty="0" smtClean="0"/>
              <a:t>Fit with the business (business issues)</a:t>
            </a:r>
          </a:p>
          <a:p>
            <a:pPr lvl="2"/>
            <a:r>
              <a:rPr lang="en-GB" dirty="0" smtClean="0"/>
              <a:t>E.g. </a:t>
            </a:r>
            <a:r>
              <a:rPr lang="en-GB" dirty="0"/>
              <a:t>Displacement of other business</a:t>
            </a:r>
            <a:endParaRPr lang="en-GB" dirty="0" smtClean="0"/>
          </a:p>
          <a:p>
            <a:pPr lvl="1"/>
            <a:r>
              <a:rPr lang="en-GB" dirty="0" smtClean="0"/>
              <a:t>Ethics/moral considerations</a:t>
            </a:r>
          </a:p>
          <a:p>
            <a:pPr lvl="1"/>
            <a:r>
              <a:rPr lang="en-GB" dirty="0" smtClean="0"/>
              <a:t>Environment</a:t>
            </a:r>
          </a:p>
          <a:p>
            <a:pPr lvl="1"/>
            <a:r>
              <a:rPr lang="en-GB" dirty="0" smtClean="0"/>
              <a:t>Staffing</a:t>
            </a:r>
          </a:p>
          <a:p>
            <a:pPr lvl="1"/>
            <a:r>
              <a:rPr lang="en-GB" dirty="0" smtClean="0"/>
              <a:t>Risk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5733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Architectural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We have a technology map</a:t>
            </a:r>
          </a:p>
          <a:p>
            <a:r>
              <a:rPr lang="en-GB" dirty="0" smtClean="0"/>
              <a:t>We have a business plan</a:t>
            </a:r>
          </a:p>
          <a:p>
            <a:r>
              <a:rPr lang="en-GB" dirty="0" smtClean="0"/>
              <a:t>We have established ways of proceeding</a:t>
            </a:r>
          </a:p>
          <a:p>
            <a:r>
              <a:rPr lang="en-GB" dirty="0" smtClean="0"/>
              <a:t>Is this a job that fits?</a:t>
            </a:r>
          </a:p>
          <a:p>
            <a:r>
              <a:rPr lang="en-GB" dirty="0" smtClean="0"/>
              <a:t>Is this a job that distorts the existing shapes of things?</a:t>
            </a:r>
          </a:p>
          <a:p>
            <a:pPr lvl="1"/>
            <a:r>
              <a:rPr lang="en-GB" dirty="0"/>
              <a:t>If so, is </a:t>
            </a:r>
            <a:r>
              <a:rPr lang="en-GB" dirty="0" smtClean="0"/>
              <a:t>it so </a:t>
            </a:r>
            <a:r>
              <a:rPr lang="en-GB" dirty="0"/>
              <a:t>significant </a:t>
            </a:r>
            <a:r>
              <a:rPr lang="en-GB" dirty="0" smtClean="0"/>
              <a:t>we are willing to bend?</a:t>
            </a:r>
          </a:p>
          <a:p>
            <a:r>
              <a:rPr lang="en-GB" dirty="0" smtClean="0"/>
              <a:t>What impact is there on our business?</a:t>
            </a:r>
          </a:p>
        </p:txBody>
      </p:sp>
    </p:spTree>
    <p:extLst>
      <p:ext uri="{BB962C8B-B14F-4D97-AF65-F5344CB8AC3E}">
        <p14:creationId xmlns:p14="http://schemas.microsoft.com/office/powerpoint/2010/main" val="11877800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Risk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Does the finance involved pose problems?</a:t>
            </a:r>
          </a:p>
          <a:p>
            <a:pPr lvl="1"/>
            <a:r>
              <a:rPr lang="en-GB" dirty="0" smtClean="0"/>
              <a:t>Desire for the project</a:t>
            </a:r>
          </a:p>
          <a:p>
            <a:pPr lvl="1"/>
            <a:r>
              <a:rPr lang="en-GB" dirty="0" smtClean="0"/>
              <a:t>Confidence in our financial stability</a:t>
            </a:r>
          </a:p>
          <a:p>
            <a:pPr lvl="1"/>
            <a:r>
              <a:rPr lang="en-GB" dirty="0" smtClean="0"/>
              <a:t>Confidence in the client</a:t>
            </a:r>
          </a:p>
          <a:p>
            <a:pPr lvl="1"/>
            <a:r>
              <a:rPr lang="en-GB" dirty="0" smtClean="0"/>
              <a:t>Is the risk premium sufficient?</a:t>
            </a:r>
          </a:p>
          <a:p>
            <a:r>
              <a:rPr lang="en-GB" dirty="0" smtClean="0"/>
              <a:t>How much risk is incurred?</a:t>
            </a:r>
          </a:p>
          <a:p>
            <a:r>
              <a:rPr lang="en-GB" dirty="0" smtClean="0"/>
              <a:t>How </a:t>
            </a:r>
            <a:r>
              <a:rPr lang="en-GB" dirty="0"/>
              <a:t>much appetite for risk do we have?</a:t>
            </a:r>
          </a:p>
          <a:p>
            <a:r>
              <a:rPr lang="en-GB" dirty="0"/>
              <a:t>Qui bono?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1966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Plausibility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Finance?</a:t>
            </a:r>
          </a:p>
          <a:p>
            <a:r>
              <a:rPr lang="en-GB" dirty="0" smtClean="0"/>
              <a:t>Staffing?</a:t>
            </a:r>
          </a:p>
          <a:p>
            <a:r>
              <a:rPr lang="en-GB" dirty="0" smtClean="0"/>
              <a:t>Facilities?</a:t>
            </a:r>
          </a:p>
          <a:p>
            <a:r>
              <a:rPr lang="en-GB" dirty="0" smtClean="0"/>
              <a:t>Complexity?</a:t>
            </a:r>
          </a:p>
          <a:p>
            <a:r>
              <a:rPr lang="en-GB" dirty="0" smtClean="0"/>
              <a:t>Technical innovation?</a:t>
            </a:r>
          </a:p>
          <a:p>
            <a:r>
              <a:rPr lang="en-GB" dirty="0" smtClean="0"/>
              <a:t>Credibility?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2890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Strategic Evaluation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Basic, well understood techniques</a:t>
            </a:r>
          </a:p>
          <a:p>
            <a:pPr lvl="1"/>
            <a:r>
              <a:rPr lang="en-GB" dirty="0" smtClean="0"/>
              <a:t>Straight cost-benefit</a:t>
            </a:r>
          </a:p>
          <a:p>
            <a:pPr lvl="1"/>
            <a:r>
              <a:rPr lang="en-GB" dirty="0" smtClean="0"/>
              <a:t>PESTEL (SLEPT)</a:t>
            </a:r>
          </a:p>
          <a:p>
            <a:pPr lvl="1"/>
            <a:r>
              <a:rPr lang="en-GB" dirty="0" smtClean="0"/>
              <a:t>Porter’s Five Forces</a:t>
            </a:r>
          </a:p>
          <a:p>
            <a:pPr lvl="1"/>
            <a:r>
              <a:rPr lang="en-GB" dirty="0" smtClean="0"/>
              <a:t>Risk analysis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65554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If We Decide to Proceed?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Upfront NRE limits or Feasibility Funding?</a:t>
            </a:r>
          </a:p>
          <a:p>
            <a:r>
              <a:rPr lang="en-GB" dirty="0" smtClean="0"/>
              <a:t>Establish what the client actually wants and needs:  </a:t>
            </a:r>
            <a:r>
              <a:rPr lang="en-GB" b="1" dirty="0" smtClean="0">
                <a:solidFill>
                  <a:srgbClr val="FF0000"/>
                </a:solidFill>
              </a:rPr>
              <a:t>requirements elicitation</a:t>
            </a:r>
          </a:p>
          <a:p>
            <a:pPr lvl="1"/>
            <a:r>
              <a:rPr lang="en-GB" dirty="0" smtClean="0"/>
              <a:t>Want/need </a:t>
            </a:r>
            <a:r>
              <a:rPr lang="en-GB" b="1" i="1" dirty="0" smtClean="0"/>
              <a:t>not</a:t>
            </a:r>
            <a:r>
              <a:rPr lang="en-GB" dirty="0" smtClean="0"/>
              <a:t> the same</a:t>
            </a:r>
          </a:p>
          <a:p>
            <a:pPr lvl="1"/>
            <a:r>
              <a:rPr lang="en-GB" dirty="0" smtClean="0"/>
              <a:t>Particularly strong issue for IP led projects (e.g. software, contract design, etc.)</a:t>
            </a:r>
          </a:p>
          <a:p>
            <a:r>
              <a:rPr lang="en-GB" dirty="0" smtClean="0"/>
              <a:t>Specify the project</a:t>
            </a:r>
          </a:p>
          <a:p>
            <a:r>
              <a:rPr lang="en-GB" dirty="0" smtClean="0"/>
              <a:t>Establish and agree how we can demonstrate we have delivered to specification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4243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Contracts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Utterly crucial</a:t>
            </a:r>
          </a:p>
          <a:p>
            <a:r>
              <a:rPr lang="en-GB" dirty="0" smtClean="0"/>
              <a:t>Specialist area</a:t>
            </a:r>
          </a:p>
          <a:p>
            <a:pPr lvl="1"/>
            <a:r>
              <a:rPr lang="en-GB" dirty="0" smtClean="0"/>
              <a:t>Legal and illegal terms of contract</a:t>
            </a:r>
          </a:p>
          <a:p>
            <a:pPr lvl="1"/>
            <a:r>
              <a:rPr lang="en-GB" dirty="0" smtClean="0"/>
              <a:t>Enforcement, jurisdiction, penalties, arbitration, force majeure, failure to deliver, terms of payment</a:t>
            </a:r>
          </a:p>
          <a:p>
            <a:r>
              <a:rPr lang="en-GB" dirty="0" smtClean="0"/>
              <a:t>Golden rule - no contract, no work on the project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4958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Much Work Upfront?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Examples</a:t>
            </a:r>
          </a:p>
          <a:p>
            <a:pPr lvl="1"/>
            <a:r>
              <a:rPr lang="en-GB" dirty="0" smtClean="0"/>
              <a:t>EU projects</a:t>
            </a:r>
          </a:p>
          <a:p>
            <a:pPr lvl="1"/>
            <a:r>
              <a:rPr lang="en-GB" dirty="0" smtClean="0"/>
              <a:t>Regional development projects</a:t>
            </a:r>
          </a:p>
          <a:p>
            <a:pPr lvl="1"/>
            <a:r>
              <a:rPr lang="en-GB" dirty="0" smtClean="0"/>
              <a:t>Government projects</a:t>
            </a:r>
          </a:p>
          <a:p>
            <a:pPr lvl="1"/>
            <a:r>
              <a:rPr lang="en-GB" dirty="0" smtClean="0"/>
              <a:t>Overseas government projects</a:t>
            </a:r>
          </a:p>
          <a:p>
            <a:pPr lvl="1"/>
            <a:r>
              <a:rPr lang="en-GB" dirty="0" smtClean="0"/>
              <a:t>“Partner” and joint projects</a:t>
            </a:r>
          </a:p>
          <a:p>
            <a:pPr lvl="2"/>
            <a:r>
              <a:rPr lang="en-GB" dirty="0" smtClean="0"/>
              <a:t>Old quip – “Who does the carving?”</a:t>
            </a:r>
          </a:p>
          <a:p>
            <a:pPr lvl="1"/>
            <a:r>
              <a:rPr lang="en-GB" dirty="0" smtClean="0"/>
              <a:t>Straight commercial “for profit”</a:t>
            </a:r>
          </a:p>
          <a:p>
            <a:r>
              <a:rPr lang="en-GB" dirty="0" smtClean="0"/>
              <a:t>Always a decision – but make sure that decision is made, not defaulted into </a:t>
            </a:r>
            <a:r>
              <a:rPr lang="en-GB" smtClean="0"/>
              <a:t>by increments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9478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139859"/>
            <a:ext cx="7772400" cy="1470025"/>
          </a:xfrm>
        </p:spPr>
        <p:txBody>
          <a:bodyPr/>
          <a:lstStyle/>
          <a:p>
            <a:r>
              <a:rPr lang="en-GB" dirty="0" smtClean="0"/>
              <a:t>Requirements Elicitation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5049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Language is an Imprecise Vehicle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211960" y="1600200"/>
            <a:ext cx="4474840" cy="4525963"/>
          </a:xfrm>
        </p:spPr>
        <p:txBody>
          <a:bodyPr>
            <a:normAutofit/>
          </a:bodyPr>
          <a:lstStyle/>
          <a:p>
            <a:r>
              <a:rPr lang="en-GB" dirty="0" smtClean="0"/>
              <a:t>Our task is to capture what the client wants</a:t>
            </a:r>
          </a:p>
          <a:p>
            <a:r>
              <a:rPr lang="en-GB" dirty="0" smtClean="0"/>
              <a:t>Seems obvious – ask them!</a:t>
            </a:r>
          </a:p>
          <a:p>
            <a:r>
              <a:rPr lang="en-GB" dirty="0" smtClean="0"/>
              <a:t>Do they know what they want?</a:t>
            </a:r>
          </a:p>
          <a:p>
            <a:r>
              <a:rPr lang="en-GB" dirty="0" smtClean="0"/>
              <a:t>Can they express what they want?</a:t>
            </a:r>
          </a:p>
          <a:p>
            <a:r>
              <a:rPr lang="en-GB" dirty="0" smtClean="0"/>
              <a:t>Can we understand what they say?</a:t>
            </a:r>
            <a:endParaRPr lang="en-GB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69" y="1628800"/>
            <a:ext cx="2764333" cy="4156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17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Requirements Elicitation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</a:t>
            </a:r>
            <a:r>
              <a:rPr lang="en-GB" dirty="0" smtClean="0"/>
              <a:t>ultifaceted and iterative activity</a:t>
            </a:r>
          </a:p>
          <a:p>
            <a:r>
              <a:rPr lang="en-GB" dirty="0" smtClean="0"/>
              <a:t>Critically dependent on</a:t>
            </a:r>
          </a:p>
          <a:p>
            <a:pPr lvl="1"/>
            <a:r>
              <a:rPr lang="en-GB" dirty="0" smtClean="0"/>
              <a:t>Communication skills of requirements engineers</a:t>
            </a:r>
          </a:p>
          <a:p>
            <a:pPr lvl="1"/>
            <a:r>
              <a:rPr lang="en-GB" dirty="0" smtClean="0"/>
              <a:t>Commitment and cooperation of the system stakeholders</a:t>
            </a:r>
          </a:p>
          <a:p>
            <a:r>
              <a:rPr lang="en-GB" dirty="0" smtClean="0"/>
              <a:t>But what about cultural background, location, language, timescale, knowledge?</a:t>
            </a:r>
          </a:p>
          <a:p>
            <a:r>
              <a:rPr lang="en-GB" dirty="0" smtClean="0"/>
              <a:t>What about what they don’t articulate?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9521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Processes in Elicitation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Understand the application domain</a:t>
            </a:r>
          </a:p>
          <a:p>
            <a:r>
              <a:rPr lang="en-GB" dirty="0" smtClean="0"/>
              <a:t>Identify the sources of requirements</a:t>
            </a:r>
          </a:p>
          <a:p>
            <a:r>
              <a:rPr lang="en-GB" dirty="0" smtClean="0"/>
              <a:t>Analyse the real stakeholders</a:t>
            </a:r>
          </a:p>
          <a:p>
            <a:r>
              <a:rPr lang="en-GB" dirty="0" smtClean="0"/>
              <a:t>Select your techniques, approaches, and tools</a:t>
            </a:r>
          </a:p>
          <a:p>
            <a:r>
              <a:rPr lang="en-GB" dirty="0" smtClean="0"/>
              <a:t>Then can begin to define requirements!</a:t>
            </a:r>
          </a:p>
          <a:p>
            <a:pPr lvl="1"/>
            <a:r>
              <a:rPr lang="en-GB" dirty="0" smtClean="0"/>
              <a:t>Scope of system</a:t>
            </a:r>
          </a:p>
          <a:p>
            <a:pPr lvl="1"/>
            <a:r>
              <a:rPr lang="en-GB" dirty="0" smtClean="0"/>
              <a:t>Defined needs</a:t>
            </a:r>
          </a:p>
          <a:p>
            <a:pPr lvl="1"/>
            <a:r>
              <a:rPr lang="en-GB" dirty="0" smtClean="0"/>
              <a:t>Future business operations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70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Not in Isolation:  Context is King!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</a:t>
            </a:r>
            <a:r>
              <a:rPr lang="en-GB" dirty="0" smtClean="0"/>
              <a:t>haracteristics of the project, organisation, environment</a:t>
            </a:r>
          </a:p>
          <a:p>
            <a:r>
              <a:rPr lang="en-GB" dirty="0"/>
              <a:t>B</a:t>
            </a:r>
            <a:r>
              <a:rPr lang="en-GB" dirty="0" smtClean="0"/>
              <a:t>udget and schedule</a:t>
            </a:r>
          </a:p>
          <a:p>
            <a:r>
              <a:rPr lang="en-GB" dirty="0"/>
              <a:t>S</a:t>
            </a:r>
            <a:r>
              <a:rPr lang="en-GB" dirty="0" smtClean="0"/>
              <a:t>tructure and maturity of the organisation</a:t>
            </a:r>
          </a:p>
          <a:p>
            <a:r>
              <a:rPr lang="en-GB" dirty="0"/>
              <a:t>L</a:t>
            </a:r>
            <a:r>
              <a:rPr lang="en-GB" dirty="0" smtClean="0"/>
              <a:t>evel of volatility within the project</a:t>
            </a:r>
          </a:p>
          <a:p>
            <a:r>
              <a:rPr lang="en-GB" dirty="0" smtClean="0"/>
              <a:t>Novelty – technology, business, use, interface, hardware (in particular!) – to </a:t>
            </a:r>
            <a:r>
              <a:rPr lang="en-GB" b="1" dirty="0" smtClean="0"/>
              <a:t>them</a:t>
            </a:r>
            <a:r>
              <a:rPr lang="en-GB" dirty="0" smtClean="0"/>
              <a:t> and </a:t>
            </a:r>
            <a:r>
              <a:rPr lang="en-GB" b="1" dirty="0" smtClean="0"/>
              <a:t>you</a:t>
            </a:r>
          </a:p>
        </p:txBody>
      </p:sp>
    </p:spTree>
    <p:extLst>
      <p:ext uri="{BB962C8B-B14F-4D97-AF65-F5344CB8AC3E}">
        <p14:creationId xmlns:p14="http://schemas.microsoft.com/office/powerpoint/2010/main" val="18097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Not a “One Touch” Process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Usually incremental over multiple sessions</a:t>
            </a:r>
          </a:p>
          <a:p>
            <a:pPr lvl="1"/>
            <a:r>
              <a:rPr lang="en-GB" dirty="0" smtClean="0"/>
              <a:t>Iteratively increase level of detail</a:t>
            </a:r>
            <a:endParaRPr lang="en-GB" dirty="0"/>
          </a:p>
          <a:p>
            <a:r>
              <a:rPr lang="en-GB" dirty="0" smtClean="0"/>
              <a:t>Our target is a detailed set of requirements</a:t>
            </a:r>
          </a:p>
          <a:p>
            <a:pPr lvl="1"/>
            <a:r>
              <a:rPr lang="en-GB" dirty="0"/>
              <a:t>N</a:t>
            </a:r>
            <a:r>
              <a:rPr lang="en-GB" dirty="0" smtClean="0"/>
              <a:t>atural language text and simple diagrammatic representations </a:t>
            </a:r>
          </a:p>
          <a:p>
            <a:pPr lvl="1"/>
            <a:r>
              <a:rPr lang="en-GB" dirty="0"/>
              <a:t>A</a:t>
            </a:r>
            <a:r>
              <a:rPr lang="en-GB" dirty="0" smtClean="0"/>
              <a:t>dditional information:</a:t>
            </a:r>
          </a:p>
          <a:p>
            <a:pPr lvl="2"/>
            <a:r>
              <a:rPr lang="en-GB" dirty="0" smtClean="0"/>
              <a:t>the sources;</a:t>
            </a:r>
          </a:p>
          <a:p>
            <a:pPr lvl="2"/>
            <a:r>
              <a:rPr lang="en-GB" dirty="0"/>
              <a:t>p</a:t>
            </a:r>
            <a:r>
              <a:rPr lang="en-GB" dirty="0" smtClean="0"/>
              <a:t>riorities; and</a:t>
            </a:r>
          </a:p>
          <a:p>
            <a:pPr lvl="2"/>
            <a:r>
              <a:rPr lang="en-GB" dirty="0"/>
              <a:t>r</a:t>
            </a:r>
            <a:r>
              <a:rPr lang="en-GB" dirty="0" smtClean="0"/>
              <a:t>ationales for the project</a:t>
            </a:r>
          </a:p>
        </p:txBody>
      </p:sp>
    </p:spTree>
    <p:extLst>
      <p:ext uri="{BB962C8B-B14F-4D97-AF65-F5344CB8AC3E}">
        <p14:creationId xmlns:p14="http://schemas.microsoft.com/office/powerpoint/2010/main" val="213612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23528" y="1916832"/>
            <a:ext cx="8640960" cy="1080120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/>
              <a:t>Our real target is a set of explicit</a:t>
            </a:r>
            <a:r>
              <a:rPr lang="en-GB" baseline="30000" dirty="0" smtClean="0"/>
              <a:t>1</a:t>
            </a:r>
            <a:r>
              <a:rPr lang="en-GB" dirty="0" smtClean="0"/>
              <a:t> needs</a:t>
            </a:r>
            <a:r>
              <a:rPr lang="en-GB" baseline="30000" dirty="0" smtClean="0"/>
              <a:t>2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467544" y="2924944"/>
            <a:ext cx="8229600" cy="24482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42950" indent="-742950" algn="l">
              <a:buFont typeface="+mj-lt"/>
              <a:buAutoNum type="arabicPeriod"/>
            </a:pPr>
            <a:r>
              <a:rPr lang="en-GB" sz="3300" dirty="0" smtClean="0"/>
              <a:t> </a:t>
            </a:r>
            <a:r>
              <a:rPr lang="en-GB" sz="3300" b="1" dirty="0" smtClean="0"/>
              <a:t>Explicit</a:t>
            </a:r>
            <a:r>
              <a:rPr lang="en-GB" sz="3300" dirty="0" smtClean="0"/>
              <a:t>: stated clearly by the client 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GB" sz="3300" dirty="0" smtClean="0"/>
              <a:t> </a:t>
            </a:r>
            <a:r>
              <a:rPr lang="en-GB" sz="3300" b="1" dirty="0" smtClean="0"/>
              <a:t>Explicit needs</a:t>
            </a:r>
            <a:r>
              <a:rPr lang="en-GB" sz="3300" dirty="0" smtClean="0"/>
              <a:t>: the problems for which the client knows, and has said, they need a solution</a:t>
            </a:r>
            <a:r>
              <a:rPr lang="en-GB" sz="3700" dirty="0" smtClean="0"/>
              <a:t/>
            </a:r>
            <a:br>
              <a:rPr lang="en-GB" sz="3700" dirty="0" smtClean="0"/>
            </a:br>
            <a:endParaRPr lang="en-GB" sz="3700" dirty="0"/>
          </a:p>
        </p:txBody>
      </p:sp>
    </p:spTree>
    <p:extLst>
      <p:ext uri="{BB962C8B-B14F-4D97-AF65-F5344CB8AC3E}">
        <p14:creationId xmlns:p14="http://schemas.microsoft.com/office/powerpoint/2010/main" val="17422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23528" y="1556792"/>
            <a:ext cx="8640960" cy="3744416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Our real target is a set of achievable expectations</a:t>
            </a:r>
            <a:br>
              <a:rPr lang="en-GB" dirty="0" smtClean="0"/>
            </a:b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>No surprises on either side …</a:t>
            </a:r>
            <a:br>
              <a:rPr lang="en-GB" sz="3200" dirty="0" smtClean="0"/>
            </a:br>
            <a:r>
              <a:rPr lang="en-GB" sz="3200" dirty="0" smtClean="0"/>
              <a:t>No delays in acceptance if we deliver what we said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195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Roles Will You Adopt?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Conflicts between elicited requirements and stakeholders themselves are inevitable</a:t>
            </a:r>
          </a:p>
          <a:p>
            <a:pPr lvl="1">
              <a:buFont typeface="Wingdings" pitchFamily="2" charset="2"/>
              <a:buChar char="Ø"/>
            </a:pPr>
            <a:r>
              <a:rPr lang="en-GB" dirty="0" smtClean="0"/>
              <a:t>Analyst/engineer as </a:t>
            </a:r>
            <a:r>
              <a:rPr lang="en-GB" b="1" dirty="0" smtClean="0"/>
              <a:t>mediator</a:t>
            </a:r>
            <a:r>
              <a:rPr lang="en-GB" dirty="0" smtClean="0"/>
              <a:t>!</a:t>
            </a:r>
          </a:p>
          <a:p>
            <a:r>
              <a:rPr lang="en-GB" dirty="0" smtClean="0"/>
              <a:t>The client may not understand </a:t>
            </a:r>
          </a:p>
          <a:p>
            <a:pPr lvl="1"/>
            <a:r>
              <a:rPr lang="en-GB" dirty="0" smtClean="0"/>
              <a:t>Technology</a:t>
            </a:r>
          </a:p>
          <a:p>
            <a:pPr lvl="1"/>
            <a:r>
              <a:rPr lang="en-GB" dirty="0"/>
              <a:t>C</a:t>
            </a:r>
            <a:r>
              <a:rPr lang="en-GB" dirty="0" smtClean="0"/>
              <a:t>omplexity of development</a:t>
            </a:r>
          </a:p>
          <a:p>
            <a:pPr lvl="1"/>
            <a:r>
              <a:rPr lang="en-GB" dirty="0"/>
              <a:t>H</a:t>
            </a:r>
            <a:r>
              <a:rPr lang="en-GB" dirty="0" smtClean="0"/>
              <a:t>ow to state requirements so they can be validated</a:t>
            </a:r>
          </a:p>
          <a:p>
            <a:pPr lvl="1">
              <a:buFont typeface="Wingdings" pitchFamily="2" charset="2"/>
              <a:buChar char="Ø"/>
            </a:pPr>
            <a:r>
              <a:rPr lang="en-GB" dirty="0" smtClean="0"/>
              <a:t>Analyst/engineer as </a:t>
            </a:r>
            <a:r>
              <a:rPr lang="en-GB" b="1" dirty="0" smtClean="0"/>
              <a:t>consultant/advisor</a:t>
            </a:r>
            <a:r>
              <a:rPr lang="en-GB" dirty="0" smtClean="0"/>
              <a:t>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903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Why System Design Fails</a:t>
            </a:r>
            <a:r>
              <a:rPr lang="en-GB" sz="1000" dirty="0"/>
              <a:t/>
            </a:r>
            <a:br>
              <a:rPr lang="en-GB" sz="1000" dirty="0"/>
            </a:br>
            <a:r>
              <a:rPr lang="en-GB" sz="1000" dirty="0" smtClean="0"/>
              <a:t>(Based on </a:t>
            </a:r>
            <a:r>
              <a:rPr lang="en-GB" sz="1000" dirty="0" err="1" smtClean="0"/>
              <a:t>Lyytinen</a:t>
            </a:r>
            <a:r>
              <a:rPr lang="en-GB" sz="1000" dirty="0" smtClean="0"/>
              <a:t> </a:t>
            </a:r>
            <a:r>
              <a:rPr lang="en-GB" sz="1000" dirty="0"/>
              <a:t>and </a:t>
            </a:r>
            <a:r>
              <a:rPr lang="en-GB" sz="1000" dirty="0" err="1" smtClean="0"/>
              <a:t>Hirschheim</a:t>
            </a:r>
            <a:r>
              <a:rPr lang="en-GB" sz="1000" dirty="0"/>
              <a:t>, “Information failures—a survey </a:t>
            </a:r>
            <a:r>
              <a:rPr lang="en-GB" sz="1000" dirty="0" smtClean="0"/>
              <a:t>and classiﬁcation </a:t>
            </a:r>
            <a:r>
              <a:rPr lang="en-GB" sz="1000" dirty="0"/>
              <a:t>of the empirical </a:t>
            </a:r>
            <a:r>
              <a:rPr lang="en-GB" sz="1000" dirty="0" smtClean="0"/>
              <a:t>literature”,  </a:t>
            </a:r>
            <a:r>
              <a:rPr lang="en-GB" sz="1000" dirty="0"/>
              <a:t>Oxford Surveys </a:t>
            </a:r>
            <a:r>
              <a:rPr lang="en-GB" sz="1000" dirty="0" smtClean="0"/>
              <a:t>in Information </a:t>
            </a:r>
            <a:r>
              <a:rPr lang="en-GB" sz="1000" dirty="0"/>
              <a:t>Technology </a:t>
            </a:r>
            <a:r>
              <a:rPr lang="en-GB" sz="1000" dirty="0" smtClean="0"/>
              <a:t>1987;4:257–309)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Correspondence – </a:t>
            </a:r>
            <a:r>
              <a:rPr lang="en-GB" dirty="0" smtClean="0">
                <a:solidFill>
                  <a:schemeClr val="tx2"/>
                </a:solidFill>
              </a:rPr>
              <a:t>objectives not met</a:t>
            </a:r>
          </a:p>
          <a:p>
            <a:r>
              <a:rPr lang="en-GB" dirty="0" smtClean="0"/>
              <a:t>Process – </a:t>
            </a:r>
            <a:r>
              <a:rPr lang="en-GB" dirty="0" smtClean="0">
                <a:solidFill>
                  <a:schemeClr val="tx2"/>
                </a:solidFill>
              </a:rPr>
              <a:t>can’t be done in time/budget</a:t>
            </a:r>
          </a:p>
          <a:p>
            <a:r>
              <a:rPr lang="en-GB" dirty="0" smtClean="0"/>
              <a:t>Interaction – </a:t>
            </a:r>
            <a:r>
              <a:rPr lang="en-GB" dirty="0">
                <a:solidFill>
                  <a:schemeClr val="tx2"/>
                </a:solidFill>
              </a:rPr>
              <a:t>usage as a substitute for IS quality</a:t>
            </a:r>
          </a:p>
          <a:p>
            <a:r>
              <a:rPr lang="en-GB" dirty="0" smtClean="0"/>
              <a:t>Expectation </a:t>
            </a:r>
            <a:r>
              <a:rPr lang="en-GB" dirty="0"/>
              <a:t>– </a:t>
            </a:r>
            <a:r>
              <a:rPr lang="en-GB" dirty="0">
                <a:solidFill>
                  <a:schemeClr val="tx2"/>
                </a:solidFill>
              </a:rPr>
              <a:t>performance:  actual ≠ desired</a:t>
            </a:r>
          </a:p>
          <a:p>
            <a:r>
              <a:rPr lang="en-GB" dirty="0" smtClean="0"/>
              <a:t>The causes?</a:t>
            </a:r>
          </a:p>
          <a:p>
            <a:pPr lvl="2"/>
            <a:r>
              <a:rPr lang="en-GB" dirty="0"/>
              <a:t>Poor communication between </a:t>
            </a:r>
            <a:r>
              <a:rPr lang="en-GB" dirty="0" smtClean="0"/>
              <a:t>people (P, I, E)</a:t>
            </a:r>
          </a:p>
          <a:p>
            <a:pPr lvl="2"/>
            <a:r>
              <a:rPr lang="en-GB" dirty="0"/>
              <a:t>Lack of appropriate knowledge or shared </a:t>
            </a:r>
            <a:r>
              <a:rPr lang="en-GB" dirty="0" smtClean="0"/>
              <a:t>understanding (I, E)</a:t>
            </a:r>
          </a:p>
          <a:p>
            <a:pPr lvl="2"/>
            <a:r>
              <a:rPr lang="en-GB" dirty="0" smtClean="0"/>
              <a:t>Inappropriate</a:t>
            </a:r>
            <a:r>
              <a:rPr lang="en-GB" dirty="0"/>
              <a:t>, incomplete or inaccurate </a:t>
            </a:r>
            <a:r>
              <a:rPr lang="en-GB" dirty="0" smtClean="0"/>
              <a:t>documentation (I, E)</a:t>
            </a:r>
          </a:p>
          <a:p>
            <a:pPr lvl="2"/>
            <a:r>
              <a:rPr lang="en-GB" dirty="0" smtClean="0"/>
              <a:t>Lack of systematic process, lack of management (P)</a:t>
            </a:r>
          </a:p>
          <a:p>
            <a:pPr lvl="2"/>
            <a:r>
              <a:rPr lang="en-GB" dirty="0" smtClean="0"/>
              <a:t>Users </a:t>
            </a:r>
            <a:r>
              <a:rPr lang="en-GB" dirty="0"/>
              <a:t>may not necessarily accept systems that </a:t>
            </a:r>
            <a:r>
              <a:rPr lang="en-GB" dirty="0" smtClean="0"/>
              <a:t>meet design </a:t>
            </a:r>
            <a:r>
              <a:rPr lang="en-GB" dirty="0"/>
              <a:t>objectives and </a:t>
            </a:r>
            <a:r>
              <a:rPr lang="en-GB" dirty="0" smtClean="0"/>
              <a:t>speciﬁcations (C)</a:t>
            </a:r>
          </a:p>
        </p:txBody>
      </p:sp>
    </p:spTree>
    <p:extLst>
      <p:ext uri="{BB962C8B-B14F-4D97-AF65-F5344CB8AC3E}">
        <p14:creationId xmlns:p14="http://schemas.microsoft.com/office/powerpoint/2010/main" val="317818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Communication Fails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Articulation</a:t>
            </a:r>
          </a:p>
          <a:p>
            <a:pPr lvl="1"/>
            <a:r>
              <a:rPr lang="en-GB" i="1" dirty="0" smtClean="0">
                <a:solidFill>
                  <a:srgbClr val="FF0000"/>
                </a:solidFill>
              </a:rPr>
              <a:t>You can’t express what you mean</a:t>
            </a:r>
          </a:p>
          <a:p>
            <a:r>
              <a:rPr lang="en-GB" dirty="0" smtClean="0"/>
              <a:t>Misunderstanding</a:t>
            </a:r>
          </a:p>
          <a:p>
            <a:pPr lvl="1"/>
            <a:r>
              <a:rPr lang="en-GB" i="1" dirty="0" smtClean="0">
                <a:solidFill>
                  <a:srgbClr val="FF0000"/>
                </a:solidFill>
              </a:rPr>
              <a:t>You can express it, I don’t understand you</a:t>
            </a:r>
          </a:p>
          <a:p>
            <a:r>
              <a:rPr lang="en-GB" dirty="0" smtClean="0"/>
              <a:t>Conflict</a:t>
            </a:r>
          </a:p>
          <a:p>
            <a:pPr lvl="1"/>
            <a:r>
              <a:rPr lang="en-GB" i="1" dirty="0" smtClean="0">
                <a:solidFill>
                  <a:srgbClr val="FF0000"/>
                </a:solidFill>
              </a:rPr>
              <a:t>You can express it, I can understand it, but I don’t agree </a:t>
            </a:r>
            <a:r>
              <a:rPr lang="en-GB" dirty="0" smtClean="0"/>
              <a:t>( AKA multiple viewpoints and conflict)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197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Techniques</a:t>
            </a:r>
            <a:endParaRPr lang="en-GB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(Approaches to try to elicit a full picture)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522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Interviews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Unstructured interviews</a:t>
            </a:r>
          </a:p>
          <a:p>
            <a:pPr lvl="1"/>
            <a:r>
              <a:rPr lang="en-GB" dirty="0"/>
              <a:t>C</a:t>
            </a:r>
            <a:r>
              <a:rPr lang="en-GB" dirty="0" smtClean="0"/>
              <a:t>onversational in nature </a:t>
            </a:r>
          </a:p>
          <a:p>
            <a:pPr lvl="1"/>
            <a:r>
              <a:rPr lang="en-GB" dirty="0"/>
              <a:t>I</a:t>
            </a:r>
            <a:r>
              <a:rPr lang="en-GB" dirty="0" smtClean="0"/>
              <a:t>nterviewer enforces only limited control</a:t>
            </a:r>
          </a:p>
          <a:p>
            <a:pPr lvl="1"/>
            <a:r>
              <a:rPr lang="en-GB" dirty="0" smtClean="0"/>
              <a:t>Used for exploration</a:t>
            </a:r>
          </a:p>
          <a:p>
            <a:pPr lvl="2"/>
            <a:r>
              <a:rPr lang="en-GB" dirty="0" smtClean="0"/>
              <a:t>Limited understanding of the domain</a:t>
            </a:r>
          </a:p>
          <a:p>
            <a:pPr lvl="2"/>
            <a:r>
              <a:rPr lang="en-GB" dirty="0" smtClean="0"/>
              <a:t>Precursor to more focused and detailed structured interviews</a:t>
            </a:r>
          </a:p>
          <a:p>
            <a:pPr lvl="1"/>
            <a:r>
              <a:rPr lang="en-GB" dirty="0"/>
              <a:t>F</a:t>
            </a:r>
            <a:r>
              <a:rPr lang="en-GB" dirty="0" smtClean="0"/>
              <a:t>ocus in too much detail on some areas, and not enough in others</a:t>
            </a:r>
          </a:p>
        </p:txBody>
      </p:sp>
    </p:spTree>
    <p:extLst>
      <p:ext uri="{BB962C8B-B14F-4D97-AF65-F5344CB8AC3E}">
        <p14:creationId xmlns:p14="http://schemas.microsoft.com/office/powerpoint/2010/main" val="109863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Interviews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Structured interviews</a:t>
            </a:r>
          </a:p>
          <a:p>
            <a:pPr lvl="1"/>
            <a:r>
              <a:rPr lang="en-GB" dirty="0"/>
              <a:t>P</a:t>
            </a:r>
            <a:r>
              <a:rPr lang="en-GB" dirty="0" smtClean="0"/>
              <a:t>redetermined set of questions to gather specific information</a:t>
            </a:r>
          </a:p>
          <a:p>
            <a:pPr lvl="1"/>
            <a:r>
              <a:rPr lang="en-GB" dirty="0" smtClean="0"/>
              <a:t>Needs the right questions, appropriately timed, to the right person, easy language, etc.</a:t>
            </a:r>
          </a:p>
          <a:p>
            <a:pPr lvl="1"/>
            <a:r>
              <a:rPr lang="en-GB" dirty="0" smtClean="0"/>
              <a:t>Templates available for guidance on (e.g. </a:t>
            </a:r>
            <a:r>
              <a:rPr lang="en-GB" dirty="0" err="1" smtClean="0"/>
              <a:t>Volere</a:t>
            </a:r>
            <a:r>
              <a:rPr lang="en-GB" dirty="0" smtClean="0"/>
              <a:t>)</a:t>
            </a:r>
          </a:p>
          <a:p>
            <a:pPr lvl="1"/>
            <a:r>
              <a:rPr lang="en-GB" dirty="0" smtClean="0"/>
              <a:t>Structured interviews in practice</a:t>
            </a:r>
          </a:p>
          <a:p>
            <a:pPr lvl="2"/>
            <a:r>
              <a:rPr lang="en-GB" dirty="0" smtClean="0"/>
              <a:t>Tend to limit the investigation of new ideas</a:t>
            </a:r>
          </a:p>
          <a:p>
            <a:pPr lvl="2"/>
            <a:r>
              <a:rPr lang="en-GB" dirty="0" smtClean="0"/>
              <a:t>Considered to be rigorous and effective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653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Questionnaires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U</a:t>
            </a:r>
            <a:r>
              <a:rPr lang="en-GB" dirty="0" smtClean="0"/>
              <a:t>sed during the early stages of requirements elicitation</a:t>
            </a:r>
          </a:p>
          <a:p>
            <a:pPr lvl="1"/>
            <a:r>
              <a:rPr lang="en-GB" dirty="0" smtClean="0"/>
              <a:t>Open and/or closed questions</a:t>
            </a:r>
          </a:p>
          <a:p>
            <a:pPr lvl="1"/>
            <a:r>
              <a:rPr lang="en-GB" dirty="0" smtClean="0"/>
              <a:t>The terms, concepts, and boundaries of the domain must be well established</a:t>
            </a:r>
          </a:p>
          <a:p>
            <a:pPr lvl="2"/>
            <a:r>
              <a:rPr lang="en-GB" dirty="0" smtClean="0"/>
              <a:t>Shared understanding by the participants and questionnaire designer</a:t>
            </a:r>
          </a:p>
          <a:p>
            <a:pPr lvl="1"/>
            <a:r>
              <a:rPr lang="en-GB" dirty="0" smtClean="0"/>
              <a:t>Focused questions </a:t>
            </a:r>
          </a:p>
          <a:p>
            <a:pPr lvl="2"/>
            <a:r>
              <a:rPr lang="en-GB" dirty="0" smtClean="0"/>
              <a:t>To avoid gathering large amounts of redundant and irrelevant information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615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Questionnaires in Use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en-GB" dirty="0"/>
              <a:t>E</a:t>
            </a:r>
            <a:r>
              <a:rPr lang="en-GB" dirty="0" smtClean="0"/>
              <a:t>fficient way to collect information from multiple stakeholders quickly</a:t>
            </a:r>
          </a:p>
          <a:p>
            <a:pPr lvl="1"/>
            <a:r>
              <a:rPr lang="en-GB" dirty="0"/>
              <a:t>L</a:t>
            </a:r>
            <a:r>
              <a:rPr lang="en-GB" dirty="0" smtClean="0"/>
              <a:t>imited in the depth of knowledge they can elicit</a:t>
            </a:r>
          </a:p>
          <a:p>
            <a:pPr lvl="2"/>
            <a:r>
              <a:rPr lang="en-GB" dirty="0" smtClean="0"/>
              <a:t>Can’t delve further on a topic</a:t>
            </a:r>
          </a:p>
          <a:p>
            <a:pPr lvl="2"/>
            <a:r>
              <a:rPr lang="en-GB" dirty="0" smtClean="0"/>
              <a:t>Can’t expand on new ideas</a:t>
            </a:r>
          </a:p>
          <a:p>
            <a:pPr lvl="2"/>
            <a:r>
              <a:rPr lang="en-GB" dirty="0" smtClean="0"/>
              <a:t>Participants can’t request clarification or correct misunderstandings</a:t>
            </a:r>
          </a:p>
          <a:p>
            <a:pPr lvl="1"/>
            <a:r>
              <a:rPr lang="en-GB" dirty="0" smtClean="0"/>
              <a:t>Best as informal checklists </a:t>
            </a:r>
          </a:p>
          <a:p>
            <a:pPr lvl="2"/>
            <a:r>
              <a:rPr lang="en-GB" dirty="0" smtClean="0"/>
              <a:t>Ensure fundamental elements are addressed early on</a:t>
            </a:r>
          </a:p>
          <a:p>
            <a:pPr lvl="2"/>
            <a:r>
              <a:rPr lang="en-GB" dirty="0"/>
              <a:t>F</a:t>
            </a:r>
            <a:r>
              <a:rPr lang="en-GB" dirty="0" smtClean="0"/>
              <a:t>oundation for subsequent elicitation activities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316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Good Questionnaire?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Participant’s thinking</a:t>
            </a:r>
          </a:p>
          <a:p>
            <a:pPr lvl="2"/>
            <a:r>
              <a:rPr lang="en-GB" dirty="0" smtClean="0"/>
              <a:t>Short</a:t>
            </a:r>
            <a:endParaRPr lang="en-GB" dirty="0"/>
          </a:p>
          <a:p>
            <a:pPr lvl="2"/>
            <a:r>
              <a:rPr lang="en-GB" dirty="0"/>
              <a:t>Logical</a:t>
            </a:r>
          </a:p>
          <a:p>
            <a:pPr lvl="2"/>
            <a:r>
              <a:rPr lang="en-GB" dirty="0"/>
              <a:t>Respectful</a:t>
            </a:r>
          </a:p>
          <a:p>
            <a:pPr lvl="2"/>
            <a:r>
              <a:rPr lang="en-GB" dirty="0" smtClean="0"/>
              <a:t>Relevant</a:t>
            </a:r>
          </a:p>
          <a:p>
            <a:r>
              <a:rPr lang="en-GB" dirty="0" smtClean="0"/>
              <a:t>Researcher’s view</a:t>
            </a:r>
          </a:p>
          <a:p>
            <a:pPr lvl="2"/>
            <a:r>
              <a:rPr lang="en-GB" dirty="0"/>
              <a:t>Gets completed</a:t>
            </a:r>
          </a:p>
          <a:p>
            <a:pPr lvl="2"/>
            <a:r>
              <a:rPr lang="en-GB" dirty="0"/>
              <a:t>Enforces qualifications</a:t>
            </a:r>
          </a:p>
          <a:p>
            <a:pPr lvl="2"/>
            <a:r>
              <a:rPr lang="en-GB" dirty="0"/>
              <a:t>Meets goals</a:t>
            </a:r>
          </a:p>
          <a:p>
            <a:pPr lvl="2"/>
            <a:r>
              <a:rPr lang="en-GB" dirty="0"/>
              <a:t>Supports needed analysis</a:t>
            </a:r>
          </a:p>
          <a:p>
            <a:pPr lvl="2"/>
            <a:r>
              <a:rPr lang="en-GB" dirty="0"/>
              <a:t>Precise enough to be useful</a:t>
            </a:r>
          </a:p>
        </p:txBody>
      </p:sp>
    </p:spTree>
    <p:extLst>
      <p:ext uri="{BB962C8B-B14F-4D97-AF65-F5344CB8AC3E}">
        <p14:creationId xmlns:p14="http://schemas.microsoft.com/office/powerpoint/2010/main" val="14520363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Questionnaire Content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Screening questions</a:t>
            </a:r>
          </a:p>
          <a:p>
            <a:pPr lvl="1"/>
            <a:r>
              <a:rPr lang="en-GB" dirty="0" smtClean="0"/>
              <a:t>Is the participant qualified to answer well?</a:t>
            </a:r>
          </a:p>
          <a:p>
            <a:r>
              <a:rPr lang="en-GB" dirty="0" smtClean="0"/>
              <a:t>Core content – “must haves”</a:t>
            </a:r>
          </a:p>
          <a:p>
            <a:pPr lvl="1"/>
            <a:r>
              <a:rPr lang="en-GB" dirty="0" smtClean="0"/>
              <a:t>Questions we need answered to make progress</a:t>
            </a:r>
          </a:p>
          <a:p>
            <a:r>
              <a:rPr lang="en-GB" dirty="0" smtClean="0"/>
              <a:t>Difficult questions/cognitively challenge</a:t>
            </a:r>
          </a:p>
          <a:p>
            <a:pPr lvl="1"/>
            <a:r>
              <a:rPr lang="en-GB" dirty="0" smtClean="0"/>
              <a:t>Put these at the end so the subject is ready for them and to avoid losing too much if they balk (or walk!)</a:t>
            </a:r>
          </a:p>
          <a:p>
            <a:r>
              <a:rPr lang="en-GB" dirty="0" smtClean="0"/>
              <a:t>Conclusion</a:t>
            </a:r>
          </a:p>
          <a:p>
            <a:pPr lvl="1"/>
            <a:r>
              <a:rPr lang="en-GB" dirty="0" smtClean="0"/>
              <a:t>Any last demographic data + (v. important) </a:t>
            </a:r>
            <a:r>
              <a:rPr lang="en-GB" b="1" dirty="0" smtClean="0"/>
              <a:t>BE NICE </a:t>
            </a:r>
            <a:r>
              <a:rPr lang="en-GB" dirty="0" smtClean="0"/>
              <a:t>– appreciative, thankful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20113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 fontScale="92500"/>
          </a:bodyPr>
          <a:lstStyle/>
          <a:p>
            <a:r>
              <a:rPr lang="en-GB" dirty="0"/>
              <a:t>T</a:t>
            </a:r>
            <a:r>
              <a:rPr lang="en-GB" dirty="0" smtClean="0"/>
              <a:t>op-down approach</a:t>
            </a:r>
          </a:p>
          <a:p>
            <a:pPr lvl="2"/>
            <a:r>
              <a:rPr lang="en-GB" dirty="0" smtClean="0"/>
              <a:t>High-level tasks are decomposed into subtasks </a:t>
            </a:r>
          </a:p>
          <a:p>
            <a:pPr lvl="2"/>
            <a:r>
              <a:rPr lang="en-GB" dirty="0" smtClean="0"/>
              <a:t>Subtasks into detailed sequences </a:t>
            </a:r>
          </a:p>
          <a:p>
            <a:pPr lvl="2"/>
            <a:r>
              <a:rPr lang="en-GB" dirty="0" smtClean="0"/>
              <a:t>Recursive until all actions and events are described</a:t>
            </a:r>
          </a:p>
          <a:p>
            <a:r>
              <a:rPr lang="en-GB" dirty="0" smtClean="0"/>
              <a:t>Constructs a hierarchy of system tasks</a:t>
            </a:r>
          </a:p>
          <a:p>
            <a:r>
              <a:rPr lang="en-GB" dirty="0" smtClean="0"/>
              <a:t>Determines the knowledge used to carry them out</a:t>
            </a:r>
          </a:p>
          <a:p>
            <a:pPr lvl="2"/>
            <a:r>
              <a:rPr lang="en-GB" dirty="0"/>
              <a:t>U</a:t>
            </a:r>
            <a:r>
              <a:rPr lang="en-GB" dirty="0" smtClean="0"/>
              <a:t>ser and system interactions on tasks </a:t>
            </a:r>
          </a:p>
          <a:p>
            <a:pPr lvl="2"/>
            <a:r>
              <a:rPr lang="en-GB" dirty="0" smtClean="0"/>
              <a:t>Contextual description of the activities</a:t>
            </a:r>
          </a:p>
          <a:p>
            <a:r>
              <a:rPr lang="en-GB" dirty="0" smtClean="0"/>
              <a:t>Problems of </a:t>
            </a:r>
            <a:r>
              <a:rPr lang="en-GB" b="1" dirty="0" smtClean="0"/>
              <a:t>effort</a:t>
            </a:r>
            <a:r>
              <a:rPr lang="en-GB" dirty="0" smtClean="0"/>
              <a:t> and level of </a:t>
            </a:r>
            <a:r>
              <a:rPr lang="en-GB" b="1" dirty="0" smtClean="0"/>
              <a:t>detail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9537971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Domain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Analysis by examining the existing and related documentation and applications</a:t>
            </a:r>
          </a:p>
          <a:p>
            <a:pPr lvl="1"/>
            <a:r>
              <a:rPr lang="en-GB" dirty="0"/>
              <a:t>I</a:t>
            </a:r>
            <a:r>
              <a:rPr lang="en-GB" dirty="0" smtClean="0"/>
              <a:t>mportant in the replacement or enhancement of an existing system</a:t>
            </a:r>
          </a:p>
          <a:p>
            <a:pPr lvl="1"/>
            <a:r>
              <a:rPr lang="en-GB" dirty="0" smtClean="0"/>
              <a:t>Types of documents</a:t>
            </a:r>
          </a:p>
          <a:p>
            <a:pPr lvl="2"/>
            <a:r>
              <a:rPr lang="en-GB" dirty="0"/>
              <a:t>D</a:t>
            </a:r>
            <a:r>
              <a:rPr lang="en-GB" dirty="0" smtClean="0"/>
              <a:t>esign documents, instruction manuals , hardcopy forms and files</a:t>
            </a:r>
          </a:p>
          <a:p>
            <a:pPr lvl="2"/>
            <a:r>
              <a:rPr lang="en-GB" dirty="0"/>
              <a:t>U</a:t>
            </a:r>
            <a:r>
              <a:rPr lang="en-GB" dirty="0" smtClean="0"/>
              <a:t>pstream and downstream systems</a:t>
            </a:r>
          </a:p>
          <a:p>
            <a:pPr lvl="2"/>
            <a:r>
              <a:rPr lang="en-GB" dirty="0" smtClean="0"/>
              <a:t>Competitor products</a:t>
            </a:r>
          </a:p>
          <a:p>
            <a:r>
              <a:rPr lang="en-GB" dirty="0" smtClean="0"/>
              <a:t>Produces detailed descriptions and examples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36639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Introspection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</a:t>
            </a:r>
            <a:r>
              <a:rPr lang="en-GB" dirty="0" smtClean="0"/>
              <a:t>nalyst develops requirements based on what s/he believes is required from the system</a:t>
            </a:r>
          </a:p>
          <a:p>
            <a:pPr lvl="1"/>
            <a:r>
              <a:rPr lang="en-GB" dirty="0" smtClean="0"/>
              <a:t>We all do this at some point</a:t>
            </a:r>
          </a:p>
          <a:p>
            <a:pPr lvl="1"/>
            <a:r>
              <a:rPr lang="en-GB" dirty="0" smtClean="0"/>
              <a:t>Effective when the analyst is</a:t>
            </a:r>
          </a:p>
          <a:p>
            <a:pPr lvl="2"/>
            <a:r>
              <a:rPr lang="en-GB" dirty="0" smtClean="0"/>
              <a:t>Very familiar with the domain and goals of the system, </a:t>
            </a:r>
          </a:p>
          <a:p>
            <a:pPr lvl="2"/>
            <a:r>
              <a:rPr lang="en-GB" dirty="0" smtClean="0"/>
              <a:t>Expert in the business processes performed</a:t>
            </a:r>
          </a:p>
          <a:p>
            <a:pPr lvl="1"/>
            <a:r>
              <a:rPr lang="en-GB" dirty="0" smtClean="0"/>
              <a:t>Can be essential if the client is naïve or doesn’t know what s/he wants</a:t>
            </a:r>
          </a:p>
          <a:p>
            <a:pPr lvl="1"/>
            <a:r>
              <a:rPr lang="en-GB" dirty="0" smtClean="0"/>
              <a:t>Be wary – everyone knows what they </a:t>
            </a:r>
            <a:r>
              <a:rPr lang="en-GB" b="1" dirty="0" smtClean="0"/>
              <a:t>don’t</a:t>
            </a:r>
            <a:r>
              <a:rPr lang="en-GB" dirty="0" smtClean="0"/>
              <a:t> want!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72689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Repertory Grids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</a:t>
            </a:r>
            <a:r>
              <a:rPr lang="en-GB" dirty="0" smtClean="0"/>
              <a:t>takeholders to develop attributes and assign values to a set of domain entities</a:t>
            </a:r>
          </a:p>
          <a:p>
            <a:r>
              <a:rPr lang="en-GB" dirty="0"/>
              <a:t>S</a:t>
            </a:r>
            <a:r>
              <a:rPr lang="en-GB" dirty="0" smtClean="0"/>
              <a:t>ystem modelled in the form of a matrix</a:t>
            </a:r>
          </a:p>
          <a:p>
            <a:pPr lvl="1"/>
            <a:r>
              <a:rPr lang="en-GB" dirty="0" smtClean="0"/>
              <a:t>Categorises elements of the system</a:t>
            </a:r>
          </a:p>
          <a:p>
            <a:pPr lvl="1"/>
            <a:r>
              <a:rPr lang="en-GB" dirty="0"/>
              <a:t>I</a:t>
            </a:r>
            <a:r>
              <a:rPr lang="en-GB" dirty="0" smtClean="0"/>
              <a:t>nstances of those categories</a:t>
            </a:r>
          </a:p>
          <a:p>
            <a:pPr lvl="1"/>
            <a:r>
              <a:rPr lang="en-GB" dirty="0"/>
              <a:t>V</a:t>
            </a:r>
            <a:r>
              <a:rPr lang="en-GB" dirty="0" smtClean="0"/>
              <a:t>ariables with corresponding values to each one</a:t>
            </a:r>
          </a:p>
          <a:p>
            <a:pPr lvl="1"/>
            <a:r>
              <a:rPr lang="en-GB" dirty="0"/>
              <a:t>I</a:t>
            </a:r>
            <a:r>
              <a:rPr lang="en-GB" dirty="0" smtClean="0"/>
              <a:t>dentify and represent the similarities and differences between the domain entities</a:t>
            </a:r>
          </a:p>
          <a:p>
            <a:r>
              <a:rPr lang="en-GB" dirty="0" smtClean="0"/>
              <a:t>Best used with experts (v. abstract concept)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98187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0" r="-16520"/>
          <a:stretch/>
        </p:blipFill>
        <p:spPr bwMode="auto">
          <a:xfrm>
            <a:off x="1043608" y="1324126"/>
            <a:ext cx="7704856" cy="5502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Example Repertory Grid - Evaluation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812360" y="3068960"/>
            <a:ext cx="12193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Key</a:t>
            </a:r>
          </a:p>
          <a:p>
            <a:r>
              <a:rPr lang="en-GB" dirty="0" smtClean="0"/>
              <a:t>1 = “Good”</a:t>
            </a:r>
          </a:p>
          <a:p>
            <a:r>
              <a:rPr lang="en-GB" dirty="0" smtClean="0"/>
              <a:t>5 = “Bad”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55847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e.g. Repertory Grid - Comparison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86665"/>
            <a:ext cx="6696744" cy="4079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39752" y="5732654"/>
            <a:ext cx="3690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Comparison of the “Feel” of Web Site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27563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Card Sorting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</a:t>
            </a:r>
            <a:r>
              <a:rPr lang="en-GB" dirty="0" smtClean="0"/>
              <a:t>takeholders to sort a series of cards with the names of domain entities into groups</a:t>
            </a:r>
          </a:p>
          <a:p>
            <a:pPr lvl="1"/>
            <a:r>
              <a:rPr lang="en-GB" dirty="0" smtClean="0"/>
              <a:t>As they see it</a:t>
            </a:r>
          </a:p>
          <a:p>
            <a:pPr lvl="1"/>
            <a:r>
              <a:rPr lang="en-GB" dirty="0" smtClean="0"/>
              <a:t>Then required to explain their approach</a:t>
            </a:r>
          </a:p>
          <a:p>
            <a:r>
              <a:rPr lang="en-GB" dirty="0" smtClean="0"/>
              <a:t>Possible only if the domain is sufficiently understood by analyst and participants</a:t>
            </a:r>
            <a:endParaRPr lang="en-GB" dirty="0"/>
          </a:p>
          <a:p>
            <a:r>
              <a:rPr lang="en-GB" dirty="0" smtClean="0"/>
              <a:t>CRC cards an example of this approach</a:t>
            </a:r>
          </a:p>
          <a:p>
            <a:pPr lvl="1"/>
            <a:r>
              <a:rPr lang="en-GB" dirty="0"/>
              <a:t>C</a:t>
            </a:r>
            <a:r>
              <a:rPr lang="en-GB" dirty="0" smtClean="0"/>
              <a:t>ards used to assign responsibilities to users and components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115616" y="6309320"/>
            <a:ext cx="2460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(Clarification Technique)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74141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CRC Cards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Class, Responsibilities, and Collaboration (CRC) </a:t>
            </a:r>
            <a:r>
              <a:rPr lang="en-GB" dirty="0" smtClean="0"/>
              <a:t>Cards</a:t>
            </a:r>
          </a:p>
          <a:p>
            <a:pPr lvl="1"/>
            <a:r>
              <a:rPr lang="en-GB" dirty="0" smtClean="0"/>
              <a:t>Move away </a:t>
            </a:r>
            <a:r>
              <a:rPr lang="en-GB" dirty="0"/>
              <a:t>from the procedural mode of </a:t>
            </a:r>
            <a:r>
              <a:rPr lang="en-GB" dirty="0" smtClean="0"/>
              <a:t>thought</a:t>
            </a:r>
          </a:p>
          <a:p>
            <a:pPr lvl="1"/>
            <a:r>
              <a:rPr lang="en-GB" dirty="0"/>
              <a:t>Cards are used to represent </a:t>
            </a:r>
            <a:r>
              <a:rPr lang="en-GB" dirty="0" smtClean="0"/>
              <a:t>software objects</a:t>
            </a:r>
          </a:p>
          <a:p>
            <a:pPr lvl="2"/>
            <a:r>
              <a:rPr lang="en-GB" dirty="0" smtClean="0"/>
              <a:t>Class </a:t>
            </a:r>
            <a:r>
              <a:rPr lang="en-GB" dirty="0"/>
              <a:t>of </a:t>
            </a:r>
            <a:r>
              <a:rPr lang="en-GB" dirty="0" smtClean="0"/>
              <a:t>object written </a:t>
            </a:r>
            <a:r>
              <a:rPr lang="en-GB" dirty="0"/>
              <a:t>at the top of the </a:t>
            </a:r>
            <a:r>
              <a:rPr lang="en-GB" dirty="0" smtClean="0"/>
              <a:t>card</a:t>
            </a:r>
          </a:p>
          <a:p>
            <a:pPr lvl="2"/>
            <a:r>
              <a:rPr lang="en-GB" dirty="0" smtClean="0"/>
              <a:t>Responsibilities </a:t>
            </a:r>
            <a:r>
              <a:rPr lang="en-GB" dirty="0"/>
              <a:t>listed down the left </a:t>
            </a:r>
            <a:r>
              <a:rPr lang="en-GB" dirty="0" smtClean="0"/>
              <a:t>side</a:t>
            </a:r>
          </a:p>
          <a:p>
            <a:pPr lvl="2"/>
            <a:r>
              <a:rPr lang="en-GB" dirty="0"/>
              <a:t>C</a:t>
            </a:r>
            <a:r>
              <a:rPr lang="en-GB" dirty="0" smtClean="0"/>
              <a:t>ollaborating </a:t>
            </a:r>
            <a:r>
              <a:rPr lang="en-GB" dirty="0"/>
              <a:t>classes </a:t>
            </a:r>
            <a:r>
              <a:rPr lang="en-GB" dirty="0" smtClean="0"/>
              <a:t>listed </a:t>
            </a:r>
            <a:r>
              <a:rPr lang="en-GB" dirty="0"/>
              <a:t>to the right of each </a:t>
            </a:r>
            <a:r>
              <a:rPr lang="en-GB" dirty="0" smtClean="0"/>
              <a:t>responsibility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81910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Simple Example CRC Card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988840"/>
            <a:ext cx="4056606" cy="1880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15748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CRC Cards Describe the System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527" y="1988840"/>
            <a:ext cx="2749227" cy="3173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632" y="1988840"/>
            <a:ext cx="2647895" cy="2272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049" y="4261711"/>
            <a:ext cx="2477430" cy="1431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6402" y="6093296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1200" dirty="0"/>
              <a:t>From: Beck, K., Cunningham, W., “A Laboratory For Teaching </a:t>
            </a:r>
            <a:r>
              <a:rPr lang="en-GB" sz="1200" dirty="0" smtClean="0"/>
              <a:t>Object-Oriented Thinking”, OOPSLA'89 </a:t>
            </a:r>
            <a:r>
              <a:rPr lang="en-GB" sz="1200" dirty="0"/>
              <a:t>Conference </a:t>
            </a:r>
            <a:r>
              <a:rPr lang="en-GB" sz="1200" dirty="0" smtClean="0"/>
              <a:t>Proceedings October </a:t>
            </a:r>
            <a:r>
              <a:rPr lang="en-GB" sz="1200" dirty="0"/>
              <a:t>1-6, 1989, New Orleans, </a:t>
            </a:r>
            <a:r>
              <a:rPr lang="en-GB" sz="1200" dirty="0" smtClean="0"/>
              <a:t>Louisiana.  </a:t>
            </a:r>
            <a:r>
              <a:rPr lang="en-GB" sz="1200" dirty="0" smtClean="0">
                <a:solidFill>
                  <a:prstClr val="black"/>
                </a:solidFill>
              </a:rPr>
              <a:t>See </a:t>
            </a:r>
            <a:r>
              <a:rPr lang="en-GB" sz="1200" dirty="0">
                <a:solidFill>
                  <a:prstClr val="black"/>
                </a:solidFill>
                <a:hlinkClick r:id="rId5"/>
              </a:rPr>
              <a:t>http://c2.com/doc/oopsla89/paper.html</a:t>
            </a:r>
            <a:r>
              <a:rPr lang="en-GB" sz="1200" dirty="0">
                <a:solidFill>
                  <a:prstClr val="black"/>
                </a:solidFill>
              </a:rPr>
              <a:t> for details!</a:t>
            </a:r>
          </a:p>
          <a:p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745828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CRC Cards in Operation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Simulate </a:t>
            </a:r>
            <a:r>
              <a:rPr lang="en-GB" dirty="0"/>
              <a:t>the system by talking about which objects send messages to other </a:t>
            </a:r>
            <a:r>
              <a:rPr lang="en-GB" dirty="0" smtClean="0"/>
              <a:t>objects</a:t>
            </a:r>
          </a:p>
          <a:p>
            <a:r>
              <a:rPr lang="en-GB" dirty="0"/>
              <a:t>S</a:t>
            </a:r>
            <a:r>
              <a:rPr lang="en-GB" dirty="0" smtClean="0"/>
              <a:t>tepping </a:t>
            </a:r>
            <a:r>
              <a:rPr lang="en-GB" dirty="0"/>
              <a:t>through the process </a:t>
            </a:r>
            <a:r>
              <a:rPr lang="en-GB" dirty="0" smtClean="0"/>
              <a:t>reveals weaknesses </a:t>
            </a:r>
            <a:r>
              <a:rPr lang="en-GB" dirty="0"/>
              <a:t>and </a:t>
            </a:r>
            <a:r>
              <a:rPr lang="en-GB" dirty="0" smtClean="0"/>
              <a:t>problems</a:t>
            </a:r>
          </a:p>
          <a:p>
            <a:r>
              <a:rPr lang="en-GB" dirty="0" smtClean="0"/>
              <a:t>Design </a:t>
            </a:r>
            <a:r>
              <a:rPr lang="en-GB" dirty="0"/>
              <a:t>alternatives </a:t>
            </a:r>
            <a:r>
              <a:rPr lang="en-GB" dirty="0" smtClean="0"/>
              <a:t>explored by </a:t>
            </a:r>
            <a:r>
              <a:rPr lang="en-GB" dirty="0"/>
              <a:t>simulating the </a:t>
            </a:r>
            <a:r>
              <a:rPr lang="en-GB" dirty="0" smtClean="0"/>
              <a:t>proposed changes</a:t>
            </a:r>
          </a:p>
          <a:p>
            <a:r>
              <a:rPr lang="en-GB" i="1" dirty="0" smtClean="0">
                <a:solidFill>
                  <a:srgbClr val="FF0000"/>
                </a:solidFill>
              </a:rPr>
              <a:t>Lack of a written specification?  Ability to retain the design?  Too many cooks?</a:t>
            </a:r>
            <a:endParaRPr lang="en-GB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5196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Use of CRC in Extreme Programming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583" y="1628774"/>
            <a:ext cx="6840804" cy="4104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06457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Some examples: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c2.com/doc/oopsla89/paper.html</a:t>
            </a:r>
            <a:endParaRPr lang="en-GB" dirty="0" smtClean="0"/>
          </a:p>
          <a:p>
            <a:r>
              <a:rPr lang="en-GB" dirty="0" smtClean="0"/>
              <a:t>A “full design” process for an address book application (use cases, CRCs, and sequence diagrams)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http://</a:t>
            </a:r>
            <a:r>
              <a:rPr lang="en-GB" dirty="0" smtClean="0">
                <a:hlinkClick r:id="rId3"/>
              </a:rPr>
              <a:t>www.cs.gordon.edu/courses/cs211/AddressBookExample/index.html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(If nothing else, explains why methods designed for big projects doesn’t go well with small jobs!)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483578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Laddering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</a:t>
            </a:r>
            <a:r>
              <a:rPr lang="en-GB" dirty="0" smtClean="0"/>
              <a:t>takeholders are asked a series of short prompting questions, known as probes</a:t>
            </a:r>
          </a:p>
          <a:p>
            <a:pPr lvl="1"/>
            <a:r>
              <a:rPr lang="en-GB" dirty="0" smtClean="0"/>
              <a:t>Asked to arrange the resultant answers into an organised structure</a:t>
            </a:r>
          </a:p>
          <a:p>
            <a:pPr lvl="1"/>
            <a:r>
              <a:rPr lang="en-GB" dirty="0" smtClean="0"/>
              <a:t>Needs stakeholders able to express their understanding and arrange it in a logical way</a:t>
            </a:r>
          </a:p>
          <a:p>
            <a:pPr lvl="1"/>
            <a:r>
              <a:rPr lang="en-GB" dirty="0"/>
              <a:t>D</a:t>
            </a:r>
            <a:r>
              <a:rPr lang="en-GB" dirty="0" smtClean="0"/>
              <a:t>isplayed using tree diagrams, modified dynamically as information is added</a:t>
            </a:r>
          </a:p>
          <a:p>
            <a:pPr lvl="1"/>
            <a:r>
              <a:rPr lang="en-GB" dirty="0" smtClean="0"/>
              <a:t>Assumes knowledge can be arranged in a </a:t>
            </a:r>
            <a:r>
              <a:rPr lang="en-GB" b="1" dirty="0" smtClean="0"/>
              <a:t>hierarchical</a:t>
            </a:r>
            <a:r>
              <a:rPr lang="en-GB" dirty="0" smtClean="0"/>
              <a:t> fashion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616" y="6309320"/>
            <a:ext cx="2460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(Clarification Technique)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7633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Group Work (incl. Focus </a:t>
            </a:r>
            <a:r>
              <a:rPr lang="en-GB" dirty="0"/>
              <a:t>G</a:t>
            </a:r>
            <a:r>
              <a:rPr lang="en-GB" dirty="0" smtClean="0"/>
              <a:t>roups)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</a:t>
            </a:r>
            <a:r>
              <a:rPr lang="en-GB" dirty="0" smtClean="0"/>
              <a:t>ollaborative meetings are often the default technique for requirements elicitation</a:t>
            </a:r>
          </a:p>
          <a:p>
            <a:pPr lvl="1"/>
            <a:r>
              <a:rPr lang="en-GB" dirty="0" smtClean="0"/>
              <a:t>Involves and commits stakeholders directly and promotes cooperation</a:t>
            </a:r>
          </a:p>
          <a:p>
            <a:pPr lvl="1"/>
            <a:r>
              <a:rPr lang="en-GB" dirty="0" smtClean="0"/>
              <a:t>Managing  group sessions requires expertise</a:t>
            </a:r>
          </a:p>
          <a:p>
            <a:pPr lvl="2"/>
            <a:r>
              <a:rPr lang="en-GB" dirty="0" smtClean="0"/>
              <a:t>Ensuring individual personalities don’t dominate</a:t>
            </a:r>
          </a:p>
          <a:p>
            <a:pPr lvl="1"/>
            <a:r>
              <a:rPr lang="en-GB" dirty="0" smtClean="0"/>
              <a:t>Key success factors</a:t>
            </a:r>
          </a:p>
          <a:p>
            <a:pPr lvl="2"/>
            <a:r>
              <a:rPr lang="en-GB" dirty="0" smtClean="0"/>
              <a:t>Makeup and cohesion of group participants</a:t>
            </a:r>
          </a:p>
          <a:p>
            <a:pPr lvl="2"/>
            <a:r>
              <a:rPr lang="en-GB" dirty="0" smtClean="0"/>
              <a:t>Group members comfortable and confident in speaking openly and honestly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89486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Ethnography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The study of people in their natural setting</a:t>
            </a:r>
          </a:p>
          <a:p>
            <a:pPr lvl="1"/>
            <a:r>
              <a:rPr lang="en-GB" dirty="0"/>
              <a:t>P</a:t>
            </a:r>
            <a:r>
              <a:rPr lang="en-GB" dirty="0" smtClean="0"/>
              <a:t>articipation in the activities of the users over an extended time</a:t>
            </a:r>
          </a:p>
          <a:p>
            <a:pPr lvl="1"/>
            <a:r>
              <a:rPr lang="en-GB" dirty="0" smtClean="0"/>
              <a:t>Collecting information on their normal operations</a:t>
            </a:r>
          </a:p>
          <a:p>
            <a:pPr lvl="1"/>
            <a:r>
              <a:rPr lang="en-GB" dirty="0" smtClean="0"/>
              <a:t>Useful when addressing contextual factors</a:t>
            </a:r>
          </a:p>
          <a:p>
            <a:pPr lvl="2"/>
            <a:r>
              <a:rPr lang="en-GB" dirty="0" smtClean="0"/>
              <a:t>Usability</a:t>
            </a:r>
          </a:p>
          <a:p>
            <a:pPr lvl="2"/>
            <a:r>
              <a:rPr lang="en-GB" dirty="0"/>
              <a:t>U</a:t>
            </a:r>
            <a:r>
              <a:rPr lang="en-GB" dirty="0" smtClean="0"/>
              <a:t>nderstanding of interactions between different users</a:t>
            </a:r>
          </a:p>
          <a:p>
            <a:pPr lvl="1"/>
            <a:r>
              <a:rPr lang="en-GB" dirty="0" smtClean="0"/>
              <a:t>Effective applications</a:t>
            </a:r>
          </a:p>
          <a:p>
            <a:pPr lvl="2"/>
            <a:r>
              <a:rPr lang="en-GB" dirty="0" smtClean="0"/>
              <a:t>New system needs to fix existing problems with processes and procedures</a:t>
            </a:r>
          </a:p>
          <a:p>
            <a:pPr lvl="2"/>
            <a:r>
              <a:rPr lang="en-GB" dirty="0" smtClean="0"/>
              <a:t>There are complex human social patterns and relationships</a:t>
            </a:r>
          </a:p>
        </p:txBody>
      </p:sp>
    </p:spTree>
    <p:extLst>
      <p:ext uri="{BB962C8B-B14F-4D97-AF65-F5344CB8AC3E}">
        <p14:creationId xmlns:p14="http://schemas.microsoft.com/office/powerpoint/2010/main" val="100307515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Observation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Basic ethnographic technique</a:t>
            </a:r>
          </a:p>
          <a:p>
            <a:pPr lvl="1"/>
            <a:r>
              <a:rPr lang="en-GB" dirty="0" smtClean="0"/>
              <a:t>Seems obvious</a:t>
            </a:r>
          </a:p>
          <a:p>
            <a:pPr lvl="1"/>
            <a:r>
              <a:rPr lang="en-GB" dirty="0" smtClean="0"/>
              <a:t>Problems</a:t>
            </a:r>
          </a:p>
          <a:p>
            <a:pPr lvl="2"/>
            <a:r>
              <a:rPr lang="en-GB" dirty="0" smtClean="0"/>
              <a:t>EXPENSIVE</a:t>
            </a:r>
          </a:p>
          <a:p>
            <a:pPr lvl="2"/>
            <a:r>
              <a:rPr lang="en-GB" dirty="0"/>
              <a:t>H</a:t>
            </a:r>
            <a:r>
              <a:rPr lang="en-GB" dirty="0" smtClean="0"/>
              <a:t>igh skills and high effort</a:t>
            </a:r>
          </a:p>
          <a:p>
            <a:pPr lvl="2"/>
            <a:r>
              <a:rPr lang="en-GB" dirty="0" smtClean="0"/>
              <a:t>Users perform differently (better?) when watched!</a:t>
            </a:r>
          </a:p>
          <a:p>
            <a:r>
              <a:rPr lang="en-GB" dirty="0" smtClean="0"/>
              <a:t>Used in conjunction with interviews, task analysis, focus groups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914811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Prototyping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This method works well</a:t>
            </a:r>
          </a:p>
          <a:p>
            <a:r>
              <a:rPr lang="en-GB" dirty="0" smtClean="0"/>
              <a:t>Provide stakeholders with prototypes of the system based on initial discussions</a:t>
            </a:r>
          </a:p>
          <a:p>
            <a:r>
              <a:rPr lang="en-GB" dirty="0"/>
              <a:t>G</a:t>
            </a:r>
            <a:r>
              <a:rPr lang="en-GB" dirty="0" smtClean="0"/>
              <a:t>ather detailed information and feedback</a:t>
            </a:r>
          </a:p>
          <a:p>
            <a:r>
              <a:rPr lang="en-GB" dirty="0" smtClean="0"/>
              <a:t>Excellent for</a:t>
            </a:r>
          </a:p>
          <a:p>
            <a:pPr lvl="1"/>
            <a:r>
              <a:rPr lang="en-GB" dirty="0"/>
              <a:t>H</a:t>
            </a:r>
            <a:r>
              <a:rPr lang="en-GB" dirty="0" smtClean="0"/>
              <a:t>uman-computer interfaces</a:t>
            </a:r>
          </a:p>
          <a:p>
            <a:pPr lvl="1"/>
            <a:r>
              <a:rPr lang="en-GB" dirty="0" smtClean="0"/>
              <a:t>Naïve users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180747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Prototypes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</a:t>
            </a:r>
            <a:r>
              <a:rPr lang="en-GB" dirty="0" smtClean="0"/>
              <a:t>toryboards, executables, throwaways and evolutionary prototypes are common</a:t>
            </a:r>
          </a:p>
          <a:p>
            <a:r>
              <a:rPr lang="en-GB" dirty="0"/>
              <a:t>E</a:t>
            </a:r>
            <a:r>
              <a:rPr lang="en-GB" dirty="0" smtClean="0"/>
              <a:t>xpensive to produce</a:t>
            </a:r>
          </a:p>
          <a:p>
            <a:r>
              <a:rPr lang="en-GB" dirty="0" smtClean="0"/>
              <a:t>They encourage users to play an active role in developing requirements</a:t>
            </a:r>
          </a:p>
          <a:p>
            <a:r>
              <a:rPr lang="en-GB" dirty="0" smtClean="0"/>
              <a:t>Problems</a:t>
            </a:r>
          </a:p>
          <a:p>
            <a:pPr lvl="1"/>
            <a:r>
              <a:rPr lang="en-GB" dirty="0" smtClean="0"/>
              <a:t>Users can become attached, which slows development</a:t>
            </a:r>
          </a:p>
          <a:p>
            <a:pPr lvl="1"/>
            <a:r>
              <a:rPr lang="en-GB" dirty="0" smtClean="0"/>
              <a:t>Once started, being able to stop</a:t>
            </a:r>
          </a:p>
          <a:p>
            <a:pPr lvl="1"/>
            <a:r>
              <a:rPr lang="en-GB" dirty="0" smtClean="0"/>
              <a:t>Avoiding micro change creating timescale drift</a:t>
            </a:r>
          </a:p>
          <a:p>
            <a:pPr lvl="2"/>
            <a:r>
              <a:rPr lang="en-GB" b="1" dirty="0" smtClean="0"/>
              <a:t>Perfectionists, client-side arguments, getting paid</a:t>
            </a:r>
            <a:r>
              <a:rPr lang="en-GB" dirty="0" smtClean="0"/>
              <a:t>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653777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Prototyping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Iteration</a:t>
            </a:r>
          </a:p>
          <a:p>
            <a:r>
              <a:rPr lang="en-GB" dirty="0" err="1" smtClean="0"/>
              <a:t>Ongoing</a:t>
            </a:r>
            <a:r>
              <a:rPr lang="en-GB" dirty="0" smtClean="0"/>
              <a:t>, developmental change during design and development</a:t>
            </a:r>
          </a:p>
          <a:p>
            <a:r>
              <a:rPr lang="en-GB" dirty="0" smtClean="0"/>
              <a:t>If the client is honest, can improve the precision of the requirement fit</a:t>
            </a:r>
          </a:p>
          <a:p>
            <a:r>
              <a:rPr lang="en-GB" dirty="0" smtClean="0"/>
              <a:t>If the client is serious, prototyping maintains commitment to the solution</a:t>
            </a:r>
          </a:p>
          <a:p>
            <a:r>
              <a:rPr lang="en-GB" dirty="0" smtClean="0"/>
              <a:t>Expert developer + committed client = good project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720476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Scenarios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Narrative and specific descriptions</a:t>
            </a:r>
          </a:p>
          <a:p>
            <a:pPr lvl="1"/>
            <a:r>
              <a:rPr lang="en-GB" dirty="0" smtClean="0"/>
              <a:t>Current and future processes actions</a:t>
            </a:r>
          </a:p>
          <a:p>
            <a:pPr lvl="1"/>
            <a:r>
              <a:rPr lang="en-GB" dirty="0" smtClean="0"/>
              <a:t>Interactions between users and system</a:t>
            </a:r>
          </a:p>
          <a:p>
            <a:pPr lvl="1"/>
            <a:r>
              <a:rPr lang="en-GB" b="1" dirty="0" smtClean="0"/>
              <a:t>Not </a:t>
            </a:r>
            <a:r>
              <a:rPr lang="en-GB" dirty="0" smtClean="0"/>
              <a:t>the internal structure of the system</a:t>
            </a:r>
          </a:p>
          <a:p>
            <a:r>
              <a:rPr lang="en-GB" dirty="0" smtClean="0"/>
              <a:t>Incremental and interactive approach to development</a:t>
            </a:r>
          </a:p>
          <a:p>
            <a:pPr lvl="1"/>
            <a:r>
              <a:rPr lang="en-GB" dirty="0" smtClean="0"/>
              <a:t>Important to collect all the potential exceptions for each step</a:t>
            </a:r>
          </a:p>
          <a:p>
            <a:r>
              <a:rPr lang="en-GB" dirty="0" smtClean="0"/>
              <a:t>Very similar to </a:t>
            </a:r>
            <a:r>
              <a:rPr lang="en-GB" b="1" dirty="0" smtClean="0"/>
              <a:t>use cases</a:t>
            </a:r>
            <a:r>
              <a:rPr lang="en-GB" dirty="0" smtClean="0"/>
              <a:t> (of which more later!)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28810214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Methods … Just a Few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Joint application development</a:t>
            </a:r>
          </a:p>
          <a:p>
            <a:r>
              <a:rPr lang="en-GB" dirty="0" smtClean="0"/>
              <a:t>Requirements workshops</a:t>
            </a:r>
          </a:p>
          <a:p>
            <a:r>
              <a:rPr lang="en-GB" dirty="0" smtClean="0"/>
              <a:t>Protocol analysis</a:t>
            </a:r>
          </a:p>
          <a:p>
            <a:r>
              <a:rPr lang="en-GB" dirty="0" smtClean="0"/>
              <a:t>Apprenticing</a:t>
            </a:r>
          </a:p>
          <a:p>
            <a:r>
              <a:rPr lang="en-GB" dirty="0" smtClean="0"/>
              <a:t>Goal based approaches</a:t>
            </a:r>
          </a:p>
          <a:p>
            <a:r>
              <a:rPr lang="en-GB" dirty="0" smtClean="0"/>
              <a:t>Viewpoints</a:t>
            </a:r>
          </a:p>
          <a:p>
            <a:pPr marL="457200" lvl="1" indent="0">
              <a:buNone/>
            </a:pPr>
            <a:r>
              <a:rPr lang="en-GB" b="1" dirty="0" smtClean="0"/>
              <a:t>… and these are only the well-known ones!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64579573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… Let’s Do 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Let’s take a well-known business process which clearly needs converting to </a:t>
            </a:r>
            <a:r>
              <a:rPr lang="en-GB" dirty="0" smtClean="0"/>
              <a:t>software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dirty="0" smtClean="0"/>
              <a:t>Small group activity</a:t>
            </a:r>
          </a:p>
          <a:p>
            <a:r>
              <a:rPr lang="en-GB" dirty="0" smtClean="0"/>
              <a:t>Read the </a:t>
            </a:r>
            <a:r>
              <a:rPr lang="en-GB" b="1" dirty="0" err="1" smtClean="0"/>
              <a:t>handout</a:t>
            </a:r>
            <a:r>
              <a:rPr lang="en-GB" dirty="0" smtClean="0"/>
              <a:t> and do the </a:t>
            </a:r>
            <a:r>
              <a:rPr lang="en-GB" b="1" dirty="0" smtClean="0"/>
              <a:t>tasks</a:t>
            </a:r>
          </a:p>
        </p:txBody>
      </p:sp>
    </p:spTree>
    <p:extLst>
      <p:ext uri="{BB962C8B-B14F-4D97-AF65-F5344CB8AC3E}">
        <p14:creationId xmlns:p14="http://schemas.microsoft.com/office/powerpoint/2010/main" val="34846082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Final Comment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lot of work is put into requirements elicitation</a:t>
            </a:r>
          </a:p>
          <a:p>
            <a:pPr lvl="1"/>
            <a:r>
              <a:rPr lang="en-GB" dirty="0" smtClean="0"/>
              <a:t>Because you can’t succeed without a target</a:t>
            </a:r>
          </a:p>
          <a:p>
            <a:pPr lvl="1"/>
            <a:r>
              <a:rPr lang="en-GB" dirty="0" smtClean="0"/>
              <a:t>Because you need to nail the client to the brief and the brief to the client</a:t>
            </a:r>
          </a:p>
          <a:p>
            <a:pPr lvl="1"/>
            <a:r>
              <a:rPr lang="en-GB" dirty="0" smtClean="0"/>
              <a:t>(Corollary) Because you need to make clear to the supplier what you actually need</a:t>
            </a:r>
          </a:p>
          <a:p>
            <a:pPr lvl="1"/>
            <a:r>
              <a:rPr lang="en-GB" dirty="0" smtClean="0"/>
              <a:t>Design, testing, validation all depend on knowing the “right” outcome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553756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Generating Ideas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955384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Brainstorming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590402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Brainstorming?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What do you do once simple analytical thinking comes to an end?</a:t>
            </a:r>
          </a:p>
          <a:p>
            <a:r>
              <a:rPr lang="en-GB" dirty="0" smtClean="0"/>
              <a:t>Need ideas, but can’t derive them from systematic approaches</a:t>
            </a:r>
          </a:p>
          <a:p>
            <a:r>
              <a:rPr lang="en-GB" dirty="0" smtClean="0"/>
              <a:t>You know more than you think you do</a:t>
            </a:r>
          </a:p>
          <a:p>
            <a:r>
              <a:rPr lang="en-GB" dirty="0" smtClean="0"/>
              <a:t>Why can’t you say it?</a:t>
            </a:r>
          </a:p>
          <a:p>
            <a:pPr lvl="1"/>
            <a:r>
              <a:rPr lang="en-GB" dirty="0" smtClean="0"/>
              <a:t>Subconscious, psychological pressure, shyness, “What if it’s daft?”</a:t>
            </a:r>
          </a:p>
          <a:p>
            <a:r>
              <a:rPr lang="en-GB" dirty="0" smtClean="0"/>
              <a:t>Let loose the “inner djinn”</a:t>
            </a:r>
          </a:p>
        </p:txBody>
      </p:sp>
    </p:spTree>
    <p:extLst>
      <p:ext uri="{BB962C8B-B14F-4D97-AF65-F5344CB8AC3E}">
        <p14:creationId xmlns:p14="http://schemas.microsoft.com/office/powerpoint/2010/main" val="118773296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Brainstorming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Get a group together</a:t>
            </a:r>
          </a:p>
          <a:p>
            <a:r>
              <a:rPr lang="en-GB" dirty="0" smtClean="0"/>
              <a:t>Doesn’t have to be all technical specialists (better if it isn’t!)</a:t>
            </a:r>
          </a:p>
          <a:p>
            <a:r>
              <a:rPr lang="en-GB" dirty="0" smtClean="0"/>
              <a:t>Use a clean whiteboard/large sheet of paper</a:t>
            </a:r>
          </a:p>
          <a:p>
            <a:r>
              <a:rPr lang="en-GB" dirty="0" smtClean="0"/>
              <a:t>Just throw in ideas – anything goes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Ideas first – analysis later!</a:t>
            </a:r>
          </a:p>
          <a:p>
            <a:r>
              <a:rPr lang="en-GB" dirty="0" smtClean="0"/>
              <a:t>Don’t be put off – just get them out there</a:t>
            </a:r>
          </a:p>
          <a:p>
            <a:r>
              <a:rPr lang="en-GB" dirty="0" smtClean="0"/>
              <a:t>Team after the fact goes through and sorts the gems from the dross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739963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Brainstorming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Standard example: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sz="4800" dirty="0" smtClean="0">
                <a:solidFill>
                  <a:srgbClr val="FF0000"/>
                </a:solidFill>
              </a:rPr>
              <a:t>We’re hungry, and all we have is some bricks.</a:t>
            </a:r>
          </a:p>
          <a:p>
            <a:pPr marL="0" indent="0">
              <a:buNone/>
            </a:pPr>
            <a:r>
              <a:rPr lang="en-GB" sz="4800" dirty="0" smtClean="0">
                <a:solidFill>
                  <a:srgbClr val="FF0000"/>
                </a:solidFill>
              </a:rPr>
              <a:t>What shall we do?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6876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Brainstorming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Just throw in any ideas you have (positive ideas)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894534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Negative Brainstorming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Invert the problem</a:t>
            </a:r>
          </a:p>
          <a:p>
            <a:r>
              <a:rPr lang="en-GB" dirty="0" smtClean="0"/>
              <a:t>Same group</a:t>
            </a:r>
          </a:p>
          <a:p>
            <a:r>
              <a:rPr lang="en-GB" dirty="0" smtClean="0"/>
              <a:t>Think of all the least likely things you could do to succeed at the problem</a:t>
            </a:r>
          </a:p>
          <a:p>
            <a:r>
              <a:rPr lang="en-GB" dirty="0" smtClean="0"/>
              <a:t>List them</a:t>
            </a:r>
          </a:p>
          <a:p>
            <a:r>
              <a:rPr lang="en-GB" dirty="0" smtClean="0"/>
              <a:t>Analyse them, taking the least worst or using the very worst as guidance to what </a:t>
            </a:r>
            <a:r>
              <a:rPr lang="en-GB" b="1" dirty="0" smtClean="0"/>
              <a:t>NOT</a:t>
            </a:r>
            <a:r>
              <a:rPr lang="en-GB" dirty="0" smtClean="0"/>
              <a:t> to do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185327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Negative Brainstorming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5400" dirty="0" smtClean="0"/>
              <a:t>What’s the best way to put students off joining a degree course?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77544126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Edward de Bono’s Six Thinking Hats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32656"/>
            <a:ext cx="1400944" cy="1660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471" y="4293096"/>
            <a:ext cx="1287842" cy="1315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170364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Blue Hat Thinking- Process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 Thinking about thinking </a:t>
            </a:r>
          </a:p>
          <a:p>
            <a:r>
              <a:rPr lang="en-GB" dirty="0" smtClean="0"/>
              <a:t>What thinking is needed? </a:t>
            </a:r>
          </a:p>
          <a:p>
            <a:r>
              <a:rPr lang="en-GB" dirty="0" smtClean="0"/>
              <a:t>Organizing the thinking </a:t>
            </a:r>
          </a:p>
          <a:p>
            <a:r>
              <a:rPr lang="en-GB" dirty="0" smtClean="0"/>
              <a:t>Planning for action</a:t>
            </a:r>
          </a:p>
          <a:p>
            <a:endParaRPr lang="en-GB" dirty="0" smtClean="0"/>
          </a:p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This is usually the start point, and always the end point of a session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045487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White Hat Thinking- Facts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Information and data </a:t>
            </a:r>
          </a:p>
          <a:p>
            <a:r>
              <a:rPr lang="en-GB" dirty="0" smtClean="0"/>
              <a:t>Neutral and objective </a:t>
            </a:r>
          </a:p>
          <a:p>
            <a:r>
              <a:rPr lang="en-GB" dirty="0" smtClean="0"/>
              <a:t>What do I know? </a:t>
            </a:r>
          </a:p>
          <a:p>
            <a:r>
              <a:rPr lang="en-GB" dirty="0" smtClean="0"/>
              <a:t>What do I need to find out? </a:t>
            </a:r>
          </a:p>
          <a:p>
            <a:r>
              <a:rPr lang="en-GB" dirty="0" smtClean="0"/>
              <a:t>How will I get the information I need?</a:t>
            </a:r>
          </a:p>
          <a:p>
            <a:endParaRPr lang="en-GB" dirty="0" smtClean="0"/>
          </a:p>
          <a:p>
            <a:r>
              <a:rPr lang="en-GB" dirty="0" smtClean="0"/>
              <a:t>Often sessions will include a lengthy starting introduction to the topic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734482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Green Hat Thinking - Creativity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Ideas, alternative, possibilities </a:t>
            </a:r>
          </a:p>
          <a:p>
            <a:r>
              <a:rPr lang="en-GB" dirty="0" smtClean="0"/>
              <a:t>Provocation - "PO" </a:t>
            </a:r>
          </a:p>
          <a:p>
            <a:r>
              <a:rPr lang="en-GB" dirty="0" smtClean="0"/>
              <a:t>Solutions to black hat problems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236712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Yellow Hat Thinking- Benefits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 Positives, plus points </a:t>
            </a:r>
          </a:p>
          <a:p>
            <a:r>
              <a:rPr lang="en-GB" dirty="0" smtClean="0"/>
              <a:t>Logical reasons are given </a:t>
            </a:r>
          </a:p>
          <a:p>
            <a:r>
              <a:rPr lang="en-GB" dirty="0" smtClean="0"/>
              <a:t>Why an idea is useful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128854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Black Hat Thinking - Cautions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Difficulties, weaknesses, dangers </a:t>
            </a:r>
          </a:p>
          <a:p>
            <a:r>
              <a:rPr lang="en-GB" dirty="0" smtClean="0"/>
              <a:t>Logical reasons are given. </a:t>
            </a:r>
          </a:p>
          <a:p>
            <a:r>
              <a:rPr lang="en-GB" dirty="0" smtClean="0"/>
              <a:t>Spotting the risks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996678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Red Hat Thinking - Feelings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Intuition, hunches, gut instinct </a:t>
            </a:r>
          </a:p>
          <a:p>
            <a:r>
              <a:rPr lang="en-GB" dirty="0" smtClean="0"/>
              <a:t>My feelings right now. </a:t>
            </a:r>
          </a:p>
          <a:p>
            <a:r>
              <a:rPr lang="en-GB" dirty="0" smtClean="0"/>
              <a:t>Feelings can change. </a:t>
            </a:r>
          </a:p>
          <a:p>
            <a:r>
              <a:rPr lang="en-GB" dirty="0" smtClean="0"/>
              <a:t>No reasons are given.</a:t>
            </a:r>
          </a:p>
          <a:p>
            <a:endParaRPr lang="en-GB" dirty="0" smtClean="0"/>
          </a:p>
          <a:p>
            <a:r>
              <a:rPr lang="en-GB" dirty="0" smtClean="0"/>
              <a:t>Customarily red hat sessions are kept very brief (30 secs, 1 minute) to ensure spontaneity and “gut reaction” rather than analytical thinking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029313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Common Sequence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At least one experienced user recommends the sequence below</a:t>
            </a:r>
          </a:p>
          <a:p>
            <a:pPr lvl="1"/>
            <a:r>
              <a:rPr lang="en-GB" dirty="0" smtClean="0"/>
              <a:t>There is no standard approach</a:t>
            </a:r>
          </a:p>
          <a:p>
            <a:pPr lvl="1"/>
            <a:r>
              <a:rPr lang="en-GB" dirty="0" smtClean="0"/>
              <a:t>de Bono’s work only indicates that all hats should be adopted within the process, finishing with blue</a:t>
            </a:r>
          </a:p>
          <a:p>
            <a:r>
              <a:rPr lang="en-GB" sz="3800" b="1" dirty="0" smtClean="0"/>
              <a:t>Blue, white, red, yellow, green, red, black, red, blue</a:t>
            </a:r>
            <a:endParaRPr lang="en-GB" dirty="0" smtClean="0"/>
          </a:p>
          <a:p>
            <a:r>
              <a:rPr lang="en-GB" dirty="0" smtClean="0"/>
              <a:t>What does this mean about the way we use the tools offered?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98671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2584</Words>
  <Application>Microsoft Office PowerPoint</Application>
  <PresentationFormat>On-screen Show (4:3)</PresentationFormat>
  <Paragraphs>414</Paragraphs>
  <Slides>68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2" baseType="lpstr">
      <vt:lpstr>Arial</vt:lpstr>
      <vt:lpstr>Calibri</vt:lpstr>
      <vt:lpstr>Wingdings</vt:lpstr>
      <vt:lpstr>Office Theme</vt:lpstr>
      <vt:lpstr>Specifying a Project</vt:lpstr>
      <vt:lpstr>No Project Exists in a Vacuum</vt:lpstr>
      <vt:lpstr>Before We Start Talking to the Client</vt:lpstr>
      <vt:lpstr>Architectural Issues</vt:lpstr>
      <vt:lpstr>Risk Issues</vt:lpstr>
      <vt:lpstr>Plausibility</vt:lpstr>
      <vt:lpstr>Strategic Evaluation</vt:lpstr>
      <vt:lpstr>If We Decide to Proceed?</vt:lpstr>
      <vt:lpstr>Contracts</vt:lpstr>
      <vt:lpstr>How Much Work Upfront?</vt:lpstr>
      <vt:lpstr>Requirements Elicitation</vt:lpstr>
      <vt:lpstr>Language is an Imprecise Vehicle</vt:lpstr>
      <vt:lpstr>Requirements Elicitation</vt:lpstr>
      <vt:lpstr>Processes in Elicitation</vt:lpstr>
      <vt:lpstr>Not in Isolation:  Context is King!</vt:lpstr>
      <vt:lpstr>Not a “One Touch” Process</vt:lpstr>
      <vt:lpstr>Our real target is a set of explicit1 needs2 </vt:lpstr>
      <vt:lpstr>Our real target is a set of achievable expectations  No surprises on either side … No delays in acceptance if we deliver what we said</vt:lpstr>
      <vt:lpstr>What Roles Will You Adopt?</vt:lpstr>
      <vt:lpstr>Why System Design Fails (Based on Lyytinen and Hirschheim, “Information failures—a survey and classiﬁcation of the empirical literature”,  Oxford Surveys in Information Technology 1987;4:257–309)</vt:lpstr>
      <vt:lpstr>Why Communication Fails</vt:lpstr>
      <vt:lpstr>Techniques</vt:lpstr>
      <vt:lpstr>Interviews</vt:lpstr>
      <vt:lpstr>Interviews</vt:lpstr>
      <vt:lpstr>Questionnaires</vt:lpstr>
      <vt:lpstr>Questionnaires in Use</vt:lpstr>
      <vt:lpstr>A Good Questionnaire?</vt:lpstr>
      <vt:lpstr>Questionnaire Content</vt:lpstr>
      <vt:lpstr>Task Analysis</vt:lpstr>
      <vt:lpstr>Domain Analysis</vt:lpstr>
      <vt:lpstr>Introspection</vt:lpstr>
      <vt:lpstr>Repertory Grids</vt:lpstr>
      <vt:lpstr>Example Repertory Grid - Evaluation</vt:lpstr>
      <vt:lpstr>e.g. Repertory Grid - Comparison</vt:lpstr>
      <vt:lpstr>Card Sorting</vt:lpstr>
      <vt:lpstr>CRC Cards</vt:lpstr>
      <vt:lpstr>Simple Example CRC Card</vt:lpstr>
      <vt:lpstr>CRC Cards Describe the System</vt:lpstr>
      <vt:lpstr>CRC Cards in Operation</vt:lpstr>
      <vt:lpstr>Use of CRC in Extreme Programming</vt:lpstr>
      <vt:lpstr>Examples</vt:lpstr>
      <vt:lpstr>Laddering </vt:lpstr>
      <vt:lpstr>Group Work (incl. Focus Groups)</vt:lpstr>
      <vt:lpstr>Ethnography</vt:lpstr>
      <vt:lpstr>Observation</vt:lpstr>
      <vt:lpstr>Prototyping</vt:lpstr>
      <vt:lpstr>Prototypes</vt:lpstr>
      <vt:lpstr>Prototyping</vt:lpstr>
      <vt:lpstr>Scenarios</vt:lpstr>
      <vt:lpstr>Other Methods … Just a Few</vt:lpstr>
      <vt:lpstr>So … Let’s Do It</vt:lpstr>
      <vt:lpstr>Final Comment</vt:lpstr>
      <vt:lpstr>Generating Ideas</vt:lpstr>
      <vt:lpstr>Brainstorming</vt:lpstr>
      <vt:lpstr>Brainstorming?</vt:lpstr>
      <vt:lpstr>Brainstorming</vt:lpstr>
      <vt:lpstr>Brainstorming</vt:lpstr>
      <vt:lpstr>Brainstorming</vt:lpstr>
      <vt:lpstr>Negative Brainstorming</vt:lpstr>
      <vt:lpstr>Negative Brainstorming Example</vt:lpstr>
      <vt:lpstr>Edward de Bono’s Six Thinking Hats</vt:lpstr>
      <vt:lpstr>Blue Hat Thinking- Process</vt:lpstr>
      <vt:lpstr>White Hat Thinking- Facts</vt:lpstr>
      <vt:lpstr>Green Hat Thinking - Creativity</vt:lpstr>
      <vt:lpstr>Yellow Hat Thinking- Benefits</vt:lpstr>
      <vt:lpstr>Black Hat Thinking - Cautions </vt:lpstr>
      <vt:lpstr>Red Hat Thinking - Feelings </vt:lpstr>
      <vt:lpstr>Common Sequence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Requirements Elicitation</dc:title>
  <dc:creator>John Rees</dc:creator>
  <cp:lastModifiedBy>John Rees</cp:lastModifiedBy>
  <cp:revision>39</cp:revision>
  <cp:lastPrinted>2014-09-16T14:34:14Z</cp:lastPrinted>
  <dcterms:created xsi:type="dcterms:W3CDTF">2014-06-03T10:15:02Z</dcterms:created>
  <dcterms:modified xsi:type="dcterms:W3CDTF">2016-09-27T13:24:50Z</dcterms:modified>
</cp:coreProperties>
</file>