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81" r:id="rId2"/>
    <p:sldId id="290" r:id="rId3"/>
    <p:sldId id="291" r:id="rId4"/>
  </p:sldIdLst>
  <p:sldSz cx="12192000" cy="6858000"/>
  <p:notesSz cx="6888163" cy="10020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4"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notesViewPr>
    <p:cSldViewPr snapToGrid="0">
      <p:cViewPr>
        <p:scale>
          <a:sx n="79" d="100"/>
          <a:sy n="79" d="100"/>
        </p:scale>
        <p:origin x="2139" y="5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fld id="{5A19AB61-C454-4F90-A790-7A29BDB6FBCF}" type="datetimeFigureOut">
              <a:rPr lang="en-GB" smtClean="0"/>
              <a:t>14/07/2019</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16" tIns="48308" rIns="96616" bIns="48308" rtlCol="0" anchor="ctr"/>
          <a:lstStyle/>
          <a:p>
            <a:endParaRPr lang="en-GB"/>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fld id="{27C55B64-846C-4822-B969-75AEC37309D7}" type="slidenum">
              <a:rPr lang="en-GB" smtClean="0"/>
              <a:t>‹#›</a:t>
            </a:fld>
            <a:endParaRPr lang="en-GB"/>
          </a:p>
        </p:txBody>
      </p:sp>
    </p:spTree>
    <p:extLst>
      <p:ext uri="{BB962C8B-B14F-4D97-AF65-F5344CB8AC3E}">
        <p14:creationId xmlns:p14="http://schemas.microsoft.com/office/powerpoint/2010/main" val="3248808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accent6"/>
                </a:solidFill>
              </a:rPr>
              <a:t>We will concentrate on module one today to take you through the process</a:t>
            </a:r>
          </a:p>
          <a:p>
            <a:endParaRPr lang="en-GB" i="1" dirty="0">
              <a:solidFill>
                <a:schemeClr val="accent6"/>
              </a:solidFill>
            </a:endParaRPr>
          </a:p>
          <a:p>
            <a:endParaRPr lang="en-GB" i="1" dirty="0">
              <a:solidFill>
                <a:schemeClr val="accent6"/>
              </a:solidFill>
            </a:endParaRPr>
          </a:p>
          <a:p>
            <a:r>
              <a:rPr lang="en-GB" i="1" dirty="0">
                <a:solidFill>
                  <a:schemeClr val="accent6"/>
                </a:solidFill>
              </a:rPr>
              <a:t>The assessment and assignment requirements are the same for modules 1-5</a:t>
            </a:r>
          </a:p>
          <a:p>
            <a:endParaRPr lang="en-GB" i="1" dirty="0">
              <a:solidFill>
                <a:schemeClr val="accent6"/>
              </a:solidFill>
            </a:endParaRPr>
          </a:p>
          <a:p>
            <a:r>
              <a:rPr lang="en-GB" i="1" dirty="0">
                <a:solidFill>
                  <a:schemeClr val="accent6"/>
                </a:solidFill>
              </a:rPr>
              <a:t>The only difference – obviously- is that the context of your portfolio &amp; written assignment is aligned to the learning outcomes for the individual modules</a:t>
            </a:r>
            <a:br>
              <a:rPr lang="en-GB" i="1" dirty="0">
                <a:solidFill>
                  <a:schemeClr val="accent6"/>
                </a:solidFill>
              </a:rPr>
            </a:br>
            <a:endParaRPr lang="en-GB" dirty="0"/>
          </a:p>
        </p:txBody>
      </p:sp>
      <p:sp>
        <p:nvSpPr>
          <p:cNvPr id="4" name="Slide Number Placeholder 3"/>
          <p:cNvSpPr>
            <a:spLocks noGrp="1"/>
          </p:cNvSpPr>
          <p:nvPr>
            <p:ph type="sldNum" sz="quarter" idx="10"/>
          </p:nvPr>
        </p:nvSpPr>
        <p:spPr/>
        <p:txBody>
          <a:bodyPr/>
          <a:lstStyle/>
          <a:p>
            <a:fld id="{27C55B64-846C-4822-B969-75AEC37309D7}" type="slidenum">
              <a:rPr lang="en-GB" smtClean="0"/>
              <a:t>1</a:t>
            </a:fld>
            <a:endParaRPr lang="en-GB"/>
          </a:p>
        </p:txBody>
      </p:sp>
    </p:spTree>
    <p:extLst>
      <p:ext uri="{BB962C8B-B14F-4D97-AF65-F5344CB8AC3E}">
        <p14:creationId xmlns:p14="http://schemas.microsoft.com/office/powerpoint/2010/main" val="3490240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8817" y="4822269"/>
            <a:ext cx="5510530" cy="4979045"/>
          </a:xfrm>
        </p:spPr>
        <p:txBody>
          <a:bodyPr/>
          <a:lstStyle/>
          <a:p>
            <a:r>
              <a:rPr lang="en-GB" dirty="0">
                <a:solidFill>
                  <a:srgbClr val="92D050"/>
                </a:solidFill>
              </a:rPr>
              <a:t>What could these assignments look like? </a:t>
            </a:r>
          </a:p>
          <a:p>
            <a:endParaRPr lang="en-GB" dirty="0">
              <a:solidFill>
                <a:srgbClr val="92D050"/>
              </a:solidFill>
            </a:endParaRPr>
          </a:p>
          <a:p>
            <a:r>
              <a:rPr lang="en-GB" dirty="0">
                <a:solidFill>
                  <a:srgbClr val="92D050"/>
                </a:solidFill>
              </a:rPr>
              <a:t>Our starting point in constructing the assessment for this programme was:</a:t>
            </a:r>
          </a:p>
          <a:p>
            <a:r>
              <a:rPr lang="en-GB" dirty="0">
                <a:solidFill>
                  <a:srgbClr val="92D050"/>
                </a:solidFill>
              </a:rPr>
              <a:t>- You are senior practitioners</a:t>
            </a:r>
          </a:p>
          <a:p>
            <a:r>
              <a:rPr lang="en-GB" dirty="0">
                <a:solidFill>
                  <a:srgbClr val="92D050"/>
                </a:solidFill>
              </a:rPr>
              <a:t>- You don’t do ‘essays’!</a:t>
            </a:r>
          </a:p>
          <a:p>
            <a:r>
              <a:rPr lang="en-GB" dirty="0">
                <a:solidFill>
                  <a:srgbClr val="92D050"/>
                </a:solidFill>
              </a:rPr>
              <a:t>- The assessment is built around your telling us how you are using the theory &amp; knowledge to inform your practice, how you reflect in that. What works, what doesn’t. Warts and all. Linked to the programme development days &amp; the module learning outcomes.</a:t>
            </a:r>
          </a:p>
          <a:p>
            <a:r>
              <a:rPr lang="en-GB" dirty="0">
                <a:solidFill>
                  <a:srgbClr val="92D050"/>
                </a:solidFill>
              </a:rPr>
              <a:t>- You could think of it as your opportunity to write the textbook you’d like to read</a:t>
            </a:r>
          </a:p>
          <a:p>
            <a:endParaRPr lang="en-GB" dirty="0">
              <a:solidFill>
                <a:srgbClr val="92D050"/>
              </a:solidFill>
            </a:endParaRPr>
          </a:p>
          <a:p>
            <a:r>
              <a:rPr lang="en-GB" dirty="0">
                <a:solidFill>
                  <a:srgbClr val="92D050"/>
                </a:solidFill>
              </a:rPr>
              <a:t>So what could it look like?</a:t>
            </a:r>
          </a:p>
          <a:p>
            <a:r>
              <a:rPr lang="en-GB" dirty="0">
                <a:solidFill>
                  <a:srgbClr val="92D050"/>
                </a:solidFill>
              </a:rPr>
              <a:t>- You’ve done the reading</a:t>
            </a:r>
          </a:p>
          <a:p>
            <a:r>
              <a:rPr lang="en-GB" dirty="0">
                <a:solidFill>
                  <a:srgbClr val="92D050"/>
                </a:solidFill>
              </a:rPr>
              <a:t>- You’ve had some input (particularly relevant perhaps the leadership journeys some of the heads shared with you in the development days)</a:t>
            </a:r>
          </a:p>
          <a:p>
            <a:pPr marL="181154" indent="-181154">
              <a:buFontTx/>
              <a:buChar char="-"/>
            </a:pPr>
            <a:r>
              <a:rPr lang="en-GB" dirty="0">
                <a:solidFill>
                  <a:srgbClr val="92D050"/>
                </a:solidFill>
              </a:rPr>
              <a:t>You have things you do in your school – a series of engagements with your staff team about your vision, for example. </a:t>
            </a:r>
          </a:p>
          <a:p>
            <a:r>
              <a:rPr lang="en-GB" dirty="0">
                <a:solidFill>
                  <a:srgbClr val="92D050"/>
                </a:solidFill>
              </a:rPr>
              <a:t>Whatever you used to facilitate that engagement could form part of your portfolio</a:t>
            </a:r>
          </a:p>
          <a:p>
            <a:r>
              <a:rPr lang="en-GB" b="1" dirty="0">
                <a:solidFill>
                  <a:srgbClr val="92D050"/>
                </a:solidFill>
              </a:rPr>
              <a:t>What is new is your critical reflection on that journey – what worked, what didn’t. What have you learned?</a:t>
            </a:r>
          </a:p>
          <a:p>
            <a:endParaRPr lang="en-GB" dirty="0">
              <a:solidFill>
                <a:srgbClr val="92D050"/>
              </a:solidFill>
            </a:endParaRPr>
          </a:p>
          <a:p>
            <a:r>
              <a:rPr lang="en-GB" dirty="0">
                <a:solidFill>
                  <a:srgbClr val="FF0000"/>
                </a:solidFill>
              </a:rPr>
              <a:t>(am hoping to be able to share a worked model of a leadership RAL submission which might help them understand what this looks like in the flesh as it were. Asking Sarah Loxdale for that?</a:t>
            </a:r>
          </a:p>
        </p:txBody>
      </p:sp>
      <p:sp>
        <p:nvSpPr>
          <p:cNvPr id="4" name="Slide Number Placeholder 3"/>
          <p:cNvSpPr>
            <a:spLocks noGrp="1"/>
          </p:cNvSpPr>
          <p:nvPr>
            <p:ph type="sldNum" sz="quarter" idx="10"/>
          </p:nvPr>
        </p:nvSpPr>
        <p:spPr/>
        <p:txBody>
          <a:bodyPr/>
          <a:lstStyle/>
          <a:p>
            <a:fld id="{27C55B64-846C-4822-B969-75AEC37309D7}" type="slidenum">
              <a:rPr lang="en-GB" smtClean="0"/>
              <a:t>2</a:t>
            </a:fld>
            <a:endParaRPr lang="en-GB" dirty="0"/>
          </a:p>
        </p:txBody>
      </p:sp>
    </p:spTree>
    <p:extLst>
      <p:ext uri="{BB962C8B-B14F-4D97-AF65-F5344CB8AC3E}">
        <p14:creationId xmlns:p14="http://schemas.microsoft.com/office/powerpoint/2010/main" val="34781909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chemeClr val="accent6"/>
                </a:solidFill>
              </a:rPr>
              <a:t>We will concentrate on module one today to take you through the process</a:t>
            </a:r>
          </a:p>
          <a:p>
            <a:endParaRPr lang="en-GB" i="1" dirty="0">
              <a:solidFill>
                <a:schemeClr val="accent6"/>
              </a:solidFill>
            </a:endParaRPr>
          </a:p>
          <a:p>
            <a:endParaRPr lang="en-GB" i="1" dirty="0">
              <a:solidFill>
                <a:schemeClr val="accent6"/>
              </a:solidFill>
            </a:endParaRPr>
          </a:p>
          <a:p>
            <a:r>
              <a:rPr lang="en-GB" i="1" dirty="0">
                <a:solidFill>
                  <a:schemeClr val="accent6"/>
                </a:solidFill>
              </a:rPr>
              <a:t>The assessment and assignment requirements are the same for modules 1-5</a:t>
            </a:r>
          </a:p>
          <a:p>
            <a:endParaRPr lang="en-GB" i="1" dirty="0">
              <a:solidFill>
                <a:schemeClr val="accent6"/>
              </a:solidFill>
            </a:endParaRPr>
          </a:p>
          <a:p>
            <a:r>
              <a:rPr lang="en-GB" i="1" dirty="0">
                <a:solidFill>
                  <a:schemeClr val="accent6"/>
                </a:solidFill>
              </a:rPr>
              <a:t>The only difference – obviously- is that the context of your portfolio &amp; written assignment is aligned to the learning outcomes for the individual modules</a:t>
            </a:r>
            <a:br>
              <a:rPr lang="en-GB" i="1" dirty="0">
                <a:solidFill>
                  <a:schemeClr val="accent6"/>
                </a:solidFill>
              </a:rPr>
            </a:br>
            <a:endParaRPr lang="en-GB" dirty="0"/>
          </a:p>
        </p:txBody>
      </p:sp>
      <p:sp>
        <p:nvSpPr>
          <p:cNvPr id="4" name="Slide Number Placeholder 3"/>
          <p:cNvSpPr>
            <a:spLocks noGrp="1"/>
          </p:cNvSpPr>
          <p:nvPr>
            <p:ph type="sldNum" sz="quarter" idx="10"/>
          </p:nvPr>
        </p:nvSpPr>
        <p:spPr/>
        <p:txBody>
          <a:bodyPr/>
          <a:lstStyle/>
          <a:p>
            <a:fld id="{27C55B64-846C-4822-B969-75AEC37309D7}" type="slidenum">
              <a:rPr lang="en-GB" smtClean="0"/>
              <a:t>3</a:t>
            </a:fld>
            <a:endParaRPr lang="en-GB"/>
          </a:p>
        </p:txBody>
      </p:sp>
    </p:spTree>
    <p:extLst>
      <p:ext uri="{BB962C8B-B14F-4D97-AF65-F5344CB8AC3E}">
        <p14:creationId xmlns:p14="http://schemas.microsoft.com/office/powerpoint/2010/main" val="3633344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2DF779B-4365-4846-92DD-71545C27DABD}" type="datetime1">
              <a:rPr lang="en-GB" smtClean="0"/>
              <a:t>14/07/2019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184106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0A6058-0222-4495-9B95-7F11E8ED782B}" type="datetime1">
              <a:rPr lang="en-GB" smtClean="0"/>
              <a:t>14/07/2019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7061595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D92B398-B39A-4306-A018-0B9206C75497}" type="datetime1">
              <a:rPr lang="en-GB" smtClean="0"/>
              <a:t>14/07/2019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3871294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54526E8-CCC8-4D8B-9A73-02E0E7DF5D95}" type="datetime1">
              <a:rPr lang="en-GB" smtClean="0"/>
              <a:t>14/07/2019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3005763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F6ECCAE-697B-4937-A886-E60B6432DA47}" type="datetime1">
              <a:rPr lang="en-GB" smtClean="0"/>
              <a:t>14/07/2019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1864139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E6CFB3C-BA8C-45C5-832E-D1708D019A68}" type="datetime1">
              <a:rPr lang="en-GB" smtClean="0"/>
              <a:t>14/07/2019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3428723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0F3866-FF71-4CCF-9815-065838772648}" type="datetime1">
              <a:rPr lang="en-GB" smtClean="0"/>
              <a:t>14/07/2019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2606196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B390391-3CA4-41B9-95F8-BDF11152DB8F}" type="datetime1">
              <a:rPr lang="en-GB" smtClean="0"/>
              <a:t>14/07/2019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28044879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AD0EED4-E309-4E02-B15F-9A8973BED6DE}" type="datetime1">
              <a:rPr lang="en-GB" smtClean="0"/>
              <a:t>14/07/2019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1546182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1D72878-27C5-45E2-96ED-BDC1FB65217D}" type="datetime1">
              <a:rPr lang="en-GB" smtClean="0"/>
              <a:t>14/07/2019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40453796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19DB86-7877-4EFB-BE7D-EB5F43257316}" type="datetime1">
              <a:rPr lang="en-GB" smtClean="0"/>
              <a:t>14/07/2019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70DDD-719B-48DF-8FDC-753C970782E1}" type="slidenum">
              <a:rPr lang="en-GB" smtClean="0"/>
              <a:t>‹#›</a:t>
            </a:fld>
            <a:endParaRPr lang="en-GB"/>
          </a:p>
        </p:txBody>
      </p:sp>
    </p:spTree>
    <p:extLst>
      <p:ext uri="{BB962C8B-B14F-4D97-AF65-F5344CB8AC3E}">
        <p14:creationId xmlns:p14="http://schemas.microsoft.com/office/powerpoint/2010/main" val="857614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83A10-3C4A-42F7-AC61-B3513A2156FD}" type="datetime1">
              <a:rPr lang="en-GB" smtClean="0"/>
              <a:t>14/07/2019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870DDD-719B-48DF-8FDC-753C970782E1}" type="slidenum">
              <a:rPr lang="en-GB" smtClean="0"/>
              <a:t>‹#›</a:t>
            </a:fld>
            <a:endParaRPr lang="en-GB"/>
          </a:p>
        </p:txBody>
      </p:sp>
    </p:spTree>
    <p:extLst>
      <p:ext uri="{BB962C8B-B14F-4D97-AF65-F5344CB8AC3E}">
        <p14:creationId xmlns:p14="http://schemas.microsoft.com/office/powerpoint/2010/main" val="983249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5E5936B-7088-4C4C-841A-F568716C1F6E}"/>
              </a:ext>
            </a:extLst>
          </p:cNvPr>
          <p:cNvSpPr/>
          <p:nvPr/>
        </p:nvSpPr>
        <p:spPr>
          <a:xfrm>
            <a:off x="530086" y="351908"/>
            <a:ext cx="10717696" cy="18877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t>Module 1</a:t>
            </a:r>
            <a:r>
              <a:rPr lang="en-GB"/>
              <a:t>: Developing a shared, inclusive vision for the school (30 credits)</a:t>
            </a:r>
          </a:p>
          <a:p>
            <a:r>
              <a:rPr lang="en-GB" b="1"/>
              <a:t>Aim: </a:t>
            </a:r>
            <a:r>
              <a:rPr lang="en-GB"/>
              <a:t>To allow the headteachers to plan, develop and critically evaluate a shared and inclusive vision for their school and strategic plan, with reference to the latest developments in education (both nationally in Wales and internationally) and current thinking in effective leadership theory and practice</a:t>
            </a:r>
            <a:r>
              <a:rPr lang="en-GB" sz="1400"/>
              <a:t>.</a:t>
            </a:r>
            <a:endParaRPr lang="en-GB" sz="1400" dirty="0"/>
          </a:p>
        </p:txBody>
      </p:sp>
      <p:sp>
        <p:nvSpPr>
          <p:cNvPr id="14" name="Rectangle: Rounded Corners 13">
            <a:extLst>
              <a:ext uri="{FF2B5EF4-FFF2-40B4-BE49-F238E27FC236}">
                <a16:creationId xmlns:a16="http://schemas.microsoft.com/office/drawing/2014/main" id="{5993F152-89CD-4BE9-A97C-A6409826617D}"/>
              </a:ext>
            </a:extLst>
          </p:cNvPr>
          <p:cNvSpPr/>
          <p:nvPr/>
        </p:nvSpPr>
        <p:spPr>
          <a:xfrm>
            <a:off x="530086" y="2570922"/>
            <a:ext cx="6162262" cy="393517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Module learning outcomes:</a:t>
            </a:r>
          </a:p>
          <a:p>
            <a:endParaRPr lang="en-GB" dirty="0"/>
          </a:p>
          <a:p>
            <a:pPr>
              <a:buFontTx/>
              <a:buChar char="-"/>
            </a:pPr>
            <a:r>
              <a:rPr lang="en-GB" dirty="0"/>
              <a:t> A comprehensive and critical understanding of the education change agenda in Wales and school leaders’ role in effecting that transformational change </a:t>
            </a:r>
          </a:p>
          <a:p>
            <a:pPr>
              <a:buFontTx/>
              <a:buChar char="-"/>
            </a:pPr>
            <a:r>
              <a:rPr lang="en-GB" dirty="0"/>
              <a:t> A critically reflective understanding of participants’ own leadership journey in relation </a:t>
            </a:r>
            <a:r>
              <a:rPr lang="en-GB" b="1" dirty="0">
                <a:solidFill>
                  <a:schemeClr val="tx1"/>
                </a:solidFill>
              </a:rPr>
              <a:t>to the five standards</a:t>
            </a:r>
            <a:r>
              <a:rPr lang="en-GB" b="1" dirty="0"/>
              <a:t> </a:t>
            </a:r>
            <a:r>
              <a:rPr lang="en-GB" dirty="0"/>
              <a:t>and next steps for development</a:t>
            </a:r>
          </a:p>
          <a:p>
            <a:pPr>
              <a:buFontTx/>
              <a:buChar char="-"/>
            </a:pPr>
            <a:r>
              <a:rPr lang="en-GB" dirty="0"/>
              <a:t> An in-depth and critically analytical research-based understanding of the role of effective collaborative leadership and responsibilities beyond school </a:t>
            </a:r>
          </a:p>
        </p:txBody>
      </p:sp>
      <p:grpSp>
        <p:nvGrpSpPr>
          <p:cNvPr id="28" name="Group 27">
            <a:extLst>
              <a:ext uri="{FF2B5EF4-FFF2-40B4-BE49-F238E27FC236}">
                <a16:creationId xmlns:a16="http://schemas.microsoft.com/office/drawing/2014/main" id="{B2B2E06F-D972-41B6-9FAE-654E4C4024A9}"/>
              </a:ext>
            </a:extLst>
          </p:cNvPr>
          <p:cNvGrpSpPr/>
          <p:nvPr/>
        </p:nvGrpSpPr>
        <p:grpSpPr>
          <a:xfrm>
            <a:off x="7262192" y="2239618"/>
            <a:ext cx="4717774" cy="4306957"/>
            <a:chOff x="3610269" y="992187"/>
            <a:chExt cx="4971462" cy="4873625"/>
          </a:xfrm>
        </p:grpSpPr>
        <p:sp>
          <p:nvSpPr>
            <p:cNvPr id="15" name="Freeform 6">
              <a:hlinkClick r:id="" action="ppaction://noaction"/>
              <a:extLst>
                <a:ext uri="{FF2B5EF4-FFF2-40B4-BE49-F238E27FC236}">
                  <a16:creationId xmlns:a16="http://schemas.microsoft.com/office/drawing/2014/main" id="{43A93872-F893-4BCA-81CA-551339166AC3}"/>
                </a:ext>
              </a:extLst>
            </p:cNvPr>
            <p:cNvSpPr>
              <a:spLocks/>
            </p:cNvSpPr>
            <p:nvPr/>
          </p:nvSpPr>
          <p:spPr bwMode="auto">
            <a:xfrm>
              <a:off x="4024804" y="992187"/>
              <a:ext cx="4270375" cy="2574925"/>
            </a:xfrm>
            <a:custGeom>
              <a:avLst/>
              <a:gdLst>
                <a:gd name="T0" fmla="*/ 3558 w 7173"/>
                <a:gd name="T1" fmla="*/ 4324 h 4324"/>
                <a:gd name="T2" fmla="*/ 7173 w 7173"/>
                <a:gd name="T3" fmla="*/ 3041 h 4324"/>
                <a:gd name="T4" fmla="*/ 2274 w 7173"/>
                <a:gd name="T5" fmla="*/ 708 h 4324"/>
                <a:gd name="T6" fmla="*/ 0 w 7173"/>
                <a:gd name="T7" fmla="*/ 2887 h 4324"/>
                <a:gd name="T8" fmla="*/ 3558 w 7173"/>
                <a:gd name="T9" fmla="*/ 4324 h 4324"/>
              </a:gdLst>
              <a:ahLst/>
              <a:cxnLst>
                <a:cxn ang="0">
                  <a:pos x="T0" y="T1"/>
                </a:cxn>
                <a:cxn ang="0">
                  <a:pos x="T2" y="T3"/>
                </a:cxn>
                <a:cxn ang="0">
                  <a:pos x="T4" y="T5"/>
                </a:cxn>
                <a:cxn ang="0">
                  <a:pos x="T6" y="T7"/>
                </a:cxn>
                <a:cxn ang="0">
                  <a:pos x="T8" y="T9"/>
                </a:cxn>
              </a:cxnLst>
              <a:rect l="0" t="0" r="r" b="b"/>
              <a:pathLst>
                <a:path w="7173" h="4324">
                  <a:moveTo>
                    <a:pt x="3558" y="4324"/>
                  </a:moveTo>
                  <a:lnTo>
                    <a:pt x="7173" y="3041"/>
                  </a:lnTo>
                  <a:cubicBezTo>
                    <a:pt x="6465" y="1044"/>
                    <a:pt x="4271" y="0"/>
                    <a:pt x="2274" y="708"/>
                  </a:cubicBezTo>
                  <a:cubicBezTo>
                    <a:pt x="1240" y="1076"/>
                    <a:pt x="412" y="1869"/>
                    <a:pt x="0" y="2887"/>
                  </a:cubicBezTo>
                  <a:lnTo>
                    <a:pt x="3558" y="4324"/>
                  </a:lnTo>
                  <a:close/>
                </a:path>
              </a:pathLst>
            </a:custGeom>
            <a:solidFill>
              <a:srgbClr val="4F81B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solidFill>
                  <a:prstClr val="black"/>
                </a:solidFill>
              </a:endParaRPr>
            </a:p>
          </p:txBody>
        </p:sp>
        <p:sp>
          <p:nvSpPr>
            <p:cNvPr id="16" name="Freeform 7">
              <a:hlinkClick r:id="" action="ppaction://noaction"/>
              <a:extLst>
                <a:ext uri="{FF2B5EF4-FFF2-40B4-BE49-F238E27FC236}">
                  <a16:creationId xmlns:a16="http://schemas.microsoft.com/office/drawing/2014/main" id="{13959D3C-5845-438A-AA4B-94F6233694B1}"/>
                </a:ext>
              </a:extLst>
            </p:cNvPr>
            <p:cNvSpPr>
              <a:spLocks/>
            </p:cNvSpPr>
            <p:nvPr/>
          </p:nvSpPr>
          <p:spPr bwMode="auto">
            <a:xfrm>
              <a:off x="6144413" y="2803213"/>
              <a:ext cx="2403475" cy="2101850"/>
            </a:xfrm>
            <a:custGeom>
              <a:avLst/>
              <a:gdLst>
                <a:gd name="T0" fmla="*/ 0 w 4037"/>
                <a:gd name="T1" fmla="*/ 1283 h 3530"/>
                <a:gd name="T2" fmla="*/ 3110 w 4037"/>
                <a:gd name="T3" fmla="*/ 3530 h 3530"/>
                <a:gd name="T4" fmla="*/ 3616 w 4037"/>
                <a:gd name="T5" fmla="*/ 0 h 3530"/>
                <a:gd name="T6" fmla="*/ 0 w 4037"/>
                <a:gd name="T7" fmla="*/ 1283 h 3530"/>
              </a:gdLst>
              <a:ahLst/>
              <a:cxnLst>
                <a:cxn ang="0">
                  <a:pos x="T0" y="T1"/>
                </a:cxn>
                <a:cxn ang="0">
                  <a:pos x="T2" y="T3"/>
                </a:cxn>
                <a:cxn ang="0">
                  <a:pos x="T4" y="T5"/>
                </a:cxn>
                <a:cxn ang="0">
                  <a:pos x="T6" y="T7"/>
                </a:cxn>
              </a:cxnLst>
              <a:rect l="0" t="0" r="r" b="b"/>
              <a:pathLst>
                <a:path w="4037" h="3530">
                  <a:moveTo>
                    <a:pt x="0" y="1283"/>
                  </a:moveTo>
                  <a:lnTo>
                    <a:pt x="3110" y="3530"/>
                  </a:lnTo>
                  <a:cubicBezTo>
                    <a:pt x="3848" y="2508"/>
                    <a:pt x="4037" y="1189"/>
                    <a:pt x="3616" y="0"/>
                  </a:cubicBezTo>
                  <a:lnTo>
                    <a:pt x="0" y="1283"/>
                  </a:lnTo>
                  <a:close/>
                </a:path>
              </a:pathLst>
            </a:custGeom>
            <a:solidFill>
              <a:srgbClr val="C0504D"/>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solidFill>
                  <a:prstClr val="black"/>
                </a:solidFill>
              </a:endParaRPr>
            </a:p>
          </p:txBody>
        </p:sp>
        <p:sp>
          <p:nvSpPr>
            <p:cNvPr id="17" name="Freeform 8">
              <a:hlinkClick r:id="" action="ppaction://noaction"/>
              <a:extLst>
                <a:ext uri="{FF2B5EF4-FFF2-40B4-BE49-F238E27FC236}">
                  <a16:creationId xmlns:a16="http://schemas.microsoft.com/office/drawing/2014/main" id="{61AC2022-6C81-45A6-AC11-CA73F7F3AB51}"/>
                </a:ext>
              </a:extLst>
            </p:cNvPr>
            <p:cNvSpPr>
              <a:spLocks/>
            </p:cNvSpPr>
            <p:nvPr/>
          </p:nvSpPr>
          <p:spPr bwMode="auto">
            <a:xfrm>
              <a:off x="6091888" y="3567112"/>
              <a:ext cx="1900238" cy="2298700"/>
            </a:xfrm>
            <a:custGeom>
              <a:avLst/>
              <a:gdLst>
                <a:gd name="T0" fmla="*/ 82 w 3192"/>
                <a:gd name="T1" fmla="*/ 0 h 3863"/>
                <a:gd name="T2" fmla="*/ 0 w 3192"/>
                <a:gd name="T3" fmla="*/ 3836 h 3863"/>
                <a:gd name="T4" fmla="*/ 3192 w 3192"/>
                <a:gd name="T5" fmla="*/ 2247 h 3863"/>
                <a:gd name="T6" fmla="*/ 82 w 3192"/>
                <a:gd name="T7" fmla="*/ 0 h 3863"/>
              </a:gdLst>
              <a:ahLst/>
              <a:cxnLst>
                <a:cxn ang="0">
                  <a:pos x="T0" y="T1"/>
                </a:cxn>
                <a:cxn ang="0">
                  <a:pos x="T2" y="T3"/>
                </a:cxn>
                <a:cxn ang="0">
                  <a:pos x="T4" y="T5"/>
                </a:cxn>
                <a:cxn ang="0">
                  <a:pos x="T6" y="T7"/>
                </a:cxn>
              </a:cxnLst>
              <a:rect l="0" t="0" r="r" b="b"/>
              <a:pathLst>
                <a:path w="3192" h="3863">
                  <a:moveTo>
                    <a:pt x="82" y="0"/>
                  </a:moveTo>
                  <a:lnTo>
                    <a:pt x="0" y="3836"/>
                  </a:lnTo>
                  <a:cubicBezTo>
                    <a:pt x="1261" y="3863"/>
                    <a:pt x="2454" y="3269"/>
                    <a:pt x="3192" y="2247"/>
                  </a:cubicBezTo>
                  <a:lnTo>
                    <a:pt x="82" y="0"/>
                  </a:lnTo>
                  <a:close/>
                </a:path>
              </a:pathLst>
            </a:custGeom>
            <a:solidFill>
              <a:srgbClr val="9BBB59"/>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solidFill>
                  <a:prstClr val="black"/>
                </a:solidFill>
              </a:endParaRPr>
            </a:p>
          </p:txBody>
        </p:sp>
        <p:sp>
          <p:nvSpPr>
            <p:cNvPr id="18" name="Freeform 9">
              <a:hlinkClick r:id="" action="ppaction://noaction"/>
              <a:extLst>
                <a:ext uri="{FF2B5EF4-FFF2-40B4-BE49-F238E27FC236}">
                  <a16:creationId xmlns:a16="http://schemas.microsoft.com/office/drawing/2014/main" id="{E2CA9629-9E22-47BA-96EE-123E390A73E4}"/>
                </a:ext>
              </a:extLst>
            </p:cNvPr>
            <p:cNvSpPr>
              <a:spLocks/>
            </p:cNvSpPr>
            <p:nvPr/>
          </p:nvSpPr>
          <p:spPr bwMode="auto">
            <a:xfrm>
              <a:off x="4237825" y="3573750"/>
              <a:ext cx="1906588" cy="2282825"/>
            </a:xfrm>
            <a:custGeom>
              <a:avLst/>
              <a:gdLst>
                <a:gd name="T0" fmla="*/ 3203 w 3203"/>
                <a:gd name="T1" fmla="*/ 0 h 3836"/>
                <a:gd name="T2" fmla="*/ 0 w 3203"/>
                <a:gd name="T3" fmla="*/ 2111 h 3836"/>
                <a:gd name="T4" fmla="*/ 3121 w 3203"/>
                <a:gd name="T5" fmla="*/ 3836 h 3836"/>
                <a:gd name="T6" fmla="*/ 3203 w 3203"/>
                <a:gd name="T7" fmla="*/ 0 h 3836"/>
              </a:gdLst>
              <a:ahLst/>
              <a:cxnLst>
                <a:cxn ang="0">
                  <a:pos x="T0" y="T1"/>
                </a:cxn>
                <a:cxn ang="0">
                  <a:pos x="T2" y="T3"/>
                </a:cxn>
                <a:cxn ang="0">
                  <a:pos x="T4" y="T5"/>
                </a:cxn>
                <a:cxn ang="0">
                  <a:pos x="T6" y="T7"/>
                </a:cxn>
              </a:cxnLst>
              <a:rect l="0" t="0" r="r" b="b"/>
              <a:pathLst>
                <a:path w="3203" h="3836">
                  <a:moveTo>
                    <a:pt x="3203" y="0"/>
                  </a:moveTo>
                  <a:lnTo>
                    <a:pt x="0" y="2111"/>
                  </a:lnTo>
                  <a:cubicBezTo>
                    <a:pt x="694" y="3164"/>
                    <a:pt x="1860" y="3808"/>
                    <a:pt x="3121" y="3836"/>
                  </a:cubicBezTo>
                  <a:lnTo>
                    <a:pt x="3203" y="0"/>
                  </a:lnTo>
                  <a:close/>
                </a:path>
              </a:pathLst>
            </a:custGeom>
            <a:solidFill>
              <a:srgbClr val="8064A2"/>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solidFill>
                  <a:prstClr val="black"/>
                </a:solidFill>
              </a:endParaRPr>
            </a:p>
          </p:txBody>
        </p:sp>
        <p:sp>
          <p:nvSpPr>
            <p:cNvPr id="19" name="Freeform 10">
              <a:hlinkClick r:id="" action="ppaction://noaction"/>
              <a:extLst>
                <a:ext uri="{FF2B5EF4-FFF2-40B4-BE49-F238E27FC236}">
                  <a16:creationId xmlns:a16="http://schemas.microsoft.com/office/drawing/2014/main" id="{9306B250-1307-42DC-ADB8-CADF983D2AEC}"/>
                </a:ext>
              </a:extLst>
            </p:cNvPr>
            <p:cNvSpPr>
              <a:spLocks/>
            </p:cNvSpPr>
            <p:nvPr/>
          </p:nvSpPr>
          <p:spPr bwMode="auto">
            <a:xfrm>
              <a:off x="3745700" y="2707445"/>
              <a:ext cx="2398713" cy="2112963"/>
            </a:xfrm>
            <a:custGeom>
              <a:avLst/>
              <a:gdLst>
                <a:gd name="T0" fmla="*/ 4030 w 4030"/>
                <a:gd name="T1" fmla="*/ 1438 h 3549"/>
                <a:gd name="T2" fmla="*/ 472 w 4030"/>
                <a:gd name="T3" fmla="*/ 0 h 3549"/>
                <a:gd name="T4" fmla="*/ 826 w 4030"/>
                <a:gd name="T5" fmla="*/ 3549 h 3549"/>
                <a:gd name="T6" fmla="*/ 4030 w 4030"/>
                <a:gd name="T7" fmla="*/ 1438 h 3549"/>
              </a:gdLst>
              <a:ahLst/>
              <a:cxnLst>
                <a:cxn ang="0">
                  <a:pos x="T0" y="T1"/>
                </a:cxn>
                <a:cxn ang="0">
                  <a:pos x="T2" y="T3"/>
                </a:cxn>
                <a:cxn ang="0">
                  <a:pos x="T4" y="T5"/>
                </a:cxn>
                <a:cxn ang="0">
                  <a:pos x="T6" y="T7"/>
                </a:cxn>
              </a:cxnLst>
              <a:rect l="0" t="0" r="r" b="b"/>
              <a:pathLst>
                <a:path w="4030" h="3549">
                  <a:moveTo>
                    <a:pt x="4030" y="1438"/>
                  </a:moveTo>
                  <a:lnTo>
                    <a:pt x="472" y="0"/>
                  </a:lnTo>
                  <a:cubicBezTo>
                    <a:pt x="0" y="1169"/>
                    <a:pt x="132" y="2496"/>
                    <a:pt x="826" y="3549"/>
                  </a:cubicBezTo>
                  <a:lnTo>
                    <a:pt x="4030" y="1438"/>
                  </a:lnTo>
                  <a:close/>
                </a:path>
              </a:pathLst>
            </a:custGeom>
            <a:solidFill>
              <a:srgbClr val="4BACC6"/>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solidFill>
                  <a:prstClr val="black"/>
                </a:solidFill>
              </a:endParaRPr>
            </a:p>
          </p:txBody>
        </p:sp>
        <p:sp>
          <p:nvSpPr>
            <p:cNvPr id="20" name="TextBox 8">
              <a:hlinkClick r:id="" action="ppaction://noaction"/>
              <a:extLst>
                <a:ext uri="{FF2B5EF4-FFF2-40B4-BE49-F238E27FC236}">
                  <a16:creationId xmlns:a16="http://schemas.microsoft.com/office/drawing/2014/main" id="{B485F8CD-4B29-457D-90D2-6AB276A1DE40}"/>
                </a:ext>
              </a:extLst>
            </p:cNvPr>
            <p:cNvSpPr txBox="1"/>
            <p:nvPr/>
          </p:nvSpPr>
          <p:spPr>
            <a:xfrm>
              <a:off x="5154311" y="1900262"/>
              <a:ext cx="191928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solidFill>
                    <a:prstClr val="white"/>
                  </a:solidFill>
                </a:rPr>
                <a:t>Pedagogy</a:t>
              </a:r>
            </a:p>
          </p:txBody>
        </p:sp>
        <p:sp>
          <p:nvSpPr>
            <p:cNvPr id="21" name="TextBox 10">
              <a:hlinkClick r:id="" action="ppaction://noaction"/>
              <a:extLst>
                <a:ext uri="{FF2B5EF4-FFF2-40B4-BE49-F238E27FC236}">
                  <a16:creationId xmlns:a16="http://schemas.microsoft.com/office/drawing/2014/main" id="{B6FACF66-CDCD-4B3C-9673-EDE73C3EC305}"/>
                </a:ext>
              </a:extLst>
            </p:cNvPr>
            <p:cNvSpPr txBox="1"/>
            <p:nvPr/>
          </p:nvSpPr>
          <p:spPr>
            <a:xfrm>
              <a:off x="6662444" y="3567112"/>
              <a:ext cx="191928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solidFill>
                    <a:prstClr val="white"/>
                  </a:solidFill>
                </a:rPr>
                <a:t> Leadership</a:t>
              </a:r>
            </a:p>
          </p:txBody>
        </p:sp>
        <p:sp>
          <p:nvSpPr>
            <p:cNvPr id="22" name="TextBox 11">
              <a:hlinkClick r:id="" action="ppaction://noaction"/>
              <a:extLst>
                <a:ext uri="{FF2B5EF4-FFF2-40B4-BE49-F238E27FC236}">
                  <a16:creationId xmlns:a16="http://schemas.microsoft.com/office/drawing/2014/main" id="{B8D286FB-8DA4-4D6F-9519-EBA83E8B34CF}"/>
                </a:ext>
              </a:extLst>
            </p:cNvPr>
            <p:cNvSpPr txBox="1"/>
            <p:nvPr/>
          </p:nvSpPr>
          <p:spPr>
            <a:xfrm>
              <a:off x="3610269" y="3512621"/>
              <a:ext cx="191928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solidFill>
                    <a:prstClr val="white"/>
                  </a:solidFill>
                </a:rPr>
                <a:t>Collaboration</a:t>
              </a:r>
            </a:p>
          </p:txBody>
        </p:sp>
        <p:sp>
          <p:nvSpPr>
            <p:cNvPr id="23" name="TextBox 12">
              <a:hlinkClick r:id="" action="ppaction://noaction"/>
              <a:extLst>
                <a:ext uri="{FF2B5EF4-FFF2-40B4-BE49-F238E27FC236}">
                  <a16:creationId xmlns:a16="http://schemas.microsoft.com/office/drawing/2014/main" id="{4D4986DA-3570-4048-A88A-C8112894FF5A}"/>
                </a:ext>
              </a:extLst>
            </p:cNvPr>
            <p:cNvSpPr txBox="1"/>
            <p:nvPr/>
          </p:nvSpPr>
          <p:spPr>
            <a:xfrm>
              <a:off x="6048134" y="4659996"/>
              <a:ext cx="1919287"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solidFill>
                    <a:prstClr val="white"/>
                  </a:solidFill>
                </a:rPr>
                <a:t>Professional </a:t>
              </a:r>
            </a:p>
            <a:p>
              <a:pPr algn="ctr"/>
              <a:r>
                <a:rPr lang="en-GB" b="1" dirty="0">
                  <a:solidFill>
                    <a:prstClr val="white"/>
                  </a:solidFill>
                </a:rPr>
                <a:t>learning</a:t>
              </a:r>
            </a:p>
          </p:txBody>
        </p:sp>
        <p:sp>
          <p:nvSpPr>
            <p:cNvPr id="24" name="TextBox 13">
              <a:hlinkClick r:id="" action="ppaction://noaction"/>
              <a:extLst>
                <a:ext uri="{FF2B5EF4-FFF2-40B4-BE49-F238E27FC236}">
                  <a16:creationId xmlns:a16="http://schemas.microsoft.com/office/drawing/2014/main" id="{42DEB3F2-C3B9-46AC-B90E-24C0D835FC1B}"/>
                </a:ext>
              </a:extLst>
            </p:cNvPr>
            <p:cNvSpPr txBox="1"/>
            <p:nvPr/>
          </p:nvSpPr>
          <p:spPr>
            <a:xfrm>
              <a:off x="4249227" y="4752329"/>
              <a:ext cx="191928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dirty="0">
                  <a:solidFill>
                    <a:prstClr val="white"/>
                  </a:solidFill>
                </a:rPr>
                <a:t>Innovation</a:t>
              </a:r>
            </a:p>
          </p:txBody>
        </p:sp>
        <p:grpSp>
          <p:nvGrpSpPr>
            <p:cNvPr id="25" name="Group 24">
              <a:extLst>
                <a:ext uri="{FF2B5EF4-FFF2-40B4-BE49-F238E27FC236}">
                  <a16:creationId xmlns:a16="http://schemas.microsoft.com/office/drawing/2014/main" id="{55CC0D14-5B04-41CA-B807-DEA4A1584603}"/>
                </a:ext>
              </a:extLst>
            </p:cNvPr>
            <p:cNvGrpSpPr/>
            <p:nvPr/>
          </p:nvGrpSpPr>
          <p:grpSpPr>
            <a:xfrm>
              <a:off x="5399435" y="2844683"/>
              <a:ext cx="1538157" cy="1470829"/>
              <a:chOff x="2940463" y="877728"/>
              <a:chExt cx="2452528" cy="2452528"/>
            </a:xfrm>
            <a:solidFill>
              <a:schemeClr val="tx1"/>
            </a:solidFill>
          </p:grpSpPr>
          <p:sp>
            <p:nvSpPr>
              <p:cNvPr id="26" name="Oval 25">
                <a:extLst>
                  <a:ext uri="{FF2B5EF4-FFF2-40B4-BE49-F238E27FC236}">
                    <a16:creationId xmlns:a16="http://schemas.microsoft.com/office/drawing/2014/main" id="{95A3AACA-40E2-45A0-9CE4-501D3E155CB6}"/>
                  </a:ext>
                </a:extLst>
              </p:cNvPr>
              <p:cNvSpPr/>
              <p:nvPr/>
            </p:nvSpPr>
            <p:spPr>
              <a:xfrm>
                <a:off x="2940463" y="877728"/>
                <a:ext cx="2452528" cy="2452528"/>
              </a:xfrm>
              <a:prstGeom prst="ellipse">
                <a:avLst/>
              </a:prstGeom>
              <a:grpFill/>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a:lstStyle/>
              <a:p>
                <a:endParaRPr lang="en-GB"/>
              </a:p>
            </p:txBody>
          </p:sp>
          <p:sp>
            <p:nvSpPr>
              <p:cNvPr id="27" name="Oval 4">
                <a:extLst>
                  <a:ext uri="{FF2B5EF4-FFF2-40B4-BE49-F238E27FC236}">
                    <a16:creationId xmlns:a16="http://schemas.microsoft.com/office/drawing/2014/main" id="{8B467EDA-1901-4F1B-9FD4-B9077EBFA8F6}"/>
                  </a:ext>
                </a:extLst>
              </p:cNvPr>
              <p:cNvSpPr txBox="1"/>
              <p:nvPr/>
            </p:nvSpPr>
            <p:spPr>
              <a:xfrm>
                <a:off x="3054481" y="1097711"/>
                <a:ext cx="2328957" cy="2012561"/>
              </a:xfrm>
              <a:prstGeom prst="rect">
                <a:avLst/>
              </a:prstGeom>
              <a:noFill/>
            </p:spPr>
            <p:style>
              <a:lnRef idx="0">
                <a:scrgbClr r="0" g="0" b="0"/>
              </a:lnRef>
              <a:fillRef idx="0">
                <a:scrgbClr r="0" g="0" b="0"/>
              </a:fillRef>
              <a:effectRef idx="0">
                <a:scrgbClr r="0" g="0" b="0"/>
              </a:effectRef>
              <a:fontRef idx="minor">
                <a:schemeClr val="tx1"/>
              </a:fontRef>
            </p:style>
            <p:txBody>
              <a:bodyPr spcFirstLastPara="0" vert="horz" wrap="square" lIns="33020" tIns="33020" rIns="33020" bIns="33020" numCol="1" spcCol="1270"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155700" rtl="0" eaLnBrk="1" fontAlgn="auto" latinLnBrk="0" hangingPunct="1">
                  <a:lnSpc>
                    <a:spcPct val="90000"/>
                  </a:lnSpc>
                  <a:spcBef>
                    <a:spcPct val="0"/>
                  </a:spcBef>
                  <a:buClrTx/>
                  <a:buSzTx/>
                  <a:buFontTx/>
                  <a:buNone/>
                  <a:tabLst/>
                  <a:defRPr/>
                </a:pPr>
                <a:r>
                  <a:rPr kumimoji="0" lang="en-GB" b="1" i="0" u="none" strike="noStrike" kern="1200" cap="none" spc="0" normalizeH="0" baseline="0" noProof="0" dirty="0">
                    <a:ln>
                      <a:noFill/>
                    </a:ln>
                    <a:solidFill>
                      <a:prstClr val="white"/>
                    </a:solidFill>
                    <a:effectLst/>
                    <a:uLnTx/>
                    <a:uFillTx/>
                    <a:latin typeface="Calibri"/>
                    <a:ea typeface="+mn-ea"/>
                    <a:cs typeface="+mn-cs"/>
                  </a:rPr>
                  <a:t>Values</a:t>
                </a:r>
              </a:p>
              <a:p>
                <a:pPr marL="0" marR="0" lvl="0" indent="0" algn="ctr" defTabSz="1155700" rtl="0" eaLnBrk="1" fontAlgn="auto" latinLnBrk="0" hangingPunct="1">
                  <a:lnSpc>
                    <a:spcPct val="90000"/>
                  </a:lnSpc>
                  <a:spcBef>
                    <a:spcPct val="0"/>
                  </a:spcBef>
                  <a:buClrTx/>
                  <a:buSzTx/>
                  <a:buFontTx/>
                  <a:buNone/>
                  <a:tabLst/>
                  <a:defRPr/>
                </a:pPr>
                <a:r>
                  <a:rPr kumimoji="0" lang="en-GB" b="1" i="0" u="none" strike="noStrike" kern="1200" cap="none" spc="0" normalizeH="0" baseline="0" noProof="0" dirty="0">
                    <a:ln>
                      <a:noFill/>
                    </a:ln>
                    <a:solidFill>
                      <a:prstClr val="white"/>
                    </a:solidFill>
                    <a:effectLst/>
                    <a:uLnTx/>
                    <a:uFillTx/>
                    <a:latin typeface="Calibri"/>
                    <a:ea typeface="+mn-ea"/>
                    <a:cs typeface="+mn-cs"/>
                  </a:rPr>
                  <a:t> and </a:t>
                </a:r>
                <a:r>
                  <a:rPr lang="en-GB" b="1" dirty="0">
                    <a:solidFill>
                      <a:prstClr val="white"/>
                    </a:solidFill>
                    <a:latin typeface="Calibri"/>
                  </a:rPr>
                  <a:t>d</a:t>
                </a:r>
                <a:r>
                  <a:rPr kumimoji="0" lang="en-GB" b="1" i="0" u="none" strike="noStrike" kern="1200" cap="none" spc="0" normalizeH="0" baseline="0" noProof="0" dirty="0" err="1">
                    <a:ln>
                      <a:noFill/>
                    </a:ln>
                    <a:solidFill>
                      <a:prstClr val="white"/>
                    </a:solidFill>
                    <a:effectLst/>
                    <a:uLnTx/>
                    <a:uFillTx/>
                    <a:latin typeface="Calibri"/>
                  </a:rPr>
                  <a:t>ispositions</a:t>
                </a:r>
                <a:endParaRPr kumimoji="0" lang="en-GB" b="1" i="0" u="none" strike="noStrike" kern="1200" cap="none" spc="0" normalizeH="0" baseline="0" noProof="0" dirty="0">
                  <a:ln>
                    <a:noFill/>
                  </a:ln>
                  <a:solidFill>
                    <a:prstClr val="white"/>
                  </a:solidFill>
                  <a:effectLst/>
                  <a:uLnTx/>
                  <a:uFillTx/>
                  <a:latin typeface="Calibri"/>
                </a:endParaRPr>
              </a:p>
            </p:txBody>
          </p:sp>
        </p:grpSp>
      </p:grpSp>
    </p:spTree>
    <p:extLst>
      <p:ext uri="{BB962C8B-B14F-4D97-AF65-F5344CB8AC3E}">
        <p14:creationId xmlns:p14="http://schemas.microsoft.com/office/powerpoint/2010/main" val="3856221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5FBD9342-6BD6-4565-993E-3902B2DDC043}"/>
              </a:ext>
            </a:extLst>
          </p:cNvPr>
          <p:cNvSpPr/>
          <p:nvPr/>
        </p:nvSpPr>
        <p:spPr>
          <a:xfrm>
            <a:off x="463826" y="463827"/>
            <a:ext cx="7402233" cy="24516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Compile a portfolio (no more than 4 items, equivalent to 6,000 words), to demonstrate critical engagement with the learning outcomes associated with the module</a:t>
            </a:r>
          </a:p>
        </p:txBody>
      </p:sp>
      <p:sp>
        <p:nvSpPr>
          <p:cNvPr id="12" name="Oval 11">
            <a:extLst>
              <a:ext uri="{FF2B5EF4-FFF2-40B4-BE49-F238E27FC236}">
                <a16:creationId xmlns:a16="http://schemas.microsoft.com/office/drawing/2014/main" id="{19D25C12-95B7-40A1-84CD-7FF324BB820B}"/>
              </a:ext>
            </a:extLst>
          </p:cNvPr>
          <p:cNvSpPr/>
          <p:nvPr/>
        </p:nvSpPr>
        <p:spPr>
          <a:xfrm>
            <a:off x="463826" y="3747822"/>
            <a:ext cx="7633252" cy="2512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Complete a reflective assignment of 1250 words</a:t>
            </a:r>
          </a:p>
        </p:txBody>
      </p:sp>
      <p:sp>
        <p:nvSpPr>
          <p:cNvPr id="15" name="Flowchart: Off-page Connector 14">
            <a:extLst>
              <a:ext uri="{FF2B5EF4-FFF2-40B4-BE49-F238E27FC236}">
                <a16:creationId xmlns:a16="http://schemas.microsoft.com/office/drawing/2014/main" id="{7C2C9AFE-C806-454B-A8C2-57F84E2C11EC}"/>
              </a:ext>
            </a:extLst>
          </p:cNvPr>
          <p:cNvSpPr/>
          <p:nvPr/>
        </p:nvSpPr>
        <p:spPr>
          <a:xfrm>
            <a:off x="8574157" y="689113"/>
            <a:ext cx="3008243" cy="5804452"/>
          </a:xfrm>
          <a:prstGeom prst="flowChartOffpageConnector">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b="1" dirty="0"/>
              <a:t>Remember to:</a:t>
            </a:r>
          </a:p>
          <a:p>
            <a:pPr marL="342900" indent="-342900" algn="ctr">
              <a:buFont typeface="+mj-lt"/>
              <a:buAutoNum type="arabicPeriod"/>
            </a:pPr>
            <a:r>
              <a:rPr lang="en-GB" dirty="0"/>
              <a:t>Think and present information critically (rather than descriptively)</a:t>
            </a:r>
          </a:p>
          <a:p>
            <a:pPr marL="342900" indent="-342900" algn="ctr">
              <a:buFont typeface="+mj-lt"/>
              <a:buAutoNum type="arabicPeriod"/>
            </a:pPr>
            <a:r>
              <a:rPr lang="en-GB" dirty="0"/>
              <a:t>Think and present information reflectively (you may wish to use a model of reflection)</a:t>
            </a:r>
          </a:p>
          <a:p>
            <a:pPr marL="342900" indent="-342900" algn="ctr">
              <a:buFont typeface="+mj-lt"/>
              <a:buAutoNum type="arabicPeriod"/>
            </a:pPr>
            <a:r>
              <a:rPr lang="en-GB" dirty="0"/>
              <a:t>Include appropriate theory and models (remember the Headteacher leadership journeys)</a:t>
            </a:r>
          </a:p>
          <a:p>
            <a:pPr marL="342900" indent="-342900" algn="ctr">
              <a:buFont typeface="+mj-lt"/>
              <a:buAutoNum type="arabicPeriod"/>
            </a:pPr>
            <a:r>
              <a:rPr lang="en-GB" dirty="0"/>
              <a:t>Adopt the Harvard Referencing System</a:t>
            </a:r>
          </a:p>
          <a:p>
            <a:pPr marL="342900" indent="-342900" algn="ctr">
              <a:buFont typeface="+mj-lt"/>
              <a:buAutoNum type="arabicPeriod"/>
            </a:pPr>
            <a:r>
              <a:rPr lang="en-GB" dirty="0"/>
              <a:t>Proof Reading</a:t>
            </a:r>
          </a:p>
        </p:txBody>
      </p:sp>
    </p:spTree>
    <p:extLst>
      <p:ext uri="{BB962C8B-B14F-4D97-AF65-F5344CB8AC3E}">
        <p14:creationId xmlns:p14="http://schemas.microsoft.com/office/powerpoint/2010/main" val="987872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5E5936B-7088-4C4C-841A-F568716C1F6E}"/>
              </a:ext>
            </a:extLst>
          </p:cNvPr>
          <p:cNvSpPr/>
          <p:nvPr/>
        </p:nvSpPr>
        <p:spPr>
          <a:xfrm>
            <a:off x="530085" y="351907"/>
            <a:ext cx="11117963" cy="62599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The Task</a:t>
            </a:r>
          </a:p>
          <a:p>
            <a:endParaRPr lang="en-GB" b="1" dirty="0">
              <a:solidFill>
                <a:schemeClr val="bg1"/>
              </a:solidFill>
            </a:endParaRPr>
          </a:p>
          <a:p>
            <a:r>
              <a:rPr lang="en-GB" b="1" dirty="0"/>
              <a:t>Based on reading undertaken, sessions attended and reflecting on your professional practice:</a:t>
            </a:r>
          </a:p>
          <a:p>
            <a:endParaRPr lang="en-GB" b="1" dirty="0"/>
          </a:p>
          <a:p>
            <a:pPr marL="342900" indent="-342900">
              <a:buFont typeface="+mj-lt"/>
              <a:buAutoNum type="arabicPeriod"/>
            </a:pPr>
            <a:r>
              <a:rPr lang="en-GB" b="1" dirty="0"/>
              <a:t>Set the scene/introduction and  respond to Learning Outcome 1 </a:t>
            </a:r>
          </a:p>
          <a:p>
            <a:r>
              <a:rPr lang="en-GB" b="1" dirty="0"/>
              <a:t>      (</a:t>
            </a:r>
            <a:r>
              <a:rPr lang="en-GB" dirty="0"/>
              <a:t>A comprehensive and critical understanding of the education change agenda in Wales and school      </a:t>
            </a:r>
          </a:p>
          <a:p>
            <a:r>
              <a:rPr lang="en-GB" dirty="0"/>
              <a:t>      leaders’ role in effecting that transformational change)</a:t>
            </a:r>
          </a:p>
          <a:p>
            <a:endParaRPr lang="en-GB" b="1" dirty="0"/>
          </a:p>
          <a:p>
            <a:r>
              <a:rPr lang="en-GB" b="1" dirty="0"/>
              <a:t>2.   Consider how you have engaged with your team, Governors and wider stakeholders to develop a    </a:t>
            </a:r>
          </a:p>
          <a:p>
            <a:r>
              <a:rPr lang="en-GB" b="1" dirty="0"/>
              <a:t>       shared, inclusive vision for your school.</a:t>
            </a:r>
          </a:p>
          <a:p>
            <a:pPr marL="800100" lvl="1" indent="-342900">
              <a:buFont typeface="+mj-lt"/>
              <a:buAutoNum type="alphaLcParenR"/>
            </a:pPr>
            <a:r>
              <a:rPr lang="en-GB" b="1" dirty="0"/>
              <a:t>Identify 4 themes/examples/interactions e.g. workshop delivered with SMT/facilitates wider school consultation. Consider the 5 themes.</a:t>
            </a:r>
          </a:p>
          <a:p>
            <a:pPr marL="800100" lvl="1" indent="-342900">
              <a:buFont typeface="+mj-lt"/>
              <a:buAutoNum type="alphaLcParenR"/>
            </a:pPr>
            <a:r>
              <a:rPr lang="en-GB" b="1" dirty="0"/>
              <a:t>Reflect on what happened for each one of the 4, what worked well, what could be improved etc. Remember the what/why/where/when/so what questions.</a:t>
            </a:r>
          </a:p>
          <a:p>
            <a:pPr marL="800100" lvl="1" indent="-342900">
              <a:buFont typeface="+mj-lt"/>
              <a:buAutoNum type="alphaLcParenR"/>
            </a:pPr>
            <a:r>
              <a:rPr lang="en-GB" b="1" dirty="0"/>
              <a:t>You may refer to examples of documentation that could be included in your appendices.</a:t>
            </a:r>
          </a:p>
          <a:p>
            <a:pPr lvl="1"/>
            <a:endParaRPr lang="en-GB" b="1" dirty="0"/>
          </a:p>
          <a:p>
            <a:pPr lvl="1" indent="-457200"/>
            <a:r>
              <a:rPr lang="en-GB" b="1" dirty="0"/>
              <a:t>3.    Reflective Assignment – It’s all about you…</a:t>
            </a:r>
          </a:p>
          <a:p>
            <a:pPr marL="457200" indent="-457200"/>
            <a:r>
              <a:rPr lang="en-GB" b="1" dirty="0"/>
              <a:t>       Reflect on your leadership journey in relation to the 5 standards. Consider what do you identify as your next steps for development.</a:t>
            </a:r>
          </a:p>
          <a:p>
            <a:pPr marL="457200" indent="-457200"/>
            <a:endParaRPr lang="en-GB" b="1" dirty="0"/>
          </a:p>
          <a:p>
            <a:pPr algn="ctr"/>
            <a:r>
              <a:rPr lang="en-GB" dirty="0">
                <a:solidFill>
                  <a:schemeClr val="tx1"/>
                </a:solidFill>
              </a:rPr>
              <a:t>Remember to: Include appropriate theory and models (remember the Headteacher leadership journeys)</a:t>
            </a:r>
          </a:p>
          <a:p>
            <a:pPr algn="ctr"/>
            <a:r>
              <a:rPr lang="en-GB" dirty="0">
                <a:solidFill>
                  <a:schemeClr val="tx1"/>
                </a:solidFill>
              </a:rPr>
              <a:t>and adopt the Harvard Referencing System</a:t>
            </a:r>
          </a:p>
          <a:p>
            <a:pPr marL="457200" indent="-457200"/>
            <a:endParaRPr lang="en-GB" b="1" dirty="0"/>
          </a:p>
        </p:txBody>
      </p:sp>
    </p:spTree>
    <p:extLst>
      <p:ext uri="{BB962C8B-B14F-4D97-AF65-F5344CB8AC3E}">
        <p14:creationId xmlns:p14="http://schemas.microsoft.com/office/powerpoint/2010/main" val="397399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646</TotalTime>
  <Words>772</Words>
  <Application>Microsoft Office PowerPoint</Application>
  <PresentationFormat>Widescreen</PresentationFormat>
  <Paragraphs>73</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Brychan</dc:creator>
  <cp:lastModifiedBy>Sarah Loxdale</cp:lastModifiedBy>
  <cp:revision>101</cp:revision>
  <cp:lastPrinted>2019-07-14T21:38:47Z</cp:lastPrinted>
  <dcterms:created xsi:type="dcterms:W3CDTF">2019-05-08T15:06:54Z</dcterms:created>
  <dcterms:modified xsi:type="dcterms:W3CDTF">2019-07-14T21:50:23Z</dcterms:modified>
</cp:coreProperties>
</file>