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3.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8"/>
  </p:notesMasterIdLst>
  <p:sldIdLst>
    <p:sldId id="257" r:id="rId2"/>
    <p:sldId id="272" r:id="rId3"/>
    <p:sldId id="1056" r:id="rId4"/>
    <p:sldId id="259" r:id="rId5"/>
    <p:sldId id="2134960161" r:id="rId6"/>
    <p:sldId id="273" r:id="rId7"/>
    <p:sldId id="1051" r:id="rId8"/>
    <p:sldId id="1052" r:id="rId9"/>
    <p:sldId id="2134960164" r:id="rId10"/>
    <p:sldId id="2134960165" r:id="rId11"/>
    <p:sldId id="256" r:id="rId12"/>
    <p:sldId id="1055" r:id="rId13"/>
    <p:sldId id="316" r:id="rId14"/>
    <p:sldId id="284" r:id="rId15"/>
    <p:sldId id="1057" r:id="rId16"/>
    <p:sldId id="2134960166"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09" autoAdjust="0"/>
    <p:restoredTop sz="83425" autoAdjust="0"/>
  </p:normalViewPr>
  <p:slideViewPr>
    <p:cSldViewPr snapToGrid="0">
      <p:cViewPr varScale="1">
        <p:scale>
          <a:sx n="53" d="100"/>
          <a:sy n="53" d="100"/>
        </p:scale>
        <p:origin x="1640"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3600" dirty="0"/>
              <a:t>Revenue</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B&amp;M</c:v>
                </c:pt>
              </c:strCache>
            </c:strRef>
          </c:tx>
          <c:spPr>
            <a:ln w="34925" cap="rnd">
              <a:solidFill>
                <a:schemeClr val="accent1"/>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Sheet1!$B$2:$B$10</c:f>
              <c:numCache>
                <c:formatCode>#,##0.00</c:formatCode>
                <c:ptCount val="9"/>
                <c:pt idx="0">
                  <c:v>10321.799999999999</c:v>
                </c:pt>
                <c:pt idx="1">
                  <c:v>9541.2000000000007</c:v>
                </c:pt>
                <c:pt idx="2">
                  <c:v>8402.5</c:v>
                </c:pt>
                <c:pt idx="3">
                  <c:v>7231.8</c:v>
                </c:pt>
                <c:pt idx="4">
                  <c:v>6421.5</c:v>
                </c:pt>
                <c:pt idx="5">
                  <c:v>5732.1</c:v>
                </c:pt>
                <c:pt idx="6">
                  <c:v>5142.7</c:v>
                </c:pt>
                <c:pt idx="7">
                  <c:v>4627.8</c:v>
                </c:pt>
                <c:pt idx="8">
                  <c:v>4178.5</c:v>
                </c:pt>
              </c:numCache>
            </c:numRef>
          </c:val>
          <c:smooth val="0"/>
          <c:extLst>
            <c:ext xmlns:c16="http://schemas.microsoft.com/office/drawing/2014/chart" uri="{C3380CC4-5D6E-409C-BE32-E72D297353CC}">
              <c16:uniqueId val="{00000000-9606-47B2-A69B-8B51C10BF15F}"/>
            </c:ext>
          </c:extLst>
        </c:ser>
        <c:ser>
          <c:idx val="1"/>
          <c:order val="1"/>
          <c:tx>
            <c:strRef>
              <c:f>Sheet1!$C$1</c:f>
              <c:strCache>
                <c:ptCount val="1"/>
                <c:pt idx="0">
                  <c:v>Poundland</c:v>
                </c:pt>
              </c:strCache>
            </c:strRef>
          </c:tx>
          <c:spPr>
            <a:ln w="34925" cap="rnd">
              <a:solidFill>
                <a:schemeClr val="accent2"/>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Sheet1!$C$2:$C$10</c:f>
              <c:numCache>
                <c:formatCode>#,##0.00</c:formatCode>
                <c:ptCount val="9"/>
                <c:pt idx="0">
                  <c:v>5231.5</c:v>
                </c:pt>
                <c:pt idx="1">
                  <c:v>4923.3999999999996</c:v>
                </c:pt>
                <c:pt idx="2">
                  <c:v>4521.3</c:v>
                </c:pt>
                <c:pt idx="3">
                  <c:v>4142.7</c:v>
                </c:pt>
                <c:pt idx="4">
                  <c:v>3827.4</c:v>
                </c:pt>
                <c:pt idx="5">
                  <c:v>3542.8</c:v>
                </c:pt>
                <c:pt idx="6">
                  <c:v>3285.4</c:v>
                </c:pt>
                <c:pt idx="7">
                  <c:v>3042.1</c:v>
                </c:pt>
                <c:pt idx="8">
                  <c:v>2821.8</c:v>
                </c:pt>
              </c:numCache>
            </c:numRef>
          </c:val>
          <c:smooth val="0"/>
          <c:extLst>
            <c:ext xmlns:c16="http://schemas.microsoft.com/office/drawing/2014/chart" uri="{C3380CC4-5D6E-409C-BE32-E72D297353CC}">
              <c16:uniqueId val="{00000001-9606-47B2-A69B-8B51C10BF15F}"/>
            </c:ext>
          </c:extLst>
        </c:ser>
        <c:ser>
          <c:idx val="2"/>
          <c:order val="2"/>
          <c:tx>
            <c:strRef>
              <c:f>Sheet1!$D$1</c:f>
              <c:strCache>
                <c:ptCount val="1"/>
                <c:pt idx="0">
                  <c:v>Wilko</c:v>
                </c:pt>
              </c:strCache>
            </c:strRef>
          </c:tx>
          <c:spPr>
            <a:ln w="34925" cap="rnd">
              <a:solidFill>
                <a:schemeClr val="accent3"/>
              </a:solidFill>
              <a:round/>
            </a:ln>
            <a:effectLst>
              <a:outerShdw blurRad="57150" dist="19050" dir="5400000" algn="ctr" rotWithShape="0">
                <a:srgbClr val="000000">
                  <a:alpha val="63000"/>
                </a:srgbClr>
              </a:outerShdw>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Sheet1!$D$2:$D$10</c:f>
              <c:numCache>
                <c:formatCode>#,##0.00</c:formatCode>
                <c:ptCount val="9"/>
                <c:pt idx="0">
                  <c:v>3542.1</c:v>
                </c:pt>
                <c:pt idx="1">
                  <c:v>3317.5</c:v>
                </c:pt>
                <c:pt idx="2">
                  <c:v>3025.4</c:v>
                </c:pt>
                <c:pt idx="3">
                  <c:v>2754.2</c:v>
                </c:pt>
                <c:pt idx="4">
                  <c:v>2508.3000000000002</c:v>
                </c:pt>
                <c:pt idx="5">
                  <c:v>2287.5</c:v>
                </c:pt>
                <c:pt idx="6">
                  <c:v>2083.1999999999998</c:v>
                </c:pt>
                <c:pt idx="7">
                  <c:v>1902.7</c:v>
                </c:pt>
                <c:pt idx="8">
                  <c:v>1737.5</c:v>
                </c:pt>
              </c:numCache>
            </c:numRef>
          </c:val>
          <c:smooth val="0"/>
          <c:extLst>
            <c:ext xmlns:c16="http://schemas.microsoft.com/office/drawing/2014/chart" uri="{C3380CC4-5D6E-409C-BE32-E72D297353CC}">
              <c16:uniqueId val="{00000002-9606-47B2-A69B-8B51C10BF15F}"/>
            </c:ext>
          </c:extLst>
        </c:ser>
        <c:dLbls>
          <c:showLegendKey val="0"/>
          <c:showVal val="1"/>
          <c:showCatName val="0"/>
          <c:showSerName val="0"/>
          <c:showPercent val="0"/>
          <c:showBubbleSize val="0"/>
        </c:dLbls>
        <c:smooth val="0"/>
        <c:axId val="462227376"/>
        <c:axId val="462225736"/>
      </c:lineChart>
      <c:catAx>
        <c:axId val="462227376"/>
        <c:scaling>
          <c:orientation val="minMax"/>
        </c:scaling>
        <c:delete val="0"/>
        <c:axPos val="b"/>
        <c:numFmt formatCode="General" sourceLinked="1"/>
        <c:majorTickMark val="none"/>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62225736"/>
        <c:crosses val="autoZero"/>
        <c:auto val="1"/>
        <c:lblAlgn val="ctr"/>
        <c:lblOffset val="100"/>
        <c:noMultiLvlLbl val="0"/>
      </c:catAx>
      <c:valAx>
        <c:axId val="462225736"/>
        <c:scaling>
          <c:orientation val="minMax"/>
        </c:scaling>
        <c:delete val="0"/>
        <c:axPos val="l"/>
        <c:majorGridlines>
          <c:spPr>
            <a:ln w="9525" cap="flat" cmpd="sng" algn="ctr">
              <a:solidFill>
                <a:schemeClr val="lt1">
                  <a:lumMod val="95000"/>
                  <a:alpha val="10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chemeClr val="lt1">
                    <a:lumMod val="85000"/>
                  </a:schemeClr>
                </a:solidFill>
                <a:latin typeface="+mn-lt"/>
                <a:ea typeface="+mn-ea"/>
                <a:cs typeface="+mn-cs"/>
              </a:defRPr>
            </a:pPr>
            <a:endParaRPr lang="en-US"/>
          </a:p>
        </c:txPr>
        <c:crossAx val="46222737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20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D6BF9D">
        <a:lumMod val="50000"/>
      </a:srgbClr>
    </a:solid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2000" dirty="0">
                <a:latin typeface="Arial Black" panose="020B0A04020102020204" pitchFamily="34" charset="0"/>
              </a:rPr>
              <a:t>Net Profit (£ Million)</a:t>
            </a:r>
          </a:p>
        </c:rich>
      </c:tx>
      <c:layout>
        <c:manualLayout>
          <c:xMode val="edge"/>
          <c:yMode val="edge"/>
          <c:x val="0.35439231554389028"/>
          <c:y val="2.3809523809523808E-2"/>
        </c:manualLayout>
      </c:layout>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B&amp;M</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Sheet1!$B$2:$B$10</c:f>
              <c:numCache>
                <c:formatCode>General</c:formatCode>
                <c:ptCount val="9"/>
                <c:pt idx="0">
                  <c:v>665.4</c:v>
                </c:pt>
                <c:pt idx="1">
                  <c:v>623.79999999999995</c:v>
                </c:pt>
                <c:pt idx="2">
                  <c:v>551.20000000000005</c:v>
                </c:pt>
                <c:pt idx="3">
                  <c:v>451.7</c:v>
                </c:pt>
                <c:pt idx="4">
                  <c:v>402.3</c:v>
                </c:pt>
                <c:pt idx="5">
                  <c:v>359.6</c:v>
                </c:pt>
                <c:pt idx="6">
                  <c:v>321.5</c:v>
                </c:pt>
                <c:pt idx="7">
                  <c:v>289.39999999999998</c:v>
                </c:pt>
                <c:pt idx="8">
                  <c:v>260.7</c:v>
                </c:pt>
              </c:numCache>
            </c:numRef>
          </c:val>
          <c:extLst>
            <c:ext xmlns:c16="http://schemas.microsoft.com/office/drawing/2014/chart" uri="{C3380CC4-5D6E-409C-BE32-E72D297353CC}">
              <c16:uniqueId val="{00000000-718B-44DD-80CB-708DC3E813BE}"/>
            </c:ext>
          </c:extLst>
        </c:ser>
        <c:ser>
          <c:idx val="1"/>
          <c:order val="1"/>
          <c:tx>
            <c:strRef>
              <c:f>Sheet1!$C$1</c:f>
              <c:strCache>
                <c:ptCount val="1"/>
                <c:pt idx="0">
                  <c:v>Poundland</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Sheet1!$C$2:$C$10</c:f>
              <c:numCache>
                <c:formatCode>General</c:formatCode>
                <c:ptCount val="9"/>
                <c:pt idx="0">
                  <c:v>142.1</c:v>
                </c:pt>
                <c:pt idx="1">
                  <c:v>135.19999999999999</c:v>
                </c:pt>
                <c:pt idx="2">
                  <c:v>112.5</c:v>
                </c:pt>
                <c:pt idx="3">
                  <c:v>87.3</c:v>
                </c:pt>
                <c:pt idx="4">
                  <c:v>74.5</c:v>
                </c:pt>
                <c:pt idx="5">
                  <c:v>62.1</c:v>
                </c:pt>
                <c:pt idx="6">
                  <c:v>50.2</c:v>
                </c:pt>
                <c:pt idx="7">
                  <c:v>38.700000000000003</c:v>
                </c:pt>
                <c:pt idx="8">
                  <c:v>33.200000000000003</c:v>
                </c:pt>
              </c:numCache>
            </c:numRef>
          </c:val>
          <c:extLst>
            <c:ext xmlns:c16="http://schemas.microsoft.com/office/drawing/2014/chart" uri="{C3380CC4-5D6E-409C-BE32-E72D297353CC}">
              <c16:uniqueId val="{00000001-718B-44DD-80CB-708DC3E813BE}"/>
            </c:ext>
          </c:extLst>
        </c:ser>
        <c:ser>
          <c:idx val="2"/>
          <c:order val="2"/>
          <c:tx>
            <c:strRef>
              <c:f>Sheet1!$D$1</c:f>
              <c:strCache>
                <c:ptCount val="1"/>
                <c:pt idx="0">
                  <c:v>Wilko</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Sheet1!$D$2:$D$10</c:f>
              <c:numCache>
                <c:formatCode>General</c:formatCode>
                <c:ptCount val="9"/>
                <c:pt idx="0">
                  <c:v>-24.1</c:v>
                </c:pt>
                <c:pt idx="1">
                  <c:v>-31.7</c:v>
                </c:pt>
                <c:pt idx="2">
                  <c:v>-42.8</c:v>
                </c:pt>
                <c:pt idx="3">
                  <c:v>-58.1</c:v>
                </c:pt>
                <c:pt idx="4">
                  <c:v>-67.2</c:v>
                </c:pt>
                <c:pt idx="5">
                  <c:v>-79.400000000000006</c:v>
                </c:pt>
                <c:pt idx="6">
                  <c:v>-92.3</c:v>
                </c:pt>
                <c:pt idx="7">
                  <c:v>-107.8</c:v>
                </c:pt>
                <c:pt idx="8">
                  <c:v>-124.5</c:v>
                </c:pt>
              </c:numCache>
            </c:numRef>
          </c:val>
          <c:extLst>
            <c:ext xmlns:c16="http://schemas.microsoft.com/office/drawing/2014/chart" uri="{C3380CC4-5D6E-409C-BE32-E72D297353CC}">
              <c16:uniqueId val="{00000002-718B-44DD-80CB-708DC3E813BE}"/>
            </c:ext>
          </c:extLst>
        </c:ser>
        <c:dLbls>
          <c:showLegendKey val="0"/>
          <c:showVal val="0"/>
          <c:showCatName val="0"/>
          <c:showSerName val="0"/>
          <c:showPercent val="0"/>
          <c:showBubbleSize val="0"/>
        </c:dLbls>
        <c:gapWidth val="100"/>
        <c:overlap val="-24"/>
        <c:axId val="262523480"/>
        <c:axId val="262518232"/>
      </c:barChart>
      <c:catAx>
        <c:axId val="262523480"/>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62518232"/>
        <c:crosses val="autoZero"/>
        <c:auto val="1"/>
        <c:lblAlgn val="ctr"/>
        <c:lblOffset val="100"/>
        <c:noMultiLvlLbl val="0"/>
      </c:catAx>
      <c:valAx>
        <c:axId val="262518232"/>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625234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D6BF9D">
        <a:lumMod val="50000"/>
      </a:srgbClr>
    </a:solidFill>
    <a:ln>
      <a:noFill/>
    </a:ln>
    <a:effectLst/>
  </c:spPr>
  <c:txPr>
    <a:bodyPr/>
    <a:lstStyle/>
    <a:p>
      <a:pPr>
        <a:defRPr/>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latin typeface="Arial Black" panose="020B0A04020102020204" pitchFamily="34" charset="0"/>
              </a:rPr>
              <a:t>Profit Margin</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stacked"/>
        <c:varyColors val="0"/>
        <c:ser>
          <c:idx val="0"/>
          <c:order val="0"/>
          <c:tx>
            <c:strRef>
              <c:f>Sheet1!$B$1</c:f>
              <c:strCache>
                <c:ptCount val="1"/>
                <c:pt idx="0">
                  <c:v>B&amp;M</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Sheet1!$A$2:$A$7</c:f>
              <c:numCache>
                <c:formatCode>General</c:formatCode>
                <c:ptCount val="6"/>
                <c:pt idx="0">
                  <c:v>2023</c:v>
                </c:pt>
                <c:pt idx="1">
                  <c:v>2022</c:v>
                </c:pt>
                <c:pt idx="2">
                  <c:v>2021</c:v>
                </c:pt>
                <c:pt idx="3">
                  <c:v>2020</c:v>
                </c:pt>
                <c:pt idx="4">
                  <c:v>2019</c:v>
                </c:pt>
              </c:numCache>
            </c:numRef>
          </c:cat>
          <c:val>
            <c:numRef>
              <c:f>Sheet1!$B$2:$B$7</c:f>
              <c:numCache>
                <c:formatCode>0.00%</c:formatCode>
                <c:ptCount val="6"/>
                <c:pt idx="0">
                  <c:v>6.5000000000000002E-2</c:v>
                </c:pt>
                <c:pt idx="1">
                  <c:v>6.5000000000000002E-2</c:v>
                </c:pt>
                <c:pt idx="2">
                  <c:v>6.3E-2</c:v>
                </c:pt>
                <c:pt idx="3">
                  <c:v>6.2E-2</c:v>
                </c:pt>
                <c:pt idx="4">
                  <c:v>6.2E-2</c:v>
                </c:pt>
              </c:numCache>
            </c:numRef>
          </c:val>
          <c:extLst>
            <c:ext xmlns:c16="http://schemas.microsoft.com/office/drawing/2014/chart" uri="{C3380CC4-5D6E-409C-BE32-E72D297353CC}">
              <c16:uniqueId val="{00000000-C59F-4A7A-9E33-198790910F89}"/>
            </c:ext>
          </c:extLst>
        </c:ser>
        <c:ser>
          <c:idx val="1"/>
          <c:order val="1"/>
          <c:tx>
            <c:strRef>
              <c:f>Sheet1!$C$1</c:f>
              <c:strCache>
                <c:ptCount val="1"/>
                <c:pt idx="0">
                  <c:v>Poundland</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Sheet1!$A$2:$A$7</c:f>
              <c:numCache>
                <c:formatCode>General</c:formatCode>
                <c:ptCount val="6"/>
                <c:pt idx="0">
                  <c:v>2023</c:v>
                </c:pt>
                <c:pt idx="1">
                  <c:v>2022</c:v>
                </c:pt>
                <c:pt idx="2">
                  <c:v>2021</c:v>
                </c:pt>
                <c:pt idx="3">
                  <c:v>2020</c:v>
                </c:pt>
                <c:pt idx="4">
                  <c:v>2019</c:v>
                </c:pt>
              </c:numCache>
            </c:numRef>
          </c:cat>
          <c:val>
            <c:numRef>
              <c:f>Sheet1!$C$2:$C$7</c:f>
              <c:numCache>
                <c:formatCode>0.00%</c:formatCode>
                <c:ptCount val="6"/>
                <c:pt idx="0">
                  <c:v>2.7E-2</c:v>
                </c:pt>
                <c:pt idx="1">
                  <c:v>2.7E-2</c:v>
                </c:pt>
                <c:pt idx="2">
                  <c:v>2.5000000000000001E-2</c:v>
                </c:pt>
                <c:pt idx="3">
                  <c:v>2.1000000000000001E-2</c:v>
                </c:pt>
                <c:pt idx="4">
                  <c:v>1.9E-2</c:v>
                </c:pt>
              </c:numCache>
            </c:numRef>
          </c:val>
          <c:extLst>
            <c:ext xmlns:c16="http://schemas.microsoft.com/office/drawing/2014/chart" uri="{C3380CC4-5D6E-409C-BE32-E72D297353CC}">
              <c16:uniqueId val="{00000001-C59F-4A7A-9E33-198790910F89}"/>
            </c:ext>
          </c:extLst>
        </c:ser>
        <c:ser>
          <c:idx val="2"/>
          <c:order val="2"/>
          <c:tx>
            <c:strRef>
              <c:f>Sheet1!$D$1</c:f>
              <c:strCache>
                <c:ptCount val="1"/>
                <c:pt idx="0">
                  <c:v>Wilko</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numRef>
              <c:f>Sheet1!$A$2:$A$7</c:f>
              <c:numCache>
                <c:formatCode>General</c:formatCode>
                <c:ptCount val="6"/>
                <c:pt idx="0">
                  <c:v>2023</c:v>
                </c:pt>
                <c:pt idx="1">
                  <c:v>2022</c:v>
                </c:pt>
                <c:pt idx="2">
                  <c:v>2021</c:v>
                </c:pt>
                <c:pt idx="3">
                  <c:v>2020</c:v>
                </c:pt>
                <c:pt idx="4">
                  <c:v>2019</c:v>
                </c:pt>
              </c:numCache>
            </c:numRef>
          </c:cat>
          <c:val>
            <c:numRef>
              <c:f>Sheet1!$D$2:$D$7</c:f>
              <c:numCache>
                <c:formatCode>0.00%</c:formatCode>
                <c:ptCount val="6"/>
                <c:pt idx="0">
                  <c:v>-9.0999999999999998E-2</c:v>
                </c:pt>
                <c:pt idx="1">
                  <c:v>-0.107</c:v>
                </c:pt>
                <c:pt idx="2">
                  <c:v>-0.126</c:v>
                </c:pt>
                <c:pt idx="3">
                  <c:v>-0.21099999999999999</c:v>
                </c:pt>
                <c:pt idx="4">
                  <c:v>-0.26800000000000002</c:v>
                </c:pt>
              </c:numCache>
            </c:numRef>
          </c:val>
          <c:extLst>
            <c:ext xmlns:c16="http://schemas.microsoft.com/office/drawing/2014/chart" uri="{C3380CC4-5D6E-409C-BE32-E72D297353CC}">
              <c16:uniqueId val="{00000002-C59F-4A7A-9E33-198790910F89}"/>
            </c:ext>
          </c:extLst>
        </c:ser>
        <c:dLbls>
          <c:showLegendKey val="0"/>
          <c:showVal val="0"/>
          <c:showCatName val="0"/>
          <c:showSerName val="0"/>
          <c:showPercent val="0"/>
          <c:showBubbleSize val="0"/>
        </c:dLbls>
        <c:gapWidth val="150"/>
        <c:overlap val="100"/>
        <c:axId val="548389112"/>
        <c:axId val="548389440"/>
      </c:barChart>
      <c:catAx>
        <c:axId val="548389112"/>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48389440"/>
        <c:crosses val="autoZero"/>
        <c:auto val="1"/>
        <c:lblAlgn val="ctr"/>
        <c:lblOffset val="100"/>
        <c:noMultiLvlLbl val="0"/>
      </c:catAx>
      <c:valAx>
        <c:axId val="548389440"/>
        <c:scaling>
          <c:orientation val="minMax"/>
        </c:scaling>
        <c:delete val="0"/>
        <c:axPos val="l"/>
        <c:majorGridlines>
          <c:spPr>
            <a:ln w="9525" cap="flat" cmpd="sng" algn="ctr">
              <a:solidFill>
                <a:schemeClr val="lt1">
                  <a:lumMod val="95000"/>
                  <a:alpha val="10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5483891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accent1">
        <a:lumMod val="50000"/>
      </a:schemeClr>
    </a:solid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dirty="0">
                <a:latin typeface="Arial Black" panose="020B0A04020102020204" pitchFamily="34" charset="0"/>
              </a:rPr>
              <a:t>Gross </a:t>
            </a:r>
            <a:r>
              <a:rPr lang="en-GB" dirty="0" err="1">
                <a:latin typeface="Arial Black" panose="020B0A04020102020204" pitchFamily="34" charset="0"/>
              </a:rPr>
              <a:t>Proft</a:t>
            </a:r>
            <a:r>
              <a:rPr lang="en-GB" dirty="0">
                <a:latin typeface="Arial Black" panose="020B0A04020102020204" pitchFamily="34" charset="0"/>
              </a:rPr>
              <a:t> /Loss (£ Million)</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B&amp;M</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Sheet1!$A$2:$A$5</c:f>
              <c:numCache>
                <c:formatCode>General</c:formatCode>
                <c:ptCount val="4"/>
                <c:pt idx="0">
                  <c:v>2023</c:v>
                </c:pt>
                <c:pt idx="1">
                  <c:v>2022</c:v>
                </c:pt>
                <c:pt idx="2">
                  <c:v>2021</c:v>
                </c:pt>
              </c:numCache>
            </c:numRef>
          </c:cat>
          <c:val>
            <c:numRef>
              <c:f>Sheet1!$B$2:$B$5</c:f>
              <c:numCache>
                <c:formatCode>#,##0.00</c:formatCode>
                <c:ptCount val="4"/>
                <c:pt idx="0">
                  <c:v>2214.3000000000002</c:v>
                </c:pt>
                <c:pt idx="1">
                  <c:v>2042.8</c:v>
                </c:pt>
                <c:pt idx="2">
                  <c:v>1827.5</c:v>
                </c:pt>
              </c:numCache>
            </c:numRef>
          </c:val>
          <c:extLst>
            <c:ext xmlns:c16="http://schemas.microsoft.com/office/drawing/2014/chart" uri="{C3380CC4-5D6E-409C-BE32-E72D297353CC}">
              <c16:uniqueId val="{00000000-0E84-4BF9-B53C-B16B374E2F4C}"/>
            </c:ext>
          </c:extLst>
        </c:ser>
        <c:ser>
          <c:idx val="1"/>
          <c:order val="1"/>
          <c:tx>
            <c:strRef>
              <c:f>Sheet1!$C$1</c:f>
              <c:strCache>
                <c:ptCount val="1"/>
                <c:pt idx="0">
                  <c:v>Poundland</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Sheet1!$A$2:$A$5</c:f>
              <c:numCache>
                <c:formatCode>General</c:formatCode>
                <c:ptCount val="4"/>
                <c:pt idx="0">
                  <c:v>2023</c:v>
                </c:pt>
                <c:pt idx="1">
                  <c:v>2022</c:v>
                </c:pt>
                <c:pt idx="2">
                  <c:v>2021</c:v>
                </c:pt>
              </c:numCache>
            </c:numRef>
          </c:cat>
          <c:val>
            <c:numRef>
              <c:f>Sheet1!$C$2:$C$5</c:f>
              <c:numCache>
                <c:formatCode>General</c:formatCode>
                <c:ptCount val="4"/>
                <c:pt idx="0">
                  <c:v>712.5</c:v>
                </c:pt>
                <c:pt idx="1">
                  <c:v>681.2</c:v>
                </c:pt>
                <c:pt idx="2">
                  <c:v>614.70000000000005</c:v>
                </c:pt>
              </c:numCache>
            </c:numRef>
          </c:val>
          <c:extLst>
            <c:ext xmlns:c16="http://schemas.microsoft.com/office/drawing/2014/chart" uri="{C3380CC4-5D6E-409C-BE32-E72D297353CC}">
              <c16:uniqueId val="{00000001-0E84-4BF9-B53C-B16B374E2F4C}"/>
            </c:ext>
          </c:extLst>
        </c:ser>
        <c:ser>
          <c:idx val="2"/>
          <c:order val="2"/>
          <c:tx>
            <c:strRef>
              <c:f>Sheet1!$D$1</c:f>
              <c:strCache>
                <c:ptCount val="1"/>
                <c:pt idx="0">
                  <c:v>Wilko</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Sheet1!$A$2:$A$5</c:f>
              <c:numCache>
                <c:formatCode>General</c:formatCode>
                <c:ptCount val="4"/>
                <c:pt idx="0">
                  <c:v>2023</c:v>
                </c:pt>
                <c:pt idx="1">
                  <c:v>2022</c:v>
                </c:pt>
                <c:pt idx="2">
                  <c:v>2021</c:v>
                </c:pt>
              </c:numCache>
            </c:numRef>
          </c:cat>
          <c:val>
            <c:numRef>
              <c:f>Sheet1!$D$2:$D$5</c:f>
              <c:numCache>
                <c:formatCode>General</c:formatCode>
                <c:ptCount val="4"/>
                <c:pt idx="0">
                  <c:v>-321.7</c:v>
                </c:pt>
                <c:pt idx="1">
                  <c:v>-354.8</c:v>
                </c:pt>
                <c:pt idx="2">
                  <c:v>-392.1</c:v>
                </c:pt>
              </c:numCache>
            </c:numRef>
          </c:val>
          <c:extLst>
            <c:ext xmlns:c16="http://schemas.microsoft.com/office/drawing/2014/chart" uri="{C3380CC4-5D6E-409C-BE32-E72D297353CC}">
              <c16:uniqueId val="{00000002-0E84-4BF9-B53C-B16B374E2F4C}"/>
            </c:ext>
          </c:extLst>
        </c:ser>
        <c:dLbls>
          <c:showLegendKey val="0"/>
          <c:showVal val="1"/>
          <c:showCatName val="0"/>
          <c:showSerName val="0"/>
          <c:showPercent val="0"/>
          <c:showBubbleSize val="0"/>
        </c:dLbls>
        <c:gapWidth val="150"/>
        <c:shape val="box"/>
        <c:axId val="465819952"/>
        <c:axId val="465820608"/>
        <c:axId val="0"/>
      </c:bar3DChart>
      <c:catAx>
        <c:axId val="465819952"/>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65820608"/>
        <c:crosses val="autoZero"/>
        <c:auto val="1"/>
        <c:lblAlgn val="ctr"/>
        <c:lblOffset val="100"/>
        <c:noMultiLvlLbl val="0"/>
      </c:catAx>
      <c:valAx>
        <c:axId val="465820608"/>
        <c:scaling>
          <c:orientation val="minMax"/>
        </c:scaling>
        <c:delete val="0"/>
        <c:axPos val="l"/>
        <c:majorGridlines>
          <c:spPr>
            <a:ln w="9525" cap="flat" cmpd="sng" algn="ctr">
              <a:solidFill>
                <a:schemeClr val="dk1">
                  <a:lumMod val="50000"/>
                  <a:lumOff val="50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6581995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accent1">
        <a:lumMod val="50000"/>
      </a:schemeClr>
    </a:solid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3600"/>
              <a:t>Debt to Asset Ratio</a:t>
            </a:r>
          </a:p>
        </c:rich>
      </c:tx>
      <c:overlay val="0"/>
      <c:spPr>
        <a:noFill/>
        <a:ln>
          <a:noFill/>
        </a:ln>
        <a:effectLst/>
      </c:spPr>
      <c:txPr>
        <a:bodyPr rot="0" spcFirstLastPara="1" vertOverflow="ellipsis" vert="horz" wrap="square" anchor="ctr" anchorCtr="1"/>
        <a:lstStyle/>
        <a:p>
          <a:pPr>
            <a:defRPr sz="3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B&amp;M</c:v>
                </c:pt>
              </c:strCache>
            </c:strRef>
          </c:tx>
          <c:spPr>
            <a:ln w="34925" cap="rnd">
              <a:solidFill>
                <a:schemeClr val="accent1"/>
              </a:solidFill>
              <a:round/>
            </a:ln>
            <a:effectLst>
              <a:outerShdw blurRad="57150" dist="19050" dir="5400000" algn="ctr" rotWithShape="0">
                <a:srgbClr val="000000">
                  <a:alpha val="63000"/>
                </a:srgbClr>
              </a:outerShdw>
            </a:effectLst>
          </c:spPr>
          <c:marker>
            <c:symbol val="none"/>
          </c:marker>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Sheet1!$B$2:$B$10</c:f>
              <c:numCache>
                <c:formatCode>General</c:formatCode>
                <c:ptCount val="9"/>
                <c:pt idx="0">
                  <c:v>0.42</c:v>
                </c:pt>
                <c:pt idx="1">
                  <c:v>0.45</c:v>
                </c:pt>
                <c:pt idx="2">
                  <c:v>0.48</c:v>
                </c:pt>
                <c:pt idx="3">
                  <c:v>0.52</c:v>
                </c:pt>
                <c:pt idx="4">
                  <c:v>0.56000000000000005</c:v>
                </c:pt>
                <c:pt idx="5">
                  <c:v>0.6</c:v>
                </c:pt>
                <c:pt idx="6">
                  <c:v>0.64</c:v>
                </c:pt>
                <c:pt idx="7">
                  <c:v>0.68</c:v>
                </c:pt>
                <c:pt idx="8">
                  <c:v>0.72</c:v>
                </c:pt>
              </c:numCache>
            </c:numRef>
          </c:val>
          <c:smooth val="0"/>
          <c:extLst>
            <c:ext xmlns:c16="http://schemas.microsoft.com/office/drawing/2014/chart" uri="{C3380CC4-5D6E-409C-BE32-E72D297353CC}">
              <c16:uniqueId val="{00000000-AE5B-4D9C-AF09-2BC6E69CFD3D}"/>
            </c:ext>
          </c:extLst>
        </c:ser>
        <c:ser>
          <c:idx val="1"/>
          <c:order val="1"/>
          <c:tx>
            <c:strRef>
              <c:f>Sheet1!$C$1</c:f>
              <c:strCache>
                <c:ptCount val="1"/>
                <c:pt idx="0">
                  <c:v>Poundland</c:v>
                </c:pt>
              </c:strCache>
            </c:strRef>
          </c:tx>
          <c:spPr>
            <a:ln w="34925" cap="rnd">
              <a:solidFill>
                <a:schemeClr val="accent2"/>
              </a:solidFill>
              <a:round/>
            </a:ln>
            <a:effectLst>
              <a:outerShdw blurRad="57150" dist="19050" dir="5400000" algn="ctr" rotWithShape="0">
                <a:srgbClr val="000000">
                  <a:alpha val="63000"/>
                </a:srgbClr>
              </a:outerShdw>
            </a:effectLst>
          </c:spPr>
          <c:marker>
            <c:symbol val="none"/>
          </c:marker>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Sheet1!$C$2:$C$10</c:f>
              <c:numCache>
                <c:formatCode>General</c:formatCode>
                <c:ptCount val="9"/>
                <c:pt idx="0">
                  <c:v>0.38</c:v>
                </c:pt>
                <c:pt idx="1">
                  <c:v>0.39</c:v>
                </c:pt>
                <c:pt idx="2">
                  <c:v>0.41</c:v>
                </c:pt>
                <c:pt idx="3">
                  <c:v>0.43</c:v>
                </c:pt>
                <c:pt idx="4">
                  <c:v>0.45</c:v>
                </c:pt>
                <c:pt idx="5">
                  <c:v>0.47</c:v>
                </c:pt>
                <c:pt idx="6">
                  <c:v>0.49</c:v>
                </c:pt>
                <c:pt idx="7">
                  <c:v>0.51</c:v>
                </c:pt>
                <c:pt idx="8">
                  <c:v>0.53</c:v>
                </c:pt>
              </c:numCache>
            </c:numRef>
          </c:val>
          <c:smooth val="0"/>
          <c:extLst>
            <c:ext xmlns:c16="http://schemas.microsoft.com/office/drawing/2014/chart" uri="{C3380CC4-5D6E-409C-BE32-E72D297353CC}">
              <c16:uniqueId val="{00000001-AE5B-4D9C-AF09-2BC6E69CFD3D}"/>
            </c:ext>
          </c:extLst>
        </c:ser>
        <c:ser>
          <c:idx val="2"/>
          <c:order val="2"/>
          <c:tx>
            <c:strRef>
              <c:f>Sheet1!$D$1</c:f>
              <c:strCache>
                <c:ptCount val="1"/>
                <c:pt idx="0">
                  <c:v>Wilko</c:v>
                </c:pt>
              </c:strCache>
            </c:strRef>
          </c:tx>
          <c:spPr>
            <a:ln w="34925" cap="rnd">
              <a:solidFill>
                <a:schemeClr val="accent3"/>
              </a:solidFill>
              <a:round/>
            </a:ln>
            <a:effectLst>
              <a:outerShdw blurRad="57150" dist="19050" dir="5400000" algn="ctr" rotWithShape="0">
                <a:srgbClr val="000000">
                  <a:alpha val="63000"/>
                </a:srgbClr>
              </a:outerShdw>
            </a:effectLst>
          </c:spPr>
          <c:marker>
            <c:symbol val="none"/>
          </c:marker>
          <c:cat>
            <c:numRef>
              <c:f>Sheet1!$A$2:$A$10</c:f>
              <c:numCache>
                <c:formatCode>General</c:formatCode>
                <c:ptCount val="9"/>
                <c:pt idx="0">
                  <c:v>2023</c:v>
                </c:pt>
                <c:pt idx="1">
                  <c:v>2022</c:v>
                </c:pt>
                <c:pt idx="2">
                  <c:v>2021</c:v>
                </c:pt>
                <c:pt idx="3">
                  <c:v>2020</c:v>
                </c:pt>
                <c:pt idx="4">
                  <c:v>2019</c:v>
                </c:pt>
                <c:pt idx="5">
                  <c:v>2018</c:v>
                </c:pt>
                <c:pt idx="6">
                  <c:v>2017</c:v>
                </c:pt>
                <c:pt idx="7">
                  <c:v>2016</c:v>
                </c:pt>
                <c:pt idx="8">
                  <c:v>2015</c:v>
                </c:pt>
              </c:numCache>
            </c:numRef>
          </c:cat>
          <c:val>
            <c:numRef>
              <c:f>Sheet1!$D$2:$D$10</c:f>
              <c:numCache>
                <c:formatCode>General</c:formatCode>
                <c:ptCount val="9"/>
                <c:pt idx="0">
                  <c:v>0.69</c:v>
                </c:pt>
                <c:pt idx="1">
                  <c:v>0.72</c:v>
                </c:pt>
                <c:pt idx="2">
                  <c:v>0.75</c:v>
                </c:pt>
                <c:pt idx="3">
                  <c:v>0.78</c:v>
                </c:pt>
                <c:pt idx="4">
                  <c:v>0.81</c:v>
                </c:pt>
                <c:pt idx="5">
                  <c:v>0.84</c:v>
                </c:pt>
                <c:pt idx="6">
                  <c:v>0.87</c:v>
                </c:pt>
                <c:pt idx="7">
                  <c:v>0.9</c:v>
                </c:pt>
                <c:pt idx="8">
                  <c:v>0.93</c:v>
                </c:pt>
              </c:numCache>
            </c:numRef>
          </c:val>
          <c:smooth val="0"/>
          <c:extLst>
            <c:ext xmlns:c16="http://schemas.microsoft.com/office/drawing/2014/chart" uri="{C3380CC4-5D6E-409C-BE32-E72D297353CC}">
              <c16:uniqueId val="{00000002-AE5B-4D9C-AF09-2BC6E69CFD3D}"/>
            </c:ext>
          </c:extLst>
        </c:ser>
        <c:dLbls>
          <c:showLegendKey val="0"/>
          <c:showVal val="0"/>
          <c:showCatName val="0"/>
          <c:showSerName val="0"/>
          <c:showPercent val="0"/>
          <c:showBubbleSize val="0"/>
        </c:dLbls>
        <c:smooth val="0"/>
        <c:axId val="468234288"/>
        <c:axId val="468225760"/>
      </c:lineChart>
      <c:catAx>
        <c:axId val="468234288"/>
        <c:scaling>
          <c:orientation val="minMax"/>
        </c:scaling>
        <c:delete val="0"/>
        <c:axPos val="b"/>
        <c:numFmt formatCode="General" sourceLinked="1"/>
        <c:majorTickMark val="none"/>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68225760"/>
        <c:crosses val="autoZero"/>
        <c:auto val="1"/>
        <c:lblAlgn val="ctr"/>
        <c:lblOffset val="100"/>
        <c:noMultiLvlLbl val="0"/>
      </c:catAx>
      <c:valAx>
        <c:axId val="468225760"/>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0" i="0" u="none" strike="noStrike" kern="1200" baseline="0">
                <a:solidFill>
                  <a:schemeClr val="lt1">
                    <a:lumMod val="85000"/>
                  </a:schemeClr>
                </a:solidFill>
                <a:latin typeface="+mn-lt"/>
                <a:ea typeface="+mn-ea"/>
                <a:cs typeface="+mn-cs"/>
              </a:defRPr>
            </a:pPr>
            <a:endParaRPr lang="en-US"/>
          </a:p>
        </c:txPr>
        <c:crossAx val="468234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accent1">
        <a:lumMod val="50000"/>
      </a:schemeClr>
    </a:soli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charts/style3.xml><?xml version="1.0" encoding="utf-8"?>
<cs:chartStyle xmlns:cs="http://schemas.microsoft.com/office/drawing/2012/chartStyle" xmlns:a="http://schemas.openxmlformats.org/drawingml/2006/main" id="30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4.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5.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798C84-9494-469A-94F1-7736193DACA4}" type="datetimeFigureOut">
              <a:rPr lang="en-US" smtClean="0"/>
              <a:t>2/28/2024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988937-3EE5-46C7-ABB5-DC60A90EDBB1}" type="slidenum">
              <a:rPr lang="en-US" smtClean="0"/>
              <a:t>‹#›</a:t>
            </a:fld>
            <a:endParaRPr lang="en-US"/>
          </a:p>
        </p:txBody>
      </p:sp>
    </p:spTree>
    <p:extLst>
      <p:ext uri="{BB962C8B-B14F-4D97-AF65-F5344CB8AC3E}">
        <p14:creationId xmlns:p14="http://schemas.microsoft.com/office/powerpoint/2010/main" val="1043310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Wilko's strategic positioning is due to its wide product variety and great brand recognition. Pappas et al. (2023) recommend introducing more products to the company's online store to attract more customers and simplify things 24/7. Wilko collapsed because it lacked a digital footprint, e-commerce, and adequate supply chain and inventory management. </a:t>
            </a:r>
            <a:r>
              <a:rPr lang="en-US" dirty="0" err="1">
                <a:latin typeface="Times New Roman" panose="02020603050405020304" pitchFamily="18" charset="0"/>
                <a:cs typeface="Times New Roman" panose="02020603050405020304" pitchFamily="18" charset="0"/>
              </a:rPr>
              <a:t>Stocchi</a:t>
            </a:r>
            <a:r>
              <a:rPr lang="en-US" dirty="0">
                <a:latin typeface="Times New Roman" panose="02020603050405020304" pitchFamily="18" charset="0"/>
                <a:cs typeface="Times New Roman" panose="02020603050405020304" pitchFamily="18" charset="0"/>
              </a:rPr>
              <a:t> et al., (2021) advise Wilko improve its online shopping experience and supply chain and merchandise management. </a:t>
            </a:r>
          </a:p>
          <a:p>
            <a:pPr algn="just">
              <a:lnSpc>
                <a:spcPct val="150000"/>
              </a:lnSpc>
            </a:pPr>
            <a:r>
              <a:rPr lang="en-US" dirty="0">
                <a:latin typeface="Times New Roman" panose="02020603050405020304" pitchFamily="18" charset="0"/>
                <a:cs typeface="Times New Roman" panose="02020603050405020304" pitchFamily="18" charset="0"/>
              </a:rPr>
              <a:t>E-commerce has boomed due to the COVID-19 pandemic, giving Wilko the option to expand online. Wilko's brand may gain from more people buying eco-friendly goods, according to </a:t>
            </a:r>
            <a:r>
              <a:rPr lang="en-US" sz="1200" kern="1200" dirty="0" err="1">
                <a:solidFill>
                  <a:schemeClr val="tx1"/>
                </a:solidFill>
                <a:effectLst/>
                <a:latin typeface="+mn-lt"/>
                <a:ea typeface="+mn-ea"/>
                <a:cs typeface="+mn-cs"/>
              </a:rPr>
              <a:t>Kabaja</a:t>
            </a:r>
            <a:r>
              <a:rPr lang="en-US" sz="1200" kern="1200" dirty="0">
                <a:solidFill>
                  <a:schemeClr val="tx1"/>
                </a:solidFill>
                <a:effectLst/>
                <a:latin typeface="+mn-lt"/>
                <a:ea typeface="+mn-ea"/>
                <a:cs typeface="+mn-cs"/>
              </a:rPr>
              <a:t> et al. </a:t>
            </a:r>
            <a:r>
              <a:rPr lang="en-US" dirty="0">
                <a:latin typeface="Times New Roman" panose="02020603050405020304" pitchFamily="18" charset="0"/>
                <a:cs typeface="Times New Roman" panose="02020603050405020304" pitchFamily="18" charset="0"/>
              </a:rPr>
              <a:t>(2023). Today's market requires a distinctive technique to compete with budget stores and internet marketplaces. Economic constraints and Brexit uncertainty have reduced consumer spending and market demand (</a:t>
            </a:r>
            <a:r>
              <a:rPr lang="en-US" sz="1200" kern="1200" dirty="0" err="1">
                <a:solidFill>
                  <a:schemeClr val="tx1"/>
                </a:solidFill>
                <a:effectLst/>
                <a:latin typeface="+mn-lt"/>
                <a:ea typeface="+mn-ea"/>
                <a:cs typeface="+mn-cs"/>
              </a:rPr>
              <a:t>Makrychoriti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Spyrou</a:t>
            </a:r>
            <a:r>
              <a:rPr lang="en-US" dirty="0">
                <a:latin typeface="Times New Roman" panose="02020603050405020304" pitchFamily="18" charset="0"/>
                <a:cs typeface="Times New Roman" panose="02020603050405020304" pitchFamily="18" charset="0"/>
              </a:rPr>
              <a:t>, 2023). </a:t>
            </a:r>
          </a:p>
          <a:p>
            <a:pPr algn="just">
              <a:lnSpc>
                <a:spcPct val="150000"/>
              </a:lnSpc>
            </a:pPr>
            <a:r>
              <a:rPr lang="en-US" dirty="0">
                <a:latin typeface="Times New Roman" panose="02020603050405020304" pitchFamily="18" charset="0"/>
                <a:cs typeface="Times New Roman" panose="02020603050405020304" pitchFamily="18" charset="0"/>
              </a:rPr>
              <a:t>Wilko's five-year strategy review concludes with retail company recovery and growth. SWOT and PESTLE studies provide strengths, weaknesses, opportunities, and issues. The company's strong name and vast product range help customers find it online. Digital skills and rapid supply chains are crucial in a weak economy. Online shopping and eco-friendly purchases can help you succeed. Wilko can survive by monitoring these research and success measures.</a:t>
            </a:r>
          </a:p>
        </p:txBody>
      </p:sp>
      <p:sp>
        <p:nvSpPr>
          <p:cNvPr id="4" name="Slide Number Placeholder 3"/>
          <p:cNvSpPr>
            <a:spLocks noGrp="1"/>
          </p:cNvSpPr>
          <p:nvPr>
            <p:ph type="sldNum" sz="quarter" idx="5"/>
          </p:nvPr>
        </p:nvSpPr>
        <p:spPr/>
        <p:txBody>
          <a:bodyPr/>
          <a:lstStyle/>
          <a:p>
            <a:fld id="{60988937-3EE5-46C7-ABB5-DC60A90EDBB1}" type="slidenum">
              <a:rPr lang="en-US" smtClean="0"/>
              <a:t>4</a:t>
            </a:fld>
            <a:endParaRPr lang="en-US"/>
          </a:p>
        </p:txBody>
      </p:sp>
    </p:spTree>
    <p:extLst>
      <p:ext uri="{BB962C8B-B14F-4D97-AF65-F5344CB8AC3E}">
        <p14:creationId xmlns:p14="http://schemas.microsoft.com/office/powerpoint/2010/main" val="2955389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F0E484-ADE9-4D36-AAD5-D05E2DDC112C}" type="slidenum">
              <a:rPr lang="en-US" smtClean="0"/>
              <a:t>5</a:t>
            </a:fld>
            <a:endParaRPr lang="en-US"/>
          </a:p>
        </p:txBody>
      </p:sp>
    </p:spTree>
    <p:extLst>
      <p:ext uri="{BB962C8B-B14F-4D97-AF65-F5344CB8AC3E}">
        <p14:creationId xmlns:p14="http://schemas.microsoft.com/office/powerpoint/2010/main" val="510971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F0E484-ADE9-4D36-AAD5-D05E2DDC112C}" type="slidenum">
              <a:rPr lang="en-US" smtClean="0"/>
              <a:t>9</a:t>
            </a:fld>
            <a:endParaRPr lang="en-US"/>
          </a:p>
        </p:txBody>
      </p:sp>
    </p:spTree>
    <p:extLst>
      <p:ext uri="{BB962C8B-B14F-4D97-AF65-F5344CB8AC3E}">
        <p14:creationId xmlns:p14="http://schemas.microsoft.com/office/powerpoint/2010/main" val="2168594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Arial" panose="020B0604020202020204" pitchFamily="34" charset="0"/>
                <a:cs typeface="Arial" panose="020B0604020202020204" pitchFamily="34" charset="0"/>
              </a:rPr>
              <a:t>Wilko must make smart moves to navigate the PESTEL analysis's complex landscape. </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Effective cost structures and supply network diversification enable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to adapt to political and economic shocks like Brexit, maintaining stability and resilience (</a:t>
            </a:r>
            <a:r>
              <a:rPr lang="en-US" dirty="0" err="1">
                <a:latin typeface="Arial" panose="020B0604020202020204" pitchFamily="34" charset="0"/>
                <a:cs typeface="Arial" panose="020B0604020202020204" pitchFamily="34" charset="0"/>
              </a:rPr>
              <a:t>Smorodinskaya</a:t>
            </a:r>
            <a:r>
              <a:rPr lang="en-US" dirty="0">
                <a:latin typeface="Arial" panose="020B0604020202020204" pitchFamily="34" charset="0"/>
                <a:cs typeface="Arial" panose="020B0604020202020204" pitchFamily="34" charset="0"/>
              </a:rPr>
              <a:t> et al., 2021). You need competent financial management to handle consumer spending shifts and recessions (</a:t>
            </a:r>
            <a:r>
              <a:rPr lang="en-US" sz="1200" kern="1200" dirty="0">
                <a:solidFill>
                  <a:schemeClr val="tx1"/>
                </a:solidFill>
                <a:effectLst/>
                <a:latin typeface="+mn-lt"/>
                <a:ea typeface="+mn-ea"/>
                <a:cs typeface="+mn-cs"/>
              </a:rPr>
              <a:t>Chetty et al.</a:t>
            </a:r>
            <a:r>
              <a:rPr lang="en-US" dirty="0">
                <a:latin typeface="Arial" panose="020B0604020202020204" pitchFamily="34" charset="0"/>
                <a:cs typeface="Arial" panose="020B0604020202020204" pitchFamily="34" charset="0"/>
              </a:rPr>
              <a:t>, 2020). </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Social trends show that businesses must match customer demand for health and wellness products, ethical shopping, and community involvement. </a:t>
            </a:r>
            <a:r>
              <a:rPr lang="en-US" sz="1200" kern="1200" dirty="0" err="1">
                <a:solidFill>
                  <a:schemeClr val="tx1"/>
                </a:solidFill>
                <a:effectLst/>
                <a:latin typeface="+mn-lt"/>
                <a:ea typeface="+mn-ea"/>
                <a:cs typeface="+mn-cs"/>
              </a:rPr>
              <a:t>Vallaster</a:t>
            </a:r>
            <a:r>
              <a:rPr lang="en-US" sz="1200" kern="1200" dirty="0">
                <a:solidFill>
                  <a:schemeClr val="tx1"/>
                </a:solidFill>
                <a:effectLst/>
                <a:latin typeface="+mn-lt"/>
                <a:ea typeface="+mn-ea"/>
                <a:cs typeface="+mn-cs"/>
              </a:rPr>
              <a:t> et  al.</a:t>
            </a:r>
            <a:r>
              <a:rPr lang="en-US" dirty="0">
                <a:latin typeface="Arial" panose="020B0604020202020204" pitchFamily="34" charset="0"/>
                <a:cs typeface="Arial" panose="020B0604020202020204" pitchFamily="34" charset="0"/>
              </a:rPr>
              <a:t> (2023) claims this relationship fits client wants and makes Wilko's brand more desirable and competitive. </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Technology improves corporate efficiency and client engagement. </a:t>
            </a:r>
            <a:r>
              <a:rPr lang="en-US" dirty="0" err="1">
                <a:latin typeface="Arial" panose="020B0604020202020204" pitchFamily="34" charset="0"/>
                <a:cs typeface="Arial" panose="020B0604020202020204" pitchFamily="34" charset="0"/>
              </a:rPr>
              <a:t>Taherdoost</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Madanchian</a:t>
            </a:r>
            <a:r>
              <a:rPr lang="en-US" dirty="0">
                <a:latin typeface="Arial" panose="020B0604020202020204" pitchFamily="34" charset="0"/>
                <a:cs typeface="Arial" panose="020B0604020202020204" pitchFamily="34" charset="0"/>
              </a:rPr>
              <a:t> (2023) recommends investing in e-commerce, digital marketing, and automation to adapt to market and customer changes</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Legal compliance helps maintain confidence and operational integrity and avoid legal issues, particularly in employment and data security (</a:t>
            </a:r>
            <a:r>
              <a:rPr lang="en-US" dirty="0" err="1">
                <a:latin typeface="Arial" panose="020B0604020202020204" pitchFamily="34" charset="0"/>
                <a:cs typeface="Arial" panose="020B0604020202020204" pitchFamily="34" charset="0"/>
              </a:rPr>
              <a:t>Aldboush</a:t>
            </a:r>
            <a:r>
              <a:rPr lang="en-US" dirty="0">
                <a:latin typeface="Arial" panose="020B0604020202020204" pitchFamily="34" charset="0"/>
                <a:cs typeface="Arial" panose="020B0604020202020204" pitchFamily="34" charset="0"/>
              </a:rPr>
              <a:t> and Ferdous, 2023). Regulators and customers are demanding sustainable environmental practices. According to </a:t>
            </a:r>
            <a:r>
              <a:rPr lang="en-US" dirty="0" err="1">
                <a:latin typeface="Arial" panose="020B0604020202020204" pitchFamily="34" charset="0"/>
                <a:cs typeface="Arial" panose="020B0604020202020204" pitchFamily="34" charset="0"/>
              </a:rPr>
              <a:t>Tsagkaris</a:t>
            </a:r>
            <a:r>
              <a:rPr lang="en-US" dirty="0">
                <a:latin typeface="Arial" panose="020B0604020202020204" pitchFamily="34" charset="0"/>
                <a:cs typeface="Arial" panose="020B0604020202020204" pitchFamily="34" charset="0"/>
              </a:rPr>
              <a:t> et al. (2023), Wilko may address these objectives by </a:t>
            </a:r>
            <a:r>
              <a:rPr lang="en-US" dirty="0" err="1">
                <a:latin typeface="Arial" panose="020B0604020202020204" pitchFamily="34" charset="0"/>
                <a:cs typeface="Arial" panose="020B0604020202020204" pitchFamily="34" charset="0"/>
              </a:rPr>
              <a:t>prioritising</a:t>
            </a:r>
            <a:r>
              <a:rPr lang="en-US" dirty="0">
                <a:latin typeface="Arial" panose="020B0604020202020204" pitchFamily="34" charset="0"/>
                <a:cs typeface="Arial" panose="020B0604020202020204" pitchFamily="34" charset="0"/>
              </a:rPr>
              <a:t> eco-friendly sourcing, packaging, and processes. This will boost the company's image and marketability. </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Wilko adapts to political and economic volatility, social trends, technology, the law, and environmental sustainability to manage PESTEL findings. These techniques help Wilko maintain and improve its market position in the competitive retail industry (</a:t>
            </a:r>
            <a:r>
              <a:rPr lang="en-US" sz="1200" kern="1200" dirty="0">
                <a:solidFill>
                  <a:schemeClr val="tx1"/>
                </a:solidFill>
                <a:effectLst/>
                <a:latin typeface="+mn-lt"/>
                <a:ea typeface="+mn-ea"/>
                <a:cs typeface="+mn-cs"/>
              </a:rPr>
              <a:t>Wilkinson, 2023)</a:t>
            </a:r>
            <a:r>
              <a:rPr lang="en-US" dirty="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82F821D6-4EAF-4164-8B21-32A8226C864B}" type="slidenum">
              <a:rPr lang="en-US" smtClean="0"/>
              <a:t>10</a:t>
            </a:fld>
            <a:endParaRPr lang="en-US"/>
          </a:p>
        </p:txBody>
      </p:sp>
    </p:spTree>
    <p:extLst>
      <p:ext uri="{BB962C8B-B14F-4D97-AF65-F5344CB8AC3E}">
        <p14:creationId xmlns:p14="http://schemas.microsoft.com/office/powerpoint/2010/main" val="36993155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E-commerce analytics tools can boost online sales, supply chain and inventory management software can cut costs, social media customer happiness scores can inform strategy, and surveys can aid in making decisions. CRM systems can </a:t>
            </a:r>
            <a:r>
              <a:rPr lang="en-US" dirty="0" err="1">
                <a:latin typeface="Times New Roman" panose="02020603050405020304" pitchFamily="18" charset="0"/>
                <a:cs typeface="Times New Roman" panose="02020603050405020304" pitchFamily="18" charset="0"/>
              </a:rPr>
              <a:t>analyse</a:t>
            </a:r>
            <a:r>
              <a:rPr lang="en-US" dirty="0">
                <a:latin typeface="Times New Roman" panose="02020603050405020304" pitchFamily="18" charset="0"/>
                <a:cs typeface="Times New Roman" panose="02020603050405020304" pitchFamily="18" charset="0"/>
              </a:rPr>
              <a:t> customer interactions, while sustainability reporting tools can </a:t>
            </a:r>
            <a:r>
              <a:rPr lang="en-US" dirty="0" err="1">
                <a:latin typeface="Times New Roman" panose="02020603050405020304" pitchFamily="18" charset="0"/>
                <a:cs typeface="Times New Roman" panose="02020603050405020304" pitchFamily="18" charset="0"/>
              </a:rPr>
              <a:t>analyse</a:t>
            </a:r>
            <a:r>
              <a:rPr lang="en-US" dirty="0">
                <a:latin typeface="Times New Roman" panose="02020603050405020304" pitchFamily="18" charset="0"/>
                <a:cs typeface="Times New Roman" panose="02020603050405020304" pitchFamily="18" charset="0"/>
              </a:rPr>
              <a:t> carbon emissions and waste. Business intelligence tools </a:t>
            </a:r>
            <a:r>
              <a:rPr lang="en-US" dirty="0" err="1">
                <a:latin typeface="Times New Roman" panose="02020603050405020304" pitchFamily="18" charset="0"/>
                <a:cs typeface="Times New Roman" panose="02020603050405020304" pitchFamily="18" charset="0"/>
              </a:rPr>
              <a:t>analyse</a:t>
            </a:r>
            <a:r>
              <a:rPr lang="en-US" dirty="0">
                <a:latin typeface="Times New Roman" panose="02020603050405020304" pitchFamily="18" charset="0"/>
                <a:cs typeface="Times New Roman" panose="02020603050405020304" pitchFamily="18" charset="0"/>
              </a:rPr>
              <a:t> KPI data for trends (</a:t>
            </a:r>
            <a:r>
              <a:rPr lang="en-US" sz="1200" kern="1200" dirty="0" err="1">
                <a:solidFill>
                  <a:schemeClr val="tx1"/>
                </a:solidFill>
                <a:effectLst/>
                <a:latin typeface="+mn-lt"/>
                <a:ea typeface="+mn-ea"/>
                <a:cs typeface="+mn-cs"/>
              </a:rPr>
              <a:t>Casano</a:t>
            </a:r>
            <a:r>
              <a:rPr lang="en-US" sz="1200" kern="1200" dirty="0">
                <a:solidFill>
                  <a:schemeClr val="tx1"/>
                </a:solidFill>
                <a:effectLst/>
                <a:latin typeface="+mn-lt"/>
                <a:ea typeface="+mn-ea"/>
                <a:cs typeface="+mn-cs"/>
              </a:rPr>
              <a:t>, 2023)</a:t>
            </a:r>
            <a:r>
              <a:rPr lang="en-US" dirty="0">
                <a:latin typeface="Times New Roman" panose="02020603050405020304" pitchFamily="18" charset="0"/>
                <a:cs typeface="Times New Roman" panose="02020603050405020304" pitchFamily="18" charset="0"/>
              </a:rPr>
              <a:t>. Cross-functional teams discuss KPI data and determine the next steps at regular planning meetings. Real-time dashboard information enables quick decisions and strategy changes.</a:t>
            </a:r>
          </a:p>
        </p:txBody>
      </p:sp>
      <p:sp>
        <p:nvSpPr>
          <p:cNvPr id="4" name="Slide Number Placeholder 3"/>
          <p:cNvSpPr>
            <a:spLocks noGrp="1"/>
          </p:cNvSpPr>
          <p:nvPr>
            <p:ph type="sldNum" sz="quarter" idx="5"/>
          </p:nvPr>
        </p:nvSpPr>
        <p:spPr/>
        <p:txBody>
          <a:bodyPr/>
          <a:lstStyle/>
          <a:p>
            <a:fld id="{60988937-3EE5-46C7-ABB5-DC60A90EDBB1}" type="slidenum">
              <a:rPr lang="en-US" smtClean="0"/>
              <a:t>11</a:t>
            </a:fld>
            <a:endParaRPr lang="en-US"/>
          </a:p>
        </p:txBody>
      </p:sp>
    </p:spTree>
    <p:extLst>
      <p:ext uri="{BB962C8B-B14F-4D97-AF65-F5344CB8AC3E}">
        <p14:creationId xmlns:p14="http://schemas.microsoft.com/office/powerpoint/2010/main" val="93089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Key Performance Indicators (KPIs) measure solution effectiveness. Operations Cost Reduction illustrates how much less money is spent on operations due to superior supply chain management, whereas Online Sales Growth shows how much more money is made online. Customer Satisfaction Scores quantify customer satisfaction with online shopping and products, following health, fitness, and ethical consumption trends (</a:t>
            </a:r>
            <a:r>
              <a:rPr lang="en-US" sz="1200" kern="1200" dirty="0">
                <a:solidFill>
                  <a:schemeClr val="tx1"/>
                </a:solidFill>
                <a:effectLst/>
                <a:latin typeface="+mn-lt"/>
                <a:ea typeface="+mn-ea"/>
                <a:cs typeface="+mn-cs"/>
              </a:rPr>
              <a:t>Cai et al., 2020)</a:t>
            </a:r>
            <a:r>
              <a:rPr lang="en-US" dirty="0">
                <a:latin typeface="Times New Roman" panose="02020603050405020304" pitchFamily="18" charset="0"/>
                <a:cs typeface="Times New Roman" panose="02020603050405020304" pitchFamily="18" charset="0"/>
              </a:rPr>
              <a:t>. Environmental Impact Metrics quantify a company's ecological responsibility by measuring its carbon footprint and sustainable sourcing, packaging, and operations.</a:t>
            </a:r>
          </a:p>
        </p:txBody>
      </p:sp>
      <p:sp>
        <p:nvSpPr>
          <p:cNvPr id="4" name="Slide Number Placeholder 3"/>
          <p:cNvSpPr>
            <a:spLocks noGrp="1"/>
          </p:cNvSpPr>
          <p:nvPr>
            <p:ph type="sldNum" sz="quarter" idx="5"/>
          </p:nvPr>
        </p:nvSpPr>
        <p:spPr/>
        <p:txBody>
          <a:bodyPr/>
          <a:lstStyle/>
          <a:p>
            <a:fld id="{60988937-3EE5-46C7-ABB5-DC60A90EDBB1}" type="slidenum">
              <a:rPr lang="en-US" smtClean="0"/>
              <a:t>12</a:t>
            </a:fld>
            <a:endParaRPr lang="en-US"/>
          </a:p>
        </p:txBody>
      </p:sp>
    </p:spTree>
    <p:extLst>
      <p:ext uri="{BB962C8B-B14F-4D97-AF65-F5344CB8AC3E}">
        <p14:creationId xmlns:p14="http://schemas.microsoft.com/office/powerpoint/2010/main" val="37027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t>Wilko is spreading its recovery plan throughout the </a:t>
            </a:r>
            <a:r>
              <a:rPr lang="en-US" dirty="0" err="1"/>
              <a:t>organisation</a:t>
            </a:r>
            <a:r>
              <a:rPr lang="en-US" dirty="0"/>
              <a:t> through extensive communication. Employees receive updates on plan goals and implementation via internal platforms, email newsletters, and meetings (</a:t>
            </a:r>
            <a:r>
              <a:rPr lang="en-US" sz="1200" kern="1200" dirty="0" err="1">
                <a:solidFill>
                  <a:schemeClr val="tx1"/>
                </a:solidFill>
                <a:effectLst/>
                <a:latin typeface="+mn-lt"/>
                <a:ea typeface="+mn-ea"/>
                <a:cs typeface="+mn-cs"/>
              </a:rPr>
              <a:t>Barendsen</a:t>
            </a:r>
            <a:r>
              <a:rPr lang="en-US" dirty="0"/>
              <a:t> et al., 2021). Wilko will inform clients of updates and new projects to </a:t>
            </a:r>
            <a:r>
              <a:rPr lang="en-US" dirty="0" err="1"/>
              <a:t>emphasise</a:t>
            </a:r>
            <a:r>
              <a:rPr lang="en-US" dirty="0"/>
              <a:t> its eco-friendliness and usability. Company websites contain investor relations information, news announcements, and annual reports. Croom et al. (2023) suggest investor meetings and webinars foster trust and transparency. We will create feedback loops across all channels so stakeholders can provide feedback. This comprehensive strategy keeps everyone informed about Wilko's issues and prospects (</a:t>
            </a:r>
            <a:r>
              <a:rPr lang="en-US" dirty="0" err="1"/>
              <a:t>Savulescu</a:t>
            </a:r>
            <a:r>
              <a:rPr lang="en-US" dirty="0"/>
              <a:t> et al., 2020). </a:t>
            </a:r>
          </a:p>
          <a:p>
            <a:pPr marL="0" marR="0" lvl="0" indent="0" algn="just" defTabSz="914400" rtl="0" eaLnBrk="1" fontAlgn="auto" latinLnBrk="0" hangingPunct="1">
              <a:lnSpc>
                <a:spcPct val="15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 </a:t>
            </a:r>
            <a:br>
              <a:rPr lang="en-US" dirty="0">
                <a:latin typeface="Arial" panose="020B0604020202020204" pitchFamily="34" charset="0"/>
                <a:cs typeface="Arial" panose="020B0604020202020204" pitchFamily="34" charset="0"/>
              </a:rPr>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823DF15-96F5-4DB9-AC02-CA4B21348E98}" type="slidenum">
              <a:rPr lang="en-US" smtClean="0"/>
              <a:t>13</a:t>
            </a:fld>
            <a:endParaRPr lang="en-US"/>
          </a:p>
        </p:txBody>
      </p:sp>
    </p:spTree>
    <p:extLst>
      <p:ext uri="{BB962C8B-B14F-4D97-AF65-F5344CB8AC3E}">
        <p14:creationId xmlns:p14="http://schemas.microsoft.com/office/powerpoint/2010/main" val="1638401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7ADA0-E22A-D613-1CAF-4FACFA12574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1CA07BB6-6A2B-31A5-2A40-686CD488C893}"/>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7ACCA58C-2024-7EEE-E163-B8C59F16FF32}"/>
              </a:ext>
            </a:extLst>
          </p:cNvPr>
          <p:cNvSpPr>
            <a:spLocks noGrp="1"/>
          </p:cNvSpPr>
          <p:nvPr>
            <p:ph type="dt" sz="half" idx="10"/>
          </p:nvPr>
        </p:nvSpPr>
        <p:spPr/>
        <p:txBody>
          <a:bodyPr/>
          <a:lstStyle/>
          <a:p>
            <a:fld id="{3057E245-88FC-4F49-9AF5-536993CAA553}" type="datetimeFigureOut">
              <a:rPr lang="en-US" smtClean="0"/>
              <a:t>2/28/2024</a:t>
            </a:fld>
            <a:endParaRPr lang="en-US"/>
          </a:p>
        </p:txBody>
      </p:sp>
      <p:sp>
        <p:nvSpPr>
          <p:cNvPr id="5" name="Footer Placeholder 4">
            <a:extLst>
              <a:ext uri="{FF2B5EF4-FFF2-40B4-BE49-F238E27FC236}">
                <a16:creationId xmlns:a16="http://schemas.microsoft.com/office/drawing/2014/main" id="{E89D1D3A-2DD9-1D35-452F-D7292B1BB0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400D58-DCE0-26CC-D5CF-7B5E8AB7B870}"/>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4283469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F1110-73FD-0970-8992-1169FA6A738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2B733ED-69A4-53F2-3B39-A0ADD19752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86854F-42E0-7AEF-00F6-A3AB0DF4A07C}"/>
              </a:ext>
            </a:extLst>
          </p:cNvPr>
          <p:cNvSpPr>
            <a:spLocks noGrp="1"/>
          </p:cNvSpPr>
          <p:nvPr>
            <p:ph type="dt" sz="half" idx="10"/>
          </p:nvPr>
        </p:nvSpPr>
        <p:spPr/>
        <p:txBody>
          <a:bodyPr/>
          <a:lstStyle/>
          <a:p>
            <a:fld id="{3057E245-88FC-4F49-9AF5-536993CAA553}" type="datetimeFigureOut">
              <a:rPr lang="en-US" smtClean="0"/>
              <a:t>2/28/2024</a:t>
            </a:fld>
            <a:endParaRPr lang="en-US"/>
          </a:p>
        </p:txBody>
      </p:sp>
      <p:sp>
        <p:nvSpPr>
          <p:cNvPr id="5" name="Footer Placeholder 4">
            <a:extLst>
              <a:ext uri="{FF2B5EF4-FFF2-40B4-BE49-F238E27FC236}">
                <a16:creationId xmlns:a16="http://schemas.microsoft.com/office/drawing/2014/main" id="{7951E0ED-E697-5FCC-1CE0-68D0953CFB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AF5ACD-B42A-0369-DB29-7593DEBEBD2F}"/>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1571424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E3625-746D-45BA-E943-E31FA36669E0}"/>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E2239138-A967-E94A-9E93-C5D79B7001CD}"/>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558A0E-73FC-494B-FBE9-8C3731649F6C}"/>
              </a:ext>
            </a:extLst>
          </p:cNvPr>
          <p:cNvSpPr>
            <a:spLocks noGrp="1"/>
          </p:cNvSpPr>
          <p:nvPr>
            <p:ph type="dt" sz="half" idx="10"/>
          </p:nvPr>
        </p:nvSpPr>
        <p:spPr/>
        <p:txBody>
          <a:bodyPr/>
          <a:lstStyle/>
          <a:p>
            <a:fld id="{3057E245-88FC-4F49-9AF5-536993CAA553}" type="datetimeFigureOut">
              <a:rPr lang="en-US" smtClean="0"/>
              <a:t>2/28/2024</a:t>
            </a:fld>
            <a:endParaRPr lang="en-US"/>
          </a:p>
        </p:txBody>
      </p:sp>
      <p:sp>
        <p:nvSpPr>
          <p:cNvPr id="5" name="Footer Placeholder 4">
            <a:extLst>
              <a:ext uri="{FF2B5EF4-FFF2-40B4-BE49-F238E27FC236}">
                <a16:creationId xmlns:a16="http://schemas.microsoft.com/office/drawing/2014/main" id="{A6FE39EE-776E-D263-510B-0CD56F2C39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DB1069-52A5-E8FF-815B-38D385C1F9CE}"/>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28026927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10165-021D-87A2-3A7F-0687C080D4E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BBB7778-43AD-7428-10AD-2B42A3365425}"/>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032B73-D284-6FD7-097B-7C6511ADC250}"/>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8B4DC00-44E2-2C03-7A95-36880EE2DABE}"/>
              </a:ext>
            </a:extLst>
          </p:cNvPr>
          <p:cNvSpPr>
            <a:spLocks noGrp="1"/>
          </p:cNvSpPr>
          <p:nvPr>
            <p:ph type="dt" sz="half" idx="10"/>
          </p:nvPr>
        </p:nvSpPr>
        <p:spPr/>
        <p:txBody>
          <a:bodyPr/>
          <a:lstStyle/>
          <a:p>
            <a:fld id="{3057E245-88FC-4F49-9AF5-536993CAA553}" type="datetimeFigureOut">
              <a:rPr lang="en-US" smtClean="0"/>
              <a:t>2/28/2024</a:t>
            </a:fld>
            <a:endParaRPr lang="en-US"/>
          </a:p>
        </p:txBody>
      </p:sp>
      <p:sp>
        <p:nvSpPr>
          <p:cNvPr id="6" name="Footer Placeholder 5">
            <a:extLst>
              <a:ext uri="{FF2B5EF4-FFF2-40B4-BE49-F238E27FC236}">
                <a16:creationId xmlns:a16="http://schemas.microsoft.com/office/drawing/2014/main" id="{7C2F508F-9215-80D1-B167-A3F330366F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87FCBF-C6BC-E5DA-C96C-B0C9B4237132}"/>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493944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CF7FB-A949-4D3C-397E-4DECBCC17648}"/>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0C9AC0A-1DEC-01A4-A790-EC869E6184D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C5DFB8D-4784-198A-28EC-42E20EAAE348}"/>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E0CDF34-B63E-529F-E4AC-65273BAD56E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EF8D7086-1B21-4FD0-2A53-2D343503ECC4}"/>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A56D6A5-CD12-DF49-DFAA-DCFBFE81290E}"/>
              </a:ext>
            </a:extLst>
          </p:cNvPr>
          <p:cNvSpPr>
            <a:spLocks noGrp="1"/>
          </p:cNvSpPr>
          <p:nvPr>
            <p:ph type="dt" sz="half" idx="10"/>
          </p:nvPr>
        </p:nvSpPr>
        <p:spPr/>
        <p:txBody>
          <a:bodyPr/>
          <a:lstStyle/>
          <a:p>
            <a:fld id="{3057E245-88FC-4F49-9AF5-536993CAA553}" type="datetimeFigureOut">
              <a:rPr lang="en-US" smtClean="0"/>
              <a:t>2/28/2024</a:t>
            </a:fld>
            <a:endParaRPr lang="en-US"/>
          </a:p>
        </p:txBody>
      </p:sp>
      <p:sp>
        <p:nvSpPr>
          <p:cNvPr id="8" name="Footer Placeholder 7">
            <a:extLst>
              <a:ext uri="{FF2B5EF4-FFF2-40B4-BE49-F238E27FC236}">
                <a16:creationId xmlns:a16="http://schemas.microsoft.com/office/drawing/2014/main" id="{D011C48C-6525-5715-0419-051556FB581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6D71F4-220F-EA6C-7662-D7CA5F90D856}"/>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3168867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EBF2E-3DB3-4EC2-9316-8AA4E4EF68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DAA963-DD26-B87B-CD4C-B40768352F98}"/>
              </a:ext>
            </a:extLst>
          </p:cNvPr>
          <p:cNvSpPr>
            <a:spLocks noGrp="1"/>
          </p:cNvSpPr>
          <p:nvPr>
            <p:ph type="dt" sz="half" idx="10"/>
          </p:nvPr>
        </p:nvSpPr>
        <p:spPr/>
        <p:txBody>
          <a:bodyPr/>
          <a:lstStyle/>
          <a:p>
            <a:fld id="{3057E245-88FC-4F49-9AF5-536993CAA553}" type="datetimeFigureOut">
              <a:rPr lang="en-US" smtClean="0"/>
              <a:t>2/28/2024</a:t>
            </a:fld>
            <a:endParaRPr lang="en-US"/>
          </a:p>
        </p:txBody>
      </p:sp>
      <p:sp>
        <p:nvSpPr>
          <p:cNvPr id="4" name="Footer Placeholder 3">
            <a:extLst>
              <a:ext uri="{FF2B5EF4-FFF2-40B4-BE49-F238E27FC236}">
                <a16:creationId xmlns:a16="http://schemas.microsoft.com/office/drawing/2014/main" id="{C88B4616-C3CD-7C93-F608-CCDE003C293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90942C-3B09-15BA-AFF9-2BD41B34D69C}"/>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233950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94D135-A720-295F-E69B-520554889E46}"/>
              </a:ext>
            </a:extLst>
          </p:cNvPr>
          <p:cNvSpPr>
            <a:spLocks noGrp="1"/>
          </p:cNvSpPr>
          <p:nvPr>
            <p:ph type="dt" sz="half" idx="10"/>
          </p:nvPr>
        </p:nvSpPr>
        <p:spPr/>
        <p:txBody>
          <a:bodyPr/>
          <a:lstStyle/>
          <a:p>
            <a:fld id="{3057E245-88FC-4F49-9AF5-536993CAA553}" type="datetimeFigureOut">
              <a:rPr lang="en-US" smtClean="0"/>
              <a:t>2/28/2024</a:t>
            </a:fld>
            <a:endParaRPr lang="en-US"/>
          </a:p>
        </p:txBody>
      </p:sp>
      <p:sp>
        <p:nvSpPr>
          <p:cNvPr id="3" name="Footer Placeholder 2">
            <a:extLst>
              <a:ext uri="{FF2B5EF4-FFF2-40B4-BE49-F238E27FC236}">
                <a16:creationId xmlns:a16="http://schemas.microsoft.com/office/drawing/2014/main" id="{3003CB55-DFD5-F932-F570-4185026D843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A83DB3-01ED-E802-4386-DA83142EDDC3}"/>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1613565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9E55A-4972-6D45-32A0-2ACDE5294AF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D07811A-2195-7FFD-EB4E-7D1CE01301B7}"/>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9305A06-6386-7E2E-9711-024ABD91B68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8D18CDB-0CE4-7046-0FA5-AE6AE8A5E8F1}"/>
              </a:ext>
            </a:extLst>
          </p:cNvPr>
          <p:cNvSpPr>
            <a:spLocks noGrp="1"/>
          </p:cNvSpPr>
          <p:nvPr>
            <p:ph type="dt" sz="half" idx="10"/>
          </p:nvPr>
        </p:nvSpPr>
        <p:spPr/>
        <p:txBody>
          <a:bodyPr/>
          <a:lstStyle/>
          <a:p>
            <a:fld id="{3057E245-88FC-4F49-9AF5-536993CAA553}" type="datetimeFigureOut">
              <a:rPr lang="en-US" smtClean="0"/>
              <a:t>2/28/2024</a:t>
            </a:fld>
            <a:endParaRPr lang="en-US"/>
          </a:p>
        </p:txBody>
      </p:sp>
      <p:sp>
        <p:nvSpPr>
          <p:cNvPr id="6" name="Footer Placeholder 5">
            <a:extLst>
              <a:ext uri="{FF2B5EF4-FFF2-40B4-BE49-F238E27FC236}">
                <a16:creationId xmlns:a16="http://schemas.microsoft.com/office/drawing/2014/main" id="{7FC194C0-10E2-69EE-AF76-3838C06461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1F3E49-F732-BE80-7241-55DC4558871B}"/>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4067531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1E429-6A83-4546-F965-6F7086842FD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237BFB48-79FD-5CF9-C7DC-A8291D0278C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79571CF-A9D3-0F4E-125D-ABCDDFA676C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EE9208A-B7E8-A7FA-ED22-B46D0D2060F1}"/>
              </a:ext>
            </a:extLst>
          </p:cNvPr>
          <p:cNvSpPr>
            <a:spLocks noGrp="1"/>
          </p:cNvSpPr>
          <p:nvPr>
            <p:ph type="dt" sz="half" idx="10"/>
          </p:nvPr>
        </p:nvSpPr>
        <p:spPr/>
        <p:txBody>
          <a:bodyPr/>
          <a:lstStyle/>
          <a:p>
            <a:fld id="{3057E245-88FC-4F49-9AF5-536993CAA553}" type="datetimeFigureOut">
              <a:rPr lang="en-US" smtClean="0"/>
              <a:t>2/28/2024</a:t>
            </a:fld>
            <a:endParaRPr lang="en-US"/>
          </a:p>
        </p:txBody>
      </p:sp>
      <p:sp>
        <p:nvSpPr>
          <p:cNvPr id="6" name="Footer Placeholder 5">
            <a:extLst>
              <a:ext uri="{FF2B5EF4-FFF2-40B4-BE49-F238E27FC236}">
                <a16:creationId xmlns:a16="http://schemas.microsoft.com/office/drawing/2014/main" id="{115D57F5-C1BF-5D3C-6D16-7ADDD2491B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22CAE9-F286-D9DF-3D94-D86EB5F36CA7}"/>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1806386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FCADA-C578-044C-FD25-6FDE3F4A5E9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9CF318-3071-9A7C-D112-EF81BD1562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5E41F2C-9F16-C1FD-BD00-F516AAAD115F}"/>
              </a:ext>
            </a:extLst>
          </p:cNvPr>
          <p:cNvSpPr>
            <a:spLocks noGrp="1"/>
          </p:cNvSpPr>
          <p:nvPr>
            <p:ph type="dt" sz="half" idx="10"/>
          </p:nvPr>
        </p:nvSpPr>
        <p:spPr/>
        <p:txBody>
          <a:bodyPr/>
          <a:lstStyle/>
          <a:p>
            <a:fld id="{3057E245-88FC-4F49-9AF5-536993CAA553}" type="datetimeFigureOut">
              <a:rPr lang="en-US" smtClean="0"/>
              <a:t>2/28/2024</a:t>
            </a:fld>
            <a:endParaRPr lang="en-US"/>
          </a:p>
        </p:txBody>
      </p:sp>
      <p:sp>
        <p:nvSpPr>
          <p:cNvPr id="5" name="Footer Placeholder 4">
            <a:extLst>
              <a:ext uri="{FF2B5EF4-FFF2-40B4-BE49-F238E27FC236}">
                <a16:creationId xmlns:a16="http://schemas.microsoft.com/office/drawing/2014/main" id="{6B0A2D65-2148-CC5F-636C-1E8EEDC917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95967E-63B3-6C7F-2967-DC1A307FC932}"/>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660432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73879E-BF39-A8CD-7B3E-26CE80F3609B}"/>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50071AE-A593-ED55-FD4B-BD976486365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2382BD-EAA8-CC49-69D7-1C4DE2A70C36}"/>
              </a:ext>
            </a:extLst>
          </p:cNvPr>
          <p:cNvSpPr>
            <a:spLocks noGrp="1"/>
          </p:cNvSpPr>
          <p:nvPr>
            <p:ph type="dt" sz="half" idx="10"/>
          </p:nvPr>
        </p:nvSpPr>
        <p:spPr/>
        <p:txBody>
          <a:bodyPr/>
          <a:lstStyle/>
          <a:p>
            <a:fld id="{3057E245-88FC-4F49-9AF5-536993CAA553}" type="datetimeFigureOut">
              <a:rPr lang="en-US" smtClean="0"/>
              <a:t>2/28/2024</a:t>
            </a:fld>
            <a:endParaRPr lang="en-US"/>
          </a:p>
        </p:txBody>
      </p:sp>
      <p:sp>
        <p:nvSpPr>
          <p:cNvPr id="5" name="Footer Placeholder 4">
            <a:extLst>
              <a:ext uri="{FF2B5EF4-FFF2-40B4-BE49-F238E27FC236}">
                <a16:creationId xmlns:a16="http://schemas.microsoft.com/office/drawing/2014/main" id="{2E6C385C-1D41-216E-D3FA-325BA1C3BF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0B3B0D-FEF9-82B9-4116-C31757DDB33E}"/>
              </a:ext>
            </a:extLst>
          </p:cNvPr>
          <p:cNvSpPr>
            <a:spLocks noGrp="1"/>
          </p:cNvSpPr>
          <p:nvPr>
            <p:ph type="sldNum" sz="quarter" idx="12"/>
          </p:nvPr>
        </p:nvSpPr>
        <p:spPr/>
        <p:txBody>
          <a:bodyPr/>
          <a:lstStyle/>
          <a:p>
            <a:fld id="{99157CC8-3707-4184-8E0F-682263B8720E}" type="slidenum">
              <a:rPr lang="en-US" smtClean="0"/>
              <a:t>‹#›</a:t>
            </a:fld>
            <a:endParaRPr lang="en-US"/>
          </a:p>
        </p:txBody>
      </p:sp>
    </p:spTree>
    <p:extLst>
      <p:ext uri="{BB962C8B-B14F-4D97-AF65-F5344CB8AC3E}">
        <p14:creationId xmlns:p14="http://schemas.microsoft.com/office/powerpoint/2010/main" val="2529245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982423-1749-A983-8634-BF451497CE8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4DCDF98-954B-6319-12AD-DED44F5470E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4DD0C23-50BA-2675-2215-A4B773CE605E}"/>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057E245-88FC-4F49-9AF5-536993CAA553}" type="datetimeFigureOut">
              <a:rPr lang="en-US" smtClean="0"/>
              <a:t>2/28/2024</a:t>
            </a:fld>
            <a:endParaRPr lang="en-US"/>
          </a:p>
        </p:txBody>
      </p:sp>
      <p:sp>
        <p:nvSpPr>
          <p:cNvPr id="5" name="Footer Placeholder 4">
            <a:extLst>
              <a:ext uri="{FF2B5EF4-FFF2-40B4-BE49-F238E27FC236}">
                <a16:creationId xmlns:a16="http://schemas.microsoft.com/office/drawing/2014/main" id="{61232356-CA66-B21D-7F55-1E9013B72345}"/>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79678EA-E08B-8B23-86FC-B8FA125B3A7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9157CC8-3707-4184-8E0F-682263B8720E}" type="slidenum">
              <a:rPr lang="en-US" smtClean="0"/>
              <a:t>‹#›</a:t>
            </a:fld>
            <a:endParaRPr lang="en-US"/>
          </a:p>
        </p:txBody>
      </p:sp>
    </p:spTree>
    <p:extLst>
      <p:ext uri="{BB962C8B-B14F-4D97-AF65-F5344CB8AC3E}">
        <p14:creationId xmlns:p14="http://schemas.microsoft.com/office/powerpoint/2010/main" val="35365549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bin"/><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5.png"/><Relationship Id="rId10" Type="http://schemas.microsoft.com/office/2007/relationships/hdphoto" Target="../media/hdphoto4.wdp"/><Relationship Id="rId4" Type="http://schemas.microsoft.com/office/2007/relationships/hdphoto" Target="../media/hdphoto1.wdp"/><Relationship Id="rId9"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bin"/><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E6C305F-E9FA-F2BB-34BA-DF1C1247DCE5}"/>
              </a:ext>
            </a:extLst>
          </p:cNvPr>
          <p:cNvSpPr/>
          <p:nvPr/>
        </p:nvSpPr>
        <p:spPr>
          <a:xfrm>
            <a:off x="304801" y="857250"/>
            <a:ext cx="4786052" cy="5143500"/>
          </a:xfrm>
          <a:prstGeom prst="rect">
            <a:avLst/>
          </a:prstGeom>
          <a:pattFill prst="pct30">
            <a:fgClr>
              <a:schemeClr val="accent1"/>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4" name="Rectangle: Diagonal Corners Snipped 3">
            <a:extLst>
              <a:ext uri="{FF2B5EF4-FFF2-40B4-BE49-F238E27FC236}">
                <a16:creationId xmlns:a16="http://schemas.microsoft.com/office/drawing/2014/main" id="{DB04BC9C-740F-C611-0773-AA2FD28FF989}"/>
              </a:ext>
            </a:extLst>
          </p:cNvPr>
          <p:cNvSpPr/>
          <p:nvPr/>
        </p:nvSpPr>
        <p:spPr>
          <a:xfrm>
            <a:off x="4354286" y="1520657"/>
            <a:ext cx="4169228" cy="1970315"/>
          </a:xfrm>
          <a:prstGeom prst="snip2DiagRect">
            <a:avLst/>
          </a:prstGeom>
          <a:solidFill>
            <a:schemeClr val="accent1"/>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 name="TextBox 1">
            <a:extLst>
              <a:ext uri="{FF2B5EF4-FFF2-40B4-BE49-F238E27FC236}">
                <a16:creationId xmlns:a16="http://schemas.microsoft.com/office/drawing/2014/main" id="{03B09998-51AD-D0D2-CE39-4327A1EC30CA}"/>
              </a:ext>
            </a:extLst>
          </p:cNvPr>
          <p:cNvSpPr txBox="1"/>
          <p:nvPr/>
        </p:nvSpPr>
        <p:spPr>
          <a:xfrm>
            <a:off x="4773386" y="1963358"/>
            <a:ext cx="3331028" cy="1200329"/>
          </a:xfrm>
          <a:prstGeom prst="rect">
            <a:avLst/>
          </a:prstGeom>
          <a:noFill/>
        </p:spPr>
        <p:txBody>
          <a:bodyPr wrap="square">
            <a:spAutoFit/>
          </a:bodyPr>
          <a:lstStyle/>
          <a:p>
            <a:pPr algn="ctr" defTabSz="685800"/>
            <a:r>
              <a:rPr lang="en-US" sz="3600" b="1" dirty="0">
                <a:solidFill>
                  <a:prstClr val="white"/>
                </a:solidFill>
                <a:latin typeface="Arial Black" panose="020B0A04020102020204" pitchFamily="34" charset="0"/>
                <a:cs typeface="Arial" panose="020B0604020202020204" pitchFamily="34" charset="0"/>
              </a:rPr>
              <a:t>Wilko Case Study</a:t>
            </a:r>
          </a:p>
        </p:txBody>
      </p:sp>
      <p:sp>
        <p:nvSpPr>
          <p:cNvPr id="5" name="Rectangle: Diagonal Corners Snipped 4">
            <a:extLst>
              <a:ext uri="{FF2B5EF4-FFF2-40B4-BE49-F238E27FC236}">
                <a16:creationId xmlns:a16="http://schemas.microsoft.com/office/drawing/2014/main" id="{CAFC22CC-28E6-4A30-DDEE-E6D0287412E2}"/>
              </a:ext>
            </a:extLst>
          </p:cNvPr>
          <p:cNvSpPr/>
          <p:nvPr/>
        </p:nvSpPr>
        <p:spPr>
          <a:xfrm>
            <a:off x="5118066" y="3929360"/>
            <a:ext cx="3650376" cy="1003937"/>
          </a:xfrm>
          <a:prstGeom prst="snip2DiagRect">
            <a:avLst/>
          </a:prstGeom>
          <a:solidFill>
            <a:schemeClr val="bg1"/>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7" name="TextBox 6">
            <a:extLst>
              <a:ext uri="{FF2B5EF4-FFF2-40B4-BE49-F238E27FC236}">
                <a16:creationId xmlns:a16="http://schemas.microsoft.com/office/drawing/2014/main" id="{3AB7ECB3-177D-7441-2784-7F205288CE03}"/>
              </a:ext>
            </a:extLst>
          </p:cNvPr>
          <p:cNvSpPr txBox="1"/>
          <p:nvPr/>
        </p:nvSpPr>
        <p:spPr>
          <a:xfrm>
            <a:off x="5316179" y="4200495"/>
            <a:ext cx="3254150" cy="3046988"/>
          </a:xfrm>
          <a:prstGeom prst="rect">
            <a:avLst/>
          </a:prstGeom>
          <a:noFill/>
        </p:spPr>
        <p:txBody>
          <a:bodyPr wrap="square">
            <a:spAutoFit/>
          </a:bodyPr>
          <a:lstStyle/>
          <a:p>
            <a:pPr algn="ctr" defTabSz="685800"/>
            <a:r>
              <a:rPr lang="en-US" sz="2400" dirty="0">
                <a:solidFill>
                  <a:srgbClr val="E1A36C">
                    <a:lumMod val="75000"/>
                  </a:srgbClr>
                </a:solidFill>
                <a:latin typeface="Arial Black" panose="020B0A04020102020204" pitchFamily="34" charset="0"/>
                <a:cs typeface="Arial" panose="020B0604020202020204" pitchFamily="34" charset="0"/>
              </a:rPr>
              <a:t>Group Names:</a:t>
            </a:r>
          </a:p>
          <a:p>
            <a:pPr algn="ctr" defTabSz="685800"/>
            <a:r>
              <a:rPr lang="en-US" sz="2400" dirty="0">
                <a:solidFill>
                  <a:srgbClr val="E1A36C">
                    <a:lumMod val="75000"/>
                  </a:srgbClr>
                </a:solidFill>
                <a:latin typeface="Arial Black" panose="020B0A04020102020204" pitchFamily="34" charset="0"/>
                <a:cs typeface="Arial" panose="020B0604020202020204" pitchFamily="34" charset="0"/>
              </a:rPr>
              <a:t>Kevin Tomko</a:t>
            </a:r>
          </a:p>
          <a:p>
            <a:pPr algn="ctr" defTabSz="685800"/>
            <a:r>
              <a:rPr lang="en-US" sz="2400" dirty="0">
                <a:solidFill>
                  <a:srgbClr val="E1A36C">
                    <a:lumMod val="75000"/>
                  </a:srgbClr>
                </a:solidFill>
                <a:latin typeface="Arial Black" panose="020B0A04020102020204" pitchFamily="34" charset="0"/>
                <a:cs typeface="Arial" panose="020B0604020202020204" pitchFamily="34" charset="0"/>
              </a:rPr>
              <a:t>Marek </a:t>
            </a:r>
            <a:r>
              <a:rPr lang="en-US" sz="2400" dirty="0" err="1">
                <a:solidFill>
                  <a:srgbClr val="E1A36C">
                    <a:lumMod val="75000"/>
                  </a:srgbClr>
                </a:solidFill>
                <a:latin typeface="Arial Black" panose="020B0A04020102020204" pitchFamily="34" charset="0"/>
                <a:cs typeface="Arial" panose="020B0604020202020204" pitchFamily="34" charset="0"/>
              </a:rPr>
              <a:t>Tiser</a:t>
            </a:r>
            <a:endParaRPr lang="en-US" sz="2400" dirty="0">
              <a:solidFill>
                <a:srgbClr val="E1A36C">
                  <a:lumMod val="75000"/>
                </a:srgbClr>
              </a:solidFill>
              <a:latin typeface="Arial Black" panose="020B0A04020102020204" pitchFamily="34" charset="0"/>
              <a:cs typeface="Arial" panose="020B0604020202020204" pitchFamily="34" charset="0"/>
            </a:endParaRPr>
          </a:p>
          <a:p>
            <a:pPr algn="ctr" defTabSz="685800"/>
            <a:r>
              <a:rPr lang="en-US" sz="2400" dirty="0">
                <a:solidFill>
                  <a:srgbClr val="E1A36C">
                    <a:lumMod val="75000"/>
                  </a:srgbClr>
                </a:solidFill>
                <a:latin typeface="Arial Black" panose="020B0A04020102020204" pitchFamily="34" charset="0"/>
                <a:cs typeface="Arial" panose="020B0604020202020204" pitchFamily="34" charset="0"/>
              </a:rPr>
              <a:t>Dianna </a:t>
            </a:r>
            <a:r>
              <a:rPr lang="en-US" sz="2400" dirty="0" err="1">
                <a:solidFill>
                  <a:srgbClr val="E1A36C">
                    <a:lumMod val="75000"/>
                  </a:srgbClr>
                </a:solidFill>
                <a:latin typeface="Arial Black" panose="020B0A04020102020204" pitchFamily="34" charset="0"/>
                <a:cs typeface="Arial" panose="020B0604020202020204" pitchFamily="34" charset="0"/>
              </a:rPr>
              <a:t>Karolova</a:t>
            </a:r>
            <a:endParaRPr lang="en-US" sz="2400" dirty="0">
              <a:solidFill>
                <a:srgbClr val="E1A36C">
                  <a:lumMod val="75000"/>
                </a:srgbClr>
              </a:solidFill>
              <a:latin typeface="Arial Black" panose="020B0A04020102020204" pitchFamily="34" charset="0"/>
              <a:cs typeface="Arial" panose="020B0604020202020204" pitchFamily="34" charset="0"/>
            </a:endParaRPr>
          </a:p>
          <a:p>
            <a:pPr algn="ctr" defTabSz="685800"/>
            <a:endParaRPr lang="en-US" sz="2400" dirty="0">
              <a:solidFill>
                <a:srgbClr val="E1A36C">
                  <a:lumMod val="75000"/>
                </a:srgbClr>
              </a:solidFill>
              <a:latin typeface="Arial Black" panose="020B0A04020102020204" pitchFamily="34" charset="0"/>
              <a:cs typeface="Arial" panose="020B0604020202020204" pitchFamily="34" charset="0"/>
            </a:endParaRPr>
          </a:p>
          <a:p>
            <a:pPr algn="ctr" defTabSz="685800"/>
            <a:r>
              <a:rPr lang="en-US" sz="2400" dirty="0">
                <a:solidFill>
                  <a:srgbClr val="E1A36C">
                    <a:lumMod val="75000"/>
                  </a:srgbClr>
                </a:solidFill>
                <a:latin typeface="Arial Black" panose="020B0A04020102020204" pitchFamily="34" charset="0"/>
                <a:cs typeface="Arial" panose="020B0604020202020204" pitchFamily="34" charset="0"/>
              </a:rPr>
              <a:t>Team Leader- Sandra </a:t>
            </a:r>
            <a:r>
              <a:rPr lang="en-US" sz="2400" dirty="0" err="1">
                <a:solidFill>
                  <a:srgbClr val="E1A36C">
                    <a:lumMod val="75000"/>
                  </a:srgbClr>
                </a:solidFill>
                <a:latin typeface="Arial Black" panose="020B0A04020102020204" pitchFamily="34" charset="0"/>
                <a:cs typeface="Arial" panose="020B0604020202020204" pitchFamily="34" charset="0"/>
              </a:rPr>
              <a:t>Gorolova</a:t>
            </a:r>
            <a:endParaRPr lang="en-US" sz="2400" dirty="0">
              <a:solidFill>
                <a:srgbClr val="E1A36C">
                  <a:lumMod val="75000"/>
                </a:srgbClr>
              </a:solidFill>
              <a:latin typeface="Arial Black" panose="020B0A04020102020204" pitchFamily="34" charset="0"/>
              <a:cs typeface="Arial" panose="020B0604020202020204" pitchFamily="34" charset="0"/>
            </a:endParaRPr>
          </a:p>
          <a:p>
            <a:pPr algn="ctr" defTabSz="685800"/>
            <a:endParaRPr lang="en-US" sz="2400" dirty="0">
              <a:solidFill>
                <a:srgbClr val="E1A36C">
                  <a:lumMod val="75000"/>
                </a:srgbClr>
              </a:solidFill>
              <a:latin typeface="Arial Black" panose="020B0A04020102020204" pitchFamily="34" charset="0"/>
              <a:cs typeface="Arial" panose="020B0604020202020204" pitchFamily="34" charset="0"/>
            </a:endParaRPr>
          </a:p>
        </p:txBody>
      </p:sp>
      <p:cxnSp>
        <p:nvCxnSpPr>
          <p:cNvPr id="9" name="Straight Connector 8">
            <a:extLst>
              <a:ext uri="{FF2B5EF4-FFF2-40B4-BE49-F238E27FC236}">
                <a16:creationId xmlns:a16="http://schemas.microsoft.com/office/drawing/2014/main" id="{0109C240-2019-130A-6CD4-788DECE417FD}"/>
              </a:ext>
            </a:extLst>
          </p:cNvPr>
          <p:cNvCxnSpPr>
            <a:cxnSpLocks/>
          </p:cNvCxnSpPr>
          <p:nvPr/>
        </p:nvCxnSpPr>
        <p:spPr>
          <a:xfrm>
            <a:off x="4267200" y="3810242"/>
            <a:ext cx="4343401" cy="0"/>
          </a:xfrm>
          <a:prstGeom prst="line">
            <a:avLst/>
          </a:prstGeom>
          <a:ln w="63500">
            <a:solidFill>
              <a:schemeClr val="bg1"/>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8812BE7B-FDC2-6EF2-BBEB-04E588A0DC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558" y="857249"/>
            <a:ext cx="3733799" cy="5143499"/>
          </a:xfrm>
          <a:prstGeom prst="rect">
            <a:avLst/>
          </a:prstGeom>
        </p:spPr>
      </p:pic>
      <p:sp>
        <p:nvSpPr>
          <p:cNvPr id="16" name="Rectangle 15">
            <a:extLst>
              <a:ext uri="{FF2B5EF4-FFF2-40B4-BE49-F238E27FC236}">
                <a16:creationId xmlns:a16="http://schemas.microsoft.com/office/drawing/2014/main" id="{F314746C-75BE-6276-436B-50972B750C56}"/>
              </a:ext>
            </a:extLst>
          </p:cNvPr>
          <p:cNvSpPr/>
          <p:nvPr/>
        </p:nvSpPr>
        <p:spPr>
          <a:xfrm>
            <a:off x="3935185" y="857250"/>
            <a:ext cx="244928" cy="51435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Tree>
    <p:extLst>
      <p:ext uri="{BB962C8B-B14F-4D97-AF65-F5344CB8AC3E}">
        <p14:creationId xmlns:p14="http://schemas.microsoft.com/office/powerpoint/2010/main" val="3768540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2DF88EB-60A7-13A4-B481-277780249139}"/>
              </a:ext>
            </a:extLst>
          </p:cNvPr>
          <p:cNvSpPr/>
          <p:nvPr/>
        </p:nvSpPr>
        <p:spPr>
          <a:xfrm>
            <a:off x="0" y="0"/>
            <a:ext cx="611777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Abadi" panose="020B0604020104020204" pitchFamily="34" charset="0"/>
            </a:endParaRPr>
          </a:p>
        </p:txBody>
      </p:sp>
      <p:sp>
        <p:nvSpPr>
          <p:cNvPr id="6" name="TextBox 5">
            <a:extLst>
              <a:ext uri="{FF2B5EF4-FFF2-40B4-BE49-F238E27FC236}">
                <a16:creationId xmlns:a16="http://schemas.microsoft.com/office/drawing/2014/main" id="{D98D1F34-43A4-A6D4-3776-EF0C2A531F13}"/>
              </a:ext>
            </a:extLst>
          </p:cNvPr>
          <p:cNvSpPr txBox="1"/>
          <p:nvPr/>
        </p:nvSpPr>
        <p:spPr>
          <a:xfrm>
            <a:off x="206828" y="2828836"/>
            <a:ext cx="2851816" cy="1200329"/>
          </a:xfrm>
          <a:prstGeom prst="rect">
            <a:avLst/>
          </a:prstGeom>
          <a:noFill/>
        </p:spPr>
        <p:txBody>
          <a:bodyPr wrap="square">
            <a:spAutoFit/>
          </a:bodyPr>
          <a:lstStyle/>
          <a:p>
            <a:pPr defTabSz="685800"/>
            <a:r>
              <a:rPr lang="en-US" sz="3600" b="1" dirty="0">
                <a:solidFill>
                  <a:prstClr val="white"/>
                </a:solidFill>
                <a:latin typeface="Arial Black" panose="020B0A04020102020204" pitchFamily="34" charset="0"/>
                <a:cs typeface="Arial" panose="020B0604020202020204" pitchFamily="34" charset="0"/>
              </a:rPr>
              <a:t>Table Of Contents</a:t>
            </a:r>
          </a:p>
        </p:txBody>
      </p:sp>
      <p:pic>
        <p:nvPicPr>
          <p:cNvPr id="37" name="Picture 36">
            <a:extLst>
              <a:ext uri="{FF2B5EF4-FFF2-40B4-BE49-F238E27FC236}">
                <a16:creationId xmlns:a16="http://schemas.microsoft.com/office/drawing/2014/main" id="{C8E43937-4B40-DD02-79BD-4C1BD4183B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27699" y="0"/>
            <a:ext cx="6016301" cy="6858000"/>
          </a:xfrm>
          <a:custGeom>
            <a:avLst/>
            <a:gdLst>
              <a:gd name="connsiteX0" fmla="*/ 1244444 w 8682803"/>
              <a:gd name="connsiteY0" fmla="*/ 0 h 6858000"/>
              <a:gd name="connsiteX1" fmla="*/ 8682803 w 8682803"/>
              <a:gd name="connsiteY1" fmla="*/ 245 h 6858000"/>
              <a:gd name="connsiteX2" fmla="*/ 8682803 w 8682803"/>
              <a:gd name="connsiteY2" fmla="*/ 6858000 h 6858000"/>
              <a:gd name="connsiteX3" fmla="*/ 1281625 w 8682803"/>
              <a:gd name="connsiteY3" fmla="*/ 6858000 h 6858000"/>
              <a:gd name="connsiteX4" fmla="*/ 1269528 w 8682803"/>
              <a:gd name="connsiteY4" fmla="*/ 6848849 h 6858000"/>
              <a:gd name="connsiteX5" fmla="*/ 1244444 w 8682803"/>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82803" h="6858000">
                <a:moveTo>
                  <a:pt x="1244444" y="0"/>
                </a:moveTo>
                <a:lnTo>
                  <a:pt x="8682803" y="245"/>
                </a:lnTo>
                <a:lnTo>
                  <a:pt x="8682803" y="6858000"/>
                </a:lnTo>
                <a:lnTo>
                  <a:pt x="1281625" y="6858000"/>
                </a:lnTo>
                <a:lnTo>
                  <a:pt x="1269528" y="6848849"/>
                </a:lnTo>
                <a:cubicBezTo>
                  <a:pt x="-983150" y="4981661"/>
                  <a:pt x="250733" y="1111440"/>
                  <a:pt x="1244444" y="0"/>
                </a:cubicBezTo>
                <a:close/>
              </a:path>
            </a:pathLst>
          </a:custGeom>
        </p:spPr>
      </p:pic>
      <p:sp>
        <p:nvSpPr>
          <p:cNvPr id="35" name="Freeform: Shape 34">
            <a:extLst>
              <a:ext uri="{FF2B5EF4-FFF2-40B4-BE49-F238E27FC236}">
                <a16:creationId xmlns:a16="http://schemas.microsoft.com/office/drawing/2014/main" id="{11A53E44-EB86-FC3F-A815-E9E4B47D0B7D}"/>
              </a:ext>
            </a:extLst>
          </p:cNvPr>
          <p:cNvSpPr/>
          <p:nvPr/>
        </p:nvSpPr>
        <p:spPr>
          <a:xfrm>
            <a:off x="3026228" y="0"/>
            <a:ext cx="6117772" cy="6893048"/>
          </a:xfrm>
          <a:custGeom>
            <a:avLst/>
            <a:gdLst>
              <a:gd name="connsiteX0" fmla="*/ 1244443 w 8682802"/>
              <a:gd name="connsiteY0" fmla="*/ 0 h 6858000"/>
              <a:gd name="connsiteX1" fmla="*/ 8682802 w 8682802"/>
              <a:gd name="connsiteY1" fmla="*/ 245 h 6858000"/>
              <a:gd name="connsiteX2" fmla="*/ 8682802 w 8682802"/>
              <a:gd name="connsiteY2" fmla="*/ 6858000 h 6858000"/>
              <a:gd name="connsiteX3" fmla="*/ 1281624 w 8682802"/>
              <a:gd name="connsiteY3" fmla="*/ 6858000 h 6858000"/>
              <a:gd name="connsiteX4" fmla="*/ 1269527 w 8682802"/>
              <a:gd name="connsiteY4" fmla="*/ 6848849 h 6858000"/>
              <a:gd name="connsiteX5" fmla="*/ 1244443 w 8682802"/>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82802" h="6858000">
                <a:moveTo>
                  <a:pt x="1244443" y="0"/>
                </a:moveTo>
                <a:lnTo>
                  <a:pt x="8682802" y="245"/>
                </a:lnTo>
                <a:lnTo>
                  <a:pt x="8682802" y="6858000"/>
                </a:lnTo>
                <a:lnTo>
                  <a:pt x="1281624" y="6858000"/>
                </a:lnTo>
                <a:lnTo>
                  <a:pt x="1269527" y="6848849"/>
                </a:lnTo>
                <a:cubicBezTo>
                  <a:pt x="-983151" y="4981661"/>
                  <a:pt x="250732" y="1111440"/>
                  <a:pt x="1244443" y="0"/>
                </a:cubicBezTo>
                <a:close/>
              </a:path>
            </a:pathLst>
          </a:custGeom>
          <a:solidFill>
            <a:srgbClr val="002060">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dirty="0">
              <a:solidFill>
                <a:prstClr val="white"/>
              </a:solidFill>
              <a:latin typeface="Abadi" panose="020B0604020104020204" pitchFamily="34" charset="0"/>
            </a:endParaRPr>
          </a:p>
        </p:txBody>
      </p:sp>
      <p:grpSp>
        <p:nvGrpSpPr>
          <p:cNvPr id="120" name="Group 119">
            <a:extLst>
              <a:ext uri="{FF2B5EF4-FFF2-40B4-BE49-F238E27FC236}">
                <a16:creationId xmlns:a16="http://schemas.microsoft.com/office/drawing/2014/main" id="{77E0F15C-0FDA-7BBB-ABA7-62B3E4441B2F}"/>
              </a:ext>
            </a:extLst>
          </p:cNvPr>
          <p:cNvGrpSpPr/>
          <p:nvPr/>
        </p:nvGrpSpPr>
        <p:grpSpPr>
          <a:xfrm>
            <a:off x="5023460" y="1451272"/>
            <a:ext cx="1781580" cy="307777"/>
            <a:chOff x="7710677" y="665028"/>
            <a:chExt cx="2375441" cy="410369"/>
          </a:xfrm>
        </p:grpSpPr>
        <p:sp>
          <p:nvSpPr>
            <p:cNvPr id="39" name="TextBox 38">
              <a:extLst>
                <a:ext uri="{FF2B5EF4-FFF2-40B4-BE49-F238E27FC236}">
                  <a16:creationId xmlns:a16="http://schemas.microsoft.com/office/drawing/2014/main" id="{5930E081-5FB9-1311-A8D7-61EFFBBEFF17}"/>
                </a:ext>
              </a:extLst>
            </p:cNvPr>
            <p:cNvSpPr txBox="1"/>
            <p:nvPr/>
          </p:nvSpPr>
          <p:spPr>
            <a:xfrm>
              <a:off x="8220221" y="665028"/>
              <a:ext cx="1865897" cy="410369"/>
            </a:xfrm>
            <a:prstGeom prst="rect">
              <a:avLst/>
            </a:prstGeom>
            <a:noFill/>
          </p:spPr>
          <p:txBody>
            <a:bodyPr wrap="none" rtlCol="0">
              <a:spAutoFit/>
            </a:bodyPr>
            <a:lstStyle/>
            <a:p>
              <a:pPr defTabSz="685800"/>
              <a:r>
                <a:rPr lang="en-US" sz="1400" dirty="0">
                  <a:solidFill>
                    <a:prstClr val="white"/>
                  </a:solidFill>
                  <a:latin typeface="Arial Black" panose="020B0A04020102020204" pitchFamily="34" charset="0"/>
                  <a:cs typeface="Arial" panose="020B0604020202020204" pitchFamily="34" charset="0"/>
                </a:rPr>
                <a:t>Introduction</a:t>
              </a:r>
            </a:p>
          </p:txBody>
        </p:sp>
        <p:grpSp>
          <p:nvGrpSpPr>
            <p:cNvPr id="93" name="Group 92">
              <a:extLst>
                <a:ext uri="{FF2B5EF4-FFF2-40B4-BE49-F238E27FC236}">
                  <a16:creationId xmlns:a16="http://schemas.microsoft.com/office/drawing/2014/main" id="{FF02B62D-72C5-0DFB-847E-AFE95F6F8A12}"/>
                </a:ext>
              </a:extLst>
            </p:cNvPr>
            <p:cNvGrpSpPr/>
            <p:nvPr/>
          </p:nvGrpSpPr>
          <p:grpSpPr>
            <a:xfrm>
              <a:off x="7710677" y="730291"/>
              <a:ext cx="279844" cy="279842"/>
              <a:chOff x="7710677" y="1309511"/>
              <a:chExt cx="279844" cy="279842"/>
            </a:xfrm>
          </p:grpSpPr>
          <p:sp>
            <p:nvSpPr>
              <p:cNvPr id="63" name="Oval 62">
                <a:extLst>
                  <a:ext uri="{FF2B5EF4-FFF2-40B4-BE49-F238E27FC236}">
                    <a16:creationId xmlns:a16="http://schemas.microsoft.com/office/drawing/2014/main" id="{539C52D5-B9E2-06D0-7981-3D4E36B09BAF}"/>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64" name="Freeform 5">
                <a:extLst>
                  <a:ext uri="{FF2B5EF4-FFF2-40B4-BE49-F238E27FC236}">
                    <a16:creationId xmlns:a16="http://schemas.microsoft.com/office/drawing/2014/main" id="{C28014D3-FE90-00B2-F861-703F779D79D2}"/>
                  </a:ext>
                </a:extLst>
              </p:cNvPr>
              <p:cNvSpPr>
                <a:spLocks/>
              </p:cNvSpPr>
              <p:nvPr/>
            </p:nvSpPr>
            <p:spPr bwMode="auto">
              <a:xfrm rot="5400000">
                <a:off x="7773908"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grpSp>
        <p:nvGrpSpPr>
          <p:cNvPr id="121" name="Group 120">
            <a:extLst>
              <a:ext uri="{FF2B5EF4-FFF2-40B4-BE49-F238E27FC236}">
                <a16:creationId xmlns:a16="http://schemas.microsoft.com/office/drawing/2014/main" id="{11132B50-F975-BD70-855D-BB329D3E2B26}"/>
              </a:ext>
            </a:extLst>
          </p:cNvPr>
          <p:cNvGrpSpPr/>
          <p:nvPr/>
        </p:nvGrpSpPr>
        <p:grpSpPr>
          <a:xfrm>
            <a:off x="5023463" y="2030063"/>
            <a:ext cx="4120537" cy="523220"/>
            <a:chOff x="7710677" y="1436749"/>
            <a:chExt cx="6468513" cy="697626"/>
          </a:xfrm>
        </p:grpSpPr>
        <p:sp>
          <p:nvSpPr>
            <p:cNvPr id="42" name="TextBox 41">
              <a:extLst>
                <a:ext uri="{FF2B5EF4-FFF2-40B4-BE49-F238E27FC236}">
                  <a16:creationId xmlns:a16="http://schemas.microsoft.com/office/drawing/2014/main" id="{6B4F844E-6270-B0E3-F60D-EF0F3EB6030F}"/>
                </a:ext>
              </a:extLst>
            </p:cNvPr>
            <p:cNvSpPr txBox="1"/>
            <p:nvPr/>
          </p:nvSpPr>
          <p:spPr>
            <a:xfrm>
              <a:off x="8313425" y="1436749"/>
              <a:ext cx="5865765" cy="697626"/>
            </a:xfrm>
            <a:prstGeom prst="rect">
              <a:avLst/>
            </a:prstGeom>
            <a:noFill/>
          </p:spPr>
          <p:txBody>
            <a:bodyPr wrap="square" rtlCol="0">
              <a:spAutoFit/>
            </a:bodyPr>
            <a:lstStyle/>
            <a:p>
              <a:r>
                <a:rPr lang="en-US" sz="1400" b="1" dirty="0">
                  <a:solidFill>
                    <a:schemeClr val="bg1"/>
                  </a:solidFill>
                  <a:latin typeface="Arial Black" panose="020B0A04020102020204" pitchFamily="34" charset="0"/>
                </a:rPr>
                <a:t>Recommended Solutions Aligned with SWOT Analysis</a:t>
              </a:r>
            </a:p>
          </p:txBody>
        </p:sp>
        <p:grpSp>
          <p:nvGrpSpPr>
            <p:cNvPr id="94" name="Group 93">
              <a:extLst>
                <a:ext uri="{FF2B5EF4-FFF2-40B4-BE49-F238E27FC236}">
                  <a16:creationId xmlns:a16="http://schemas.microsoft.com/office/drawing/2014/main" id="{466CA9A8-11E6-95D5-0B17-2148AB62530E}"/>
                </a:ext>
              </a:extLst>
            </p:cNvPr>
            <p:cNvGrpSpPr/>
            <p:nvPr/>
          </p:nvGrpSpPr>
          <p:grpSpPr>
            <a:xfrm>
              <a:off x="7710677" y="1604605"/>
              <a:ext cx="279844" cy="279842"/>
              <a:chOff x="7710677" y="1309511"/>
              <a:chExt cx="279844" cy="279842"/>
            </a:xfrm>
          </p:grpSpPr>
          <p:sp>
            <p:nvSpPr>
              <p:cNvPr id="95" name="Oval 94">
                <a:extLst>
                  <a:ext uri="{FF2B5EF4-FFF2-40B4-BE49-F238E27FC236}">
                    <a16:creationId xmlns:a16="http://schemas.microsoft.com/office/drawing/2014/main" id="{392115ED-EAE7-CF73-0676-41A3D092F169}"/>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96" name="Freeform 5">
                <a:extLst>
                  <a:ext uri="{FF2B5EF4-FFF2-40B4-BE49-F238E27FC236}">
                    <a16:creationId xmlns:a16="http://schemas.microsoft.com/office/drawing/2014/main" id="{8292234A-7F07-39A6-AE21-D40E82DC3DEE}"/>
                  </a:ext>
                </a:extLst>
              </p:cNvPr>
              <p:cNvSpPr>
                <a:spLocks/>
              </p:cNvSpPr>
              <p:nvPr/>
            </p:nvSpPr>
            <p:spPr bwMode="auto">
              <a:xfrm rot="5400000">
                <a:off x="7773906"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grpSp>
        <p:nvGrpSpPr>
          <p:cNvPr id="122" name="Group 121">
            <a:extLst>
              <a:ext uri="{FF2B5EF4-FFF2-40B4-BE49-F238E27FC236}">
                <a16:creationId xmlns:a16="http://schemas.microsoft.com/office/drawing/2014/main" id="{D63A062E-8185-A96B-189F-B3D4066BE1F5}"/>
              </a:ext>
            </a:extLst>
          </p:cNvPr>
          <p:cNvGrpSpPr/>
          <p:nvPr/>
        </p:nvGrpSpPr>
        <p:grpSpPr>
          <a:xfrm>
            <a:off x="5023463" y="2652969"/>
            <a:ext cx="3513211" cy="523220"/>
            <a:chOff x="7710677" y="2267291"/>
            <a:chExt cx="4684281" cy="697626"/>
          </a:xfrm>
        </p:grpSpPr>
        <p:sp>
          <p:nvSpPr>
            <p:cNvPr id="45" name="TextBox 44">
              <a:extLst>
                <a:ext uri="{FF2B5EF4-FFF2-40B4-BE49-F238E27FC236}">
                  <a16:creationId xmlns:a16="http://schemas.microsoft.com/office/drawing/2014/main" id="{919157B9-8DFB-386A-7EC8-41D9DE61FEE6}"/>
                </a:ext>
              </a:extLst>
            </p:cNvPr>
            <p:cNvSpPr txBox="1"/>
            <p:nvPr/>
          </p:nvSpPr>
          <p:spPr>
            <a:xfrm>
              <a:off x="8222618" y="2267291"/>
              <a:ext cx="4172340" cy="697626"/>
            </a:xfrm>
            <a:prstGeom prst="rect">
              <a:avLst/>
            </a:prstGeom>
            <a:noFill/>
          </p:spPr>
          <p:txBody>
            <a:bodyPr wrap="none" rtlCol="0">
              <a:spAutoFit/>
            </a:bodyPr>
            <a:lstStyle/>
            <a:p>
              <a:pPr defTabSz="685800"/>
              <a:r>
                <a:rPr lang="en-US" sz="1400" dirty="0">
                  <a:solidFill>
                    <a:prstClr val="white"/>
                  </a:solidFill>
                  <a:latin typeface="Arial Black" panose="020B0A04020102020204" pitchFamily="34" charset="0"/>
                  <a:cs typeface="Arial" panose="020B0604020202020204" pitchFamily="34" charset="0"/>
                </a:rPr>
                <a:t>Recommended Solutions </a:t>
              </a:r>
            </a:p>
            <a:p>
              <a:pPr defTabSz="685800"/>
              <a:r>
                <a:rPr lang="en-US" sz="1400" dirty="0">
                  <a:solidFill>
                    <a:prstClr val="white"/>
                  </a:solidFill>
                  <a:latin typeface="Arial Black" panose="020B0A04020102020204" pitchFamily="34" charset="0"/>
                  <a:cs typeface="Arial" panose="020B0604020202020204" pitchFamily="34" charset="0"/>
                </a:rPr>
                <a:t>Aligned with PESTLE Analysis</a:t>
              </a:r>
            </a:p>
          </p:txBody>
        </p:sp>
        <p:grpSp>
          <p:nvGrpSpPr>
            <p:cNvPr id="105" name="Group 104">
              <a:extLst>
                <a:ext uri="{FF2B5EF4-FFF2-40B4-BE49-F238E27FC236}">
                  <a16:creationId xmlns:a16="http://schemas.microsoft.com/office/drawing/2014/main" id="{4A5C61F3-014E-1B97-7BA8-52B5940EFF56}"/>
                </a:ext>
              </a:extLst>
            </p:cNvPr>
            <p:cNvGrpSpPr/>
            <p:nvPr/>
          </p:nvGrpSpPr>
          <p:grpSpPr>
            <a:xfrm>
              <a:off x="7710677" y="2478919"/>
              <a:ext cx="279844" cy="279842"/>
              <a:chOff x="7710677" y="1309511"/>
              <a:chExt cx="279844" cy="279842"/>
            </a:xfrm>
          </p:grpSpPr>
          <p:sp>
            <p:nvSpPr>
              <p:cNvPr id="106" name="Oval 105">
                <a:extLst>
                  <a:ext uri="{FF2B5EF4-FFF2-40B4-BE49-F238E27FC236}">
                    <a16:creationId xmlns:a16="http://schemas.microsoft.com/office/drawing/2014/main" id="{9EEEB1AF-27F3-A204-296E-00D9B451EC7B}"/>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107" name="Freeform 5">
                <a:extLst>
                  <a:ext uri="{FF2B5EF4-FFF2-40B4-BE49-F238E27FC236}">
                    <a16:creationId xmlns:a16="http://schemas.microsoft.com/office/drawing/2014/main" id="{A8056145-37E8-FA0F-0406-8C6BA54368EA}"/>
                  </a:ext>
                </a:extLst>
              </p:cNvPr>
              <p:cNvSpPr>
                <a:spLocks/>
              </p:cNvSpPr>
              <p:nvPr/>
            </p:nvSpPr>
            <p:spPr bwMode="auto">
              <a:xfrm rot="5400000">
                <a:off x="7773908"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grpSp>
        <p:nvGrpSpPr>
          <p:cNvPr id="123" name="Group 122">
            <a:extLst>
              <a:ext uri="{FF2B5EF4-FFF2-40B4-BE49-F238E27FC236}">
                <a16:creationId xmlns:a16="http://schemas.microsoft.com/office/drawing/2014/main" id="{37C3B9F7-FE3F-E878-49FB-50A2DA687819}"/>
              </a:ext>
            </a:extLst>
          </p:cNvPr>
          <p:cNvGrpSpPr/>
          <p:nvPr/>
        </p:nvGrpSpPr>
        <p:grpSpPr>
          <a:xfrm>
            <a:off x="5023463" y="3377429"/>
            <a:ext cx="2851228" cy="892552"/>
            <a:chOff x="7710677" y="3233236"/>
            <a:chExt cx="3801638" cy="1190068"/>
          </a:xfrm>
        </p:grpSpPr>
        <p:sp>
          <p:nvSpPr>
            <p:cNvPr id="48" name="TextBox 47">
              <a:extLst>
                <a:ext uri="{FF2B5EF4-FFF2-40B4-BE49-F238E27FC236}">
                  <a16:creationId xmlns:a16="http://schemas.microsoft.com/office/drawing/2014/main" id="{550CA68E-18BE-3DF1-8CDE-9BE5992B6419}"/>
                </a:ext>
              </a:extLst>
            </p:cNvPr>
            <p:cNvSpPr txBox="1"/>
            <p:nvPr/>
          </p:nvSpPr>
          <p:spPr>
            <a:xfrm>
              <a:off x="8220216" y="3233236"/>
              <a:ext cx="3292099" cy="1190068"/>
            </a:xfrm>
            <a:prstGeom prst="rect">
              <a:avLst/>
            </a:prstGeom>
            <a:noFill/>
          </p:spPr>
          <p:txBody>
            <a:bodyPr wrap="none" rtlCol="0">
              <a:spAutoFit/>
            </a:bodyPr>
            <a:lstStyle/>
            <a:p>
              <a:pPr defTabSz="685800"/>
              <a:r>
                <a:rPr lang="en-US" sz="1400" dirty="0">
                  <a:solidFill>
                    <a:prstClr val="white"/>
                  </a:solidFill>
                  <a:latin typeface="Arial Black" panose="020B0A04020102020204" pitchFamily="34" charset="0"/>
                  <a:cs typeface="Arial" panose="020B0604020202020204" pitchFamily="34" charset="0"/>
                </a:rPr>
                <a:t>Methods for Collecting </a:t>
              </a:r>
            </a:p>
            <a:p>
              <a:pPr defTabSz="685800"/>
              <a:r>
                <a:rPr lang="en-US" sz="1400" dirty="0">
                  <a:solidFill>
                    <a:prstClr val="white"/>
                  </a:solidFill>
                  <a:latin typeface="Arial Black" panose="020B0A04020102020204" pitchFamily="34" charset="0"/>
                  <a:cs typeface="Arial" panose="020B0604020202020204" pitchFamily="34" charset="0"/>
                </a:rPr>
                <a:t>and Analyzing Data</a:t>
              </a:r>
            </a:p>
            <a:p>
              <a:pPr defTabSz="685800"/>
              <a:endParaRPr lang="en-US" sz="2400" dirty="0">
                <a:solidFill>
                  <a:prstClr val="white"/>
                </a:solidFill>
                <a:latin typeface="Arial" panose="020B0604020202020204" pitchFamily="34" charset="0"/>
                <a:cs typeface="Arial" panose="020B0604020202020204" pitchFamily="34" charset="0"/>
              </a:endParaRPr>
            </a:p>
          </p:txBody>
        </p:sp>
        <p:grpSp>
          <p:nvGrpSpPr>
            <p:cNvPr id="108" name="Group 107">
              <a:extLst>
                <a:ext uri="{FF2B5EF4-FFF2-40B4-BE49-F238E27FC236}">
                  <a16:creationId xmlns:a16="http://schemas.microsoft.com/office/drawing/2014/main" id="{4CCFD1D6-7599-7D9C-920C-166ECEC3E0FD}"/>
                </a:ext>
              </a:extLst>
            </p:cNvPr>
            <p:cNvGrpSpPr/>
            <p:nvPr/>
          </p:nvGrpSpPr>
          <p:grpSpPr>
            <a:xfrm>
              <a:off x="7710677" y="3353233"/>
              <a:ext cx="279844" cy="279842"/>
              <a:chOff x="7710677" y="1309511"/>
              <a:chExt cx="279844" cy="279842"/>
            </a:xfrm>
          </p:grpSpPr>
          <p:sp>
            <p:nvSpPr>
              <p:cNvPr id="109" name="Oval 108">
                <a:extLst>
                  <a:ext uri="{FF2B5EF4-FFF2-40B4-BE49-F238E27FC236}">
                    <a16:creationId xmlns:a16="http://schemas.microsoft.com/office/drawing/2014/main" id="{B783DD89-228A-87FD-7554-7BD7E1517EB7}"/>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110" name="Freeform 5">
                <a:extLst>
                  <a:ext uri="{FF2B5EF4-FFF2-40B4-BE49-F238E27FC236}">
                    <a16:creationId xmlns:a16="http://schemas.microsoft.com/office/drawing/2014/main" id="{0E369126-F0A5-5713-F992-766B2913F902}"/>
                  </a:ext>
                </a:extLst>
              </p:cNvPr>
              <p:cNvSpPr>
                <a:spLocks/>
              </p:cNvSpPr>
              <p:nvPr/>
            </p:nvSpPr>
            <p:spPr bwMode="auto">
              <a:xfrm rot="5400000">
                <a:off x="7773908"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grpSp>
        <p:nvGrpSpPr>
          <p:cNvPr id="124" name="Group 123">
            <a:extLst>
              <a:ext uri="{FF2B5EF4-FFF2-40B4-BE49-F238E27FC236}">
                <a16:creationId xmlns:a16="http://schemas.microsoft.com/office/drawing/2014/main" id="{738755DA-EC82-4E09-8D2B-88406EFFB21F}"/>
              </a:ext>
            </a:extLst>
          </p:cNvPr>
          <p:cNvGrpSpPr/>
          <p:nvPr/>
        </p:nvGrpSpPr>
        <p:grpSpPr>
          <a:xfrm>
            <a:off x="5023464" y="4072599"/>
            <a:ext cx="3806972" cy="307777"/>
            <a:chOff x="7710677" y="4160132"/>
            <a:chExt cx="5075963" cy="410369"/>
          </a:xfrm>
        </p:grpSpPr>
        <p:sp>
          <p:nvSpPr>
            <p:cNvPr id="51" name="TextBox 50">
              <a:extLst>
                <a:ext uri="{FF2B5EF4-FFF2-40B4-BE49-F238E27FC236}">
                  <a16:creationId xmlns:a16="http://schemas.microsoft.com/office/drawing/2014/main" id="{D476D095-3B21-FD92-DE63-D44863C99100}"/>
                </a:ext>
              </a:extLst>
            </p:cNvPr>
            <p:cNvSpPr txBox="1"/>
            <p:nvPr/>
          </p:nvSpPr>
          <p:spPr>
            <a:xfrm>
              <a:off x="8168965" y="4160132"/>
              <a:ext cx="4617675" cy="410369"/>
            </a:xfrm>
            <a:prstGeom prst="rect">
              <a:avLst/>
            </a:prstGeom>
            <a:noFill/>
          </p:spPr>
          <p:txBody>
            <a:bodyPr wrap="none" rtlCol="0">
              <a:spAutoFit/>
            </a:bodyPr>
            <a:lstStyle/>
            <a:p>
              <a:pPr defTabSz="685800"/>
              <a:r>
                <a:rPr lang="en-US" sz="1400" dirty="0">
                  <a:solidFill>
                    <a:prstClr val="white"/>
                  </a:solidFill>
                  <a:latin typeface="Arial Black" panose="020B0A04020102020204" pitchFamily="34" charset="0"/>
                  <a:cs typeface="Arial" panose="020B0604020202020204" pitchFamily="34" charset="0"/>
                </a:rPr>
                <a:t>KPIs for Recommended Solutions</a:t>
              </a:r>
            </a:p>
          </p:txBody>
        </p:sp>
        <p:grpSp>
          <p:nvGrpSpPr>
            <p:cNvPr id="111" name="Group 110">
              <a:extLst>
                <a:ext uri="{FF2B5EF4-FFF2-40B4-BE49-F238E27FC236}">
                  <a16:creationId xmlns:a16="http://schemas.microsoft.com/office/drawing/2014/main" id="{5484CF97-8184-033D-F664-4C41289007FA}"/>
                </a:ext>
              </a:extLst>
            </p:cNvPr>
            <p:cNvGrpSpPr/>
            <p:nvPr/>
          </p:nvGrpSpPr>
          <p:grpSpPr>
            <a:xfrm>
              <a:off x="7710677" y="4227547"/>
              <a:ext cx="279844" cy="279842"/>
              <a:chOff x="7710677" y="1309511"/>
              <a:chExt cx="279844" cy="279842"/>
            </a:xfrm>
          </p:grpSpPr>
          <p:sp>
            <p:nvSpPr>
              <p:cNvPr id="112" name="Oval 111">
                <a:extLst>
                  <a:ext uri="{FF2B5EF4-FFF2-40B4-BE49-F238E27FC236}">
                    <a16:creationId xmlns:a16="http://schemas.microsoft.com/office/drawing/2014/main" id="{3FA16B3E-1842-F4CD-C886-E30635D51B19}"/>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113" name="Freeform 5">
                <a:extLst>
                  <a:ext uri="{FF2B5EF4-FFF2-40B4-BE49-F238E27FC236}">
                    <a16:creationId xmlns:a16="http://schemas.microsoft.com/office/drawing/2014/main" id="{C658D08D-8BE2-5D8A-814B-11D5B0A6E97F}"/>
                  </a:ext>
                </a:extLst>
              </p:cNvPr>
              <p:cNvSpPr>
                <a:spLocks/>
              </p:cNvSpPr>
              <p:nvPr/>
            </p:nvSpPr>
            <p:spPr bwMode="auto">
              <a:xfrm rot="5400000">
                <a:off x="7773908"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grpSp>
        <p:nvGrpSpPr>
          <p:cNvPr id="126" name="Group 125">
            <a:extLst>
              <a:ext uri="{FF2B5EF4-FFF2-40B4-BE49-F238E27FC236}">
                <a16:creationId xmlns:a16="http://schemas.microsoft.com/office/drawing/2014/main" id="{D5360EE9-78DF-D2AD-F014-C3BB56244785}"/>
              </a:ext>
            </a:extLst>
          </p:cNvPr>
          <p:cNvGrpSpPr/>
          <p:nvPr/>
        </p:nvGrpSpPr>
        <p:grpSpPr>
          <a:xfrm>
            <a:off x="5047115" y="5262799"/>
            <a:ext cx="1652449" cy="324231"/>
            <a:chOff x="7710677" y="5823708"/>
            <a:chExt cx="2203264" cy="432308"/>
          </a:xfrm>
        </p:grpSpPr>
        <p:sp>
          <p:nvSpPr>
            <p:cNvPr id="57" name="TextBox 56">
              <a:extLst>
                <a:ext uri="{FF2B5EF4-FFF2-40B4-BE49-F238E27FC236}">
                  <a16:creationId xmlns:a16="http://schemas.microsoft.com/office/drawing/2014/main" id="{9BDDA587-125E-F14F-A325-2CE6890CD35B}"/>
                </a:ext>
              </a:extLst>
            </p:cNvPr>
            <p:cNvSpPr txBox="1"/>
            <p:nvPr/>
          </p:nvSpPr>
          <p:spPr>
            <a:xfrm>
              <a:off x="8222623" y="5823708"/>
              <a:ext cx="1691318" cy="410369"/>
            </a:xfrm>
            <a:prstGeom prst="rect">
              <a:avLst/>
            </a:prstGeom>
            <a:noFill/>
          </p:spPr>
          <p:txBody>
            <a:bodyPr wrap="none" rtlCol="0">
              <a:spAutoFit/>
            </a:bodyPr>
            <a:lstStyle/>
            <a:p>
              <a:pPr defTabSz="685800"/>
              <a:r>
                <a:rPr lang="en-US" sz="1400" dirty="0">
                  <a:solidFill>
                    <a:prstClr val="white"/>
                  </a:solidFill>
                  <a:latin typeface="Arial Black" panose="020B0A04020102020204" pitchFamily="34" charset="0"/>
                  <a:cs typeface="Arial" panose="020B0604020202020204" pitchFamily="34" charset="0"/>
                </a:rPr>
                <a:t>Conclusion</a:t>
              </a:r>
            </a:p>
          </p:txBody>
        </p:sp>
        <p:grpSp>
          <p:nvGrpSpPr>
            <p:cNvPr id="117" name="Group 116">
              <a:extLst>
                <a:ext uri="{FF2B5EF4-FFF2-40B4-BE49-F238E27FC236}">
                  <a16:creationId xmlns:a16="http://schemas.microsoft.com/office/drawing/2014/main" id="{840C0598-4EC0-41A3-32F3-AE79A1EA71C4}"/>
                </a:ext>
              </a:extLst>
            </p:cNvPr>
            <p:cNvGrpSpPr/>
            <p:nvPr/>
          </p:nvGrpSpPr>
          <p:grpSpPr>
            <a:xfrm>
              <a:off x="7710677" y="5976174"/>
              <a:ext cx="279844" cy="279842"/>
              <a:chOff x="7710677" y="1309511"/>
              <a:chExt cx="279844" cy="279842"/>
            </a:xfrm>
          </p:grpSpPr>
          <p:sp>
            <p:nvSpPr>
              <p:cNvPr id="118" name="Oval 117">
                <a:extLst>
                  <a:ext uri="{FF2B5EF4-FFF2-40B4-BE49-F238E27FC236}">
                    <a16:creationId xmlns:a16="http://schemas.microsoft.com/office/drawing/2014/main" id="{60BC6D40-E594-669F-B12D-4471FCD1C61B}"/>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119" name="Freeform 5">
                <a:extLst>
                  <a:ext uri="{FF2B5EF4-FFF2-40B4-BE49-F238E27FC236}">
                    <a16:creationId xmlns:a16="http://schemas.microsoft.com/office/drawing/2014/main" id="{49CB0FF3-66DE-F08D-E3F2-938B8E56E40F}"/>
                  </a:ext>
                </a:extLst>
              </p:cNvPr>
              <p:cNvSpPr>
                <a:spLocks/>
              </p:cNvSpPr>
              <p:nvPr/>
            </p:nvSpPr>
            <p:spPr bwMode="auto">
              <a:xfrm rot="5400000">
                <a:off x="7773908"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grpSp>
        <p:nvGrpSpPr>
          <p:cNvPr id="36" name="Group 35">
            <a:extLst>
              <a:ext uri="{FF2B5EF4-FFF2-40B4-BE49-F238E27FC236}">
                <a16:creationId xmlns:a16="http://schemas.microsoft.com/office/drawing/2014/main" id="{BA74CA98-6A86-4268-9508-1A7C8165A1BC}"/>
              </a:ext>
            </a:extLst>
          </p:cNvPr>
          <p:cNvGrpSpPr/>
          <p:nvPr/>
        </p:nvGrpSpPr>
        <p:grpSpPr>
          <a:xfrm>
            <a:off x="5023460" y="4767769"/>
            <a:ext cx="2971038" cy="307777"/>
            <a:chOff x="7710677" y="4160132"/>
            <a:chExt cx="3961384" cy="410369"/>
          </a:xfrm>
        </p:grpSpPr>
        <p:sp>
          <p:nvSpPr>
            <p:cNvPr id="38" name="TextBox 37">
              <a:extLst>
                <a:ext uri="{FF2B5EF4-FFF2-40B4-BE49-F238E27FC236}">
                  <a16:creationId xmlns:a16="http://schemas.microsoft.com/office/drawing/2014/main" id="{E60D6AC4-C4D2-4220-9A68-52F596FE5060}"/>
                </a:ext>
              </a:extLst>
            </p:cNvPr>
            <p:cNvSpPr txBox="1"/>
            <p:nvPr/>
          </p:nvSpPr>
          <p:spPr>
            <a:xfrm>
              <a:off x="8168965" y="4160132"/>
              <a:ext cx="3503096" cy="410369"/>
            </a:xfrm>
            <a:prstGeom prst="rect">
              <a:avLst/>
            </a:prstGeom>
            <a:noFill/>
          </p:spPr>
          <p:txBody>
            <a:bodyPr wrap="none" rtlCol="0">
              <a:spAutoFit/>
            </a:bodyPr>
            <a:lstStyle/>
            <a:p>
              <a:pPr defTabSz="685800"/>
              <a:r>
                <a:rPr lang="en-US" sz="1400" dirty="0">
                  <a:solidFill>
                    <a:prstClr val="white"/>
                  </a:solidFill>
                  <a:latin typeface="Arial Black" panose="020B0A04020102020204" pitchFamily="34" charset="0"/>
                  <a:cs typeface="Arial" panose="020B0604020202020204" pitchFamily="34" charset="0"/>
                </a:rPr>
                <a:t>Communication Strategy</a:t>
              </a:r>
            </a:p>
          </p:txBody>
        </p:sp>
        <p:grpSp>
          <p:nvGrpSpPr>
            <p:cNvPr id="40" name="Group 39">
              <a:extLst>
                <a:ext uri="{FF2B5EF4-FFF2-40B4-BE49-F238E27FC236}">
                  <a16:creationId xmlns:a16="http://schemas.microsoft.com/office/drawing/2014/main" id="{F5BC6B25-F48C-4F7C-A642-B4559C63ECC9}"/>
                </a:ext>
              </a:extLst>
            </p:cNvPr>
            <p:cNvGrpSpPr/>
            <p:nvPr/>
          </p:nvGrpSpPr>
          <p:grpSpPr>
            <a:xfrm>
              <a:off x="7710677" y="4227547"/>
              <a:ext cx="279844" cy="279842"/>
              <a:chOff x="7710677" y="1309511"/>
              <a:chExt cx="279844" cy="279842"/>
            </a:xfrm>
          </p:grpSpPr>
          <p:sp>
            <p:nvSpPr>
              <p:cNvPr id="41" name="Oval 40">
                <a:extLst>
                  <a:ext uri="{FF2B5EF4-FFF2-40B4-BE49-F238E27FC236}">
                    <a16:creationId xmlns:a16="http://schemas.microsoft.com/office/drawing/2014/main" id="{25711507-0A1E-45E3-AE5D-24E1284A6FBD}"/>
                  </a:ext>
                </a:extLst>
              </p:cNvPr>
              <p:cNvSpPr/>
              <p:nvPr/>
            </p:nvSpPr>
            <p:spPr>
              <a:xfrm rot="16200000">
                <a:off x="7710678" y="1309510"/>
                <a:ext cx="279842" cy="279844"/>
              </a:xfrm>
              <a:prstGeom prst="ellipse">
                <a:avLst/>
              </a:prstGeom>
              <a:solidFill>
                <a:schemeClr val="bg1"/>
              </a:solidFill>
              <a:ln>
                <a:noFill/>
              </a:ln>
              <a:effectLst>
                <a:outerShdw blurRad="177800" dist="63500" dir="5400000" algn="ctr"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200">
                  <a:solidFill>
                    <a:prstClr val="white"/>
                  </a:solidFill>
                  <a:latin typeface="Arial" panose="020B0604020202020204" pitchFamily="34" charset="0"/>
                  <a:cs typeface="Arial" panose="020B0604020202020204" pitchFamily="34" charset="0"/>
                </a:endParaRPr>
              </a:p>
            </p:txBody>
          </p:sp>
          <p:sp>
            <p:nvSpPr>
              <p:cNvPr id="43" name="Freeform 5">
                <a:extLst>
                  <a:ext uri="{FF2B5EF4-FFF2-40B4-BE49-F238E27FC236}">
                    <a16:creationId xmlns:a16="http://schemas.microsoft.com/office/drawing/2014/main" id="{B6F877C6-44C1-48E2-9D0B-365708B48085}"/>
                  </a:ext>
                </a:extLst>
              </p:cNvPr>
              <p:cNvSpPr>
                <a:spLocks/>
              </p:cNvSpPr>
              <p:nvPr/>
            </p:nvSpPr>
            <p:spPr bwMode="auto">
              <a:xfrm rot="5400000">
                <a:off x="7773908" y="1401583"/>
                <a:ext cx="153382" cy="95699"/>
              </a:xfrm>
              <a:custGeom>
                <a:avLst/>
                <a:gdLst>
                  <a:gd name="T0" fmla="*/ 167 w 333"/>
                  <a:gd name="T1" fmla="*/ 0 h 207"/>
                  <a:gd name="T2" fmla="*/ 195 w 333"/>
                  <a:gd name="T3" fmla="*/ 12 h 207"/>
                  <a:gd name="T4" fmla="*/ 318 w 333"/>
                  <a:gd name="T5" fmla="*/ 135 h 207"/>
                  <a:gd name="T6" fmla="*/ 318 w 333"/>
                  <a:gd name="T7" fmla="*/ 191 h 207"/>
                  <a:gd name="T8" fmla="*/ 261 w 333"/>
                  <a:gd name="T9" fmla="*/ 191 h 207"/>
                  <a:gd name="T10" fmla="*/ 167 w 333"/>
                  <a:gd name="T11" fmla="*/ 97 h 207"/>
                  <a:gd name="T12" fmla="*/ 72 w 333"/>
                  <a:gd name="T13" fmla="*/ 191 h 207"/>
                  <a:gd name="T14" fmla="*/ 16 w 333"/>
                  <a:gd name="T15" fmla="*/ 191 h 207"/>
                  <a:gd name="T16" fmla="*/ 16 w 333"/>
                  <a:gd name="T17" fmla="*/ 135 h 207"/>
                  <a:gd name="T18" fmla="*/ 139 w 333"/>
                  <a:gd name="T19" fmla="*/ 12 h 207"/>
                  <a:gd name="T20" fmla="*/ 167 w 333"/>
                  <a:gd name="T21"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3" h="207">
                    <a:moveTo>
                      <a:pt x="167" y="0"/>
                    </a:moveTo>
                    <a:cubicBezTo>
                      <a:pt x="177" y="0"/>
                      <a:pt x="187" y="4"/>
                      <a:pt x="195" y="12"/>
                    </a:cubicBezTo>
                    <a:cubicBezTo>
                      <a:pt x="318" y="135"/>
                      <a:pt x="318" y="135"/>
                      <a:pt x="318" y="135"/>
                    </a:cubicBezTo>
                    <a:cubicBezTo>
                      <a:pt x="333" y="150"/>
                      <a:pt x="333" y="176"/>
                      <a:pt x="318" y="191"/>
                    </a:cubicBezTo>
                    <a:cubicBezTo>
                      <a:pt x="302" y="207"/>
                      <a:pt x="277" y="207"/>
                      <a:pt x="261" y="191"/>
                    </a:cubicBezTo>
                    <a:cubicBezTo>
                      <a:pt x="167" y="97"/>
                      <a:pt x="167" y="97"/>
                      <a:pt x="167" y="97"/>
                    </a:cubicBezTo>
                    <a:cubicBezTo>
                      <a:pt x="72" y="191"/>
                      <a:pt x="72" y="191"/>
                      <a:pt x="72" y="191"/>
                    </a:cubicBezTo>
                    <a:cubicBezTo>
                      <a:pt x="57" y="207"/>
                      <a:pt x="32" y="207"/>
                      <a:pt x="16" y="191"/>
                    </a:cubicBezTo>
                    <a:cubicBezTo>
                      <a:pt x="0" y="176"/>
                      <a:pt x="0" y="150"/>
                      <a:pt x="16" y="135"/>
                    </a:cubicBezTo>
                    <a:cubicBezTo>
                      <a:pt x="139" y="12"/>
                      <a:pt x="139" y="12"/>
                      <a:pt x="139" y="12"/>
                    </a:cubicBezTo>
                    <a:cubicBezTo>
                      <a:pt x="146" y="4"/>
                      <a:pt x="157" y="0"/>
                      <a:pt x="167" y="0"/>
                    </a:cubicBezTo>
                    <a:close/>
                  </a:path>
                </a:pathLst>
              </a:custGeom>
              <a:solidFill>
                <a:schemeClr val="accent2">
                  <a:lumMod val="75000"/>
                </a:schemeClr>
              </a:solidFill>
              <a:ln>
                <a:noFill/>
              </a:ln>
            </p:spPr>
            <p:txBody>
              <a:bodyPr vert="horz" wrap="square" lIns="51435" tIns="25718" rIns="51435" bIns="25718" numCol="1" anchor="t" anchorCtr="0" compatLnSpc="1">
                <a:prstTxWarp prst="textNoShape">
                  <a:avLst/>
                </a:prstTxWarp>
              </a:bodyPr>
              <a:lstStyle/>
              <a:p>
                <a:pPr defTabSz="685800">
                  <a:defRPr/>
                </a:pPr>
                <a:endParaRPr lang="en-US" sz="1200">
                  <a:solidFill>
                    <a:prstClr val="black"/>
                  </a:solidFill>
                  <a:latin typeface="Arial" panose="020B0604020202020204" pitchFamily="34" charset="0"/>
                  <a:cs typeface="Arial" panose="020B0604020202020204" pitchFamily="34" charset="0"/>
                </a:endParaRPr>
              </a:p>
            </p:txBody>
          </p:sp>
        </p:grpSp>
      </p:grpSp>
    </p:spTree>
    <p:extLst>
      <p:ext uri="{BB962C8B-B14F-4D97-AF65-F5344CB8AC3E}">
        <p14:creationId xmlns:p14="http://schemas.microsoft.com/office/powerpoint/2010/main" val="1682360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2" name="Group 2"/>
          <p:cNvGrpSpPr/>
          <p:nvPr/>
        </p:nvGrpSpPr>
        <p:grpSpPr>
          <a:xfrm>
            <a:off x="0" y="5356"/>
            <a:ext cx="9130639" cy="1805259"/>
            <a:chOff x="0" y="0"/>
            <a:chExt cx="6661764" cy="1317126"/>
          </a:xfrm>
        </p:grpSpPr>
        <p:sp>
          <p:nvSpPr>
            <p:cNvPr id="3" name="Freeform 3"/>
            <p:cNvSpPr/>
            <p:nvPr/>
          </p:nvSpPr>
          <p:spPr>
            <a:xfrm>
              <a:off x="0" y="0"/>
              <a:ext cx="6661764" cy="1317126"/>
            </a:xfrm>
            <a:custGeom>
              <a:avLst/>
              <a:gdLst/>
              <a:ahLst/>
              <a:cxnLst/>
              <a:rect l="l" t="t" r="r" b="b"/>
              <a:pathLst>
                <a:path w="6661764" h="1317126">
                  <a:moveTo>
                    <a:pt x="0" y="0"/>
                  </a:moveTo>
                  <a:lnTo>
                    <a:pt x="6661764" y="0"/>
                  </a:lnTo>
                  <a:lnTo>
                    <a:pt x="6661764" y="1317126"/>
                  </a:lnTo>
                  <a:lnTo>
                    <a:pt x="0" y="1317126"/>
                  </a:lnTo>
                  <a:close/>
                </a:path>
              </a:pathLst>
            </a:custGeom>
            <a:solidFill>
              <a:srgbClr val="203965"/>
            </a:solidFill>
          </p:spPr>
          <p:txBody>
            <a:bodyPr/>
            <a:lstStyle/>
            <a:p>
              <a:endParaRPr lang="en-GB"/>
            </a:p>
          </p:txBody>
        </p:sp>
      </p:grpSp>
      <p:sp>
        <p:nvSpPr>
          <p:cNvPr id="4" name="Freeform 4"/>
          <p:cNvSpPr/>
          <p:nvPr/>
        </p:nvSpPr>
        <p:spPr>
          <a:xfrm>
            <a:off x="13361" y="5356"/>
            <a:ext cx="9144000" cy="1805259"/>
          </a:xfrm>
          <a:custGeom>
            <a:avLst/>
            <a:gdLst/>
            <a:ahLst/>
            <a:cxnLst/>
            <a:rect l="l" t="t" r="r" b="b"/>
            <a:pathLst>
              <a:path w="18288000" h="3610517">
                <a:moveTo>
                  <a:pt x="0" y="0"/>
                </a:moveTo>
                <a:lnTo>
                  <a:pt x="18288000" y="0"/>
                </a:lnTo>
                <a:lnTo>
                  <a:pt x="18288000" y="3610517"/>
                </a:lnTo>
                <a:lnTo>
                  <a:pt x="0" y="3610517"/>
                </a:lnTo>
                <a:lnTo>
                  <a:pt x="0" y="0"/>
                </a:lnTo>
                <a:close/>
              </a:path>
            </a:pathLst>
          </a:custGeom>
          <a:blipFill>
            <a:blip r:embed="rId2">
              <a:alphaModFix amt="9999"/>
            </a:blip>
            <a:stretch>
              <a:fillRect t="-196077" b="-42024"/>
            </a:stretch>
          </a:blipFill>
        </p:spPr>
        <p:txBody>
          <a:bodyPr/>
          <a:lstStyle/>
          <a:p>
            <a:endParaRPr lang="en-GB"/>
          </a:p>
        </p:txBody>
      </p:sp>
      <p:sp>
        <p:nvSpPr>
          <p:cNvPr id="5" name="AutoShape 5"/>
          <p:cNvSpPr/>
          <p:nvPr/>
        </p:nvSpPr>
        <p:spPr>
          <a:xfrm>
            <a:off x="514350" y="2906880"/>
            <a:ext cx="627105" cy="0"/>
          </a:xfrm>
          <a:prstGeom prst="line">
            <a:avLst/>
          </a:prstGeom>
          <a:ln w="38100" cap="flat">
            <a:solidFill>
              <a:srgbClr val="FEBF0E"/>
            </a:solidFill>
            <a:prstDash val="solid"/>
            <a:headEnd type="none" w="sm" len="sm"/>
            <a:tailEnd type="none" w="sm" len="sm"/>
          </a:ln>
        </p:spPr>
        <p:txBody>
          <a:bodyPr/>
          <a:lstStyle/>
          <a:p>
            <a:endParaRPr lang="en-GB"/>
          </a:p>
        </p:txBody>
      </p:sp>
      <p:sp>
        <p:nvSpPr>
          <p:cNvPr id="6" name="AutoShape 6"/>
          <p:cNvSpPr/>
          <p:nvPr/>
        </p:nvSpPr>
        <p:spPr>
          <a:xfrm>
            <a:off x="514350" y="4661598"/>
            <a:ext cx="627105" cy="0"/>
          </a:xfrm>
          <a:prstGeom prst="line">
            <a:avLst/>
          </a:prstGeom>
          <a:ln w="38100" cap="flat">
            <a:solidFill>
              <a:srgbClr val="FEBF0E"/>
            </a:solidFill>
            <a:prstDash val="solid"/>
            <a:headEnd type="none" w="sm" len="sm"/>
            <a:tailEnd type="none" w="sm" len="sm"/>
          </a:ln>
        </p:spPr>
        <p:txBody>
          <a:bodyPr/>
          <a:lstStyle/>
          <a:p>
            <a:endParaRPr lang="en-GB"/>
          </a:p>
        </p:txBody>
      </p:sp>
      <p:sp>
        <p:nvSpPr>
          <p:cNvPr id="7" name="AutoShape 7"/>
          <p:cNvSpPr/>
          <p:nvPr/>
        </p:nvSpPr>
        <p:spPr>
          <a:xfrm>
            <a:off x="5603154" y="4661598"/>
            <a:ext cx="627105" cy="0"/>
          </a:xfrm>
          <a:prstGeom prst="line">
            <a:avLst/>
          </a:prstGeom>
          <a:ln w="38100" cap="flat">
            <a:solidFill>
              <a:srgbClr val="FEBF0E"/>
            </a:solidFill>
            <a:prstDash val="solid"/>
            <a:headEnd type="none" w="sm" len="sm"/>
            <a:tailEnd type="none" w="sm" len="sm"/>
          </a:ln>
        </p:spPr>
        <p:txBody>
          <a:bodyPr/>
          <a:lstStyle/>
          <a:p>
            <a:endParaRPr lang="en-GB"/>
          </a:p>
        </p:txBody>
      </p:sp>
      <p:grpSp>
        <p:nvGrpSpPr>
          <p:cNvPr id="8" name="Group 8"/>
          <p:cNvGrpSpPr>
            <a:grpSpLocks noChangeAspect="1"/>
          </p:cNvGrpSpPr>
          <p:nvPr/>
        </p:nvGrpSpPr>
        <p:grpSpPr>
          <a:xfrm>
            <a:off x="6145530" y="1285069"/>
            <a:ext cx="1168220" cy="1168220"/>
            <a:chOff x="0" y="0"/>
            <a:chExt cx="6350000" cy="6350000"/>
          </a:xfrm>
        </p:grpSpPr>
        <p:sp>
          <p:nvSpPr>
            <p:cNvPr id="9" name="Freeform 9"/>
            <p:cNvSpPr/>
            <p:nvPr/>
          </p:nvSpPr>
          <p:spPr>
            <a:xfrm>
              <a:off x="124460" y="124460"/>
              <a:ext cx="6101080" cy="6101080"/>
            </a:xfrm>
            <a:custGeom>
              <a:avLst/>
              <a:gdLst/>
              <a:ahLst/>
              <a:cxnLst/>
              <a:rect l="l" t="t" r="r" b="b"/>
              <a:pathLst>
                <a:path w="6101080" h="6101080">
                  <a:moveTo>
                    <a:pt x="0" y="0"/>
                  </a:moveTo>
                  <a:lnTo>
                    <a:pt x="6101080" y="0"/>
                  </a:lnTo>
                  <a:lnTo>
                    <a:pt x="6101080" y="6101080"/>
                  </a:lnTo>
                  <a:lnTo>
                    <a:pt x="0" y="6101080"/>
                  </a:lnTo>
                  <a:close/>
                </a:path>
              </a:pathLst>
            </a:custGeom>
            <a:solidFill>
              <a:srgbClr val="FEBF0E"/>
            </a:solidFill>
            <a:ln w="12700">
              <a:solidFill>
                <a:srgbClr val="000000"/>
              </a:solidFill>
            </a:ln>
          </p:spPr>
          <p:txBody>
            <a:bodyPr/>
            <a:lstStyle/>
            <a:p>
              <a:endParaRPr lang="en-GB"/>
            </a:p>
          </p:txBody>
        </p:sp>
        <p:sp>
          <p:nvSpPr>
            <p:cNvPr id="10" name="Freeform 10"/>
            <p:cNvSpPr/>
            <p:nvPr/>
          </p:nvSpPr>
          <p:spPr>
            <a:xfrm>
              <a:off x="0" y="0"/>
              <a:ext cx="6350000" cy="6350000"/>
            </a:xfrm>
            <a:custGeom>
              <a:avLst/>
              <a:gdLst/>
              <a:ahLst/>
              <a:cxnLst/>
              <a:rect l="l" t="t" r="r" b="b"/>
              <a:pathLst>
                <a:path w="6350000" h="6350000">
                  <a:moveTo>
                    <a:pt x="6350000" y="6350000"/>
                  </a:moveTo>
                  <a:lnTo>
                    <a:pt x="0" y="6350000"/>
                  </a:lnTo>
                  <a:lnTo>
                    <a:pt x="0" y="0"/>
                  </a:lnTo>
                  <a:lnTo>
                    <a:pt x="6350000" y="0"/>
                  </a:lnTo>
                  <a:lnTo>
                    <a:pt x="6350000" y="6350000"/>
                  </a:lnTo>
                  <a:close/>
                  <a:moveTo>
                    <a:pt x="248920" y="6101080"/>
                  </a:moveTo>
                  <a:lnTo>
                    <a:pt x="6099810" y="6101080"/>
                  </a:lnTo>
                  <a:lnTo>
                    <a:pt x="6099810" y="248920"/>
                  </a:lnTo>
                  <a:lnTo>
                    <a:pt x="248920" y="248920"/>
                  </a:lnTo>
                  <a:lnTo>
                    <a:pt x="248920" y="6101080"/>
                  </a:lnTo>
                  <a:close/>
                </a:path>
              </a:pathLst>
            </a:custGeom>
            <a:solidFill>
              <a:srgbClr val="FFFFFF"/>
            </a:solidFill>
          </p:spPr>
          <p:txBody>
            <a:bodyPr/>
            <a:lstStyle/>
            <a:p>
              <a:endParaRPr lang="en-GB"/>
            </a:p>
          </p:txBody>
        </p:sp>
      </p:grpSp>
      <p:grpSp>
        <p:nvGrpSpPr>
          <p:cNvPr id="11" name="Group 11"/>
          <p:cNvGrpSpPr>
            <a:grpSpLocks noChangeAspect="1"/>
          </p:cNvGrpSpPr>
          <p:nvPr/>
        </p:nvGrpSpPr>
        <p:grpSpPr>
          <a:xfrm>
            <a:off x="7509628" y="1303929"/>
            <a:ext cx="1168220" cy="1168220"/>
            <a:chOff x="0" y="0"/>
            <a:chExt cx="6350000" cy="6350000"/>
          </a:xfrm>
        </p:grpSpPr>
        <p:sp>
          <p:nvSpPr>
            <p:cNvPr id="12" name="Freeform 12"/>
            <p:cNvSpPr/>
            <p:nvPr/>
          </p:nvSpPr>
          <p:spPr>
            <a:xfrm>
              <a:off x="124460" y="124460"/>
              <a:ext cx="6101080" cy="6101080"/>
            </a:xfrm>
            <a:custGeom>
              <a:avLst/>
              <a:gdLst/>
              <a:ahLst/>
              <a:cxnLst/>
              <a:rect l="l" t="t" r="r" b="b"/>
              <a:pathLst>
                <a:path w="6101080" h="6101080">
                  <a:moveTo>
                    <a:pt x="0" y="0"/>
                  </a:moveTo>
                  <a:lnTo>
                    <a:pt x="6101080" y="0"/>
                  </a:lnTo>
                  <a:lnTo>
                    <a:pt x="6101080" y="6101080"/>
                  </a:lnTo>
                  <a:lnTo>
                    <a:pt x="0" y="6101080"/>
                  </a:lnTo>
                  <a:close/>
                </a:path>
              </a:pathLst>
            </a:custGeom>
            <a:solidFill>
              <a:srgbClr val="FEBF0E"/>
            </a:solidFill>
            <a:ln w="12700">
              <a:solidFill>
                <a:srgbClr val="000000"/>
              </a:solidFill>
            </a:ln>
          </p:spPr>
          <p:txBody>
            <a:bodyPr/>
            <a:lstStyle/>
            <a:p>
              <a:endParaRPr lang="en-GB"/>
            </a:p>
          </p:txBody>
        </p:sp>
        <p:sp>
          <p:nvSpPr>
            <p:cNvPr id="13" name="Freeform 13"/>
            <p:cNvSpPr/>
            <p:nvPr/>
          </p:nvSpPr>
          <p:spPr>
            <a:xfrm>
              <a:off x="0" y="0"/>
              <a:ext cx="6350000" cy="6350000"/>
            </a:xfrm>
            <a:custGeom>
              <a:avLst/>
              <a:gdLst/>
              <a:ahLst/>
              <a:cxnLst/>
              <a:rect l="l" t="t" r="r" b="b"/>
              <a:pathLst>
                <a:path w="6350000" h="6350000">
                  <a:moveTo>
                    <a:pt x="6350000" y="6350000"/>
                  </a:moveTo>
                  <a:lnTo>
                    <a:pt x="0" y="6350000"/>
                  </a:lnTo>
                  <a:lnTo>
                    <a:pt x="0" y="0"/>
                  </a:lnTo>
                  <a:lnTo>
                    <a:pt x="6350000" y="0"/>
                  </a:lnTo>
                  <a:lnTo>
                    <a:pt x="6350000" y="6350000"/>
                  </a:lnTo>
                  <a:close/>
                  <a:moveTo>
                    <a:pt x="248920" y="6101080"/>
                  </a:moveTo>
                  <a:lnTo>
                    <a:pt x="6099810" y="6101080"/>
                  </a:lnTo>
                  <a:lnTo>
                    <a:pt x="6099810" y="248920"/>
                  </a:lnTo>
                  <a:lnTo>
                    <a:pt x="248920" y="248920"/>
                  </a:lnTo>
                  <a:lnTo>
                    <a:pt x="248920" y="6101080"/>
                  </a:lnTo>
                  <a:close/>
                </a:path>
              </a:pathLst>
            </a:custGeom>
            <a:solidFill>
              <a:srgbClr val="FFFFFF"/>
            </a:solidFill>
          </p:spPr>
          <p:txBody>
            <a:bodyPr/>
            <a:lstStyle/>
            <a:p>
              <a:endParaRPr lang="en-GB"/>
            </a:p>
          </p:txBody>
        </p:sp>
      </p:grpSp>
      <p:sp>
        <p:nvSpPr>
          <p:cNvPr id="16" name="TextBox 16"/>
          <p:cNvSpPr txBox="1"/>
          <p:nvPr/>
        </p:nvSpPr>
        <p:spPr>
          <a:xfrm>
            <a:off x="514350" y="2623608"/>
            <a:ext cx="1665334" cy="181973"/>
          </a:xfrm>
          <a:prstGeom prst="rect">
            <a:avLst/>
          </a:prstGeom>
        </p:spPr>
        <p:txBody>
          <a:bodyPr lIns="0" tIns="0" rIns="0" bIns="0" rtlCol="0" anchor="t">
            <a:spAutoFit/>
          </a:bodyPr>
          <a:lstStyle/>
          <a:p>
            <a:pPr>
              <a:lnSpc>
                <a:spcPts val="1392"/>
              </a:lnSpc>
            </a:pPr>
            <a:r>
              <a:rPr lang="en-US" sz="1400" dirty="0">
                <a:solidFill>
                  <a:srgbClr val="000000"/>
                </a:solidFill>
                <a:latin typeface="Arial Black" panose="020B0A04020102020204" pitchFamily="34" charset="0"/>
              </a:rPr>
              <a:t>Introduction</a:t>
            </a:r>
          </a:p>
        </p:txBody>
      </p:sp>
      <p:sp>
        <p:nvSpPr>
          <p:cNvPr id="17" name="TextBox 17"/>
          <p:cNvSpPr txBox="1"/>
          <p:nvPr/>
        </p:nvSpPr>
        <p:spPr>
          <a:xfrm>
            <a:off x="514349" y="3080565"/>
            <a:ext cx="3554067" cy="1077218"/>
          </a:xfrm>
          <a:prstGeom prst="rect">
            <a:avLst/>
          </a:prstGeom>
        </p:spPr>
        <p:txBody>
          <a:bodyPr wrap="square" lIns="0" tIns="0" rIns="0" bIns="0" rtlCol="0" anchor="t">
            <a:spAutoFit/>
          </a:bodyPr>
          <a:lstStyle/>
          <a:p>
            <a:pPr>
              <a:lnSpc>
                <a:spcPts val="1350"/>
              </a:lnSpc>
            </a:pPr>
            <a:r>
              <a:rPr lang="en-US" sz="1200" dirty="0">
                <a:latin typeface="Times New Roman" panose="02020603050405020304" pitchFamily="18" charset="0"/>
                <a:cs typeface="Times New Roman" panose="02020603050405020304" pitchFamily="18" charset="0"/>
              </a:rPr>
              <a:t>This presentation analyzes Wilko's strategic landscape using SWOT and PESTLE frameworks. It aims to identify strengths, weaknesses, opportunities, threats, and external factors impacting operations. The goal is to identify key areas for strategic action for Wilko's recovery and sustainable growth.</a:t>
            </a:r>
            <a:endParaRPr lang="en-US" sz="1200" dirty="0">
              <a:solidFill>
                <a:srgbClr val="000000"/>
              </a:solidFill>
              <a:latin typeface="Times New Roman" panose="02020603050405020304" pitchFamily="18" charset="0"/>
              <a:cs typeface="Times New Roman" panose="02020603050405020304" pitchFamily="18" charset="0"/>
            </a:endParaRPr>
          </a:p>
        </p:txBody>
      </p:sp>
      <p:sp>
        <p:nvSpPr>
          <p:cNvPr id="18" name="TextBox 18"/>
          <p:cNvSpPr txBox="1"/>
          <p:nvPr/>
        </p:nvSpPr>
        <p:spPr>
          <a:xfrm>
            <a:off x="514349" y="4439621"/>
            <a:ext cx="1844537" cy="181973"/>
          </a:xfrm>
          <a:prstGeom prst="rect">
            <a:avLst/>
          </a:prstGeom>
        </p:spPr>
        <p:txBody>
          <a:bodyPr wrap="square" lIns="0" tIns="0" rIns="0" bIns="0" rtlCol="0" anchor="t">
            <a:spAutoFit/>
          </a:bodyPr>
          <a:lstStyle/>
          <a:p>
            <a:pPr>
              <a:lnSpc>
                <a:spcPts val="1392"/>
              </a:lnSpc>
            </a:pPr>
            <a:r>
              <a:rPr lang="en-US" sz="1400" dirty="0">
                <a:solidFill>
                  <a:srgbClr val="000000"/>
                </a:solidFill>
                <a:latin typeface="Arial Black" panose="020B0A04020102020204" pitchFamily="34" charset="0"/>
              </a:rPr>
              <a:t>Problem Summary</a:t>
            </a:r>
          </a:p>
        </p:txBody>
      </p:sp>
      <p:sp>
        <p:nvSpPr>
          <p:cNvPr id="19" name="TextBox 19"/>
          <p:cNvSpPr txBox="1"/>
          <p:nvPr/>
        </p:nvSpPr>
        <p:spPr>
          <a:xfrm>
            <a:off x="514350" y="4826199"/>
            <a:ext cx="3023670" cy="1256754"/>
          </a:xfrm>
          <a:prstGeom prst="rect">
            <a:avLst/>
          </a:prstGeom>
        </p:spPr>
        <p:txBody>
          <a:bodyPr lIns="0" tIns="0" rIns="0" bIns="0" rtlCol="0" anchor="t">
            <a:spAutoFit/>
          </a:bodyPr>
          <a:lstStyle/>
          <a:p>
            <a:pPr>
              <a:lnSpc>
                <a:spcPts val="1350"/>
              </a:lnSpc>
            </a:pPr>
            <a:r>
              <a:rPr lang="en-US" sz="1200" dirty="0">
                <a:latin typeface="Times New Roman" panose="02020603050405020304" pitchFamily="18" charset="0"/>
                <a:cs typeface="Times New Roman" panose="02020603050405020304" pitchFamily="18" charset="0"/>
              </a:rPr>
              <a:t>The SWOT analysis reveals Wilko's financial instability due to inadequate digital footprint, supply chain inefficiencies, competition, economic adversities, and PESTLE challenges, including political uncertainties, economic volatility, social trends, technological advancements, and environmental sustainability.</a:t>
            </a:r>
            <a:endParaRPr lang="en-US" sz="1200" dirty="0">
              <a:solidFill>
                <a:srgbClr val="000000"/>
              </a:solidFill>
              <a:latin typeface="Times New Roman" panose="02020603050405020304" pitchFamily="18" charset="0"/>
              <a:cs typeface="Times New Roman" panose="02020603050405020304" pitchFamily="18" charset="0"/>
            </a:endParaRPr>
          </a:p>
        </p:txBody>
      </p:sp>
      <p:sp>
        <p:nvSpPr>
          <p:cNvPr id="20" name="TextBox 20"/>
          <p:cNvSpPr txBox="1"/>
          <p:nvPr/>
        </p:nvSpPr>
        <p:spPr>
          <a:xfrm>
            <a:off x="5603154" y="4439621"/>
            <a:ext cx="1710596" cy="181973"/>
          </a:xfrm>
          <a:prstGeom prst="rect">
            <a:avLst/>
          </a:prstGeom>
        </p:spPr>
        <p:txBody>
          <a:bodyPr lIns="0" tIns="0" rIns="0" bIns="0" rtlCol="0" anchor="t">
            <a:spAutoFit/>
          </a:bodyPr>
          <a:lstStyle/>
          <a:p>
            <a:pPr>
              <a:lnSpc>
                <a:spcPts val="1392"/>
              </a:lnSpc>
            </a:pPr>
            <a:r>
              <a:rPr lang="en-US" sz="1400" dirty="0">
                <a:solidFill>
                  <a:srgbClr val="000000"/>
                </a:solidFill>
                <a:latin typeface="Arial Black" panose="020B0A04020102020204" pitchFamily="34" charset="0"/>
              </a:rPr>
              <a:t>Importance</a:t>
            </a:r>
          </a:p>
        </p:txBody>
      </p:sp>
      <p:sp>
        <p:nvSpPr>
          <p:cNvPr id="21" name="TextBox 21"/>
          <p:cNvSpPr txBox="1"/>
          <p:nvPr/>
        </p:nvSpPr>
        <p:spPr>
          <a:xfrm>
            <a:off x="5603154" y="4826199"/>
            <a:ext cx="3026496" cy="1436291"/>
          </a:xfrm>
          <a:prstGeom prst="rect">
            <a:avLst/>
          </a:prstGeom>
        </p:spPr>
        <p:txBody>
          <a:bodyPr lIns="0" tIns="0" rIns="0" bIns="0" rtlCol="0" anchor="t">
            <a:spAutoFit/>
          </a:bodyPr>
          <a:lstStyle/>
          <a:p>
            <a:pPr>
              <a:lnSpc>
                <a:spcPts val="1350"/>
              </a:lnSpc>
            </a:pPr>
            <a:r>
              <a:rPr lang="en-US" sz="1200" dirty="0">
                <a:latin typeface="Times New Roman" panose="02020603050405020304" pitchFamily="18" charset="0"/>
                <a:cs typeface="Times New Roman" panose="02020603050405020304" pitchFamily="18" charset="0"/>
              </a:rPr>
              <a:t>Align strategic solutions with PESTLE and SWOT analyses in order to propel Wilko's recovery and strengthen its competitive position. Adapt approaches to consider political, economic, social, technological, legal, and environmental aspects in order to promote sustainable expansion and resilience in the ever-changing retail industry.</a:t>
            </a:r>
            <a:endParaRPr lang="en-US" sz="1200" dirty="0">
              <a:solidFill>
                <a:srgbClr val="000000"/>
              </a:solidFill>
              <a:latin typeface="Times New Roman" panose="02020603050405020304" pitchFamily="18" charset="0"/>
              <a:cs typeface="Times New Roman" panose="02020603050405020304" pitchFamily="18" charset="0"/>
            </a:endParaRPr>
          </a:p>
        </p:txBody>
      </p:sp>
      <p:sp>
        <p:nvSpPr>
          <p:cNvPr id="22" name="TextBox 22"/>
          <p:cNvSpPr txBox="1"/>
          <p:nvPr/>
        </p:nvSpPr>
        <p:spPr>
          <a:xfrm>
            <a:off x="6318797" y="1655765"/>
            <a:ext cx="821686" cy="481542"/>
          </a:xfrm>
          <a:prstGeom prst="rect">
            <a:avLst/>
          </a:prstGeom>
        </p:spPr>
        <p:txBody>
          <a:bodyPr lIns="0" tIns="0" rIns="0" bIns="0" rtlCol="0" anchor="t">
            <a:spAutoFit/>
          </a:bodyPr>
          <a:lstStyle/>
          <a:p>
            <a:pPr algn="ctr">
              <a:lnSpc>
                <a:spcPct val="150000"/>
              </a:lnSpc>
            </a:pPr>
            <a:r>
              <a:rPr lang="en-US" sz="1100" dirty="0">
                <a:solidFill>
                  <a:srgbClr val="203965"/>
                </a:solidFill>
                <a:latin typeface="Arial Black" panose="020B0A04020102020204" pitchFamily="34" charset="0"/>
              </a:rPr>
              <a:t>Problem Summary</a:t>
            </a:r>
          </a:p>
        </p:txBody>
      </p:sp>
      <p:sp>
        <p:nvSpPr>
          <p:cNvPr id="23" name="TextBox 23"/>
          <p:cNvSpPr txBox="1"/>
          <p:nvPr/>
        </p:nvSpPr>
        <p:spPr>
          <a:xfrm>
            <a:off x="7656496" y="1810635"/>
            <a:ext cx="874484" cy="170111"/>
          </a:xfrm>
          <a:prstGeom prst="rect">
            <a:avLst/>
          </a:prstGeom>
        </p:spPr>
        <p:txBody>
          <a:bodyPr wrap="square" lIns="0" tIns="0" rIns="0" bIns="0" rtlCol="0" anchor="t">
            <a:spAutoFit/>
          </a:bodyPr>
          <a:lstStyle/>
          <a:p>
            <a:pPr algn="ctr">
              <a:lnSpc>
                <a:spcPts val="1392"/>
              </a:lnSpc>
            </a:pPr>
            <a:r>
              <a:rPr lang="en-US" sz="1050" dirty="0">
                <a:solidFill>
                  <a:srgbClr val="203965"/>
                </a:solidFill>
                <a:latin typeface="Arial Black" panose="020B0A04020102020204" pitchFamily="34" charset="0"/>
              </a:rPr>
              <a:t>Importance</a:t>
            </a:r>
          </a:p>
        </p:txBody>
      </p:sp>
      <p:sp>
        <p:nvSpPr>
          <p:cNvPr id="24" name="TextBox 24"/>
          <p:cNvSpPr txBox="1"/>
          <p:nvPr/>
        </p:nvSpPr>
        <p:spPr>
          <a:xfrm>
            <a:off x="514350" y="1266143"/>
            <a:ext cx="2387876" cy="371897"/>
          </a:xfrm>
          <a:prstGeom prst="rect">
            <a:avLst/>
          </a:prstGeom>
        </p:spPr>
        <p:txBody>
          <a:bodyPr wrap="square" lIns="0" tIns="0" rIns="0" bIns="0" rtlCol="0" anchor="t">
            <a:spAutoFit/>
          </a:bodyPr>
          <a:lstStyle/>
          <a:p>
            <a:pPr>
              <a:lnSpc>
                <a:spcPts val="2880"/>
              </a:lnSpc>
            </a:pPr>
            <a:r>
              <a:rPr lang="en-US" sz="2619" dirty="0">
                <a:solidFill>
                  <a:srgbClr val="FEBF0E"/>
                </a:solidFill>
                <a:latin typeface="Arial Black" panose="020B0A04020102020204" pitchFamily="34" charset="0"/>
              </a:rPr>
              <a:t>Introduction</a:t>
            </a:r>
          </a:p>
        </p:txBody>
      </p:sp>
      <p:grpSp>
        <p:nvGrpSpPr>
          <p:cNvPr id="25" name="Group 25"/>
          <p:cNvGrpSpPr>
            <a:grpSpLocks noChangeAspect="1"/>
          </p:cNvGrpSpPr>
          <p:nvPr/>
        </p:nvGrpSpPr>
        <p:grpSpPr>
          <a:xfrm>
            <a:off x="4829629" y="1303929"/>
            <a:ext cx="1168220" cy="1168220"/>
            <a:chOff x="0" y="0"/>
            <a:chExt cx="6350000" cy="6350000"/>
          </a:xfrm>
        </p:grpSpPr>
        <p:sp>
          <p:nvSpPr>
            <p:cNvPr id="26" name="Freeform 26"/>
            <p:cNvSpPr/>
            <p:nvPr/>
          </p:nvSpPr>
          <p:spPr>
            <a:xfrm>
              <a:off x="124460" y="124460"/>
              <a:ext cx="6101080" cy="6101080"/>
            </a:xfrm>
            <a:custGeom>
              <a:avLst/>
              <a:gdLst/>
              <a:ahLst/>
              <a:cxnLst/>
              <a:rect l="l" t="t" r="r" b="b"/>
              <a:pathLst>
                <a:path w="6101080" h="6101080">
                  <a:moveTo>
                    <a:pt x="0" y="0"/>
                  </a:moveTo>
                  <a:lnTo>
                    <a:pt x="6101080" y="0"/>
                  </a:lnTo>
                  <a:lnTo>
                    <a:pt x="6101080" y="6101080"/>
                  </a:lnTo>
                  <a:lnTo>
                    <a:pt x="0" y="6101080"/>
                  </a:lnTo>
                  <a:close/>
                </a:path>
              </a:pathLst>
            </a:custGeom>
            <a:solidFill>
              <a:srgbClr val="FEBF0E"/>
            </a:solidFill>
            <a:ln w="12700">
              <a:solidFill>
                <a:srgbClr val="000000"/>
              </a:solidFill>
            </a:ln>
          </p:spPr>
          <p:txBody>
            <a:bodyPr/>
            <a:lstStyle/>
            <a:p>
              <a:endParaRPr lang="en-GB"/>
            </a:p>
          </p:txBody>
        </p:sp>
        <p:sp>
          <p:nvSpPr>
            <p:cNvPr id="27" name="Freeform 27"/>
            <p:cNvSpPr/>
            <p:nvPr/>
          </p:nvSpPr>
          <p:spPr>
            <a:xfrm>
              <a:off x="0" y="0"/>
              <a:ext cx="6350000" cy="6350000"/>
            </a:xfrm>
            <a:custGeom>
              <a:avLst/>
              <a:gdLst/>
              <a:ahLst/>
              <a:cxnLst/>
              <a:rect l="l" t="t" r="r" b="b"/>
              <a:pathLst>
                <a:path w="6350000" h="6350000">
                  <a:moveTo>
                    <a:pt x="6350000" y="6350000"/>
                  </a:moveTo>
                  <a:lnTo>
                    <a:pt x="0" y="6350000"/>
                  </a:lnTo>
                  <a:lnTo>
                    <a:pt x="0" y="0"/>
                  </a:lnTo>
                  <a:lnTo>
                    <a:pt x="6350000" y="0"/>
                  </a:lnTo>
                  <a:lnTo>
                    <a:pt x="6350000" y="6350000"/>
                  </a:lnTo>
                  <a:close/>
                  <a:moveTo>
                    <a:pt x="248920" y="6101080"/>
                  </a:moveTo>
                  <a:lnTo>
                    <a:pt x="6099810" y="6101080"/>
                  </a:lnTo>
                  <a:lnTo>
                    <a:pt x="6099810" y="248920"/>
                  </a:lnTo>
                  <a:lnTo>
                    <a:pt x="248920" y="248920"/>
                  </a:lnTo>
                  <a:lnTo>
                    <a:pt x="248920" y="6101080"/>
                  </a:lnTo>
                  <a:close/>
                </a:path>
              </a:pathLst>
            </a:custGeom>
            <a:solidFill>
              <a:srgbClr val="FFFFFF"/>
            </a:solidFill>
          </p:spPr>
          <p:txBody>
            <a:bodyPr/>
            <a:lstStyle/>
            <a:p>
              <a:endParaRPr lang="en-GB"/>
            </a:p>
          </p:txBody>
        </p:sp>
      </p:grpSp>
      <p:sp>
        <p:nvSpPr>
          <p:cNvPr id="29" name="TextBox 29"/>
          <p:cNvSpPr txBox="1"/>
          <p:nvPr/>
        </p:nvSpPr>
        <p:spPr>
          <a:xfrm>
            <a:off x="4927711" y="1810615"/>
            <a:ext cx="972056" cy="171842"/>
          </a:xfrm>
          <a:prstGeom prst="rect">
            <a:avLst/>
          </a:prstGeom>
        </p:spPr>
        <p:txBody>
          <a:bodyPr wrap="square" lIns="0" tIns="0" rIns="0" bIns="0" rtlCol="0" anchor="t">
            <a:spAutoFit/>
          </a:bodyPr>
          <a:lstStyle/>
          <a:p>
            <a:pPr algn="ctr">
              <a:lnSpc>
                <a:spcPts val="1392"/>
              </a:lnSpc>
            </a:pPr>
            <a:r>
              <a:rPr lang="en-US" sz="1100" dirty="0">
                <a:solidFill>
                  <a:srgbClr val="203965"/>
                </a:solidFill>
                <a:latin typeface="Arial Black" panose="020B0A04020102020204" pitchFamily="34" charset="0"/>
              </a:rPr>
              <a:t>Introduction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FCF6EB8-12EB-7A68-4D2C-E454E793947F}"/>
              </a:ext>
            </a:extLst>
          </p:cNvPr>
          <p:cNvSpPr/>
          <p:nvPr/>
        </p:nvSpPr>
        <p:spPr>
          <a:xfrm>
            <a:off x="276200" y="1491109"/>
            <a:ext cx="3646843" cy="40350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grpSp>
        <p:nvGrpSpPr>
          <p:cNvPr id="12" name="Group 11">
            <a:extLst>
              <a:ext uri="{FF2B5EF4-FFF2-40B4-BE49-F238E27FC236}">
                <a16:creationId xmlns:a16="http://schemas.microsoft.com/office/drawing/2014/main" id="{39AD353D-D8D4-4B0A-A145-3E074F107B20}"/>
              </a:ext>
            </a:extLst>
          </p:cNvPr>
          <p:cNvGrpSpPr/>
          <p:nvPr/>
        </p:nvGrpSpPr>
        <p:grpSpPr>
          <a:xfrm>
            <a:off x="182485" y="1853358"/>
            <a:ext cx="3779813" cy="3445651"/>
            <a:chOff x="246186" y="1633525"/>
            <a:chExt cx="5039751" cy="4594202"/>
          </a:xfrm>
        </p:grpSpPr>
        <p:sp>
          <p:nvSpPr>
            <p:cNvPr id="13" name="TextBox 12">
              <a:extLst>
                <a:ext uri="{FF2B5EF4-FFF2-40B4-BE49-F238E27FC236}">
                  <a16:creationId xmlns:a16="http://schemas.microsoft.com/office/drawing/2014/main" id="{4785DBF9-D739-4B51-9ECA-880A202231F0}"/>
                </a:ext>
              </a:extLst>
            </p:cNvPr>
            <p:cNvSpPr txBox="1"/>
            <p:nvPr/>
          </p:nvSpPr>
          <p:spPr>
            <a:xfrm>
              <a:off x="304473" y="1633525"/>
              <a:ext cx="4935071" cy="1354218"/>
            </a:xfrm>
            <a:prstGeom prst="rect">
              <a:avLst/>
            </a:prstGeom>
            <a:noFill/>
          </p:spPr>
          <p:txBody>
            <a:bodyPr wrap="square" rtlCol="0">
              <a:spAutoFit/>
            </a:bodyPr>
            <a:lstStyle/>
            <a:p>
              <a:pPr algn="ctr"/>
              <a:r>
                <a:rPr lang="en-US" sz="2000" b="1" dirty="0">
                  <a:latin typeface="Arial Black" panose="020B0A04020102020204" pitchFamily="34" charset="0"/>
                </a:rPr>
                <a:t>Recommended Solutions Aligned with SWOT Analysis</a:t>
              </a:r>
            </a:p>
          </p:txBody>
        </p:sp>
        <p:sp>
          <p:nvSpPr>
            <p:cNvPr id="16" name="TextBox 15">
              <a:extLst>
                <a:ext uri="{FF2B5EF4-FFF2-40B4-BE49-F238E27FC236}">
                  <a16:creationId xmlns:a16="http://schemas.microsoft.com/office/drawing/2014/main" id="{B414D626-7D19-43F2-8E62-C946997B9D4C}"/>
                </a:ext>
              </a:extLst>
            </p:cNvPr>
            <p:cNvSpPr txBox="1"/>
            <p:nvPr/>
          </p:nvSpPr>
          <p:spPr>
            <a:xfrm>
              <a:off x="371139" y="3149961"/>
              <a:ext cx="4789843" cy="3077766"/>
            </a:xfrm>
            <a:prstGeom prst="rect">
              <a:avLst/>
            </a:prstGeom>
            <a:noFill/>
          </p:spPr>
          <p:txBody>
            <a:bodyPr wrap="square" rtlCol="0">
              <a:spAutoFit/>
            </a:bodyPr>
            <a:lstStyle/>
            <a:p>
              <a:pPr lvl="0" algn="ctr"/>
              <a:r>
                <a:rPr lang="en-US" sz="1600" i="1" dirty="0"/>
                <a:t>SWOT analysis helps businesses and projects identify their strengths, weaknesses, opportunities, and threats. It explains the company's five-year downturn and possible revival. As Wilko navigates the volatile retail landscape, this research identifies internal and external strengths, weaknesses, opportunities, and threats. </a:t>
              </a:r>
            </a:p>
          </p:txBody>
        </p:sp>
        <p:grpSp>
          <p:nvGrpSpPr>
            <p:cNvPr id="17" name="Group 16">
              <a:extLst>
                <a:ext uri="{FF2B5EF4-FFF2-40B4-BE49-F238E27FC236}">
                  <a16:creationId xmlns:a16="http://schemas.microsoft.com/office/drawing/2014/main" id="{0586B0FB-27B2-4DED-87F3-B08D07DB81D1}"/>
                </a:ext>
              </a:extLst>
            </p:cNvPr>
            <p:cNvGrpSpPr/>
            <p:nvPr/>
          </p:nvGrpSpPr>
          <p:grpSpPr>
            <a:xfrm>
              <a:off x="246186" y="2987742"/>
              <a:ext cx="5039751" cy="50800"/>
              <a:chOff x="1879537" y="698500"/>
              <a:chExt cx="8928227" cy="50800"/>
            </a:xfrm>
          </p:grpSpPr>
          <p:cxnSp>
            <p:nvCxnSpPr>
              <p:cNvPr id="18" name="Straight Connector 17">
                <a:extLst>
                  <a:ext uri="{FF2B5EF4-FFF2-40B4-BE49-F238E27FC236}">
                    <a16:creationId xmlns:a16="http://schemas.microsoft.com/office/drawing/2014/main" id="{C5195BC4-4E49-42D6-8F79-E307F74CE6AA}"/>
                  </a:ext>
                </a:extLst>
              </p:cNvPr>
              <p:cNvCxnSpPr/>
              <p:nvPr/>
            </p:nvCxnSpPr>
            <p:spPr>
              <a:xfrm>
                <a:off x="1879537" y="698500"/>
                <a:ext cx="892822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5BFAD4A-87BF-49B0-9504-9457C7B4C906}"/>
                  </a:ext>
                </a:extLst>
              </p:cNvPr>
              <p:cNvCxnSpPr/>
              <p:nvPr/>
            </p:nvCxnSpPr>
            <p:spPr>
              <a:xfrm>
                <a:off x="2654300" y="749300"/>
                <a:ext cx="737870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grpSp>
      <p:grpSp>
        <p:nvGrpSpPr>
          <p:cNvPr id="20" name="Group 19">
            <a:extLst>
              <a:ext uri="{FF2B5EF4-FFF2-40B4-BE49-F238E27FC236}">
                <a16:creationId xmlns:a16="http://schemas.microsoft.com/office/drawing/2014/main" id="{299825BB-81CE-4DEA-88E7-A2F617D047F5}"/>
              </a:ext>
            </a:extLst>
          </p:cNvPr>
          <p:cNvGrpSpPr/>
          <p:nvPr/>
        </p:nvGrpSpPr>
        <p:grpSpPr>
          <a:xfrm>
            <a:off x="4238498" y="450575"/>
            <a:ext cx="4693466" cy="6061267"/>
            <a:chOff x="5919790" y="430305"/>
            <a:chExt cx="5361062" cy="6405858"/>
          </a:xfrm>
        </p:grpSpPr>
        <p:grpSp>
          <p:nvGrpSpPr>
            <p:cNvPr id="21" name="Group 20">
              <a:extLst>
                <a:ext uri="{FF2B5EF4-FFF2-40B4-BE49-F238E27FC236}">
                  <a16:creationId xmlns:a16="http://schemas.microsoft.com/office/drawing/2014/main" id="{E108914E-DB6B-4B6A-AB15-BB9D321C2073}"/>
                </a:ext>
              </a:extLst>
            </p:cNvPr>
            <p:cNvGrpSpPr/>
            <p:nvPr/>
          </p:nvGrpSpPr>
          <p:grpSpPr>
            <a:xfrm>
              <a:off x="5919790" y="430305"/>
              <a:ext cx="5268163" cy="1379983"/>
              <a:chOff x="5919790" y="685799"/>
              <a:chExt cx="5268163" cy="1379983"/>
            </a:xfrm>
          </p:grpSpPr>
          <p:grpSp>
            <p:nvGrpSpPr>
              <p:cNvPr id="46" name="Group 45">
                <a:extLst>
                  <a:ext uri="{FF2B5EF4-FFF2-40B4-BE49-F238E27FC236}">
                    <a16:creationId xmlns:a16="http://schemas.microsoft.com/office/drawing/2014/main" id="{03571862-1802-4B97-A8F1-D80B046AD2A7}"/>
                  </a:ext>
                </a:extLst>
              </p:cNvPr>
              <p:cNvGrpSpPr/>
              <p:nvPr/>
            </p:nvGrpSpPr>
            <p:grpSpPr>
              <a:xfrm>
                <a:off x="5919790" y="685799"/>
                <a:ext cx="5268163" cy="1379983"/>
                <a:chOff x="5919790" y="605117"/>
                <a:chExt cx="5268163" cy="1460666"/>
              </a:xfrm>
            </p:grpSpPr>
            <p:sp>
              <p:nvSpPr>
                <p:cNvPr id="51" name="Rectangle: Diagonal Corners Rounded 50">
                  <a:extLst>
                    <a:ext uri="{FF2B5EF4-FFF2-40B4-BE49-F238E27FC236}">
                      <a16:creationId xmlns:a16="http://schemas.microsoft.com/office/drawing/2014/main" id="{9549E6B4-495E-4739-9675-198B40B9CADD}"/>
                    </a:ext>
                  </a:extLst>
                </p:cNvPr>
                <p:cNvSpPr/>
                <p:nvPr/>
              </p:nvSpPr>
              <p:spPr>
                <a:xfrm>
                  <a:off x="5919790" y="605118"/>
                  <a:ext cx="5268163" cy="1460665"/>
                </a:xfrm>
                <a:prstGeom prst="round2DiagRect">
                  <a:avLst>
                    <a:gd name="adj1" fmla="val 22358"/>
                    <a:gd name="adj2" fmla="val 0"/>
                  </a:avLst>
                </a:prstGeom>
                <a:solidFill>
                  <a:srgbClr val="002060"/>
                </a:solidFill>
                <a:ln>
                  <a:no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2" name="Rectangle: Diagonal Corners Rounded 51">
                  <a:extLst>
                    <a:ext uri="{FF2B5EF4-FFF2-40B4-BE49-F238E27FC236}">
                      <a16:creationId xmlns:a16="http://schemas.microsoft.com/office/drawing/2014/main" id="{C0CA5EB4-ECAD-43C9-9080-AAC17C28003A}"/>
                    </a:ext>
                  </a:extLst>
                </p:cNvPr>
                <p:cNvSpPr/>
                <p:nvPr/>
              </p:nvSpPr>
              <p:spPr>
                <a:xfrm>
                  <a:off x="5919790" y="605117"/>
                  <a:ext cx="5268163" cy="819397"/>
                </a:xfrm>
                <a:prstGeom prst="round2DiagRect">
                  <a:avLst>
                    <a:gd name="adj1" fmla="val 42754"/>
                    <a:gd name="adj2" fmla="val 0"/>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47" name="Group 46">
                <a:extLst>
                  <a:ext uri="{FF2B5EF4-FFF2-40B4-BE49-F238E27FC236}">
                    <a16:creationId xmlns:a16="http://schemas.microsoft.com/office/drawing/2014/main" id="{D1F2361B-9C29-489E-A976-2230AFA7DB5F}"/>
                  </a:ext>
                </a:extLst>
              </p:cNvPr>
              <p:cNvGrpSpPr/>
              <p:nvPr/>
            </p:nvGrpSpPr>
            <p:grpSpPr>
              <a:xfrm>
                <a:off x="6125048" y="854673"/>
                <a:ext cx="1042234" cy="1042234"/>
                <a:chOff x="4686213" y="1123615"/>
                <a:chExt cx="1042234" cy="1042234"/>
              </a:xfrm>
            </p:grpSpPr>
            <p:sp>
              <p:nvSpPr>
                <p:cNvPr id="49" name="Oval 48">
                  <a:extLst>
                    <a:ext uri="{FF2B5EF4-FFF2-40B4-BE49-F238E27FC236}">
                      <a16:creationId xmlns:a16="http://schemas.microsoft.com/office/drawing/2014/main" id="{DC5DB57D-5859-4986-B614-E8F8C947032B}"/>
                    </a:ext>
                  </a:extLst>
                </p:cNvPr>
                <p:cNvSpPr/>
                <p:nvPr/>
              </p:nvSpPr>
              <p:spPr>
                <a:xfrm>
                  <a:off x="4686213" y="1123615"/>
                  <a:ext cx="1042234" cy="1042234"/>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0" name="Oval 49">
                  <a:extLst>
                    <a:ext uri="{FF2B5EF4-FFF2-40B4-BE49-F238E27FC236}">
                      <a16:creationId xmlns:a16="http://schemas.microsoft.com/office/drawing/2014/main" id="{9FBFB643-06DF-4735-8D09-E24C17A94531}"/>
                    </a:ext>
                  </a:extLst>
                </p:cNvPr>
                <p:cNvSpPr/>
                <p:nvPr/>
              </p:nvSpPr>
              <p:spPr>
                <a:xfrm>
                  <a:off x="4797631" y="1235033"/>
                  <a:ext cx="819398" cy="819398"/>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Black" panose="020B0A04020102020204" pitchFamily="34" charset="0"/>
                    </a:rPr>
                    <a:t>S</a:t>
                  </a:r>
                </a:p>
              </p:txBody>
            </p:sp>
          </p:grpSp>
          <p:sp>
            <p:nvSpPr>
              <p:cNvPr id="48" name="TextBox 47">
                <a:extLst>
                  <a:ext uri="{FF2B5EF4-FFF2-40B4-BE49-F238E27FC236}">
                    <a16:creationId xmlns:a16="http://schemas.microsoft.com/office/drawing/2014/main" id="{C5F8418F-B949-4258-8175-34040DB24145}"/>
                  </a:ext>
                </a:extLst>
              </p:cNvPr>
              <p:cNvSpPr txBox="1"/>
              <p:nvPr/>
            </p:nvSpPr>
            <p:spPr>
              <a:xfrm>
                <a:off x="7222990" y="739974"/>
                <a:ext cx="3909253" cy="1162855"/>
              </a:xfrm>
              <a:prstGeom prst="rect">
                <a:avLst/>
              </a:prstGeom>
              <a:noFill/>
            </p:spPr>
            <p:txBody>
              <a:bodyPr wrap="square" rtlCol="0">
                <a:spAutoFit/>
              </a:bodyPr>
              <a:lstStyle/>
              <a:p>
                <a:r>
                  <a:rPr lang="en-US" sz="1350" b="1" dirty="0">
                    <a:solidFill>
                      <a:schemeClr val="bg1"/>
                    </a:solidFill>
                    <a:latin typeface="Arial Black" panose="020B0A04020102020204" pitchFamily="34" charset="0"/>
                  </a:rPr>
                  <a:t>Strengths Utilization</a:t>
                </a:r>
              </a:p>
              <a:p>
                <a:pPr lvl="0"/>
                <a:r>
                  <a:rPr lang="en-US" sz="1300" dirty="0">
                    <a:solidFill>
                      <a:schemeClr val="bg1"/>
                    </a:solidFill>
                  </a:rPr>
                  <a:t>Wilko, a UK retail giant, is expanding its online product range to boost customer loyalty and convenience, leveraging its strong brand recognition and extensive product range.</a:t>
                </a:r>
              </a:p>
            </p:txBody>
          </p:sp>
        </p:grpSp>
        <p:grpSp>
          <p:nvGrpSpPr>
            <p:cNvPr id="22" name="Group 21">
              <a:extLst>
                <a:ext uri="{FF2B5EF4-FFF2-40B4-BE49-F238E27FC236}">
                  <a16:creationId xmlns:a16="http://schemas.microsoft.com/office/drawing/2014/main" id="{DFF139E3-A6C7-4F86-A275-EF2FE3161109}"/>
                </a:ext>
              </a:extLst>
            </p:cNvPr>
            <p:cNvGrpSpPr/>
            <p:nvPr/>
          </p:nvGrpSpPr>
          <p:grpSpPr>
            <a:xfrm>
              <a:off x="5919790" y="2030617"/>
              <a:ext cx="5268163" cy="1379983"/>
              <a:chOff x="5919790" y="685799"/>
              <a:chExt cx="5268163" cy="1379983"/>
            </a:xfrm>
          </p:grpSpPr>
          <p:grpSp>
            <p:nvGrpSpPr>
              <p:cNvPr id="39" name="Group 38">
                <a:extLst>
                  <a:ext uri="{FF2B5EF4-FFF2-40B4-BE49-F238E27FC236}">
                    <a16:creationId xmlns:a16="http://schemas.microsoft.com/office/drawing/2014/main" id="{4B32C648-30FE-425E-9F4E-23A51A2101C6}"/>
                  </a:ext>
                </a:extLst>
              </p:cNvPr>
              <p:cNvGrpSpPr/>
              <p:nvPr/>
            </p:nvGrpSpPr>
            <p:grpSpPr>
              <a:xfrm>
                <a:off x="5919790" y="685799"/>
                <a:ext cx="5268163" cy="1379983"/>
                <a:chOff x="5919790" y="605117"/>
                <a:chExt cx="5268163" cy="1460666"/>
              </a:xfrm>
            </p:grpSpPr>
            <p:sp>
              <p:nvSpPr>
                <p:cNvPr id="44" name="Rectangle: Diagonal Corners Rounded 43">
                  <a:extLst>
                    <a:ext uri="{FF2B5EF4-FFF2-40B4-BE49-F238E27FC236}">
                      <a16:creationId xmlns:a16="http://schemas.microsoft.com/office/drawing/2014/main" id="{BBE4B34F-88BB-4805-9451-002C86A5A213}"/>
                    </a:ext>
                  </a:extLst>
                </p:cNvPr>
                <p:cNvSpPr/>
                <p:nvPr/>
              </p:nvSpPr>
              <p:spPr>
                <a:xfrm>
                  <a:off x="5919790" y="605118"/>
                  <a:ext cx="5268163" cy="1460665"/>
                </a:xfrm>
                <a:prstGeom prst="round2DiagRect">
                  <a:avLst>
                    <a:gd name="adj1" fmla="val 22358"/>
                    <a:gd name="adj2" fmla="val 0"/>
                  </a:avLst>
                </a:prstGeom>
                <a:solidFill>
                  <a:schemeClr val="accent2">
                    <a:lumMod val="50000"/>
                  </a:schemeClr>
                </a:solidFill>
                <a:ln>
                  <a:no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5" name="Rectangle: Diagonal Corners Rounded 44">
                  <a:extLst>
                    <a:ext uri="{FF2B5EF4-FFF2-40B4-BE49-F238E27FC236}">
                      <a16:creationId xmlns:a16="http://schemas.microsoft.com/office/drawing/2014/main" id="{25FBE53A-7259-4A1B-B430-BB2B0162D620}"/>
                    </a:ext>
                  </a:extLst>
                </p:cNvPr>
                <p:cNvSpPr/>
                <p:nvPr/>
              </p:nvSpPr>
              <p:spPr>
                <a:xfrm>
                  <a:off x="5919790" y="605117"/>
                  <a:ext cx="5268163" cy="819397"/>
                </a:xfrm>
                <a:prstGeom prst="round2DiagRect">
                  <a:avLst>
                    <a:gd name="adj1" fmla="val 42754"/>
                    <a:gd name="adj2" fmla="val 0"/>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40" name="Group 39">
                <a:extLst>
                  <a:ext uri="{FF2B5EF4-FFF2-40B4-BE49-F238E27FC236}">
                    <a16:creationId xmlns:a16="http://schemas.microsoft.com/office/drawing/2014/main" id="{301B9C15-4086-495A-A7D2-BEE56D2E79A0}"/>
                  </a:ext>
                </a:extLst>
              </p:cNvPr>
              <p:cNvGrpSpPr/>
              <p:nvPr/>
            </p:nvGrpSpPr>
            <p:grpSpPr>
              <a:xfrm>
                <a:off x="6125048" y="854673"/>
                <a:ext cx="1042234" cy="1042234"/>
                <a:chOff x="4686213" y="1123615"/>
                <a:chExt cx="1042234" cy="1042234"/>
              </a:xfrm>
            </p:grpSpPr>
            <p:sp>
              <p:nvSpPr>
                <p:cNvPr id="42" name="Oval 41">
                  <a:extLst>
                    <a:ext uri="{FF2B5EF4-FFF2-40B4-BE49-F238E27FC236}">
                      <a16:creationId xmlns:a16="http://schemas.microsoft.com/office/drawing/2014/main" id="{B60AA12F-8B7A-4BD8-B5D6-F2C31730CB4F}"/>
                    </a:ext>
                  </a:extLst>
                </p:cNvPr>
                <p:cNvSpPr/>
                <p:nvPr/>
              </p:nvSpPr>
              <p:spPr>
                <a:xfrm>
                  <a:off x="4686213" y="1123615"/>
                  <a:ext cx="1042234" cy="1042234"/>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3" name="Oval 42">
                  <a:extLst>
                    <a:ext uri="{FF2B5EF4-FFF2-40B4-BE49-F238E27FC236}">
                      <a16:creationId xmlns:a16="http://schemas.microsoft.com/office/drawing/2014/main" id="{74CE1338-CF04-4E33-90ED-E4749D899FBF}"/>
                    </a:ext>
                  </a:extLst>
                </p:cNvPr>
                <p:cNvSpPr/>
                <p:nvPr/>
              </p:nvSpPr>
              <p:spPr>
                <a:xfrm>
                  <a:off x="4797631" y="1235033"/>
                  <a:ext cx="819398" cy="819398"/>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Black" panose="020B0A04020102020204" pitchFamily="34" charset="0"/>
                    </a:rPr>
                    <a:t>W</a:t>
                  </a:r>
                </a:p>
              </p:txBody>
            </p:sp>
          </p:grpSp>
          <p:sp>
            <p:nvSpPr>
              <p:cNvPr id="41" name="TextBox 40">
                <a:extLst>
                  <a:ext uri="{FF2B5EF4-FFF2-40B4-BE49-F238E27FC236}">
                    <a16:creationId xmlns:a16="http://schemas.microsoft.com/office/drawing/2014/main" id="{B728CCBE-CF06-4EC9-954C-3C883156FDB2}"/>
                  </a:ext>
                </a:extLst>
              </p:cNvPr>
              <p:cNvSpPr txBox="1"/>
              <p:nvPr/>
            </p:nvSpPr>
            <p:spPr>
              <a:xfrm>
                <a:off x="7278700" y="714536"/>
                <a:ext cx="3909253" cy="1162855"/>
              </a:xfrm>
              <a:prstGeom prst="rect">
                <a:avLst/>
              </a:prstGeom>
              <a:noFill/>
            </p:spPr>
            <p:txBody>
              <a:bodyPr wrap="square" rtlCol="0">
                <a:spAutoFit/>
              </a:bodyPr>
              <a:lstStyle/>
              <a:p>
                <a:r>
                  <a:rPr lang="en-US" sz="1350" b="1" dirty="0">
                    <a:solidFill>
                      <a:schemeClr val="bg1"/>
                    </a:solidFill>
                    <a:latin typeface="Arial Black" panose="020B0A04020102020204" pitchFamily="34" charset="0"/>
                  </a:rPr>
                  <a:t>Weakness Mitigation</a:t>
                </a:r>
              </a:p>
              <a:p>
                <a:pPr lvl="0"/>
                <a:r>
                  <a:rPr lang="en-US" sz="1300" dirty="0">
                    <a:solidFill>
                      <a:schemeClr val="bg1"/>
                    </a:solidFill>
                  </a:rPr>
                  <a:t>Wilko's financial instability was attributed to inefficiencies in digital footprint, e-commerce, and supply chain, necessitating a revamp of the online shopping experience</a:t>
                </a:r>
                <a:r>
                  <a:rPr lang="en-US" sz="1050" dirty="0">
                    <a:solidFill>
                      <a:schemeClr val="bg1"/>
                    </a:solidFill>
                  </a:rPr>
                  <a:t>.</a:t>
                </a:r>
              </a:p>
            </p:txBody>
          </p:sp>
        </p:grpSp>
        <p:grpSp>
          <p:nvGrpSpPr>
            <p:cNvPr id="23" name="Group 22">
              <a:extLst>
                <a:ext uri="{FF2B5EF4-FFF2-40B4-BE49-F238E27FC236}">
                  <a16:creationId xmlns:a16="http://schemas.microsoft.com/office/drawing/2014/main" id="{F645BD34-2C90-43C2-BACD-3FE5979C010C}"/>
                </a:ext>
              </a:extLst>
            </p:cNvPr>
            <p:cNvGrpSpPr/>
            <p:nvPr/>
          </p:nvGrpSpPr>
          <p:grpSpPr>
            <a:xfrm>
              <a:off x="5919790" y="3630929"/>
              <a:ext cx="5268163" cy="1379983"/>
              <a:chOff x="5919790" y="685799"/>
              <a:chExt cx="5268163" cy="1379983"/>
            </a:xfrm>
          </p:grpSpPr>
          <p:grpSp>
            <p:nvGrpSpPr>
              <p:cNvPr id="32" name="Group 31">
                <a:extLst>
                  <a:ext uri="{FF2B5EF4-FFF2-40B4-BE49-F238E27FC236}">
                    <a16:creationId xmlns:a16="http://schemas.microsoft.com/office/drawing/2014/main" id="{126243B8-B730-436B-8CB4-F74E5A067403}"/>
                  </a:ext>
                </a:extLst>
              </p:cNvPr>
              <p:cNvGrpSpPr/>
              <p:nvPr/>
            </p:nvGrpSpPr>
            <p:grpSpPr>
              <a:xfrm>
                <a:off x="5919790" y="685799"/>
                <a:ext cx="5268163" cy="1379983"/>
                <a:chOff x="5919790" y="605117"/>
                <a:chExt cx="5268163" cy="1460666"/>
              </a:xfrm>
            </p:grpSpPr>
            <p:sp>
              <p:nvSpPr>
                <p:cNvPr id="37" name="Rectangle: Diagonal Corners Rounded 36">
                  <a:extLst>
                    <a:ext uri="{FF2B5EF4-FFF2-40B4-BE49-F238E27FC236}">
                      <a16:creationId xmlns:a16="http://schemas.microsoft.com/office/drawing/2014/main" id="{A63E7CF4-9479-4CB4-97AB-E9F0F59B08E8}"/>
                    </a:ext>
                  </a:extLst>
                </p:cNvPr>
                <p:cNvSpPr/>
                <p:nvPr/>
              </p:nvSpPr>
              <p:spPr>
                <a:xfrm>
                  <a:off x="5919790" y="605118"/>
                  <a:ext cx="5268163" cy="1460665"/>
                </a:xfrm>
                <a:prstGeom prst="round2DiagRect">
                  <a:avLst>
                    <a:gd name="adj1" fmla="val 22358"/>
                    <a:gd name="adj2" fmla="val 0"/>
                  </a:avLst>
                </a:prstGeom>
                <a:solidFill>
                  <a:schemeClr val="accent1">
                    <a:lumMod val="50000"/>
                  </a:schemeClr>
                </a:solidFill>
                <a:ln>
                  <a:no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8" name="Rectangle: Diagonal Corners Rounded 37">
                  <a:extLst>
                    <a:ext uri="{FF2B5EF4-FFF2-40B4-BE49-F238E27FC236}">
                      <a16:creationId xmlns:a16="http://schemas.microsoft.com/office/drawing/2014/main" id="{88133915-5A4E-42C8-9EBA-46B501E061B3}"/>
                    </a:ext>
                  </a:extLst>
                </p:cNvPr>
                <p:cNvSpPr/>
                <p:nvPr/>
              </p:nvSpPr>
              <p:spPr>
                <a:xfrm>
                  <a:off x="5919790" y="605117"/>
                  <a:ext cx="5268163" cy="819397"/>
                </a:xfrm>
                <a:prstGeom prst="round2DiagRect">
                  <a:avLst>
                    <a:gd name="adj1" fmla="val 42754"/>
                    <a:gd name="adj2" fmla="val 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3" name="Group 32">
                <a:extLst>
                  <a:ext uri="{FF2B5EF4-FFF2-40B4-BE49-F238E27FC236}">
                    <a16:creationId xmlns:a16="http://schemas.microsoft.com/office/drawing/2014/main" id="{A48D6477-0B48-43F3-B52F-7AEDEEB7A978}"/>
                  </a:ext>
                </a:extLst>
              </p:cNvPr>
              <p:cNvGrpSpPr/>
              <p:nvPr/>
            </p:nvGrpSpPr>
            <p:grpSpPr>
              <a:xfrm>
                <a:off x="6125048" y="854673"/>
                <a:ext cx="1042234" cy="1042234"/>
                <a:chOff x="4686213" y="1123615"/>
                <a:chExt cx="1042234" cy="1042234"/>
              </a:xfrm>
            </p:grpSpPr>
            <p:sp>
              <p:nvSpPr>
                <p:cNvPr id="35" name="Oval 34">
                  <a:extLst>
                    <a:ext uri="{FF2B5EF4-FFF2-40B4-BE49-F238E27FC236}">
                      <a16:creationId xmlns:a16="http://schemas.microsoft.com/office/drawing/2014/main" id="{973DB7B7-A411-4CA6-8462-5F0D985C7D9E}"/>
                    </a:ext>
                  </a:extLst>
                </p:cNvPr>
                <p:cNvSpPr/>
                <p:nvPr/>
              </p:nvSpPr>
              <p:spPr>
                <a:xfrm>
                  <a:off x="4686213" y="1123615"/>
                  <a:ext cx="1042234" cy="1042234"/>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6" name="Oval 35">
                  <a:extLst>
                    <a:ext uri="{FF2B5EF4-FFF2-40B4-BE49-F238E27FC236}">
                      <a16:creationId xmlns:a16="http://schemas.microsoft.com/office/drawing/2014/main" id="{68ABAED7-61B4-4470-BF97-2163004EE5A7}"/>
                    </a:ext>
                  </a:extLst>
                </p:cNvPr>
                <p:cNvSpPr/>
                <p:nvPr/>
              </p:nvSpPr>
              <p:spPr>
                <a:xfrm>
                  <a:off x="4797631" y="1235033"/>
                  <a:ext cx="819398" cy="819398"/>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Black" panose="020B0A04020102020204" pitchFamily="34" charset="0"/>
                    </a:rPr>
                    <a:t>O</a:t>
                  </a:r>
                </a:p>
              </p:txBody>
            </p:sp>
          </p:grpSp>
          <p:sp>
            <p:nvSpPr>
              <p:cNvPr id="34" name="TextBox 33">
                <a:extLst>
                  <a:ext uri="{FF2B5EF4-FFF2-40B4-BE49-F238E27FC236}">
                    <a16:creationId xmlns:a16="http://schemas.microsoft.com/office/drawing/2014/main" id="{588D0A90-C620-4C17-BF78-C3DFF59024D2}"/>
                  </a:ext>
                </a:extLst>
              </p:cNvPr>
              <p:cNvSpPr txBox="1"/>
              <p:nvPr/>
            </p:nvSpPr>
            <p:spPr>
              <a:xfrm>
                <a:off x="7271903" y="743096"/>
                <a:ext cx="3916050" cy="1162855"/>
              </a:xfrm>
              <a:prstGeom prst="rect">
                <a:avLst/>
              </a:prstGeom>
              <a:noFill/>
            </p:spPr>
            <p:txBody>
              <a:bodyPr wrap="square" rtlCol="0">
                <a:spAutoFit/>
              </a:bodyPr>
              <a:lstStyle/>
              <a:p>
                <a:r>
                  <a:rPr lang="en-US" sz="1350" b="1" dirty="0">
                    <a:solidFill>
                      <a:schemeClr val="bg1"/>
                    </a:solidFill>
                    <a:latin typeface="Arial Black" panose="020B0A04020102020204" pitchFamily="34" charset="0"/>
                  </a:rPr>
                  <a:t>Opportunities Exploitation</a:t>
                </a:r>
              </a:p>
              <a:p>
                <a:pPr lvl="0"/>
                <a:r>
                  <a:rPr lang="en-US" sz="1300" dirty="0">
                    <a:solidFill>
                      <a:schemeClr val="bg1"/>
                    </a:solidFill>
                  </a:rPr>
                  <a:t>The COVID-19 pandemic has accelerated the e-commerce boom, offering Wilko a strategic opportunity to expand its online presence and differentiate itself with eco-friendly products.</a:t>
                </a:r>
                <a:endParaRPr lang="en-US" sz="1300" b="1" dirty="0">
                  <a:solidFill>
                    <a:schemeClr val="bg1"/>
                  </a:solidFill>
                </a:endParaRPr>
              </a:p>
            </p:txBody>
          </p:sp>
        </p:grpSp>
        <p:grpSp>
          <p:nvGrpSpPr>
            <p:cNvPr id="24" name="Group 23">
              <a:extLst>
                <a:ext uri="{FF2B5EF4-FFF2-40B4-BE49-F238E27FC236}">
                  <a16:creationId xmlns:a16="http://schemas.microsoft.com/office/drawing/2014/main" id="{4AB09A24-1550-414E-9337-BC3CD2678747}"/>
                </a:ext>
              </a:extLst>
            </p:cNvPr>
            <p:cNvGrpSpPr/>
            <p:nvPr/>
          </p:nvGrpSpPr>
          <p:grpSpPr>
            <a:xfrm>
              <a:off x="5919790" y="5231242"/>
              <a:ext cx="5361062" cy="1604921"/>
              <a:chOff x="5919790" y="685799"/>
              <a:chExt cx="5361062" cy="1604921"/>
            </a:xfrm>
          </p:grpSpPr>
          <p:grpSp>
            <p:nvGrpSpPr>
              <p:cNvPr id="25" name="Group 24">
                <a:extLst>
                  <a:ext uri="{FF2B5EF4-FFF2-40B4-BE49-F238E27FC236}">
                    <a16:creationId xmlns:a16="http://schemas.microsoft.com/office/drawing/2014/main" id="{218EFAFA-AA1B-4D8B-932E-D372DFC785D4}"/>
                  </a:ext>
                </a:extLst>
              </p:cNvPr>
              <p:cNvGrpSpPr/>
              <p:nvPr/>
            </p:nvGrpSpPr>
            <p:grpSpPr>
              <a:xfrm>
                <a:off x="5919790" y="685799"/>
                <a:ext cx="5268163" cy="1379983"/>
                <a:chOff x="5919790" y="605117"/>
                <a:chExt cx="5268163" cy="1460666"/>
              </a:xfrm>
            </p:grpSpPr>
            <p:sp>
              <p:nvSpPr>
                <p:cNvPr id="30" name="Rectangle: Diagonal Corners Rounded 29">
                  <a:extLst>
                    <a:ext uri="{FF2B5EF4-FFF2-40B4-BE49-F238E27FC236}">
                      <a16:creationId xmlns:a16="http://schemas.microsoft.com/office/drawing/2014/main" id="{FB968ED1-E77A-49C2-8433-BBDAAD916BC5}"/>
                    </a:ext>
                  </a:extLst>
                </p:cNvPr>
                <p:cNvSpPr/>
                <p:nvPr/>
              </p:nvSpPr>
              <p:spPr>
                <a:xfrm>
                  <a:off x="5919790" y="605118"/>
                  <a:ext cx="5268163" cy="1460665"/>
                </a:xfrm>
                <a:prstGeom prst="round2DiagRect">
                  <a:avLst>
                    <a:gd name="adj1" fmla="val 22358"/>
                    <a:gd name="adj2" fmla="val 0"/>
                  </a:avLst>
                </a:prstGeom>
                <a:solidFill>
                  <a:schemeClr val="accent4">
                    <a:lumMod val="50000"/>
                  </a:schemeClr>
                </a:solidFill>
                <a:ln>
                  <a:noFill/>
                </a:ln>
                <a:effectLst>
                  <a:outerShdw blurRad="63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 name="Rectangle: Diagonal Corners Rounded 30">
                  <a:extLst>
                    <a:ext uri="{FF2B5EF4-FFF2-40B4-BE49-F238E27FC236}">
                      <a16:creationId xmlns:a16="http://schemas.microsoft.com/office/drawing/2014/main" id="{94506B19-2136-4D1D-96E1-25799A443037}"/>
                    </a:ext>
                  </a:extLst>
                </p:cNvPr>
                <p:cNvSpPr/>
                <p:nvPr/>
              </p:nvSpPr>
              <p:spPr>
                <a:xfrm>
                  <a:off x="5919790" y="605117"/>
                  <a:ext cx="5268163" cy="819397"/>
                </a:xfrm>
                <a:prstGeom prst="round2DiagRect">
                  <a:avLst>
                    <a:gd name="adj1" fmla="val 42754"/>
                    <a:gd name="adj2" fmla="val 0"/>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26" name="Group 25">
                <a:extLst>
                  <a:ext uri="{FF2B5EF4-FFF2-40B4-BE49-F238E27FC236}">
                    <a16:creationId xmlns:a16="http://schemas.microsoft.com/office/drawing/2014/main" id="{51AE87A5-3C95-486B-9870-370787D8A6D5}"/>
                  </a:ext>
                </a:extLst>
              </p:cNvPr>
              <p:cNvGrpSpPr/>
              <p:nvPr/>
            </p:nvGrpSpPr>
            <p:grpSpPr>
              <a:xfrm>
                <a:off x="6125048" y="854673"/>
                <a:ext cx="1042234" cy="1042234"/>
                <a:chOff x="4686213" y="1123615"/>
                <a:chExt cx="1042234" cy="1042234"/>
              </a:xfrm>
            </p:grpSpPr>
            <p:sp>
              <p:nvSpPr>
                <p:cNvPr id="28" name="Oval 27">
                  <a:extLst>
                    <a:ext uri="{FF2B5EF4-FFF2-40B4-BE49-F238E27FC236}">
                      <a16:creationId xmlns:a16="http://schemas.microsoft.com/office/drawing/2014/main" id="{B093BF83-6CEC-4A6F-BD48-FD7ABB2B0B16}"/>
                    </a:ext>
                  </a:extLst>
                </p:cNvPr>
                <p:cNvSpPr/>
                <p:nvPr/>
              </p:nvSpPr>
              <p:spPr>
                <a:xfrm>
                  <a:off x="4686213" y="1123615"/>
                  <a:ext cx="1042234" cy="1042234"/>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9" name="Oval 28">
                  <a:extLst>
                    <a:ext uri="{FF2B5EF4-FFF2-40B4-BE49-F238E27FC236}">
                      <a16:creationId xmlns:a16="http://schemas.microsoft.com/office/drawing/2014/main" id="{98BDBDF5-09AF-4E7C-9FCA-27433D34FD45}"/>
                    </a:ext>
                  </a:extLst>
                </p:cNvPr>
                <p:cNvSpPr/>
                <p:nvPr/>
              </p:nvSpPr>
              <p:spPr>
                <a:xfrm>
                  <a:off x="4797631" y="1235033"/>
                  <a:ext cx="819398" cy="819398"/>
                </a:xfrm>
                <a:prstGeom prst="ellipse">
                  <a:avLst/>
                </a:prstGeom>
                <a:solidFill>
                  <a:schemeClr val="bg1"/>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Black" panose="020B0A04020102020204" pitchFamily="34" charset="0"/>
                    </a:rPr>
                    <a:t>T</a:t>
                  </a:r>
                </a:p>
              </p:txBody>
            </p:sp>
          </p:grpSp>
          <p:sp>
            <p:nvSpPr>
              <p:cNvPr id="27" name="TextBox 26">
                <a:extLst>
                  <a:ext uri="{FF2B5EF4-FFF2-40B4-BE49-F238E27FC236}">
                    <a16:creationId xmlns:a16="http://schemas.microsoft.com/office/drawing/2014/main" id="{45358522-4C6E-408B-BA13-F8697DC8F270}"/>
                  </a:ext>
                </a:extLst>
              </p:cNvPr>
              <p:cNvSpPr txBox="1"/>
              <p:nvPr/>
            </p:nvSpPr>
            <p:spPr>
              <a:xfrm>
                <a:off x="7271903" y="721272"/>
                <a:ext cx="4008949" cy="1569448"/>
              </a:xfrm>
              <a:prstGeom prst="rect">
                <a:avLst/>
              </a:prstGeom>
              <a:noFill/>
            </p:spPr>
            <p:txBody>
              <a:bodyPr wrap="square" rtlCol="0">
                <a:spAutoFit/>
              </a:bodyPr>
              <a:lstStyle/>
              <a:p>
                <a:r>
                  <a:rPr lang="en-US" sz="1350" b="1" dirty="0">
                    <a:solidFill>
                      <a:schemeClr val="bg1"/>
                    </a:solidFill>
                    <a:latin typeface="Arial Black" panose="020B0A04020102020204" pitchFamily="34" charset="0"/>
                  </a:rPr>
                  <a:t>Threats Navigation</a:t>
                </a:r>
              </a:p>
              <a:p>
                <a:r>
                  <a:rPr lang="en-US" sz="1300" dirty="0">
                    <a:solidFill>
                      <a:schemeClr val="bg1"/>
                    </a:solidFill>
                  </a:rPr>
                  <a:t>Wilko must adapt to economic adversities, COVID-19, and Brexit uncertainties to differentiate from discount stores and online marketplaces, focusing on unique selling propositions and enduring market shifts.</a:t>
                </a:r>
              </a:p>
              <a:p>
                <a:pPr lvl="0"/>
                <a:endParaRPr lang="en-US" sz="1200" b="1" dirty="0">
                  <a:solidFill>
                    <a:schemeClr val="bg1"/>
                  </a:solidFill>
                  <a:latin typeface="Georgia" panose="02040502050405020303" pitchFamily="18" charset="0"/>
                </a:endParaRPr>
              </a:p>
            </p:txBody>
          </p:sp>
        </p:grpSp>
      </p:grpSp>
    </p:spTree>
    <p:extLst>
      <p:ext uri="{BB962C8B-B14F-4D97-AF65-F5344CB8AC3E}">
        <p14:creationId xmlns:p14="http://schemas.microsoft.com/office/powerpoint/2010/main" val="1934401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215B5A2-D81C-305F-D77C-A35C15E8C201}"/>
              </a:ext>
            </a:extLst>
          </p:cNvPr>
          <p:cNvSpPr/>
          <p:nvPr/>
        </p:nvSpPr>
        <p:spPr>
          <a:xfrm>
            <a:off x="295421" y="366945"/>
            <a:ext cx="8525021" cy="549581"/>
          </a:xfrm>
          <a:prstGeom prst="roundRect">
            <a:avLst>
              <a:gd name="adj" fmla="val 15217"/>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solidFill>
                  <a:schemeClr val="tx1"/>
                </a:solidFill>
              </a:rPr>
              <a:t>Wilko's retail advantage lies in its affordable products, strong brand, loyal customers, evolving e-commerce platform, and efficient supply chain management, allowing it to adapt to market developments.</a:t>
            </a:r>
          </a:p>
        </p:txBody>
      </p:sp>
      <p:sp>
        <p:nvSpPr>
          <p:cNvPr id="9" name="Rectangle 8">
            <a:extLst>
              <a:ext uri="{FF2B5EF4-FFF2-40B4-BE49-F238E27FC236}">
                <a16:creationId xmlns:a16="http://schemas.microsoft.com/office/drawing/2014/main" id="{D9575A81-E2F1-4540-B665-03D5AB7008A7}"/>
              </a:ext>
            </a:extLst>
          </p:cNvPr>
          <p:cNvSpPr/>
          <p:nvPr/>
        </p:nvSpPr>
        <p:spPr>
          <a:xfrm>
            <a:off x="323558" y="1302554"/>
            <a:ext cx="8496884" cy="415498"/>
          </a:xfrm>
          <a:prstGeom prst="rect">
            <a:avLst/>
          </a:prstGeom>
        </p:spPr>
        <p:txBody>
          <a:bodyPr wrap="square">
            <a:spAutoFit/>
          </a:bodyPr>
          <a:lstStyle/>
          <a:p>
            <a:pPr algn="ctr"/>
            <a:r>
              <a:rPr lang="en-US" sz="2100" b="1" dirty="0">
                <a:solidFill>
                  <a:schemeClr val="bg1"/>
                </a:solidFill>
                <a:latin typeface="Arial Black" panose="020B0A04020102020204" pitchFamily="34" charset="0"/>
              </a:rPr>
              <a:t> </a:t>
            </a:r>
          </a:p>
        </p:txBody>
      </p:sp>
      <p:graphicFrame>
        <p:nvGraphicFramePr>
          <p:cNvPr id="13" name="Chart 12">
            <a:extLst>
              <a:ext uri="{FF2B5EF4-FFF2-40B4-BE49-F238E27FC236}">
                <a16:creationId xmlns:a16="http://schemas.microsoft.com/office/drawing/2014/main" id="{450FF1CE-390A-4290-880E-290C29A38EC5}"/>
              </a:ext>
            </a:extLst>
          </p:cNvPr>
          <p:cNvGraphicFramePr/>
          <p:nvPr>
            <p:extLst>
              <p:ext uri="{D42A27DB-BD31-4B8C-83A1-F6EECF244321}">
                <p14:modId xmlns:p14="http://schemas.microsoft.com/office/powerpoint/2010/main" val="3959497768"/>
              </p:ext>
            </p:extLst>
          </p:nvPr>
        </p:nvGraphicFramePr>
        <p:xfrm>
          <a:off x="295422" y="1111348"/>
          <a:ext cx="8525021" cy="551453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694042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Diagonal Corners Snipped 7">
            <a:extLst>
              <a:ext uri="{FF2B5EF4-FFF2-40B4-BE49-F238E27FC236}">
                <a16:creationId xmlns:a16="http://schemas.microsoft.com/office/drawing/2014/main" id="{75957108-DF7B-3986-CD7F-17AC71E1BA02}"/>
              </a:ext>
            </a:extLst>
          </p:cNvPr>
          <p:cNvSpPr/>
          <p:nvPr/>
        </p:nvSpPr>
        <p:spPr>
          <a:xfrm>
            <a:off x="304799" y="321226"/>
            <a:ext cx="8507895" cy="712444"/>
          </a:xfrm>
          <a:prstGeom prst="snip2DiagRect">
            <a:avLst>
              <a:gd name="adj1" fmla="val 0"/>
              <a:gd name="adj2" fmla="val 16667"/>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41" name="TextBox 40">
            <a:extLst>
              <a:ext uri="{FF2B5EF4-FFF2-40B4-BE49-F238E27FC236}">
                <a16:creationId xmlns:a16="http://schemas.microsoft.com/office/drawing/2014/main" id="{E1AB32C0-51BB-6330-8E0E-C11F849D214F}"/>
              </a:ext>
            </a:extLst>
          </p:cNvPr>
          <p:cNvSpPr txBox="1"/>
          <p:nvPr/>
        </p:nvSpPr>
        <p:spPr>
          <a:xfrm>
            <a:off x="437322" y="321226"/>
            <a:ext cx="8256103" cy="617733"/>
          </a:xfrm>
          <a:prstGeom prst="rect">
            <a:avLst/>
          </a:prstGeom>
          <a:noFill/>
        </p:spPr>
        <p:txBody>
          <a:bodyPr wrap="square">
            <a:spAutoFit/>
          </a:bodyPr>
          <a:lstStyle/>
          <a:p>
            <a:pPr algn="just" defTabSz="685800">
              <a:lnSpc>
                <a:spcPct val="150000"/>
              </a:lnSpc>
            </a:pPr>
            <a:r>
              <a:rPr lang="en-US" sz="1200" b="1" dirty="0"/>
              <a:t>Wilko's decline was attributed to internal vulnerabilities, inefficient supply chain management, and high operational expenses, which hindered its ability to keep up with online giants and maintain market share (Byun et al., 2020)</a:t>
            </a:r>
            <a:r>
              <a:rPr lang="en-US" sz="1200" b="1" dirty="0">
                <a:solidFill>
                  <a:srgbClr val="374151"/>
                </a:solidFill>
                <a:cs typeface="Arial" panose="020B0604020202020204" pitchFamily="34" charset="0"/>
              </a:rPr>
              <a:t>.</a:t>
            </a:r>
            <a:endParaRPr lang="en-US" sz="1200" b="1" dirty="0">
              <a:solidFill>
                <a:prstClr val="black"/>
              </a:solidFill>
              <a:cs typeface="Arial" panose="020B0604020202020204" pitchFamily="34" charset="0"/>
            </a:endParaRPr>
          </a:p>
        </p:txBody>
      </p:sp>
      <p:graphicFrame>
        <p:nvGraphicFramePr>
          <p:cNvPr id="7" name="Chart 6">
            <a:extLst>
              <a:ext uri="{FF2B5EF4-FFF2-40B4-BE49-F238E27FC236}">
                <a16:creationId xmlns:a16="http://schemas.microsoft.com/office/drawing/2014/main" id="{6638A26A-19D7-43C1-8AFC-4C630E462B2A}"/>
              </a:ext>
            </a:extLst>
          </p:cNvPr>
          <p:cNvGraphicFramePr/>
          <p:nvPr>
            <p:extLst>
              <p:ext uri="{D42A27DB-BD31-4B8C-83A1-F6EECF244321}">
                <p14:modId xmlns:p14="http://schemas.microsoft.com/office/powerpoint/2010/main" val="3383205464"/>
              </p:ext>
            </p:extLst>
          </p:nvPr>
        </p:nvGraphicFramePr>
        <p:xfrm>
          <a:off x="304800" y="1258958"/>
          <a:ext cx="8507895" cy="5393634"/>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609291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Diagonal Corners Snipped 7">
            <a:extLst>
              <a:ext uri="{FF2B5EF4-FFF2-40B4-BE49-F238E27FC236}">
                <a16:creationId xmlns:a16="http://schemas.microsoft.com/office/drawing/2014/main" id="{75957108-DF7B-3986-CD7F-17AC71E1BA02}"/>
              </a:ext>
            </a:extLst>
          </p:cNvPr>
          <p:cNvSpPr/>
          <p:nvPr/>
        </p:nvSpPr>
        <p:spPr>
          <a:xfrm>
            <a:off x="304799" y="321226"/>
            <a:ext cx="8507895" cy="712444"/>
          </a:xfrm>
          <a:prstGeom prst="snip2DiagRect">
            <a:avLst>
              <a:gd name="adj1" fmla="val 0"/>
              <a:gd name="adj2" fmla="val 16667"/>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41" name="TextBox 40">
            <a:extLst>
              <a:ext uri="{FF2B5EF4-FFF2-40B4-BE49-F238E27FC236}">
                <a16:creationId xmlns:a16="http://schemas.microsoft.com/office/drawing/2014/main" id="{E1AB32C0-51BB-6330-8E0E-C11F849D214F}"/>
              </a:ext>
            </a:extLst>
          </p:cNvPr>
          <p:cNvSpPr txBox="1"/>
          <p:nvPr/>
        </p:nvSpPr>
        <p:spPr>
          <a:xfrm>
            <a:off x="437322" y="321226"/>
            <a:ext cx="8256103" cy="617733"/>
          </a:xfrm>
          <a:prstGeom prst="rect">
            <a:avLst/>
          </a:prstGeom>
          <a:noFill/>
        </p:spPr>
        <p:txBody>
          <a:bodyPr wrap="square">
            <a:spAutoFit/>
          </a:bodyPr>
          <a:lstStyle/>
          <a:p>
            <a:pPr algn="just" defTabSz="685800">
              <a:lnSpc>
                <a:spcPct val="150000"/>
              </a:lnSpc>
            </a:pPr>
            <a:r>
              <a:rPr lang="en-US" sz="1200" b="1" dirty="0"/>
              <a:t>Wilko could have reversed its downward trajectory by expanding its e-commerce platform, utilizing eco-friendly products, and investing in private-label products to attract cost-conscious consumers during economic uncertainty (The Editors, 2023).</a:t>
            </a:r>
            <a:endParaRPr lang="en-US" sz="1200" b="1" dirty="0">
              <a:solidFill>
                <a:prstClr val="black"/>
              </a:solidFill>
              <a:cs typeface="Arial" panose="020B0604020202020204" pitchFamily="34" charset="0"/>
            </a:endParaRPr>
          </a:p>
        </p:txBody>
      </p:sp>
      <p:graphicFrame>
        <p:nvGraphicFramePr>
          <p:cNvPr id="5" name="Chart 4">
            <a:extLst>
              <a:ext uri="{FF2B5EF4-FFF2-40B4-BE49-F238E27FC236}">
                <a16:creationId xmlns:a16="http://schemas.microsoft.com/office/drawing/2014/main" id="{B016083E-AD6C-4402-BA85-D383D25DBE6E}"/>
              </a:ext>
            </a:extLst>
          </p:cNvPr>
          <p:cNvGraphicFramePr/>
          <p:nvPr>
            <p:extLst>
              <p:ext uri="{D42A27DB-BD31-4B8C-83A1-F6EECF244321}">
                <p14:modId xmlns:p14="http://schemas.microsoft.com/office/powerpoint/2010/main" val="322324623"/>
              </p:ext>
            </p:extLst>
          </p:nvPr>
        </p:nvGraphicFramePr>
        <p:xfrm>
          <a:off x="304799" y="1205949"/>
          <a:ext cx="8507895" cy="543339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71682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Diagonal Corners Snipped 7">
            <a:extLst>
              <a:ext uri="{FF2B5EF4-FFF2-40B4-BE49-F238E27FC236}">
                <a16:creationId xmlns:a16="http://schemas.microsoft.com/office/drawing/2014/main" id="{75957108-DF7B-3986-CD7F-17AC71E1BA02}"/>
              </a:ext>
            </a:extLst>
          </p:cNvPr>
          <p:cNvSpPr/>
          <p:nvPr/>
        </p:nvSpPr>
        <p:spPr>
          <a:xfrm>
            <a:off x="304799" y="321226"/>
            <a:ext cx="8507895" cy="712444"/>
          </a:xfrm>
          <a:prstGeom prst="snip2DiagRect">
            <a:avLst>
              <a:gd name="adj1" fmla="val 0"/>
              <a:gd name="adj2" fmla="val 16667"/>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41" name="TextBox 40">
            <a:extLst>
              <a:ext uri="{FF2B5EF4-FFF2-40B4-BE49-F238E27FC236}">
                <a16:creationId xmlns:a16="http://schemas.microsoft.com/office/drawing/2014/main" id="{E1AB32C0-51BB-6330-8E0E-C11F849D214F}"/>
              </a:ext>
            </a:extLst>
          </p:cNvPr>
          <p:cNvSpPr txBox="1"/>
          <p:nvPr/>
        </p:nvSpPr>
        <p:spPr>
          <a:xfrm>
            <a:off x="437322" y="321226"/>
            <a:ext cx="8256103" cy="617733"/>
          </a:xfrm>
          <a:prstGeom prst="rect">
            <a:avLst/>
          </a:prstGeom>
          <a:noFill/>
        </p:spPr>
        <p:txBody>
          <a:bodyPr wrap="square">
            <a:spAutoFit/>
          </a:bodyPr>
          <a:lstStyle/>
          <a:p>
            <a:pPr algn="just" defTabSz="685800">
              <a:lnSpc>
                <a:spcPct val="150000"/>
              </a:lnSpc>
            </a:pPr>
            <a:r>
              <a:rPr lang="en-US" sz="1200" b="1" dirty="0"/>
              <a:t>Wilko's failure was attributed to external threats such as increased competition, economic concerns, and Brexit, which impacted market demand, consumer spending, and supply chains (King, 2023).</a:t>
            </a:r>
            <a:endParaRPr lang="en-US" sz="1200" b="1" dirty="0">
              <a:solidFill>
                <a:prstClr val="black"/>
              </a:solidFill>
              <a:cs typeface="Arial" panose="020B0604020202020204" pitchFamily="34" charset="0"/>
            </a:endParaRPr>
          </a:p>
        </p:txBody>
      </p:sp>
      <p:graphicFrame>
        <p:nvGraphicFramePr>
          <p:cNvPr id="7" name="Chart 6">
            <a:extLst>
              <a:ext uri="{FF2B5EF4-FFF2-40B4-BE49-F238E27FC236}">
                <a16:creationId xmlns:a16="http://schemas.microsoft.com/office/drawing/2014/main" id="{82C8C64E-5B15-464D-8A40-69161C4C1301}"/>
              </a:ext>
            </a:extLst>
          </p:cNvPr>
          <p:cNvGraphicFramePr/>
          <p:nvPr>
            <p:extLst>
              <p:ext uri="{D42A27DB-BD31-4B8C-83A1-F6EECF244321}">
                <p14:modId xmlns:p14="http://schemas.microsoft.com/office/powerpoint/2010/main" val="983377439"/>
              </p:ext>
            </p:extLst>
          </p:nvPr>
        </p:nvGraphicFramePr>
        <p:xfrm>
          <a:off x="304798" y="1219200"/>
          <a:ext cx="8507895" cy="5433391"/>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3478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215B5A2-D81C-305F-D77C-A35C15E8C201}"/>
              </a:ext>
            </a:extLst>
          </p:cNvPr>
          <p:cNvSpPr/>
          <p:nvPr/>
        </p:nvSpPr>
        <p:spPr>
          <a:xfrm>
            <a:off x="323558" y="399571"/>
            <a:ext cx="8525021" cy="549581"/>
          </a:xfrm>
          <a:prstGeom prst="roundRect">
            <a:avLst>
              <a:gd name="adj" fmla="val 15217"/>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solidFill>
                  <a:schemeClr val="tx1"/>
                </a:solidFill>
              </a:rPr>
              <a:t>Wilko faces severe competition, changing client tastes, economic depression, </a:t>
            </a:r>
            <a:r>
              <a:rPr lang="en-US" sz="1350" dirty="0" err="1">
                <a:solidFill>
                  <a:schemeClr val="tx1"/>
                </a:solidFill>
              </a:rPr>
              <a:t>labour</a:t>
            </a:r>
            <a:r>
              <a:rPr lang="en-US" sz="1350" dirty="0">
                <a:solidFill>
                  <a:schemeClr val="tx1"/>
                </a:solidFill>
              </a:rPr>
              <a:t> expenses, e-commerce, supply chain disruptions, and regulatory changes, hurting market shares, customer acquisition, and operational efficiency.</a:t>
            </a:r>
          </a:p>
        </p:txBody>
      </p:sp>
      <p:sp>
        <p:nvSpPr>
          <p:cNvPr id="9" name="Rectangle 8">
            <a:extLst>
              <a:ext uri="{FF2B5EF4-FFF2-40B4-BE49-F238E27FC236}">
                <a16:creationId xmlns:a16="http://schemas.microsoft.com/office/drawing/2014/main" id="{D9575A81-E2F1-4540-B665-03D5AB7008A7}"/>
              </a:ext>
            </a:extLst>
          </p:cNvPr>
          <p:cNvSpPr/>
          <p:nvPr/>
        </p:nvSpPr>
        <p:spPr>
          <a:xfrm>
            <a:off x="323558" y="1302554"/>
            <a:ext cx="8496884" cy="415498"/>
          </a:xfrm>
          <a:prstGeom prst="rect">
            <a:avLst/>
          </a:prstGeom>
        </p:spPr>
        <p:txBody>
          <a:bodyPr wrap="square">
            <a:spAutoFit/>
          </a:bodyPr>
          <a:lstStyle/>
          <a:p>
            <a:pPr algn="ctr"/>
            <a:r>
              <a:rPr lang="en-US" sz="2100" b="1" dirty="0">
                <a:solidFill>
                  <a:schemeClr val="bg1"/>
                </a:solidFill>
                <a:latin typeface="Arial Black" panose="020B0A04020102020204" pitchFamily="34" charset="0"/>
              </a:rPr>
              <a:t> </a:t>
            </a:r>
          </a:p>
        </p:txBody>
      </p:sp>
      <p:graphicFrame>
        <p:nvGraphicFramePr>
          <p:cNvPr id="6" name="Chart 5">
            <a:extLst>
              <a:ext uri="{FF2B5EF4-FFF2-40B4-BE49-F238E27FC236}">
                <a16:creationId xmlns:a16="http://schemas.microsoft.com/office/drawing/2014/main" id="{F9B177AE-7EC8-427C-8088-DD415C12ECB6}"/>
              </a:ext>
            </a:extLst>
          </p:cNvPr>
          <p:cNvGraphicFramePr/>
          <p:nvPr>
            <p:extLst>
              <p:ext uri="{D42A27DB-BD31-4B8C-83A1-F6EECF244321}">
                <p14:modId xmlns:p14="http://schemas.microsoft.com/office/powerpoint/2010/main" val="1831881699"/>
              </p:ext>
            </p:extLst>
          </p:nvPr>
        </p:nvGraphicFramePr>
        <p:xfrm>
          <a:off x="295423" y="1139483"/>
          <a:ext cx="8525019" cy="548639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82776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D1DDFE6-D841-4617-8AF4-66242422068C}"/>
              </a:ext>
            </a:extLst>
          </p:cNvPr>
          <p:cNvGrpSpPr/>
          <p:nvPr/>
        </p:nvGrpSpPr>
        <p:grpSpPr>
          <a:xfrm>
            <a:off x="912099" y="640022"/>
            <a:ext cx="7953624" cy="6098023"/>
            <a:chOff x="1411751" y="706650"/>
            <a:chExt cx="9521230" cy="5504667"/>
          </a:xfrm>
        </p:grpSpPr>
        <p:grpSp>
          <p:nvGrpSpPr>
            <p:cNvPr id="3" name="Group 2">
              <a:extLst>
                <a:ext uri="{FF2B5EF4-FFF2-40B4-BE49-F238E27FC236}">
                  <a16:creationId xmlns:a16="http://schemas.microsoft.com/office/drawing/2014/main" id="{A58A5EEE-9CAE-431A-9E04-E9F33B16406B}"/>
                </a:ext>
              </a:extLst>
            </p:cNvPr>
            <p:cNvGrpSpPr/>
            <p:nvPr/>
          </p:nvGrpSpPr>
          <p:grpSpPr>
            <a:xfrm>
              <a:off x="1622350" y="3049022"/>
              <a:ext cx="1846865" cy="1591505"/>
              <a:chOff x="656623" y="2550761"/>
              <a:chExt cx="1623365" cy="1398908"/>
            </a:xfrm>
          </p:grpSpPr>
          <p:sp>
            <p:nvSpPr>
              <p:cNvPr id="37" name="Freeform 39">
                <a:extLst>
                  <a:ext uri="{FF2B5EF4-FFF2-40B4-BE49-F238E27FC236}">
                    <a16:creationId xmlns:a16="http://schemas.microsoft.com/office/drawing/2014/main" id="{399D9046-E312-491F-87FB-41B974AF64CD}"/>
                  </a:ext>
                </a:extLst>
              </p:cNvPr>
              <p:cNvSpPr>
                <a:spLocks/>
              </p:cNvSpPr>
              <p:nvPr/>
            </p:nvSpPr>
            <p:spPr bwMode="auto">
              <a:xfrm>
                <a:off x="705625" y="2591860"/>
                <a:ext cx="1525363" cy="1316712"/>
              </a:xfrm>
              <a:custGeom>
                <a:avLst/>
                <a:gdLst>
                  <a:gd name="connsiteX0" fmla="*/ 318526 w 1275426"/>
                  <a:gd name="connsiteY0" fmla="*/ 0 h 1100964"/>
                  <a:gd name="connsiteX1" fmla="*/ 956900 w 1275426"/>
                  <a:gd name="connsiteY1" fmla="*/ 0 h 1100964"/>
                  <a:gd name="connsiteX2" fmla="*/ 1275426 w 1275426"/>
                  <a:gd name="connsiteY2" fmla="*/ 549821 h 1100964"/>
                  <a:gd name="connsiteX3" fmla="*/ 956900 w 1275426"/>
                  <a:gd name="connsiteY3" fmla="*/ 1100964 h 1100964"/>
                  <a:gd name="connsiteX4" fmla="*/ 318526 w 1275426"/>
                  <a:gd name="connsiteY4" fmla="*/ 1100964 h 1100964"/>
                  <a:gd name="connsiteX5" fmla="*/ 0 w 1275426"/>
                  <a:gd name="connsiteY5" fmla="*/ 549821 h 110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426" h="1100964">
                    <a:moveTo>
                      <a:pt x="318526" y="0"/>
                    </a:moveTo>
                    <a:lnTo>
                      <a:pt x="956900" y="0"/>
                    </a:lnTo>
                    <a:lnTo>
                      <a:pt x="1275426" y="549821"/>
                    </a:lnTo>
                    <a:lnTo>
                      <a:pt x="956900" y="1100964"/>
                    </a:lnTo>
                    <a:lnTo>
                      <a:pt x="318526" y="1100964"/>
                    </a:lnTo>
                    <a:lnTo>
                      <a:pt x="0" y="549821"/>
                    </a:lnTo>
                    <a:close/>
                  </a:path>
                </a:pathLst>
              </a:custGeom>
              <a:solidFill>
                <a:schemeClr val="accent2">
                  <a:lumMod val="50000"/>
                </a:schemeClr>
              </a:solidFill>
              <a:ln>
                <a:noFill/>
              </a:ln>
              <a:effectLst>
                <a:innerShdw blurRad="114300">
                  <a:prstClr val="black"/>
                </a:innerShdw>
              </a:effectLst>
            </p:spPr>
            <p:txBody>
              <a:bodyPr vert="horz" wrap="square" lIns="68580" tIns="34290" rIns="68580" bIns="34290" numCol="1" anchor="ctr" anchorCtr="0" compatLnSpc="1">
                <a:prstTxWarp prst="textNoShape">
                  <a:avLst/>
                </a:prstTxWarp>
                <a:noAutofit/>
              </a:bodyPr>
              <a:lstStyle/>
              <a:p>
                <a:pPr algn="ctr" defTabSz="685800">
                  <a:defRPr/>
                </a:pPr>
                <a:r>
                  <a:rPr lang="en-US" sz="3600" b="1" dirty="0">
                    <a:solidFill>
                      <a:srgbClr val="FFFFFF"/>
                    </a:solidFill>
                    <a:effectLst>
                      <a:outerShdw blurRad="38100" dist="38100" dir="2700000" algn="tl">
                        <a:srgbClr val="000000">
                          <a:alpha val="43137"/>
                        </a:srgbClr>
                      </a:outerShdw>
                    </a:effectLst>
                    <a:latin typeface="Georgia" panose="02040502050405020303" pitchFamily="18" charset="0"/>
                  </a:rPr>
                  <a:t>P</a:t>
                </a:r>
              </a:p>
            </p:txBody>
          </p:sp>
          <p:sp>
            <p:nvSpPr>
              <p:cNvPr id="38" name="Freeform 50">
                <a:extLst>
                  <a:ext uri="{FF2B5EF4-FFF2-40B4-BE49-F238E27FC236}">
                    <a16:creationId xmlns:a16="http://schemas.microsoft.com/office/drawing/2014/main" id="{A4F68290-FBF1-4F63-B1F4-EF3797AB6383}"/>
                  </a:ext>
                </a:extLst>
              </p:cNvPr>
              <p:cNvSpPr>
                <a:spLocks noEditPoints="1"/>
              </p:cNvSpPr>
              <p:nvPr/>
            </p:nvSpPr>
            <p:spPr bwMode="auto">
              <a:xfrm rot="5400000">
                <a:off x="768852" y="2438532"/>
                <a:ext cx="1398908" cy="1623365"/>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85000"/>
                </a:scheme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2400">
                  <a:solidFill>
                    <a:srgbClr val="000000"/>
                  </a:solidFill>
                  <a:latin typeface="Georgia" panose="02040502050405020303" pitchFamily="18" charset="0"/>
                </a:endParaRPr>
              </a:p>
            </p:txBody>
          </p:sp>
        </p:grpSp>
        <p:grpSp>
          <p:nvGrpSpPr>
            <p:cNvPr id="4" name="Group 3">
              <a:extLst>
                <a:ext uri="{FF2B5EF4-FFF2-40B4-BE49-F238E27FC236}">
                  <a16:creationId xmlns:a16="http://schemas.microsoft.com/office/drawing/2014/main" id="{3FFEC9DA-78EA-49B9-A3B3-A533F2E0EF35}"/>
                </a:ext>
              </a:extLst>
            </p:cNvPr>
            <p:cNvGrpSpPr/>
            <p:nvPr/>
          </p:nvGrpSpPr>
          <p:grpSpPr>
            <a:xfrm>
              <a:off x="3042437" y="2215727"/>
              <a:ext cx="1846865" cy="1591505"/>
              <a:chOff x="1902378" y="1818307"/>
              <a:chExt cx="1623365" cy="1398908"/>
            </a:xfrm>
          </p:grpSpPr>
          <p:sp>
            <p:nvSpPr>
              <p:cNvPr id="35" name="Freeform 45">
                <a:extLst>
                  <a:ext uri="{FF2B5EF4-FFF2-40B4-BE49-F238E27FC236}">
                    <a16:creationId xmlns:a16="http://schemas.microsoft.com/office/drawing/2014/main" id="{7E1E7720-6CA5-4786-B071-3F4BAAF1179B}"/>
                  </a:ext>
                </a:extLst>
              </p:cNvPr>
              <p:cNvSpPr>
                <a:spLocks/>
              </p:cNvSpPr>
              <p:nvPr/>
            </p:nvSpPr>
            <p:spPr bwMode="auto">
              <a:xfrm>
                <a:off x="1951380" y="1859405"/>
                <a:ext cx="1525363" cy="1316712"/>
              </a:xfrm>
              <a:custGeom>
                <a:avLst/>
                <a:gdLst>
                  <a:gd name="connsiteX0" fmla="*/ 318526 w 1275426"/>
                  <a:gd name="connsiteY0" fmla="*/ 0 h 1100964"/>
                  <a:gd name="connsiteX1" fmla="*/ 956900 w 1275426"/>
                  <a:gd name="connsiteY1" fmla="*/ 0 h 1100964"/>
                  <a:gd name="connsiteX2" fmla="*/ 1275426 w 1275426"/>
                  <a:gd name="connsiteY2" fmla="*/ 549821 h 1100964"/>
                  <a:gd name="connsiteX3" fmla="*/ 956900 w 1275426"/>
                  <a:gd name="connsiteY3" fmla="*/ 1100964 h 1100964"/>
                  <a:gd name="connsiteX4" fmla="*/ 318526 w 1275426"/>
                  <a:gd name="connsiteY4" fmla="*/ 1100964 h 1100964"/>
                  <a:gd name="connsiteX5" fmla="*/ 0 w 1275426"/>
                  <a:gd name="connsiteY5" fmla="*/ 549821 h 110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426" h="1100964">
                    <a:moveTo>
                      <a:pt x="318526" y="0"/>
                    </a:moveTo>
                    <a:lnTo>
                      <a:pt x="956900" y="0"/>
                    </a:lnTo>
                    <a:lnTo>
                      <a:pt x="1275426" y="549821"/>
                    </a:lnTo>
                    <a:lnTo>
                      <a:pt x="956900" y="1100964"/>
                    </a:lnTo>
                    <a:lnTo>
                      <a:pt x="318526" y="1100964"/>
                    </a:lnTo>
                    <a:lnTo>
                      <a:pt x="0" y="549821"/>
                    </a:lnTo>
                    <a:close/>
                  </a:path>
                </a:pathLst>
              </a:custGeom>
              <a:solidFill>
                <a:schemeClr val="accent2"/>
              </a:solidFill>
              <a:ln>
                <a:noFill/>
              </a:ln>
              <a:effectLst>
                <a:innerShdw blurRad="114300">
                  <a:prstClr val="black"/>
                </a:innerShdw>
              </a:effectLst>
            </p:spPr>
            <p:txBody>
              <a:bodyPr vert="horz" wrap="square" lIns="68580" tIns="34290" rIns="68580" bIns="34290" numCol="1" anchor="ctr" anchorCtr="0" compatLnSpc="1">
                <a:prstTxWarp prst="textNoShape">
                  <a:avLst/>
                </a:prstTxWarp>
                <a:noAutofit/>
              </a:bodyPr>
              <a:lstStyle/>
              <a:p>
                <a:pPr algn="ctr" defTabSz="685800">
                  <a:defRPr/>
                </a:pPr>
                <a:r>
                  <a:rPr lang="en-US" sz="3600" b="1" dirty="0">
                    <a:solidFill>
                      <a:srgbClr val="FFFFFF"/>
                    </a:solidFill>
                    <a:effectLst>
                      <a:outerShdw blurRad="38100" dist="38100" dir="2700000" algn="tl">
                        <a:srgbClr val="000000">
                          <a:alpha val="43137"/>
                        </a:srgbClr>
                      </a:outerShdw>
                    </a:effectLst>
                    <a:latin typeface="Georgia" panose="02040502050405020303" pitchFamily="18" charset="0"/>
                  </a:rPr>
                  <a:t>E</a:t>
                </a:r>
              </a:p>
            </p:txBody>
          </p:sp>
          <p:sp>
            <p:nvSpPr>
              <p:cNvPr id="36" name="Freeform 50">
                <a:extLst>
                  <a:ext uri="{FF2B5EF4-FFF2-40B4-BE49-F238E27FC236}">
                    <a16:creationId xmlns:a16="http://schemas.microsoft.com/office/drawing/2014/main" id="{9BDB295D-F1E3-4FFB-B833-78E1A152BDBF}"/>
                  </a:ext>
                </a:extLst>
              </p:cNvPr>
              <p:cNvSpPr>
                <a:spLocks noEditPoints="1"/>
              </p:cNvSpPr>
              <p:nvPr/>
            </p:nvSpPr>
            <p:spPr bwMode="auto">
              <a:xfrm rot="5400000">
                <a:off x="2014607" y="1706078"/>
                <a:ext cx="1398908" cy="1623365"/>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85000"/>
                </a:scheme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2400">
                  <a:solidFill>
                    <a:srgbClr val="000000"/>
                  </a:solidFill>
                  <a:latin typeface="Georgia" panose="02040502050405020303" pitchFamily="18" charset="0"/>
                </a:endParaRPr>
              </a:p>
            </p:txBody>
          </p:sp>
        </p:grpSp>
        <p:grpSp>
          <p:nvGrpSpPr>
            <p:cNvPr id="5" name="Group 4">
              <a:extLst>
                <a:ext uri="{FF2B5EF4-FFF2-40B4-BE49-F238E27FC236}">
                  <a16:creationId xmlns:a16="http://schemas.microsoft.com/office/drawing/2014/main" id="{9CD2A826-5F8B-4FFA-A96E-21D857BBAEE3}"/>
                </a:ext>
              </a:extLst>
            </p:cNvPr>
            <p:cNvGrpSpPr/>
            <p:nvPr/>
          </p:nvGrpSpPr>
          <p:grpSpPr>
            <a:xfrm>
              <a:off x="4462523" y="3049022"/>
              <a:ext cx="1846865" cy="1591505"/>
              <a:chOff x="3108141" y="2550761"/>
              <a:chExt cx="1623365" cy="1398908"/>
            </a:xfrm>
          </p:grpSpPr>
          <p:sp>
            <p:nvSpPr>
              <p:cNvPr id="33" name="Freeform 57">
                <a:extLst>
                  <a:ext uri="{FF2B5EF4-FFF2-40B4-BE49-F238E27FC236}">
                    <a16:creationId xmlns:a16="http://schemas.microsoft.com/office/drawing/2014/main" id="{4F9BD769-46C6-4FBA-A83E-844A41F18331}"/>
                  </a:ext>
                </a:extLst>
              </p:cNvPr>
              <p:cNvSpPr>
                <a:spLocks/>
              </p:cNvSpPr>
              <p:nvPr/>
            </p:nvSpPr>
            <p:spPr bwMode="auto">
              <a:xfrm>
                <a:off x="3157143" y="2591860"/>
                <a:ext cx="1525363" cy="1316712"/>
              </a:xfrm>
              <a:custGeom>
                <a:avLst/>
                <a:gdLst>
                  <a:gd name="connsiteX0" fmla="*/ 318526 w 1275426"/>
                  <a:gd name="connsiteY0" fmla="*/ 0 h 1100964"/>
                  <a:gd name="connsiteX1" fmla="*/ 956900 w 1275426"/>
                  <a:gd name="connsiteY1" fmla="*/ 0 h 1100964"/>
                  <a:gd name="connsiteX2" fmla="*/ 1275426 w 1275426"/>
                  <a:gd name="connsiteY2" fmla="*/ 549821 h 1100964"/>
                  <a:gd name="connsiteX3" fmla="*/ 956900 w 1275426"/>
                  <a:gd name="connsiteY3" fmla="*/ 1100964 h 1100964"/>
                  <a:gd name="connsiteX4" fmla="*/ 318526 w 1275426"/>
                  <a:gd name="connsiteY4" fmla="*/ 1100964 h 1100964"/>
                  <a:gd name="connsiteX5" fmla="*/ 0 w 1275426"/>
                  <a:gd name="connsiteY5" fmla="*/ 549821 h 110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426" h="1100964">
                    <a:moveTo>
                      <a:pt x="318526" y="0"/>
                    </a:moveTo>
                    <a:lnTo>
                      <a:pt x="956900" y="0"/>
                    </a:lnTo>
                    <a:lnTo>
                      <a:pt x="1275426" y="549821"/>
                    </a:lnTo>
                    <a:lnTo>
                      <a:pt x="956900" y="1100964"/>
                    </a:lnTo>
                    <a:lnTo>
                      <a:pt x="318526" y="1100964"/>
                    </a:lnTo>
                    <a:lnTo>
                      <a:pt x="0" y="549821"/>
                    </a:lnTo>
                    <a:close/>
                  </a:path>
                </a:pathLst>
              </a:custGeom>
              <a:solidFill>
                <a:schemeClr val="accent3"/>
              </a:solidFill>
              <a:ln>
                <a:noFill/>
              </a:ln>
              <a:effectLst>
                <a:innerShdw blurRad="114300">
                  <a:prstClr val="black"/>
                </a:innerShdw>
              </a:effectLst>
            </p:spPr>
            <p:txBody>
              <a:bodyPr vert="horz" wrap="square" lIns="68580" tIns="34290" rIns="68580" bIns="34290" numCol="1" anchor="ctr" anchorCtr="0" compatLnSpc="1">
                <a:prstTxWarp prst="textNoShape">
                  <a:avLst/>
                </a:prstTxWarp>
                <a:noAutofit/>
              </a:bodyPr>
              <a:lstStyle/>
              <a:p>
                <a:pPr algn="ctr" defTabSz="685800">
                  <a:defRPr/>
                </a:pPr>
                <a:r>
                  <a:rPr lang="en-US" sz="3600" b="1" dirty="0">
                    <a:solidFill>
                      <a:srgbClr val="FFFFFF"/>
                    </a:solidFill>
                    <a:effectLst>
                      <a:outerShdw blurRad="38100" dist="38100" dir="2700000" algn="tl">
                        <a:srgbClr val="000000">
                          <a:alpha val="43137"/>
                        </a:srgbClr>
                      </a:outerShdw>
                    </a:effectLst>
                    <a:latin typeface="Georgia" panose="02040502050405020303" pitchFamily="18" charset="0"/>
                  </a:rPr>
                  <a:t>T</a:t>
                </a:r>
              </a:p>
            </p:txBody>
          </p:sp>
          <p:sp>
            <p:nvSpPr>
              <p:cNvPr id="34" name="Freeform 50">
                <a:extLst>
                  <a:ext uri="{FF2B5EF4-FFF2-40B4-BE49-F238E27FC236}">
                    <a16:creationId xmlns:a16="http://schemas.microsoft.com/office/drawing/2014/main" id="{6C117080-E7ED-43A2-83D1-53D3F80C1341}"/>
                  </a:ext>
                </a:extLst>
              </p:cNvPr>
              <p:cNvSpPr>
                <a:spLocks noEditPoints="1"/>
              </p:cNvSpPr>
              <p:nvPr/>
            </p:nvSpPr>
            <p:spPr bwMode="auto">
              <a:xfrm rot="5400000">
                <a:off x="3220370" y="2438532"/>
                <a:ext cx="1398908" cy="1623365"/>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85000"/>
                </a:scheme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2400">
                  <a:solidFill>
                    <a:srgbClr val="000000"/>
                  </a:solidFill>
                  <a:latin typeface="Georgia" panose="02040502050405020303" pitchFamily="18" charset="0"/>
                </a:endParaRPr>
              </a:p>
            </p:txBody>
          </p:sp>
        </p:grpSp>
        <p:grpSp>
          <p:nvGrpSpPr>
            <p:cNvPr id="6" name="Group 5">
              <a:extLst>
                <a:ext uri="{FF2B5EF4-FFF2-40B4-BE49-F238E27FC236}">
                  <a16:creationId xmlns:a16="http://schemas.microsoft.com/office/drawing/2014/main" id="{451C0B9C-7684-4A73-A091-208C3909A05B}"/>
                </a:ext>
              </a:extLst>
            </p:cNvPr>
            <p:cNvGrpSpPr/>
            <p:nvPr/>
          </p:nvGrpSpPr>
          <p:grpSpPr>
            <a:xfrm>
              <a:off x="5882610" y="2215727"/>
              <a:ext cx="1846865" cy="1591505"/>
              <a:chOff x="4353896" y="1818307"/>
              <a:chExt cx="1623365" cy="1398908"/>
            </a:xfrm>
          </p:grpSpPr>
          <p:sp>
            <p:nvSpPr>
              <p:cNvPr id="31" name="Freeform 67">
                <a:extLst>
                  <a:ext uri="{FF2B5EF4-FFF2-40B4-BE49-F238E27FC236}">
                    <a16:creationId xmlns:a16="http://schemas.microsoft.com/office/drawing/2014/main" id="{542BCC69-5053-4843-AE14-3DF4324CA576}"/>
                  </a:ext>
                </a:extLst>
              </p:cNvPr>
              <p:cNvSpPr>
                <a:spLocks/>
              </p:cNvSpPr>
              <p:nvPr/>
            </p:nvSpPr>
            <p:spPr bwMode="auto">
              <a:xfrm>
                <a:off x="4402898" y="1859405"/>
                <a:ext cx="1525363" cy="1316712"/>
              </a:xfrm>
              <a:custGeom>
                <a:avLst/>
                <a:gdLst>
                  <a:gd name="connsiteX0" fmla="*/ 318526 w 1275426"/>
                  <a:gd name="connsiteY0" fmla="*/ 0 h 1100964"/>
                  <a:gd name="connsiteX1" fmla="*/ 956900 w 1275426"/>
                  <a:gd name="connsiteY1" fmla="*/ 0 h 1100964"/>
                  <a:gd name="connsiteX2" fmla="*/ 1275426 w 1275426"/>
                  <a:gd name="connsiteY2" fmla="*/ 549821 h 1100964"/>
                  <a:gd name="connsiteX3" fmla="*/ 956900 w 1275426"/>
                  <a:gd name="connsiteY3" fmla="*/ 1100964 h 1100964"/>
                  <a:gd name="connsiteX4" fmla="*/ 318526 w 1275426"/>
                  <a:gd name="connsiteY4" fmla="*/ 1100964 h 1100964"/>
                  <a:gd name="connsiteX5" fmla="*/ 0 w 1275426"/>
                  <a:gd name="connsiteY5" fmla="*/ 549821 h 110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426" h="1100964">
                    <a:moveTo>
                      <a:pt x="318526" y="0"/>
                    </a:moveTo>
                    <a:lnTo>
                      <a:pt x="956900" y="0"/>
                    </a:lnTo>
                    <a:lnTo>
                      <a:pt x="1275426" y="549821"/>
                    </a:lnTo>
                    <a:lnTo>
                      <a:pt x="956900" y="1100964"/>
                    </a:lnTo>
                    <a:lnTo>
                      <a:pt x="318526" y="1100964"/>
                    </a:lnTo>
                    <a:lnTo>
                      <a:pt x="0" y="549821"/>
                    </a:lnTo>
                    <a:close/>
                  </a:path>
                </a:pathLst>
              </a:custGeom>
              <a:solidFill>
                <a:schemeClr val="accent4"/>
              </a:solidFill>
              <a:ln>
                <a:noFill/>
              </a:ln>
              <a:effectLst>
                <a:innerShdw blurRad="114300">
                  <a:prstClr val="black"/>
                </a:innerShdw>
              </a:effectLst>
            </p:spPr>
            <p:txBody>
              <a:bodyPr vert="horz" wrap="square" lIns="68580" tIns="34290" rIns="68580" bIns="34290" numCol="1" anchor="ctr" anchorCtr="0" compatLnSpc="1">
                <a:prstTxWarp prst="textNoShape">
                  <a:avLst/>
                </a:prstTxWarp>
                <a:noAutofit/>
              </a:bodyPr>
              <a:lstStyle/>
              <a:p>
                <a:pPr algn="ctr" defTabSz="685800">
                  <a:defRPr/>
                </a:pPr>
                <a:r>
                  <a:rPr lang="en-US" sz="3600" b="1" dirty="0">
                    <a:solidFill>
                      <a:srgbClr val="FFFFFF"/>
                    </a:solidFill>
                    <a:effectLst>
                      <a:outerShdw blurRad="38100" dist="38100" dir="2700000" algn="tl">
                        <a:srgbClr val="000000">
                          <a:alpha val="43137"/>
                        </a:srgbClr>
                      </a:outerShdw>
                    </a:effectLst>
                    <a:latin typeface="Georgia" panose="02040502050405020303" pitchFamily="18" charset="0"/>
                  </a:rPr>
                  <a:t>S</a:t>
                </a:r>
              </a:p>
            </p:txBody>
          </p:sp>
          <p:sp>
            <p:nvSpPr>
              <p:cNvPr id="32" name="Freeform 50">
                <a:extLst>
                  <a:ext uri="{FF2B5EF4-FFF2-40B4-BE49-F238E27FC236}">
                    <a16:creationId xmlns:a16="http://schemas.microsoft.com/office/drawing/2014/main" id="{9BA20E9E-C7B2-401B-94C3-97E63BA2C23F}"/>
                  </a:ext>
                </a:extLst>
              </p:cNvPr>
              <p:cNvSpPr>
                <a:spLocks noEditPoints="1"/>
              </p:cNvSpPr>
              <p:nvPr/>
            </p:nvSpPr>
            <p:spPr bwMode="auto">
              <a:xfrm rot="5400000">
                <a:off x="4466125" y="1706078"/>
                <a:ext cx="1398908" cy="1623365"/>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85000"/>
                </a:scheme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2400">
                  <a:solidFill>
                    <a:srgbClr val="000000"/>
                  </a:solidFill>
                  <a:latin typeface="Georgia" panose="02040502050405020303" pitchFamily="18" charset="0"/>
                </a:endParaRPr>
              </a:p>
            </p:txBody>
          </p:sp>
        </p:grpSp>
        <p:grpSp>
          <p:nvGrpSpPr>
            <p:cNvPr id="7" name="Group 6">
              <a:extLst>
                <a:ext uri="{FF2B5EF4-FFF2-40B4-BE49-F238E27FC236}">
                  <a16:creationId xmlns:a16="http://schemas.microsoft.com/office/drawing/2014/main" id="{050318EC-3D34-4B01-80B2-93F7E96B00E4}"/>
                </a:ext>
              </a:extLst>
            </p:cNvPr>
            <p:cNvGrpSpPr/>
            <p:nvPr/>
          </p:nvGrpSpPr>
          <p:grpSpPr>
            <a:xfrm>
              <a:off x="7302697" y="3049022"/>
              <a:ext cx="1846865" cy="1591505"/>
              <a:chOff x="5652040" y="2550761"/>
              <a:chExt cx="1623365" cy="1398908"/>
            </a:xfrm>
          </p:grpSpPr>
          <p:sp>
            <p:nvSpPr>
              <p:cNvPr id="29" name="Freeform 74">
                <a:extLst>
                  <a:ext uri="{FF2B5EF4-FFF2-40B4-BE49-F238E27FC236}">
                    <a16:creationId xmlns:a16="http://schemas.microsoft.com/office/drawing/2014/main" id="{427B548D-68F4-48CB-9663-0F675F52855B}"/>
                  </a:ext>
                </a:extLst>
              </p:cNvPr>
              <p:cNvSpPr>
                <a:spLocks/>
              </p:cNvSpPr>
              <p:nvPr/>
            </p:nvSpPr>
            <p:spPr bwMode="auto">
              <a:xfrm>
                <a:off x="5701041" y="2591860"/>
                <a:ext cx="1525363" cy="1316712"/>
              </a:xfrm>
              <a:custGeom>
                <a:avLst/>
                <a:gdLst>
                  <a:gd name="connsiteX0" fmla="*/ 318526 w 1275426"/>
                  <a:gd name="connsiteY0" fmla="*/ 0 h 1100964"/>
                  <a:gd name="connsiteX1" fmla="*/ 956900 w 1275426"/>
                  <a:gd name="connsiteY1" fmla="*/ 0 h 1100964"/>
                  <a:gd name="connsiteX2" fmla="*/ 1275426 w 1275426"/>
                  <a:gd name="connsiteY2" fmla="*/ 549821 h 1100964"/>
                  <a:gd name="connsiteX3" fmla="*/ 956900 w 1275426"/>
                  <a:gd name="connsiteY3" fmla="*/ 1100964 h 1100964"/>
                  <a:gd name="connsiteX4" fmla="*/ 318526 w 1275426"/>
                  <a:gd name="connsiteY4" fmla="*/ 1100964 h 1100964"/>
                  <a:gd name="connsiteX5" fmla="*/ 0 w 1275426"/>
                  <a:gd name="connsiteY5" fmla="*/ 549821 h 110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426" h="1100964">
                    <a:moveTo>
                      <a:pt x="318526" y="0"/>
                    </a:moveTo>
                    <a:lnTo>
                      <a:pt x="956900" y="0"/>
                    </a:lnTo>
                    <a:lnTo>
                      <a:pt x="1275426" y="549821"/>
                    </a:lnTo>
                    <a:lnTo>
                      <a:pt x="956900" y="1100964"/>
                    </a:lnTo>
                    <a:lnTo>
                      <a:pt x="318526" y="1100964"/>
                    </a:lnTo>
                    <a:lnTo>
                      <a:pt x="0" y="549821"/>
                    </a:lnTo>
                    <a:close/>
                  </a:path>
                </a:pathLst>
              </a:custGeom>
              <a:solidFill>
                <a:schemeClr val="accent5"/>
              </a:solidFill>
              <a:ln>
                <a:noFill/>
              </a:ln>
              <a:effectLst>
                <a:innerShdw blurRad="114300">
                  <a:prstClr val="black"/>
                </a:innerShdw>
              </a:effectLst>
            </p:spPr>
            <p:txBody>
              <a:bodyPr vert="horz" wrap="square" lIns="68580" tIns="34290" rIns="68580" bIns="34290" numCol="1" anchor="ctr" anchorCtr="0" compatLnSpc="1">
                <a:prstTxWarp prst="textNoShape">
                  <a:avLst/>
                </a:prstTxWarp>
                <a:noAutofit/>
              </a:bodyPr>
              <a:lstStyle/>
              <a:p>
                <a:pPr algn="ctr" defTabSz="685800">
                  <a:defRPr/>
                </a:pPr>
                <a:r>
                  <a:rPr lang="en-US" sz="3600" b="1" dirty="0">
                    <a:solidFill>
                      <a:srgbClr val="FFFFFF"/>
                    </a:solidFill>
                    <a:effectLst>
                      <a:outerShdw blurRad="38100" dist="38100" dir="2700000" algn="tl">
                        <a:srgbClr val="000000">
                          <a:alpha val="43137"/>
                        </a:srgbClr>
                      </a:outerShdw>
                    </a:effectLst>
                    <a:latin typeface="Georgia" panose="02040502050405020303" pitchFamily="18" charset="0"/>
                  </a:rPr>
                  <a:t>L</a:t>
                </a:r>
              </a:p>
            </p:txBody>
          </p:sp>
          <p:sp>
            <p:nvSpPr>
              <p:cNvPr id="30" name="Freeform 50">
                <a:extLst>
                  <a:ext uri="{FF2B5EF4-FFF2-40B4-BE49-F238E27FC236}">
                    <a16:creationId xmlns:a16="http://schemas.microsoft.com/office/drawing/2014/main" id="{0B18C252-A013-4135-B817-DDB0BC20764B}"/>
                  </a:ext>
                </a:extLst>
              </p:cNvPr>
              <p:cNvSpPr>
                <a:spLocks noEditPoints="1"/>
              </p:cNvSpPr>
              <p:nvPr/>
            </p:nvSpPr>
            <p:spPr bwMode="auto">
              <a:xfrm rot="5400000">
                <a:off x="5764269" y="2438532"/>
                <a:ext cx="1398908" cy="1623365"/>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85000"/>
                </a:scheme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2400">
                  <a:solidFill>
                    <a:srgbClr val="000000"/>
                  </a:solidFill>
                  <a:latin typeface="Georgia" panose="02040502050405020303" pitchFamily="18" charset="0"/>
                </a:endParaRPr>
              </a:p>
            </p:txBody>
          </p:sp>
        </p:grpSp>
        <p:grpSp>
          <p:nvGrpSpPr>
            <p:cNvPr id="8" name="Group 7">
              <a:extLst>
                <a:ext uri="{FF2B5EF4-FFF2-40B4-BE49-F238E27FC236}">
                  <a16:creationId xmlns:a16="http://schemas.microsoft.com/office/drawing/2014/main" id="{92412A0E-A4C3-4F9A-A33B-0647B726FE2C}"/>
                </a:ext>
              </a:extLst>
            </p:cNvPr>
            <p:cNvGrpSpPr/>
            <p:nvPr/>
          </p:nvGrpSpPr>
          <p:grpSpPr>
            <a:xfrm>
              <a:off x="8722785" y="2215727"/>
              <a:ext cx="1846865" cy="1591505"/>
              <a:chOff x="6897794" y="1818307"/>
              <a:chExt cx="1623365" cy="1398908"/>
            </a:xfrm>
          </p:grpSpPr>
          <p:sp>
            <p:nvSpPr>
              <p:cNvPr id="27" name="Freeform 84">
                <a:extLst>
                  <a:ext uri="{FF2B5EF4-FFF2-40B4-BE49-F238E27FC236}">
                    <a16:creationId xmlns:a16="http://schemas.microsoft.com/office/drawing/2014/main" id="{85BA22A6-D186-4D44-8D84-2B254224C277}"/>
                  </a:ext>
                </a:extLst>
              </p:cNvPr>
              <p:cNvSpPr>
                <a:spLocks/>
              </p:cNvSpPr>
              <p:nvPr/>
            </p:nvSpPr>
            <p:spPr bwMode="auto">
              <a:xfrm>
                <a:off x="6946797" y="1859405"/>
                <a:ext cx="1525363" cy="1316712"/>
              </a:xfrm>
              <a:custGeom>
                <a:avLst/>
                <a:gdLst>
                  <a:gd name="connsiteX0" fmla="*/ 318526 w 1275426"/>
                  <a:gd name="connsiteY0" fmla="*/ 0 h 1100964"/>
                  <a:gd name="connsiteX1" fmla="*/ 956900 w 1275426"/>
                  <a:gd name="connsiteY1" fmla="*/ 0 h 1100964"/>
                  <a:gd name="connsiteX2" fmla="*/ 1275426 w 1275426"/>
                  <a:gd name="connsiteY2" fmla="*/ 549821 h 1100964"/>
                  <a:gd name="connsiteX3" fmla="*/ 956900 w 1275426"/>
                  <a:gd name="connsiteY3" fmla="*/ 1100964 h 1100964"/>
                  <a:gd name="connsiteX4" fmla="*/ 318526 w 1275426"/>
                  <a:gd name="connsiteY4" fmla="*/ 1100964 h 1100964"/>
                  <a:gd name="connsiteX5" fmla="*/ 0 w 1275426"/>
                  <a:gd name="connsiteY5" fmla="*/ 549821 h 110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5426" h="1100964">
                    <a:moveTo>
                      <a:pt x="318526" y="0"/>
                    </a:moveTo>
                    <a:lnTo>
                      <a:pt x="956900" y="0"/>
                    </a:lnTo>
                    <a:lnTo>
                      <a:pt x="1275426" y="549821"/>
                    </a:lnTo>
                    <a:lnTo>
                      <a:pt x="956900" y="1100964"/>
                    </a:lnTo>
                    <a:lnTo>
                      <a:pt x="318526" y="1100964"/>
                    </a:lnTo>
                    <a:lnTo>
                      <a:pt x="0" y="549821"/>
                    </a:lnTo>
                    <a:close/>
                  </a:path>
                </a:pathLst>
              </a:custGeom>
              <a:solidFill>
                <a:schemeClr val="accent6"/>
              </a:solidFill>
              <a:ln>
                <a:noFill/>
              </a:ln>
              <a:effectLst>
                <a:innerShdw blurRad="114300">
                  <a:prstClr val="black"/>
                </a:innerShdw>
              </a:effectLst>
            </p:spPr>
            <p:txBody>
              <a:bodyPr vert="horz" wrap="square" lIns="68580" tIns="34290" rIns="68580" bIns="34290" numCol="1" anchor="ctr" anchorCtr="0" compatLnSpc="1">
                <a:prstTxWarp prst="textNoShape">
                  <a:avLst/>
                </a:prstTxWarp>
                <a:noAutofit/>
              </a:bodyPr>
              <a:lstStyle/>
              <a:p>
                <a:pPr algn="ctr" defTabSz="685800">
                  <a:defRPr/>
                </a:pPr>
                <a:r>
                  <a:rPr lang="en-US" sz="3600" b="1" dirty="0">
                    <a:solidFill>
                      <a:srgbClr val="FFFFFF"/>
                    </a:solidFill>
                    <a:effectLst>
                      <a:outerShdw blurRad="38100" dist="38100" dir="2700000" algn="tl">
                        <a:srgbClr val="000000">
                          <a:alpha val="43137"/>
                        </a:srgbClr>
                      </a:outerShdw>
                    </a:effectLst>
                    <a:latin typeface="Georgia" panose="02040502050405020303" pitchFamily="18" charset="0"/>
                  </a:rPr>
                  <a:t>E</a:t>
                </a:r>
              </a:p>
            </p:txBody>
          </p:sp>
          <p:sp>
            <p:nvSpPr>
              <p:cNvPr id="28" name="Freeform 50">
                <a:extLst>
                  <a:ext uri="{FF2B5EF4-FFF2-40B4-BE49-F238E27FC236}">
                    <a16:creationId xmlns:a16="http://schemas.microsoft.com/office/drawing/2014/main" id="{45D244F6-3A21-45F4-A29B-E67000DFF68D}"/>
                  </a:ext>
                </a:extLst>
              </p:cNvPr>
              <p:cNvSpPr>
                <a:spLocks noEditPoints="1"/>
              </p:cNvSpPr>
              <p:nvPr/>
            </p:nvSpPr>
            <p:spPr bwMode="auto">
              <a:xfrm rot="5400000">
                <a:off x="7010023" y="1706078"/>
                <a:ext cx="1398908" cy="1623365"/>
              </a:xfrm>
              <a:custGeom>
                <a:avLst/>
                <a:gdLst>
                  <a:gd name="T0" fmla="*/ 442 w 885"/>
                  <a:gd name="T1" fmla="*/ 61 h 1027"/>
                  <a:gd name="T2" fmla="*/ 833 w 885"/>
                  <a:gd name="T3" fmla="*/ 287 h 1027"/>
                  <a:gd name="T4" fmla="*/ 833 w 885"/>
                  <a:gd name="T5" fmla="*/ 741 h 1027"/>
                  <a:gd name="T6" fmla="*/ 442 w 885"/>
                  <a:gd name="T7" fmla="*/ 967 h 1027"/>
                  <a:gd name="T8" fmla="*/ 52 w 885"/>
                  <a:gd name="T9" fmla="*/ 741 h 1027"/>
                  <a:gd name="T10" fmla="*/ 52 w 885"/>
                  <a:gd name="T11" fmla="*/ 287 h 1027"/>
                  <a:gd name="T12" fmla="*/ 442 w 885"/>
                  <a:gd name="T13" fmla="*/ 61 h 1027"/>
                  <a:gd name="T14" fmla="*/ 442 w 885"/>
                  <a:gd name="T15" fmla="*/ 0 h 1027"/>
                  <a:gd name="T16" fmla="*/ 0 w 885"/>
                  <a:gd name="T17" fmla="*/ 257 h 1027"/>
                  <a:gd name="T18" fmla="*/ 0 w 885"/>
                  <a:gd name="T19" fmla="*/ 770 h 1027"/>
                  <a:gd name="T20" fmla="*/ 442 w 885"/>
                  <a:gd name="T21" fmla="*/ 1027 h 1027"/>
                  <a:gd name="T22" fmla="*/ 885 w 885"/>
                  <a:gd name="T23" fmla="*/ 770 h 1027"/>
                  <a:gd name="T24" fmla="*/ 885 w 885"/>
                  <a:gd name="T25" fmla="*/ 257 h 1027"/>
                  <a:gd name="T26" fmla="*/ 442 w 885"/>
                  <a:gd name="T27" fmla="*/ 0 h 10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5" h="1027">
                    <a:moveTo>
                      <a:pt x="442" y="61"/>
                    </a:moveTo>
                    <a:lnTo>
                      <a:pt x="833" y="287"/>
                    </a:lnTo>
                    <a:lnTo>
                      <a:pt x="833" y="741"/>
                    </a:lnTo>
                    <a:lnTo>
                      <a:pt x="442" y="967"/>
                    </a:lnTo>
                    <a:lnTo>
                      <a:pt x="52" y="741"/>
                    </a:lnTo>
                    <a:lnTo>
                      <a:pt x="52" y="287"/>
                    </a:lnTo>
                    <a:lnTo>
                      <a:pt x="442" y="61"/>
                    </a:lnTo>
                    <a:close/>
                    <a:moveTo>
                      <a:pt x="442" y="0"/>
                    </a:moveTo>
                    <a:lnTo>
                      <a:pt x="0" y="257"/>
                    </a:lnTo>
                    <a:lnTo>
                      <a:pt x="0" y="770"/>
                    </a:lnTo>
                    <a:lnTo>
                      <a:pt x="442" y="1027"/>
                    </a:lnTo>
                    <a:lnTo>
                      <a:pt x="885" y="770"/>
                    </a:lnTo>
                    <a:lnTo>
                      <a:pt x="885" y="257"/>
                    </a:lnTo>
                    <a:lnTo>
                      <a:pt x="442" y="0"/>
                    </a:lnTo>
                    <a:close/>
                  </a:path>
                </a:pathLst>
              </a:custGeom>
              <a:solidFill>
                <a:schemeClr val="bg1">
                  <a:lumMod val="85000"/>
                </a:schemeClr>
              </a:solidFill>
              <a:ln>
                <a:noFill/>
              </a:ln>
              <a:effectLst/>
            </p:spPr>
            <p:txBody>
              <a:bodyPr vert="horz" wrap="square" lIns="68580" tIns="34290" rIns="68580" bIns="34290" numCol="1" anchor="t" anchorCtr="0" compatLnSpc="1">
                <a:prstTxWarp prst="textNoShape">
                  <a:avLst/>
                </a:prstTxWarp>
              </a:bodyPr>
              <a:lstStyle/>
              <a:p>
                <a:pPr defTabSz="685800">
                  <a:defRPr/>
                </a:pPr>
                <a:endParaRPr lang="en-US" sz="2400">
                  <a:solidFill>
                    <a:srgbClr val="000000"/>
                  </a:solidFill>
                  <a:latin typeface="Georgia" panose="02040502050405020303" pitchFamily="18" charset="0"/>
                </a:endParaRPr>
              </a:p>
            </p:txBody>
          </p:sp>
        </p:grpSp>
        <p:sp>
          <p:nvSpPr>
            <p:cNvPr id="25" name="TextBox 24">
              <a:extLst>
                <a:ext uri="{FF2B5EF4-FFF2-40B4-BE49-F238E27FC236}">
                  <a16:creationId xmlns:a16="http://schemas.microsoft.com/office/drawing/2014/main" id="{B31B3BE6-BCA1-4934-AA67-249F508D2A2B}"/>
                </a:ext>
              </a:extLst>
            </p:cNvPr>
            <p:cNvSpPr txBox="1"/>
            <p:nvPr/>
          </p:nvSpPr>
          <p:spPr>
            <a:xfrm flipH="1">
              <a:off x="3206165" y="715638"/>
              <a:ext cx="1627391" cy="221062"/>
            </a:xfrm>
            <a:prstGeom prst="rect">
              <a:avLst/>
            </a:prstGeom>
            <a:noFill/>
          </p:spPr>
          <p:txBody>
            <a:bodyPr wrap="square" lIns="0" tIns="0" rIns="0" bIns="0" rtlCol="0" anchor="ctr">
              <a:spAutoFit/>
            </a:bodyPr>
            <a:lstStyle/>
            <a:p>
              <a:pPr algn="ctr" defTabSz="685800">
                <a:defRPr/>
              </a:pPr>
              <a:r>
                <a:rPr lang="en-US" sz="1200" b="1" dirty="0">
                  <a:solidFill>
                    <a:schemeClr val="accent2">
                      <a:lumMod val="75000"/>
                    </a:schemeClr>
                  </a:solidFill>
                  <a:latin typeface="Georgia" panose="02040502050405020303" pitchFamily="18" charset="0"/>
                </a:rPr>
                <a:t>Economy</a:t>
              </a:r>
            </a:p>
          </p:txBody>
        </p:sp>
        <p:sp>
          <p:nvSpPr>
            <p:cNvPr id="23" name="TextBox 22">
              <a:extLst>
                <a:ext uri="{FF2B5EF4-FFF2-40B4-BE49-F238E27FC236}">
                  <a16:creationId xmlns:a16="http://schemas.microsoft.com/office/drawing/2014/main" id="{8DD5555F-54CF-4DE4-88B8-2C8E52148186}"/>
                </a:ext>
              </a:extLst>
            </p:cNvPr>
            <p:cNvSpPr txBox="1"/>
            <p:nvPr/>
          </p:nvSpPr>
          <p:spPr>
            <a:xfrm flipH="1">
              <a:off x="5792995" y="715638"/>
              <a:ext cx="1627391" cy="221062"/>
            </a:xfrm>
            <a:prstGeom prst="rect">
              <a:avLst/>
            </a:prstGeom>
            <a:noFill/>
          </p:spPr>
          <p:txBody>
            <a:bodyPr wrap="square" lIns="0" tIns="0" rIns="0" bIns="0" rtlCol="0" anchor="ctr">
              <a:spAutoFit/>
            </a:bodyPr>
            <a:lstStyle/>
            <a:p>
              <a:pPr algn="ctr" defTabSz="685800">
                <a:defRPr/>
              </a:pPr>
              <a:r>
                <a:rPr lang="en-US" sz="1200" b="1" dirty="0">
                  <a:solidFill>
                    <a:schemeClr val="accent4">
                      <a:lumMod val="50000"/>
                    </a:schemeClr>
                  </a:solidFill>
                  <a:latin typeface="Georgia" panose="02040502050405020303" pitchFamily="18" charset="0"/>
                </a:rPr>
                <a:t>Social</a:t>
              </a:r>
            </a:p>
          </p:txBody>
        </p:sp>
        <p:sp>
          <p:nvSpPr>
            <p:cNvPr id="21" name="TextBox 20">
              <a:extLst>
                <a:ext uri="{FF2B5EF4-FFF2-40B4-BE49-F238E27FC236}">
                  <a16:creationId xmlns:a16="http://schemas.microsoft.com/office/drawing/2014/main" id="{C6EE5EAD-B681-4C46-8882-8F3218F5CB92}"/>
                </a:ext>
              </a:extLst>
            </p:cNvPr>
            <p:cNvSpPr txBox="1"/>
            <p:nvPr/>
          </p:nvSpPr>
          <p:spPr>
            <a:xfrm flipH="1">
              <a:off x="8819422" y="706650"/>
              <a:ext cx="1627391" cy="221062"/>
            </a:xfrm>
            <a:prstGeom prst="rect">
              <a:avLst/>
            </a:prstGeom>
            <a:noFill/>
          </p:spPr>
          <p:txBody>
            <a:bodyPr wrap="square" lIns="0" tIns="0" rIns="0" bIns="0" rtlCol="0" anchor="ctr">
              <a:spAutoFit/>
            </a:bodyPr>
            <a:lstStyle/>
            <a:p>
              <a:pPr algn="ctr" defTabSz="685800">
                <a:defRPr/>
              </a:pPr>
              <a:r>
                <a:rPr lang="en-US" sz="1200" b="1" dirty="0">
                  <a:solidFill>
                    <a:schemeClr val="accent6">
                      <a:lumMod val="75000"/>
                    </a:schemeClr>
                  </a:solidFill>
                  <a:latin typeface="Georgia" panose="02040502050405020303" pitchFamily="18" charset="0"/>
                </a:rPr>
                <a:t>Environment</a:t>
              </a:r>
            </a:p>
          </p:txBody>
        </p:sp>
        <p:sp>
          <p:nvSpPr>
            <p:cNvPr id="19" name="TextBox 18">
              <a:extLst>
                <a:ext uri="{FF2B5EF4-FFF2-40B4-BE49-F238E27FC236}">
                  <a16:creationId xmlns:a16="http://schemas.microsoft.com/office/drawing/2014/main" id="{AB97C161-B23F-42C1-8AAF-950D131423DC}"/>
                </a:ext>
              </a:extLst>
            </p:cNvPr>
            <p:cNvSpPr txBox="1"/>
            <p:nvPr/>
          </p:nvSpPr>
          <p:spPr>
            <a:xfrm flipH="1">
              <a:off x="1732087" y="4765191"/>
              <a:ext cx="1627391" cy="221062"/>
            </a:xfrm>
            <a:prstGeom prst="rect">
              <a:avLst/>
            </a:prstGeom>
            <a:noFill/>
          </p:spPr>
          <p:txBody>
            <a:bodyPr wrap="square" lIns="0" tIns="0" rIns="0" bIns="0" rtlCol="0" anchor="ctr">
              <a:spAutoFit/>
            </a:bodyPr>
            <a:lstStyle/>
            <a:p>
              <a:pPr algn="ctr" defTabSz="685800">
                <a:defRPr/>
              </a:pPr>
              <a:r>
                <a:rPr lang="en-US" sz="1200" b="1" dirty="0">
                  <a:solidFill>
                    <a:srgbClr val="002060"/>
                  </a:solidFill>
                  <a:latin typeface="Georgia" panose="02040502050405020303" pitchFamily="18" charset="0"/>
                </a:rPr>
                <a:t>Politics</a:t>
              </a:r>
            </a:p>
          </p:txBody>
        </p:sp>
        <p:sp>
          <p:nvSpPr>
            <p:cNvPr id="17" name="TextBox 16">
              <a:extLst>
                <a:ext uri="{FF2B5EF4-FFF2-40B4-BE49-F238E27FC236}">
                  <a16:creationId xmlns:a16="http://schemas.microsoft.com/office/drawing/2014/main" id="{2E23489C-E9FD-4069-99B7-ED0705C53067}"/>
                </a:ext>
              </a:extLst>
            </p:cNvPr>
            <p:cNvSpPr txBox="1"/>
            <p:nvPr/>
          </p:nvSpPr>
          <p:spPr>
            <a:xfrm flipH="1">
              <a:off x="4572260" y="4765191"/>
              <a:ext cx="1627391" cy="221062"/>
            </a:xfrm>
            <a:prstGeom prst="rect">
              <a:avLst/>
            </a:prstGeom>
            <a:noFill/>
          </p:spPr>
          <p:txBody>
            <a:bodyPr wrap="square" lIns="0" tIns="0" rIns="0" bIns="0" rtlCol="0" anchor="ctr">
              <a:spAutoFit/>
            </a:bodyPr>
            <a:lstStyle/>
            <a:p>
              <a:pPr algn="ctr" defTabSz="685800">
                <a:defRPr/>
              </a:pPr>
              <a:r>
                <a:rPr lang="en-US" sz="1200" b="1" dirty="0">
                  <a:solidFill>
                    <a:schemeClr val="accent3">
                      <a:lumMod val="50000"/>
                    </a:schemeClr>
                  </a:solidFill>
                  <a:latin typeface="Georgia" panose="02040502050405020303" pitchFamily="18" charset="0"/>
                </a:rPr>
                <a:t>Technological</a:t>
              </a:r>
            </a:p>
          </p:txBody>
        </p:sp>
        <p:sp>
          <p:nvSpPr>
            <p:cNvPr id="15" name="TextBox 14">
              <a:extLst>
                <a:ext uri="{FF2B5EF4-FFF2-40B4-BE49-F238E27FC236}">
                  <a16:creationId xmlns:a16="http://schemas.microsoft.com/office/drawing/2014/main" id="{84BD4F8C-05DA-482E-A130-08CDD59D6150}"/>
                </a:ext>
              </a:extLst>
            </p:cNvPr>
            <p:cNvSpPr txBox="1"/>
            <p:nvPr/>
          </p:nvSpPr>
          <p:spPr>
            <a:xfrm flipH="1">
              <a:off x="7412434" y="4753315"/>
              <a:ext cx="1627391" cy="221062"/>
            </a:xfrm>
            <a:prstGeom prst="rect">
              <a:avLst/>
            </a:prstGeom>
            <a:noFill/>
          </p:spPr>
          <p:txBody>
            <a:bodyPr wrap="square" lIns="0" tIns="0" rIns="0" bIns="0" rtlCol="0" anchor="ctr">
              <a:spAutoFit/>
            </a:bodyPr>
            <a:lstStyle/>
            <a:p>
              <a:pPr algn="ctr" defTabSz="685800">
                <a:defRPr/>
              </a:pPr>
              <a:r>
                <a:rPr lang="en-US" sz="1200" b="1" dirty="0">
                  <a:solidFill>
                    <a:schemeClr val="accent5">
                      <a:lumMod val="75000"/>
                    </a:schemeClr>
                  </a:solidFill>
                  <a:latin typeface="Georgia" panose="02040502050405020303" pitchFamily="18" charset="0"/>
                </a:rPr>
                <a:t>Legal</a:t>
              </a:r>
            </a:p>
          </p:txBody>
        </p:sp>
        <p:sp>
          <p:nvSpPr>
            <p:cNvPr id="39" name="TextBox 38">
              <a:extLst>
                <a:ext uri="{FF2B5EF4-FFF2-40B4-BE49-F238E27FC236}">
                  <a16:creationId xmlns:a16="http://schemas.microsoft.com/office/drawing/2014/main" id="{EED595BA-862F-4909-A277-5A60DA56735E}"/>
                </a:ext>
              </a:extLst>
            </p:cNvPr>
            <p:cNvSpPr txBox="1"/>
            <p:nvPr/>
          </p:nvSpPr>
          <p:spPr>
            <a:xfrm>
              <a:off x="1411751" y="4995474"/>
              <a:ext cx="2554118" cy="1031624"/>
            </a:xfrm>
            <a:prstGeom prst="rect">
              <a:avLst/>
            </a:prstGeom>
            <a:noFill/>
          </p:spPr>
          <p:txBody>
            <a:bodyPr wrap="square" rtlCol="0">
              <a:spAutoFit/>
            </a:bodyPr>
            <a:lstStyle/>
            <a:p>
              <a:pPr algn="ctr" defTabSz="685800">
                <a:spcBef>
                  <a:spcPts val="450"/>
                </a:spcBef>
                <a:defRPr/>
              </a:pPr>
              <a:r>
                <a:rPr lang="en-US" sz="1000" dirty="0">
                  <a:solidFill>
                    <a:srgbClr val="263238"/>
                  </a:solidFill>
                </a:rPr>
                <a:t>Wilko must diversify its supplier networks and </a:t>
              </a:r>
              <a:r>
                <a:rPr lang="en-US" sz="1000" dirty="0" err="1">
                  <a:solidFill>
                    <a:srgbClr val="263238"/>
                  </a:solidFill>
                </a:rPr>
                <a:t>optimise</a:t>
              </a:r>
              <a:r>
                <a:rPr lang="en-US" sz="1000" dirty="0">
                  <a:solidFill>
                    <a:srgbClr val="263238"/>
                  </a:solidFill>
                </a:rPr>
                <a:t> cost structures to resist political and economic uncertainties and provide operational stability. </a:t>
              </a:r>
              <a:endParaRPr lang="en-US" sz="1000" dirty="0">
                <a:solidFill>
                  <a:prstClr val="black"/>
                </a:solidFill>
              </a:endParaRPr>
            </a:p>
          </p:txBody>
        </p:sp>
        <p:sp>
          <p:nvSpPr>
            <p:cNvPr id="40" name="TextBox 39">
              <a:extLst>
                <a:ext uri="{FF2B5EF4-FFF2-40B4-BE49-F238E27FC236}">
                  <a16:creationId xmlns:a16="http://schemas.microsoft.com/office/drawing/2014/main" id="{B77299FA-0F45-457C-A3FB-1C2A5EA606B4}"/>
                </a:ext>
              </a:extLst>
            </p:cNvPr>
            <p:cNvSpPr txBox="1"/>
            <p:nvPr/>
          </p:nvSpPr>
          <p:spPr>
            <a:xfrm>
              <a:off x="4254678" y="4995474"/>
              <a:ext cx="2262554" cy="1215843"/>
            </a:xfrm>
            <a:prstGeom prst="rect">
              <a:avLst/>
            </a:prstGeom>
            <a:noFill/>
          </p:spPr>
          <p:txBody>
            <a:bodyPr wrap="square" rtlCol="0">
              <a:spAutoFit/>
            </a:bodyPr>
            <a:lstStyle/>
            <a:p>
              <a:pPr algn="ctr" defTabSz="685800">
                <a:spcBef>
                  <a:spcPts val="450"/>
                </a:spcBef>
                <a:defRPr/>
              </a:pPr>
              <a:r>
                <a:rPr lang="en-US" sz="1000" dirty="0">
                  <a:solidFill>
                    <a:srgbClr val="263238"/>
                  </a:solidFill>
                </a:rPr>
                <a:t>E-commerce, digital marketing, and supply chain automation are helping Wilko improve operational efficiency, customer engagement, and marketing </a:t>
              </a:r>
              <a:r>
                <a:rPr lang="en-US" sz="1000" dirty="0" err="1">
                  <a:solidFill>
                    <a:srgbClr val="263238"/>
                  </a:solidFill>
                </a:rPr>
                <a:t>personalisation</a:t>
              </a:r>
              <a:r>
                <a:rPr lang="en-US" sz="1000" dirty="0">
                  <a:solidFill>
                    <a:srgbClr val="263238"/>
                  </a:solidFill>
                </a:rPr>
                <a:t>. </a:t>
              </a:r>
              <a:endParaRPr lang="en-US" sz="1000" dirty="0">
                <a:solidFill>
                  <a:prstClr val="black"/>
                </a:solidFill>
              </a:endParaRPr>
            </a:p>
          </p:txBody>
        </p:sp>
        <p:sp>
          <p:nvSpPr>
            <p:cNvPr id="41" name="TextBox 40">
              <a:extLst>
                <a:ext uri="{FF2B5EF4-FFF2-40B4-BE49-F238E27FC236}">
                  <a16:creationId xmlns:a16="http://schemas.microsoft.com/office/drawing/2014/main" id="{E2DD49FC-9668-4D9A-B35F-AE7846D475D9}"/>
                </a:ext>
              </a:extLst>
            </p:cNvPr>
            <p:cNvSpPr txBox="1"/>
            <p:nvPr/>
          </p:nvSpPr>
          <p:spPr>
            <a:xfrm>
              <a:off x="7094852" y="4995474"/>
              <a:ext cx="2262554" cy="1215843"/>
            </a:xfrm>
            <a:prstGeom prst="rect">
              <a:avLst/>
            </a:prstGeom>
            <a:noFill/>
          </p:spPr>
          <p:txBody>
            <a:bodyPr wrap="square" rtlCol="0">
              <a:spAutoFit/>
            </a:bodyPr>
            <a:lstStyle/>
            <a:p>
              <a:pPr algn="ctr" defTabSz="685800">
                <a:spcBef>
                  <a:spcPts val="450"/>
                </a:spcBef>
                <a:defRPr/>
              </a:pPr>
              <a:r>
                <a:rPr lang="en-US" sz="1000" dirty="0">
                  <a:solidFill>
                    <a:srgbClr val="263238"/>
                  </a:solidFill>
                </a:rPr>
                <a:t>litigation compliance, especially in data protection and employment, is essential for trust, operational integrity, litigation avoidance, and Wilko's ethical practices. </a:t>
              </a:r>
              <a:endParaRPr lang="en-US" sz="1000" dirty="0">
                <a:solidFill>
                  <a:prstClr val="black"/>
                </a:solidFill>
              </a:endParaRPr>
            </a:p>
          </p:txBody>
        </p:sp>
        <p:sp>
          <p:nvSpPr>
            <p:cNvPr id="42" name="TextBox 41">
              <a:extLst>
                <a:ext uri="{FF2B5EF4-FFF2-40B4-BE49-F238E27FC236}">
                  <a16:creationId xmlns:a16="http://schemas.microsoft.com/office/drawing/2014/main" id="{05EEAF0F-B01E-49FC-8E77-E59A78988731}"/>
                </a:ext>
              </a:extLst>
            </p:cNvPr>
            <p:cNvSpPr txBox="1"/>
            <p:nvPr/>
          </p:nvSpPr>
          <p:spPr>
            <a:xfrm>
              <a:off x="2831773" y="1148824"/>
              <a:ext cx="2262554" cy="1031624"/>
            </a:xfrm>
            <a:prstGeom prst="rect">
              <a:avLst/>
            </a:prstGeom>
            <a:noFill/>
          </p:spPr>
          <p:txBody>
            <a:bodyPr wrap="square" rtlCol="0">
              <a:spAutoFit/>
            </a:bodyPr>
            <a:lstStyle/>
            <a:p>
              <a:pPr algn="ctr" defTabSz="685800">
                <a:spcBef>
                  <a:spcPts val="450"/>
                </a:spcBef>
                <a:defRPr/>
              </a:pPr>
              <a:r>
                <a:rPr lang="en-US" sz="1000" dirty="0">
                  <a:solidFill>
                    <a:srgbClr val="263238"/>
                  </a:solidFill>
                </a:rPr>
                <a:t>Economic constraints like consumer spending swings and recessions require financial management efficiency and flexibility. </a:t>
              </a:r>
              <a:endParaRPr lang="en-US" sz="1000" dirty="0">
                <a:solidFill>
                  <a:prstClr val="black"/>
                </a:solidFill>
              </a:endParaRPr>
            </a:p>
          </p:txBody>
        </p:sp>
        <p:sp>
          <p:nvSpPr>
            <p:cNvPr id="43" name="TextBox 42">
              <a:extLst>
                <a:ext uri="{FF2B5EF4-FFF2-40B4-BE49-F238E27FC236}">
                  <a16:creationId xmlns:a16="http://schemas.microsoft.com/office/drawing/2014/main" id="{95CD536A-D744-44CA-8022-F0F25F7B6646}"/>
                </a:ext>
              </a:extLst>
            </p:cNvPr>
            <p:cNvSpPr txBox="1"/>
            <p:nvPr/>
          </p:nvSpPr>
          <p:spPr>
            <a:xfrm>
              <a:off x="5519338" y="1127716"/>
              <a:ext cx="2450697" cy="1215843"/>
            </a:xfrm>
            <a:prstGeom prst="rect">
              <a:avLst/>
            </a:prstGeom>
            <a:noFill/>
          </p:spPr>
          <p:txBody>
            <a:bodyPr wrap="square" rtlCol="0">
              <a:spAutoFit/>
            </a:bodyPr>
            <a:lstStyle/>
            <a:p>
              <a:pPr algn="ctr" defTabSz="685800">
                <a:spcBef>
                  <a:spcPts val="450"/>
                </a:spcBef>
                <a:defRPr/>
              </a:pPr>
              <a:r>
                <a:rPr lang="en-US" sz="1000" dirty="0">
                  <a:solidFill>
                    <a:srgbClr val="263238"/>
                  </a:solidFill>
                </a:rPr>
                <a:t>Wilko should </a:t>
              </a:r>
              <a:r>
                <a:rPr lang="en-US" sz="1000" dirty="0" err="1">
                  <a:solidFill>
                    <a:srgbClr val="263238"/>
                  </a:solidFill>
                </a:rPr>
                <a:t>emphasise</a:t>
              </a:r>
              <a:r>
                <a:rPr lang="en-US" sz="1000" dirty="0">
                  <a:solidFill>
                    <a:srgbClr val="263238"/>
                  </a:solidFill>
                </a:rPr>
                <a:t> sustainable, ethically sourced health and wellness items to improve company image and appeal to a larger population in line with social trends. </a:t>
              </a:r>
              <a:endParaRPr lang="en-US" sz="1000" dirty="0">
                <a:solidFill>
                  <a:prstClr val="black"/>
                </a:solidFill>
              </a:endParaRPr>
            </a:p>
          </p:txBody>
        </p:sp>
        <p:sp>
          <p:nvSpPr>
            <p:cNvPr id="44" name="TextBox 43">
              <a:extLst>
                <a:ext uri="{FF2B5EF4-FFF2-40B4-BE49-F238E27FC236}">
                  <a16:creationId xmlns:a16="http://schemas.microsoft.com/office/drawing/2014/main" id="{A9E626FC-DDA2-4DB9-B3D6-A0613D04A9E5}"/>
                </a:ext>
              </a:extLst>
            </p:cNvPr>
            <p:cNvSpPr txBox="1"/>
            <p:nvPr/>
          </p:nvSpPr>
          <p:spPr>
            <a:xfrm>
              <a:off x="8333253" y="979994"/>
              <a:ext cx="2599728" cy="1215843"/>
            </a:xfrm>
            <a:prstGeom prst="rect">
              <a:avLst/>
            </a:prstGeom>
            <a:noFill/>
          </p:spPr>
          <p:txBody>
            <a:bodyPr wrap="square" rtlCol="0">
              <a:spAutoFit/>
            </a:bodyPr>
            <a:lstStyle/>
            <a:p>
              <a:pPr algn="ctr" defTabSz="685800">
                <a:spcBef>
                  <a:spcPts val="450"/>
                </a:spcBef>
                <a:defRPr/>
              </a:pPr>
              <a:r>
                <a:rPr lang="en-US" sz="1000" dirty="0">
                  <a:solidFill>
                    <a:srgbClr val="263238"/>
                  </a:solidFill>
                </a:rPr>
                <a:t>Wilko can meet consumer and regulatory expectations by prioritizing eco-friendly practices in product sourcing, packaging, and operations, enhancing market appeal and corporate social responsibility efforts. </a:t>
              </a:r>
              <a:endParaRPr lang="en-US" sz="1000" dirty="0">
                <a:solidFill>
                  <a:prstClr val="black"/>
                </a:solidFill>
              </a:endParaRPr>
            </a:p>
          </p:txBody>
        </p:sp>
      </p:grpSp>
      <p:sp>
        <p:nvSpPr>
          <p:cNvPr id="45" name="Freeform 8">
            <a:extLst>
              <a:ext uri="{FF2B5EF4-FFF2-40B4-BE49-F238E27FC236}">
                <a16:creationId xmlns:a16="http://schemas.microsoft.com/office/drawing/2014/main" id="{F7B41847-7A12-48CB-A3AC-62E754BBF2DF}"/>
              </a:ext>
            </a:extLst>
          </p:cNvPr>
          <p:cNvSpPr/>
          <p:nvPr/>
        </p:nvSpPr>
        <p:spPr>
          <a:xfrm rot="5400000">
            <a:off x="-3076024" y="3076020"/>
            <a:ext cx="6858003" cy="705959"/>
          </a:xfrm>
          <a:custGeom>
            <a:avLst/>
            <a:gdLst/>
            <a:ahLst/>
            <a:cxnLst/>
            <a:rect l="l" t="t" r="r" b="b"/>
            <a:pathLst>
              <a:path w="2709333" h="368445">
                <a:moveTo>
                  <a:pt x="0" y="0"/>
                </a:moveTo>
                <a:lnTo>
                  <a:pt x="2709333" y="0"/>
                </a:lnTo>
                <a:lnTo>
                  <a:pt x="2709333" y="368445"/>
                </a:lnTo>
                <a:lnTo>
                  <a:pt x="0" y="368445"/>
                </a:lnTo>
                <a:close/>
              </a:path>
            </a:pathLst>
          </a:custGeom>
          <a:solidFill>
            <a:schemeClr val="accent1">
              <a:lumMod val="50000"/>
            </a:schemeClr>
          </a:solidFill>
        </p:spPr>
        <p:txBody>
          <a:bodyPr/>
          <a:lstStyle>
            <a:defPPr/>
          </a:lstStyle>
          <a:p>
            <a:endParaRPr sz="1350"/>
          </a:p>
        </p:txBody>
      </p:sp>
      <p:sp>
        <p:nvSpPr>
          <p:cNvPr id="47" name="TextBox 46">
            <a:extLst>
              <a:ext uri="{FF2B5EF4-FFF2-40B4-BE49-F238E27FC236}">
                <a16:creationId xmlns:a16="http://schemas.microsoft.com/office/drawing/2014/main" id="{A805752D-9040-452E-81DE-576D8A26CFB3}"/>
              </a:ext>
            </a:extLst>
          </p:cNvPr>
          <p:cNvSpPr txBox="1"/>
          <p:nvPr/>
        </p:nvSpPr>
        <p:spPr>
          <a:xfrm>
            <a:off x="474411" y="119955"/>
            <a:ext cx="8438040" cy="400110"/>
          </a:xfrm>
          <a:prstGeom prst="rect">
            <a:avLst/>
          </a:prstGeom>
          <a:noFill/>
        </p:spPr>
        <p:txBody>
          <a:bodyPr wrap="square" rtlCol="0">
            <a:spAutoFit/>
          </a:bodyPr>
          <a:lstStyle>
            <a:defPPr/>
          </a:lstStyle>
          <a:p>
            <a:pPr algn="ctr"/>
            <a:r>
              <a:rPr lang="en-US" sz="2000" b="1" dirty="0">
                <a:latin typeface="Times New Roman" panose="02020603050405020304" pitchFamily="18" charset="0"/>
                <a:cs typeface="Times New Roman" panose="02020603050405020304" pitchFamily="18" charset="0"/>
              </a:rPr>
              <a:t>Recommended Solutions Aligned with PESTEL Analysis</a:t>
            </a:r>
          </a:p>
        </p:txBody>
      </p:sp>
    </p:spTree>
    <p:extLst>
      <p:ext uri="{BB962C8B-B14F-4D97-AF65-F5344CB8AC3E}">
        <p14:creationId xmlns:p14="http://schemas.microsoft.com/office/powerpoint/2010/main" val="3528766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5184E220-1570-63A1-413F-4DDC0777AB31}"/>
              </a:ext>
            </a:extLst>
          </p:cNvPr>
          <p:cNvGrpSpPr/>
          <p:nvPr/>
        </p:nvGrpSpPr>
        <p:grpSpPr>
          <a:xfrm>
            <a:off x="278295" y="901148"/>
            <a:ext cx="8640417" cy="5624050"/>
            <a:chOff x="890608" y="2156507"/>
            <a:chExt cx="10410784" cy="4716909"/>
          </a:xfrm>
        </p:grpSpPr>
        <p:grpSp>
          <p:nvGrpSpPr>
            <p:cNvPr id="13" name="Group 12">
              <a:extLst>
                <a:ext uri="{FF2B5EF4-FFF2-40B4-BE49-F238E27FC236}">
                  <a16:creationId xmlns:a16="http://schemas.microsoft.com/office/drawing/2014/main" id="{A0F5539C-CC17-1FCD-6441-73587A620F16}"/>
                </a:ext>
              </a:extLst>
            </p:cNvPr>
            <p:cNvGrpSpPr/>
            <p:nvPr/>
          </p:nvGrpSpPr>
          <p:grpSpPr>
            <a:xfrm>
              <a:off x="890608" y="2156507"/>
              <a:ext cx="10410784" cy="4701493"/>
              <a:chOff x="1977102" y="1273794"/>
              <a:chExt cx="8603954" cy="4701493"/>
            </a:xfrm>
          </p:grpSpPr>
          <p:grpSp>
            <p:nvGrpSpPr>
              <p:cNvPr id="27" name="Group 26">
                <a:extLst>
                  <a:ext uri="{FF2B5EF4-FFF2-40B4-BE49-F238E27FC236}">
                    <a16:creationId xmlns:a16="http://schemas.microsoft.com/office/drawing/2014/main" id="{2577C0E8-5611-7830-E499-35907411FB0D}"/>
                  </a:ext>
                </a:extLst>
              </p:cNvPr>
              <p:cNvGrpSpPr/>
              <p:nvPr/>
            </p:nvGrpSpPr>
            <p:grpSpPr>
              <a:xfrm>
                <a:off x="1977102" y="1273794"/>
                <a:ext cx="2440911" cy="4701493"/>
                <a:chOff x="1977102" y="944563"/>
                <a:chExt cx="2440911" cy="4701493"/>
              </a:xfrm>
            </p:grpSpPr>
            <p:sp>
              <p:nvSpPr>
                <p:cNvPr id="40" name="Arrow: Right 39">
                  <a:extLst>
                    <a:ext uri="{FF2B5EF4-FFF2-40B4-BE49-F238E27FC236}">
                      <a16:creationId xmlns:a16="http://schemas.microsoft.com/office/drawing/2014/main" id="{EC136BB9-5307-25E6-A77B-66AE1D19B928}"/>
                    </a:ext>
                  </a:extLst>
                </p:cNvPr>
                <p:cNvSpPr/>
                <p:nvPr/>
              </p:nvSpPr>
              <p:spPr>
                <a:xfrm>
                  <a:off x="1979613" y="944563"/>
                  <a:ext cx="2438400" cy="847725"/>
                </a:xfrm>
                <a:prstGeom prst="rightArrow">
                  <a:avLst>
                    <a:gd name="adj1" fmla="val 59099"/>
                    <a:gd name="adj2" fmla="val 5534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a:effectLst>
                        <a:outerShdw blurRad="38100" dist="38100" dir="2700000" algn="tl">
                          <a:srgbClr val="000000">
                            <a:alpha val="43137"/>
                          </a:srgbClr>
                        </a:outerShdw>
                      </a:effectLst>
                      <a:latin typeface="Lora" pitchFamily="2" charset="0"/>
                    </a:rPr>
                    <a:t>Step 01</a:t>
                  </a:r>
                </a:p>
              </p:txBody>
            </p:sp>
            <p:sp>
              <p:nvSpPr>
                <p:cNvPr id="41" name="Isosceles Triangle 8">
                  <a:extLst>
                    <a:ext uri="{FF2B5EF4-FFF2-40B4-BE49-F238E27FC236}">
                      <a16:creationId xmlns:a16="http://schemas.microsoft.com/office/drawing/2014/main" id="{5F9319DC-47F9-1BA1-5CBF-7D231BDF474D}"/>
                    </a:ext>
                  </a:extLst>
                </p:cNvPr>
                <p:cNvSpPr/>
                <p:nvPr/>
              </p:nvSpPr>
              <p:spPr>
                <a:xfrm rot="10800000">
                  <a:off x="1977102" y="1612107"/>
                  <a:ext cx="267749" cy="261938"/>
                </a:xfrm>
                <a:custGeom>
                  <a:avLst/>
                  <a:gdLst>
                    <a:gd name="connsiteX0" fmla="*/ 0 w 1060704"/>
                    <a:gd name="connsiteY0" fmla="*/ 914400 h 914400"/>
                    <a:gd name="connsiteX1" fmla="*/ 530352 w 1060704"/>
                    <a:gd name="connsiteY1" fmla="*/ 0 h 914400"/>
                    <a:gd name="connsiteX2" fmla="*/ 1060704 w 1060704"/>
                    <a:gd name="connsiteY2" fmla="*/ 914400 h 914400"/>
                    <a:gd name="connsiteX3" fmla="*/ 0 w 1060704"/>
                    <a:gd name="connsiteY3" fmla="*/ 914400 h 914400"/>
                    <a:gd name="connsiteX0" fmla="*/ 0 w 1060704"/>
                    <a:gd name="connsiteY0" fmla="*/ 252413 h 252413"/>
                    <a:gd name="connsiteX1" fmla="*/ 6477 w 1060704"/>
                    <a:gd name="connsiteY1" fmla="*/ 0 h 252413"/>
                    <a:gd name="connsiteX2" fmla="*/ 1060704 w 1060704"/>
                    <a:gd name="connsiteY2" fmla="*/ 252413 h 252413"/>
                    <a:gd name="connsiteX3" fmla="*/ 0 w 1060704"/>
                    <a:gd name="connsiteY3" fmla="*/ 252413 h 252413"/>
                    <a:gd name="connsiteX0" fmla="*/ 0 w 255842"/>
                    <a:gd name="connsiteY0" fmla="*/ 252413 h 261938"/>
                    <a:gd name="connsiteX1" fmla="*/ 6477 w 255842"/>
                    <a:gd name="connsiteY1" fmla="*/ 0 h 261938"/>
                    <a:gd name="connsiteX2" fmla="*/ 255842 w 255842"/>
                    <a:gd name="connsiteY2" fmla="*/ 261938 h 261938"/>
                    <a:gd name="connsiteX3" fmla="*/ 0 w 255842"/>
                    <a:gd name="connsiteY3" fmla="*/ 252413 h 261938"/>
                    <a:gd name="connsiteX0" fmla="*/ 0 w 267749"/>
                    <a:gd name="connsiteY0" fmla="*/ 252413 h 257175"/>
                    <a:gd name="connsiteX1" fmla="*/ 6477 w 267749"/>
                    <a:gd name="connsiteY1" fmla="*/ 0 h 257175"/>
                    <a:gd name="connsiteX2" fmla="*/ 267749 w 267749"/>
                    <a:gd name="connsiteY2" fmla="*/ 257175 h 257175"/>
                    <a:gd name="connsiteX3" fmla="*/ 0 w 267749"/>
                    <a:gd name="connsiteY3" fmla="*/ 252413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9558 h 261938"/>
                    <a:gd name="connsiteX1" fmla="*/ 6477 w 267749"/>
                    <a:gd name="connsiteY1" fmla="*/ 0 h 261938"/>
                    <a:gd name="connsiteX2" fmla="*/ 267749 w 267749"/>
                    <a:gd name="connsiteY2" fmla="*/ 261938 h 261938"/>
                    <a:gd name="connsiteX3" fmla="*/ 0 w 267749"/>
                    <a:gd name="connsiteY3" fmla="*/ 259558 h 261938"/>
                  </a:gdLst>
                  <a:ahLst/>
                  <a:cxnLst>
                    <a:cxn ang="0">
                      <a:pos x="connsiteX0" y="connsiteY0"/>
                    </a:cxn>
                    <a:cxn ang="0">
                      <a:pos x="connsiteX1" y="connsiteY1"/>
                    </a:cxn>
                    <a:cxn ang="0">
                      <a:pos x="connsiteX2" y="connsiteY2"/>
                    </a:cxn>
                    <a:cxn ang="0">
                      <a:pos x="connsiteX3" y="connsiteY3"/>
                    </a:cxn>
                  </a:cxnLst>
                  <a:rect l="l" t="t" r="r" b="b"/>
                  <a:pathLst>
                    <a:path w="267749" h="261938">
                      <a:moveTo>
                        <a:pt x="0" y="259558"/>
                      </a:moveTo>
                      <a:lnTo>
                        <a:pt x="6477" y="0"/>
                      </a:lnTo>
                      <a:lnTo>
                        <a:pt x="267749" y="261938"/>
                      </a:lnTo>
                      <a:lnTo>
                        <a:pt x="0" y="259558"/>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dirty="0">
                    <a:effectLst>
                      <a:outerShdw blurRad="38100" dist="38100" dir="2700000" algn="tl">
                        <a:srgbClr val="000000">
                          <a:alpha val="43137"/>
                        </a:srgbClr>
                      </a:outerShdw>
                    </a:effectLst>
                    <a:latin typeface="Lora" pitchFamily="2" charset="0"/>
                  </a:endParaRPr>
                </a:p>
              </p:txBody>
            </p:sp>
            <p:sp>
              <p:nvSpPr>
                <p:cNvPr id="42" name="Rectangle 41">
                  <a:extLst>
                    <a:ext uri="{FF2B5EF4-FFF2-40B4-BE49-F238E27FC236}">
                      <a16:creationId xmlns:a16="http://schemas.microsoft.com/office/drawing/2014/main" id="{F565C1E3-DC4D-CD5F-0E85-4DF5005B93B3}"/>
                    </a:ext>
                  </a:extLst>
                </p:cNvPr>
                <p:cNvSpPr/>
                <p:nvPr/>
              </p:nvSpPr>
              <p:spPr>
                <a:xfrm>
                  <a:off x="2244851" y="1612107"/>
                  <a:ext cx="1886882" cy="4033949"/>
                </a:xfrm>
                <a:prstGeom prst="rect">
                  <a:avLst/>
                </a:prstGeom>
                <a:solidFill>
                  <a:schemeClr val="accent2">
                    <a:lumMod val="7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dirty="0">
                    <a:effectLst>
                      <a:outerShdw blurRad="38100" dist="38100" dir="2700000" algn="tl">
                        <a:srgbClr val="000000">
                          <a:alpha val="43137"/>
                        </a:srgbClr>
                      </a:outerShdw>
                    </a:effectLst>
                    <a:latin typeface="Lora" pitchFamily="2" charset="0"/>
                  </a:endParaRPr>
                </a:p>
              </p:txBody>
            </p:sp>
          </p:grpSp>
          <p:grpSp>
            <p:nvGrpSpPr>
              <p:cNvPr id="28" name="Group 27">
                <a:extLst>
                  <a:ext uri="{FF2B5EF4-FFF2-40B4-BE49-F238E27FC236}">
                    <a16:creationId xmlns:a16="http://schemas.microsoft.com/office/drawing/2014/main" id="{754D4656-917A-9ACA-72EC-10F928EF18E2}"/>
                  </a:ext>
                </a:extLst>
              </p:cNvPr>
              <p:cNvGrpSpPr/>
              <p:nvPr/>
            </p:nvGrpSpPr>
            <p:grpSpPr>
              <a:xfrm>
                <a:off x="4031450" y="1783206"/>
                <a:ext cx="2440911" cy="4192081"/>
                <a:chOff x="1977102" y="944563"/>
                <a:chExt cx="2440911" cy="4192081"/>
              </a:xfrm>
            </p:grpSpPr>
            <p:sp>
              <p:nvSpPr>
                <p:cNvPr id="37" name="Arrow: Right 36">
                  <a:extLst>
                    <a:ext uri="{FF2B5EF4-FFF2-40B4-BE49-F238E27FC236}">
                      <a16:creationId xmlns:a16="http://schemas.microsoft.com/office/drawing/2014/main" id="{9665B39B-81E4-EA88-2B0C-EFE7D7A6C376}"/>
                    </a:ext>
                  </a:extLst>
                </p:cNvPr>
                <p:cNvSpPr/>
                <p:nvPr/>
              </p:nvSpPr>
              <p:spPr>
                <a:xfrm>
                  <a:off x="1979613" y="944563"/>
                  <a:ext cx="2438400" cy="847725"/>
                </a:xfrm>
                <a:prstGeom prst="rightArrow">
                  <a:avLst>
                    <a:gd name="adj1" fmla="val 59099"/>
                    <a:gd name="adj2" fmla="val 5534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a:effectLst>
                        <a:outerShdw blurRad="38100" dist="38100" dir="2700000" algn="tl">
                          <a:srgbClr val="000000">
                            <a:alpha val="43137"/>
                          </a:srgbClr>
                        </a:outerShdw>
                      </a:effectLst>
                      <a:latin typeface="Lora" pitchFamily="2" charset="0"/>
                    </a:rPr>
                    <a:t>Step 02</a:t>
                  </a:r>
                </a:p>
              </p:txBody>
            </p:sp>
            <p:sp>
              <p:nvSpPr>
                <p:cNvPr id="38" name="Isosceles Triangle 8">
                  <a:extLst>
                    <a:ext uri="{FF2B5EF4-FFF2-40B4-BE49-F238E27FC236}">
                      <a16:creationId xmlns:a16="http://schemas.microsoft.com/office/drawing/2014/main" id="{2CAE72EA-68A3-AA70-F140-495A0C391E7E}"/>
                    </a:ext>
                  </a:extLst>
                </p:cNvPr>
                <p:cNvSpPr/>
                <p:nvPr/>
              </p:nvSpPr>
              <p:spPr>
                <a:xfrm rot="10800000">
                  <a:off x="1977102" y="1612107"/>
                  <a:ext cx="267749" cy="261938"/>
                </a:xfrm>
                <a:custGeom>
                  <a:avLst/>
                  <a:gdLst>
                    <a:gd name="connsiteX0" fmla="*/ 0 w 1060704"/>
                    <a:gd name="connsiteY0" fmla="*/ 914400 h 914400"/>
                    <a:gd name="connsiteX1" fmla="*/ 530352 w 1060704"/>
                    <a:gd name="connsiteY1" fmla="*/ 0 h 914400"/>
                    <a:gd name="connsiteX2" fmla="*/ 1060704 w 1060704"/>
                    <a:gd name="connsiteY2" fmla="*/ 914400 h 914400"/>
                    <a:gd name="connsiteX3" fmla="*/ 0 w 1060704"/>
                    <a:gd name="connsiteY3" fmla="*/ 914400 h 914400"/>
                    <a:gd name="connsiteX0" fmla="*/ 0 w 1060704"/>
                    <a:gd name="connsiteY0" fmla="*/ 252413 h 252413"/>
                    <a:gd name="connsiteX1" fmla="*/ 6477 w 1060704"/>
                    <a:gd name="connsiteY1" fmla="*/ 0 h 252413"/>
                    <a:gd name="connsiteX2" fmla="*/ 1060704 w 1060704"/>
                    <a:gd name="connsiteY2" fmla="*/ 252413 h 252413"/>
                    <a:gd name="connsiteX3" fmla="*/ 0 w 1060704"/>
                    <a:gd name="connsiteY3" fmla="*/ 252413 h 252413"/>
                    <a:gd name="connsiteX0" fmla="*/ 0 w 255842"/>
                    <a:gd name="connsiteY0" fmla="*/ 252413 h 261938"/>
                    <a:gd name="connsiteX1" fmla="*/ 6477 w 255842"/>
                    <a:gd name="connsiteY1" fmla="*/ 0 h 261938"/>
                    <a:gd name="connsiteX2" fmla="*/ 255842 w 255842"/>
                    <a:gd name="connsiteY2" fmla="*/ 261938 h 261938"/>
                    <a:gd name="connsiteX3" fmla="*/ 0 w 255842"/>
                    <a:gd name="connsiteY3" fmla="*/ 252413 h 261938"/>
                    <a:gd name="connsiteX0" fmla="*/ 0 w 267749"/>
                    <a:gd name="connsiteY0" fmla="*/ 252413 h 257175"/>
                    <a:gd name="connsiteX1" fmla="*/ 6477 w 267749"/>
                    <a:gd name="connsiteY1" fmla="*/ 0 h 257175"/>
                    <a:gd name="connsiteX2" fmla="*/ 267749 w 267749"/>
                    <a:gd name="connsiteY2" fmla="*/ 257175 h 257175"/>
                    <a:gd name="connsiteX3" fmla="*/ 0 w 267749"/>
                    <a:gd name="connsiteY3" fmla="*/ 252413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9558 h 261938"/>
                    <a:gd name="connsiteX1" fmla="*/ 6477 w 267749"/>
                    <a:gd name="connsiteY1" fmla="*/ 0 h 261938"/>
                    <a:gd name="connsiteX2" fmla="*/ 267749 w 267749"/>
                    <a:gd name="connsiteY2" fmla="*/ 261938 h 261938"/>
                    <a:gd name="connsiteX3" fmla="*/ 0 w 267749"/>
                    <a:gd name="connsiteY3" fmla="*/ 259558 h 261938"/>
                  </a:gdLst>
                  <a:ahLst/>
                  <a:cxnLst>
                    <a:cxn ang="0">
                      <a:pos x="connsiteX0" y="connsiteY0"/>
                    </a:cxn>
                    <a:cxn ang="0">
                      <a:pos x="connsiteX1" y="connsiteY1"/>
                    </a:cxn>
                    <a:cxn ang="0">
                      <a:pos x="connsiteX2" y="connsiteY2"/>
                    </a:cxn>
                    <a:cxn ang="0">
                      <a:pos x="connsiteX3" y="connsiteY3"/>
                    </a:cxn>
                  </a:cxnLst>
                  <a:rect l="l" t="t" r="r" b="b"/>
                  <a:pathLst>
                    <a:path w="267749" h="261938">
                      <a:moveTo>
                        <a:pt x="0" y="259558"/>
                      </a:moveTo>
                      <a:lnTo>
                        <a:pt x="6477" y="0"/>
                      </a:lnTo>
                      <a:lnTo>
                        <a:pt x="267749" y="261938"/>
                      </a:lnTo>
                      <a:lnTo>
                        <a:pt x="0" y="259558"/>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a:effectLst>
                      <a:outerShdw blurRad="38100" dist="38100" dir="2700000" algn="tl">
                        <a:srgbClr val="000000">
                          <a:alpha val="43137"/>
                        </a:srgbClr>
                      </a:outerShdw>
                    </a:effectLst>
                    <a:latin typeface="Lora" pitchFamily="2" charset="0"/>
                  </a:endParaRPr>
                </a:p>
              </p:txBody>
            </p:sp>
            <p:sp>
              <p:nvSpPr>
                <p:cNvPr id="39" name="Rectangle 38">
                  <a:extLst>
                    <a:ext uri="{FF2B5EF4-FFF2-40B4-BE49-F238E27FC236}">
                      <a16:creationId xmlns:a16="http://schemas.microsoft.com/office/drawing/2014/main" id="{85DD02F0-A997-2B1A-5386-D2ACCA413924}"/>
                    </a:ext>
                  </a:extLst>
                </p:cNvPr>
                <p:cNvSpPr/>
                <p:nvPr/>
              </p:nvSpPr>
              <p:spPr>
                <a:xfrm>
                  <a:off x="2244851" y="1612107"/>
                  <a:ext cx="1886882" cy="3524537"/>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dirty="0">
                    <a:effectLst>
                      <a:outerShdw blurRad="38100" dist="38100" dir="2700000" algn="tl">
                        <a:srgbClr val="000000">
                          <a:alpha val="43137"/>
                        </a:srgbClr>
                      </a:outerShdw>
                    </a:effectLst>
                    <a:latin typeface="Lora" pitchFamily="2" charset="0"/>
                  </a:endParaRPr>
                </a:p>
              </p:txBody>
            </p:sp>
          </p:grpSp>
          <p:grpSp>
            <p:nvGrpSpPr>
              <p:cNvPr id="29" name="Group 28">
                <a:extLst>
                  <a:ext uri="{FF2B5EF4-FFF2-40B4-BE49-F238E27FC236}">
                    <a16:creationId xmlns:a16="http://schemas.microsoft.com/office/drawing/2014/main" id="{38183373-D455-42A6-4635-09D7C879D8A0}"/>
                  </a:ext>
                </a:extLst>
              </p:cNvPr>
              <p:cNvGrpSpPr/>
              <p:nvPr/>
            </p:nvGrpSpPr>
            <p:grpSpPr>
              <a:xfrm>
                <a:off x="6085798" y="2259236"/>
                <a:ext cx="2440911" cy="3716051"/>
                <a:chOff x="1977102" y="944563"/>
                <a:chExt cx="2440911" cy="3716051"/>
              </a:xfrm>
            </p:grpSpPr>
            <p:sp>
              <p:nvSpPr>
                <p:cNvPr id="34" name="Arrow: Right 33">
                  <a:extLst>
                    <a:ext uri="{FF2B5EF4-FFF2-40B4-BE49-F238E27FC236}">
                      <a16:creationId xmlns:a16="http://schemas.microsoft.com/office/drawing/2014/main" id="{CC80F6A5-1C0E-E5C2-D905-8A28D431AC93}"/>
                    </a:ext>
                  </a:extLst>
                </p:cNvPr>
                <p:cNvSpPr/>
                <p:nvPr/>
              </p:nvSpPr>
              <p:spPr>
                <a:xfrm>
                  <a:off x="1979613" y="944563"/>
                  <a:ext cx="2438400" cy="847725"/>
                </a:xfrm>
                <a:prstGeom prst="rightArrow">
                  <a:avLst>
                    <a:gd name="adj1" fmla="val 59099"/>
                    <a:gd name="adj2" fmla="val 5534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a:effectLst>
                        <a:outerShdw blurRad="38100" dist="38100" dir="2700000" algn="tl">
                          <a:srgbClr val="000000">
                            <a:alpha val="43137"/>
                          </a:srgbClr>
                        </a:outerShdw>
                      </a:effectLst>
                      <a:latin typeface="Lora" pitchFamily="2" charset="0"/>
                    </a:rPr>
                    <a:t>Step 03</a:t>
                  </a:r>
                </a:p>
              </p:txBody>
            </p:sp>
            <p:sp>
              <p:nvSpPr>
                <p:cNvPr id="35" name="Isosceles Triangle 8">
                  <a:extLst>
                    <a:ext uri="{FF2B5EF4-FFF2-40B4-BE49-F238E27FC236}">
                      <a16:creationId xmlns:a16="http://schemas.microsoft.com/office/drawing/2014/main" id="{3D8C428F-F267-84C0-A3A7-3EAE4971A8D6}"/>
                    </a:ext>
                  </a:extLst>
                </p:cNvPr>
                <p:cNvSpPr/>
                <p:nvPr/>
              </p:nvSpPr>
              <p:spPr>
                <a:xfrm rot="10800000">
                  <a:off x="1977102" y="1612107"/>
                  <a:ext cx="267749" cy="261938"/>
                </a:xfrm>
                <a:custGeom>
                  <a:avLst/>
                  <a:gdLst>
                    <a:gd name="connsiteX0" fmla="*/ 0 w 1060704"/>
                    <a:gd name="connsiteY0" fmla="*/ 914400 h 914400"/>
                    <a:gd name="connsiteX1" fmla="*/ 530352 w 1060704"/>
                    <a:gd name="connsiteY1" fmla="*/ 0 h 914400"/>
                    <a:gd name="connsiteX2" fmla="*/ 1060704 w 1060704"/>
                    <a:gd name="connsiteY2" fmla="*/ 914400 h 914400"/>
                    <a:gd name="connsiteX3" fmla="*/ 0 w 1060704"/>
                    <a:gd name="connsiteY3" fmla="*/ 914400 h 914400"/>
                    <a:gd name="connsiteX0" fmla="*/ 0 w 1060704"/>
                    <a:gd name="connsiteY0" fmla="*/ 252413 h 252413"/>
                    <a:gd name="connsiteX1" fmla="*/ 6477 w 1060704"/>
                    <a:gd name="connsiteY1" fmla="*/ 0 h 252413"/>
                    <a:gd name="connsiteX2" fmla="*/ 1060704 w 1060704"/>
                    <a:gd name="connsiteY2" fmla="*/ 252413 h 252413"/>
                    <a:gd name="connsiteX3" fmla="*/ 0 w 1060704"/>
                    <a:gd name="connsiteY3" fmla="*/ 252413 h 252413"/>
                    <a:gd name="connsiteX0" fmla="*/ 0 w 255842"/>
                    <a:gd name="connsiteY0" fmla="*/ 252413 h 261938"/>
                    <a:gd name="connsiteX1" fmla="*/ 6477 w 255842"/>
                    <a:gd name="connsiteY1" fmla="*/ 0 h 261938"/>
                    <a:gd name="connsiteX2" fmla="*/ 255842 w 255842"/>
                    <a:gd name="connsiteY2" fmla="*/ 261938 h 261938"/>
                    <a:gd name="connsiteX3" fmla="*/ 0 w 255842"/>
                    <a:gd name="connsiteY3" fmla="*/ 252413 h 261938"/>
                    <a:gd name="connsiteX0" fmla="*/ 0 w 267749"/>
                    <a:gd name="connsiteY0" fmla="*/ 252413 h 257175"/>
                    <a:gd name="connsiteX1" fmla="*/ 6477 w 267749"/>
                    <a:gd name="connsiteY1" fmla="*/ 0 h 257175"/>
                    <a:gd name="connsiteX2" fmla="*/ 267749 w 267749"/>
                    <a:gd name="connsiteY2" fmla="*/ 257175 h 257175"/>
                    <a:gd name="connsiteX3" fmla="*/ 0 w 267749"/>
                    <a:gd name="connsiteY3" fmla="*/ 252413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9558 h 261938"/>
                    <a:gd name="connsiteX1" fmla="*/ 6477 w 267749"/>
                    <a:gd name="connsiteY1" fmla="*/ 0 h 261938"/>
                    <a:gd name="connsiteX2" fmla="*/ 267749 w 267749"/>
                    <a:gd name="connsiteY2" fmla="*/ 261938 h 261938"/>
                    <a:gd name="connsiteX3" fmla="*/ 0 w 267749"/>
                    <a:gd name="connsiteY3" fmla="*/ 259558 h 261938"/>
                  </a:gdLst>
                  <a:ahLst/>
                  <a:cxnLst>
                    <a:cxn ang="0">
                      <a:pos x="connsiteX0" y="connsiteY0"/>
                    </a:cxn>
                    <a:cxn ang="0">
                      <a:pos x="connsiteX1" y="connsiteY1"/>
                    </a:cxn>
                    <a:cxn ang="0">
                      <a:pos x="connsiteX2" y="connsiteY2"/>
                    </a:cxn>
                    <a:cxn ang="0">
                      <a:pos x="connsiteX3" y="connsiteY3"/>
                    </a:cxn>
                  </a:cxnLst>
                  <a:rect l="l" t="t" r="r" b="b"/>
                  <a:pathLst>
                    <a:path w="267749" h="261938">
                      <a:moveTo>
                        <a:pt x="0" y="259558"/>
                      </a:moveTo>
                      <a:lnTo>
                        <a:pt x="6477" y="0"/>
                      </a:lnTo>
                      <a:lnTo>
                        <a:pt x="267749" y="261938"/>
                      </a:lnTo>
                      <a:lnTo>
                        <a:pt x="0" y="25955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a:effectLst>
                      <a:outerShdw blurRad="38100" dist="38100" dir="2700000" algn="tl">
                        <a:srgbClr val="000000">
                          <a:alpha val="43137"/>
                        </a:srgbClr>
                      </a:outerShdw>
                    </a:effectLst>
                    <a:latin typeface="Lora" pitchFamily="2" charset="0"/>
                  </a:endParaRPr>
                </a:p>
              </p:txBody>
            </p:sp>
            <p:sp>
              <p:nvSpPr>
                <p:cNvPr id="36" name="Rectangle 35">
                  <a:extLst>
                    <a:ext uri="{FF2B5EF4-FFF2-40B4-BE49-F238E27FC236}">
                      <a16:creationId xmlns:a16="http://schemas.microsoft.com/office/drawing/2014/main" id="{49C496EC-94AB-8981-6B19-844FFCFE6798}"/>
                    </a:ext>
                  </a:extLst>
                </p:cNvPr>
                <p:cNvSpPr/>
                <p:nvPr/>
              </p:nvSpPr>
              <p:spPr>
                <a:xfrm>
                  <a:off x="2244851" y="1612107"/>
                  <a:ext cx="1886882" cy="3048507"/>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a:effectLst>
                      <a:outerShdw blurRad="38100" dist="38100" dir="2700000" algn="tl">
                        <a:srgbClr val="000000">
                          <a:alpha val="43137"/>
                        </a:srgbClr>
                      </a:outerShdw>
                    </a:effectLst>
                    <a:latin typeface="Lora" pitchFamily="2" charset="0"/>
                  </a:endParaRPr>
                </a:p>
              </p:txBody>
            </p:sp>
          </p:grpSp>
          <p:grpSp>
            <p:nvGrpSpPr>
              <p:cNvPr id="30" name="Group 29">
                <a:extLst>
                  <a:ext uri="{FF2B5EF4-FFF2-40B4-BE49-F238E27FC236}">
                    <a16:creationId xmlns:a16="http://schemas.microsoft.com/office/drawing/2014/main" id="{CF0049BB-5089-0B1B-741E-CB391F6CAB11}"/>
                  </a:ext>
                </a:extLst>
              </p:cNvPr>
              <p:cNvGrpSpPr/>
              <p:nvPr/>
            </p:nvGrpSpPr>
            <p:grpSpPr>
              <a:xfrm>
                <a:off x="8140145" y="2712689"/>
                <a:ext cx="2440911" cy="3262598"/>
                <a:chOff x="1977102" y="944563"/>
                <a:chExt cx="2440911" cy="3262598"/>
              </a:xfrm>
            </p:grpSpPr>
            <p:sp>
              <p:nvSpPr>
                <p:cNvPr id="31" name="Rectangle 30">
                  <a:extLst>
                    <a:ext uri="{FF2B5EF4-FFF2-40B4-BE49-F238E27FC236}">
                      <a16:creationId xmlns:a16="http://schemas.microsoft.com/office/drawing/2014/main" id="{D69A232F-7906-CF5A-FD70-7041842B1D9D}"/>
                    </a:ext>
                  </a:extLst>
                </p:cNvPr>
                <p:cNvSpPr/>
                <p:nvPr/>
              </p:nvSpPr>
              <p:spPr>
                <a:xfrm>
                  <a:off x="2244851" y="1612106"/>
                  <a:ext cx="1886882" cy="2595055"/>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a:effectLst>
                      <a:outerShdw blurRad="38100" dist="38100" dir="2700000" algn="tl">
                        <a:srgbClr val="000000">
                          <a:alpha val="43137"/>
                        </a:srgbClr>
                      </a:outerShdw>
                    </a:effectLst>
                    <a:latin typeface="Lora" pitchFamily="2" charset="0"/>
                  </a:endParaRPr>
                </a:p>
              </p:txBody>
            </p:sp>
            <p:sp>
              <p:nvSpPr>
                <p:cNvPr id="32" name="Arrow: Right 31">
                  <a:extLst>
                    <a:ext uri="{FF2B5EF4-FFF2-40B4-BE49-F238E27FC236}">
                      <a16:creationId xmlns:a16="http://schemas.microsoft.com/office/drawing/2014/main" id="{3187BAE9-1B56-663A-DAD8-CF1B4C3ED2EE}"/>
                    </a:ext>
                  </a:extLst>
                </p:cNvPr>
                <p:cNvSpPr/>
                <p:nvPr/>
              </p:nvSpPr>
              <p:spPr>
                <a:xfrm>
                  <a:off x="1979613" y="944563"/>
                  <a:ext cx="2438400" cy="847725"/>
                </a:xfrm>
                <a:prstGeom prst="rightArrow">
                  <a:avLst>
                    <a:gd name="adj1" fmla="val 59099"/>
                    <a:gd name="adj2" fmla="val 5534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 b="1" dirty="0">
                      <a:effectLst>
                        <a:outerShdw blurRad="38100" dist="38100" dir="2700000" algn="tl">
                          <a:srgbClr val="000000">
                            <a:alpha val="43137"/>
                          </a:srgbClr>
                        </a:outerShdw>
                      </a:effectLst>
                      <a:latin typeface="Lora" pitchFamily="2" charset="0"/>
                    </a:rPr>
                    <a:t>Step 04</a:t>
                  </a:r>
                </a:p>
              </p:txBody>
            </p:sp>
            <p:sp>
              <p:nvSpPr>
                <p:cNvPr id="33" name="Isosceles Triangle 8">
                  <a:extLst>
                    <a:ext uri="{FF2B5EF4-FFF2-40B4-BE49-F238E27FC236}">
                      <a16:creationId xmlns:a16="http://schemas.microsoft.com/office/drawing/2014/main" id="{4C942880-6010-F08B-BD32-5F02DC8BF645}"/>
                    </a:ext>
                  </a:extLst>
                </p:cNvPr>
                <p:cNvSpPr/>
                <p:nvPr/>
              </p:nvSpPr>
              <p:spPr>
                <a:xfrm rot="10800000">
                  <a:off x="1977102" y="1612107"/>
                  <a:ext cx="267749" cy="261938"/>
                </a:xfrm>
                <a:custGeom>
                  <a:avLst/>
                  <a:gdLst>
                    <a:gd name="connsiteX0" fmla="*/ 0 w 1060704"/>
                    <a:gd name="connsiteY0" fmla="*/ 914400 h 914400"/>
                    <a:gd name="connsiteX1" fmla="*/ 530352 w 1060704"/>
                    <a:gd name="connsiteY1" fmla="*/ 0 h 914400"/>
                    <a:gd name="connsiteX2" fmla="*/ 1060704 w 1060704"/>
                    <a:gd name="connsiteY2" fmla="*/ 914400 h 914400"/>
                    <a:gd name="connsiteX3" fmla="*/ 0 w 1060704"/>
                    <a:gd name="connsiteY3" fmla="*/ 914400 h 914400"/>
                    <a:gd name="connsiteX0" fmla="*/ 0 w 1060704"/>
                    <a:gd name="connsiteY0" fmla="*/ 252413 h 252413"/>
                    <a:gd name="connsiteX1" fmla="*/ 6477 w 1060704"/>
                    <a:gd name="connsiteY1" fmla="*/ 0 h 252413"/>
                    <a:gd name="connsiteX2" fmla="*/ 1060704 w 1060704"/>
                    <a:gd name="connsiteY2" fmla="*/ 252413 h 252413"/>
                    <a:gd name="connsiteX3" fmla="*/ 0 w 1060704"/>
                    <a:gd name="connsiteY3" fmla="*/ 252413 h 252413"/>
                    <a:gd name="connsiteX0" fmla="*/ 0 w 255842"/>
                    <a:gd name="connsiteY0" fmla="*/ 252413 h 261938"/>
                    <a:gd name="connsiteX1" fmla="*/ 6477 w 255842"/>
                    <a:gd name="connsiteY1" fmla="*/ 0 h 261938"/>
                    <a:gd name="connsiteX2" fmla="*/ 255842 w 255842"/>
                    <a:gd name="connsiteY2" fmla="*/ 261938 h 261938"/>
                    <a:gd name="connsiteX3" fmla="*/ 0 w 255842"/>
                    <a:gd name="connsiteY3" fmla="*/ 252413 h 261938"/>
                    <a:gd name="connsiteX0" fmla="*/ 0 w 267749"/>
                    <a:gd name="connsiteY0" fmla="*/ 252413 h 257175"/>
                    <a:gd name="connsiteX1" fmla="*/ 6477 w 267749"/>
                    <a:gd name="connsiteY1" fmla="*/ 0 h 257175"/>
                    <a:gd name="connsiteX2" fmla="*/ 267749 w 267749"/>
                    <a:gd name="connsiteY2" fmla="*/ 257175 h 257175"/>
                    <a:gd name="connsiteX3" fmla="*/ 0 w 267749"/>
                    <a:gd name="connsiteY3" fmla="*/ 252413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4795 h 257175"/>
                    <a:gd name="connsiteX1" fmla="*/ 6477 w 267749"/>
                    <a:gd name="connsiteY1" fmla="*/ 0 h 257175"/>
                    <a:gd name="connsiteX2" fmla="*/ 267749 w 267749"/>
                    <a:gd name="connsiteY2" fmla="*/ 257175 h 257175"/>
                    <a:gd name="connsiteX3" fmla="*/ 0 w 267749"/>
                    <a:gd name="connsiteY3" fmla="*/ 254795 h 257175"/>
                    <a:gd name="connsiteX0" fmla="*/ 0 w 267749"/>
                    <a:gd name="connsiteY0" fmla="*/ 259558 h 261938"/>
                    <a:gd name="connsiteX1" fmla="*/ 6477 w 267749"/>
                    <a:gd name="connsiteY1" fmla="*/ 0 h 261938"/>
                    <a:gd name="connsiteX2" fmla="*/ 267749 w 267749"/>
                    <a:gd name="connsiteY2" fmla="*/ 261938 h 261938"/>
                    <a:gd name="connsiteX3" fmla="*/ 0 w 267749"/>
                    <a:gd name="connsiteY3" fmla="*/ 259558 h 261938"/>
                  </a:gdLst>
                  <a:ahLst/>
                  <a:cxnLst>
                    <a:cxn ang="0">
                      <a:pos x="connsiteX0" y="connsiteY0"/>
                    </a:cxn>
                    <a:cxn ang="0">
                      <a:pos x="connsiteX1" y="connsiteY1"/>
                    </a:cxn>
                    <a:cxn ang="0">
                      <a:pos x="connsiteX2" y="connsiteY2"/>
                    </a:cxn>
                    <a:cxn ang="0">
                      <a:pos x="connsiteX3" y="connsiteY3"/>
                    </a:cxn>
                  </a:cxnLst>
                  <a:rect l="l" t="t" r="r" b="b"/>
                  <a:pathLst>
                    <a:path w="267749" h="261938">
                      <a:moveTo>
                        <a:pt x="0" y="259558"/>
                      </a:moveTo>
                      <a:lnTo>
                        <a:pt x="6477" y="0"/>
                      </a:lnTo>
                      <a:lnTo>
                        <a:pt x="267749" y="261938"/>
                      </a:lnTo>
                      <a:lnTo>
                        <a:pt x="0" y="259558"/>
                      </a:ln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500" b="1">
                    <a:effectLst>
                      <a:outerShdw blurRad="38100" dist="38100" dir="2700000" algn="tl">
                        <a:srgbClr val="000000">
                          <a:alpha val="43137"/>
                        </a:srgbClr>
                      </a:outerShdw>
                    </a:effectLst>
                    <a:latin typeface="Lora" pitchFamily="2" charset="0"/>
                  </a:endParaRPr>
                </a:p>
              </p:txBody>
            </p:sp>
          </p:grpSp>
        </p:grpSp>
        <p:sp>
          <p:nvSpPr>
            <p:cNvPr id="43" name="Rectangle 42">
              <a:extLst>
                <a:ext uri="{FF2B5EF4-FFF2-40B4-BE49-F238E27FC236}">
                  <a16:creationId xmlns:a16="http://schemas.microsoft.com/office/drawing/2014/main" id="{2033F157-465D-6EB8-034A-46B36C5F0AD0}"/>
                </a:ext>
              </a:extLst>
            </p:cNvPr>
            <p:cNvSpPr/>
            <p:nvPr/>
          </p:nvSpPr>
          <p:spPr>
            <a:xfrm>
              <a:off x="3998757" y="3921225"/>
              <a:ext cx="1561923" cy="2555519"/>
            </a:xfrm>
            <a:prstGeom prst="rect">
              <a:avLst/>
            </a:prstGeom>
          </p:spPr>
          <p:txBody>
            <a:bodyPr wrap="square">
              <a:spAutoFit/>
            </a:bodyPr>
            <a:lstStyle/>
            <a:p>
              <a:pPr algn="ctr">
                <a:spcAft>
                  <a:spcPts val="450"/>
                </a:spcAft>
              </a:pPr>
              <a:r>
                <a:rPr lang="en-US" sz="1600" b="1" dirty="0">
                  <a:latin typeface="Times New Roman" panose="02020603050405020304" pitchFamily="18" charset="0"/>
                  <a:cs typeface="Times New Roman" panose="02020603050405020304" pitchFamily="18" charset="0"/>
                </a:rPr>
                <a:t>Utilize surveys, social media monitoring, and CRM systems to gather and analyze customer feedback and interactions.</a:t>
              </a:r>
              <a:endParaRPr lang="en-US" sz="9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44" name="Rectangle 43">
              <a:extLst>
                <a:ext uri="{FF2B5EF4-FFF2-40B4-BE49-F238E27FC236}">
                  <a16:creationId xmlns:a16="http://schemas.microsoft.com/office/drawing/2014/main" id="{53D38484-BE05-B710-3BAA-1272CFCFA54C}"/>
                </a:ext>
              </a:extLst>
            </p:cNvPr>
            <p:cNvSpPr/>
            <p:nvPr/>
          </p:nvSpPr>
          <p:spPr>
            <a:xfrm>
              <a:off x="1388585" y="3508213"/>
              <a:ext cx="1763970" cy="2968531"/>
            </a:xfrm>
            <a:prstGeom prst="rect">
              <a:avLst/>
            </a:prstGeom>
          </p:spPr>
          <p:txBody>
            <a:bodyPr wrap="square">
              <a:spAutoFit/>
            </a:bodyPr>
            <a:lstStyle/>
            <a:p>
              <a:pPr algn="ctr"/>
              <a:r>
                <a:rPr lang="en-US" sz="1600" b="1" dirty="0">
                  <a:latin typeface="Times New Roman" panose="02020603050405020304" pitchFamily="18" charset="0"/>
                  <a:cs typeface="Times New Roman" panose="02020603050405020304" pitchFamily="18" charset="0"/>
                </a:rPr>
                <a:t>Identify trends, patterns, and areas for focus using BI tools for data analysis, dashboard reporting, and strategy meetings to make quick decisions and plan revisions.</a:t>
              </a:r>
            </a:p>
          </p:txBody>
        </p:sp>
        <p:sp>
          <p:nvSpPr>
            <p:cNvPr id="45" name="Rectangle 44">
              <a:extLst>
                <a:ext uri="{FF2B5EF4-FFF2-40B4-BE49-F238E27FC236}">
                  <a16:creationId xmlns:a16="http://schemas.microsoft.com/office/drawing/2014/main" id="{76FA9F78-5A74-634E-37A1-C88B6424756C}"/>
                </a:ext>
              </a:extLst>
            </p:cNvPr>
            <p:cNvSpPr/>
            <p:nvPr/>
          </p:nvSpPr>
          <p:spPr>
            <a:xfrm>
              <a:off x="6381286" y="3904885"/>
              <a:ext cx="1763970" cy="2968531"/>
            </a:xfrm>
            <a:prstGeom prst="rect">
              <a:avLst/>
            </a:prstGeom>
          </p:spPr>
          <p:txBody>
            <a:bodyPr wrap="square">
              <a:spAutoFit/>
            </a:bodyPr>
            <a:lstStyle/>
            <a:p>
              <a:pPr algn="ctr"/>
              <a:r>
                <a:rPr lang="en-US" sz="1600" b="1" dirty="0">
                  <a:latin typeface="Times New Roman" panose="02020603050405020304" pitchFamily="18" charset="0"/>
                  <a:cs typeface="Times New Roman" panose="02020603050405020304" pitchFamily="18" charset="0"/>
                </a:rPr>
                <a:t>Monitor carbon emissions, trash management, and sustainable procurement using environmental experts and sustainability reporting systems.</a:t>
              </a:r>
              <a:endParaRPr lang="en-US" sz="900" b="1"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46" name="Rectangle 45">
              <a:extLst>
                <a:ext uri="{FF2B5EF4-FFF2-40B4-BE49-F238E27FC236}">
                  <a16:creationId xmlns:a16="http://schemas.microsoft.com/office/drawing/2014/main" id="{F7EA7E8C-F5D1-0F44-4132-DA35036D9317}"/>
                </a:ext>
              </a:extLst>
            </p:cNvPr>
            <p:cNvSpPr/>
            <p:nvPr/>
          </p:nvSpPr>
          <p:spPr>
            <a:xfrm>
              <a:off x="9032469" y="4360153"/>
              <a:ext cx="1561923" cy="2400639"/>
            </a:xfrm>
            <a:prstGeom prst="rect">
              <a:avLst/>
            </a:prstGeom>
          </p:spPr>
          <p:txBody>
            <a:bodyPr wrap="square">
              <a:spAutoFit/>
            </a:bodyPr>
            <a:lstStyle/>
            <a:p>
              <a:pPr algn="ctr"/>
              <a:r>
                <a:rPr lang="en-US" sz="1500" b="1" dirty="0">
                  <a:latin typeface="Times New Roman" panose="02020603050405020304" pitchFamily="18" charset="0"/>
                  <a:cs typeface="Times New Roman" panose="02020603050405020304" pitchFamily="18" charset="0"/>
                </a:rPr>
                <a:t>Utilize e-commerce analytics tools for online sales growth and supply chain management software for operational cost reduction.</a:t>
              </a:r>
              <a:endParaRPr lang="en-US" sz="1500" dirty="0">
                <a:solidFill>
                  <a:schemeClr val="tx1">
                    <a:lumMod val="75000"/>
                    <a:lumOff val="25000"/>
                  </a:schemeClr>
                </a:solidFill>
                <a:latin typeface="Lora" pitchFamily="2" charset="0"/>
                <a:cs typeface="Times New Roman" panose="02020603050405020304" pitchFamily="18" charset="0"/>
              </a:endParaRPr>
            </a:p>
          </p:txBody>
        </p:sp>
      </p:grpSp>
      <p:sp>
        <p:nvSpPr>
          <p:cNvPr id="53" name="TextBox 52">
            <a:extLst>
              <a:ext uri="{FF2B5EF4-FFF2-40B4-BE49-F238E27FC236}">
                <a16:creationId xmlns:a16="http://schemas.microsoft.com/office/drawing/2014/main" id="{00138719-4473-30C5-A4CA-B517ED3C4EA8}"/>
              </a:ext>
            </a:extLst>
          </p:cNvPr>
          <p:cNvSpPr txBox="1"/>
          <p:nvPr/>
        </p:nvSpPr>
        <p:spPr>
          <a:xfrm>
            <a:off x="0" y="-10135"/>
            <a:ext cx="9143999" cy="584775"/>
          </a:xfrm>
          <a:prstGeom prst="rect">
            <a:avLst/>
          </a:prstGeom>
          <a:solidFill>
            <a:schemeClr val="accent1">
              <a:lumMod val="75000"/>
            </a:schemeClr>
          </a:solidFill>
        </p:spPr>
        <p:txBody>
          <a:bodyPr wrap="square">
            <a:spAutoFit/>
          </a:bodyPr>
          <a:lstStyle/>
          <a:p>
            <a:pPr algn="ctr"/>
            <a:r>
              <a:rPr lang="en-US" sz="3200" b="1" dirty="0"/>
              <a:t>Methods for Collecting and Analyzing Data</a:t>
            </a:r>
          </a:p>
        </p:txBody>
      </p:sp>
    </p:spTree>
    <p:extLst>
      <p:ext uri="{BB962C8B-B14F-4D97-AF65-F5344CB8AC3E}">
        <p14:creationId xmlns:p14="http://schemas.microsoft.com/office/powerpoint/2010/main" val="2494244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8BA2778-D700-D50E-2E7F-8DA71B74318C}"/>
              </a:ext>
            </a:extLst>
          </p:cNvPr>
          <p:cNvSpPr txBox="1"/>
          <p:nvPr/>
        </p:nvSpPr>
        <p:spPr>
          <a:xfrm>
            <a:off x="0" y="274388"/>
            <a:ext cx="9183496" cy="461665"/>
          </a:xfrm>
          <a:prstGeom prst="rect">
            <a:avLst/>
          </a:prstGeom>
          <a:solidFill>
            <a:schemeClr val="accent1"/>
          </a:solidFill>
        </p:spPr>
        <p:txBody>
          <a:bodyPr wrap="square">
            <a:spAutoFit/>
          </a:bodyPr>
          <a:lstStyle/>
          <a:p>
            <a:pPr algn="ctr" defTabSz="685800"/>
            <a:r>
              <a:rPr lang="en-US" sz="2400" b="1" dirty="0">
                <a:solidFill>
                  <a:prstClr val="black">
                    <a:lumMod val="85000"/>
                    <a:lumOff val="15000"/>
                  </a:prstClr>
                </a:solidFill>
                <a:latin typeface="Montserrat" panose="00000500000000000000" pitchFamily="2" charset="0"/>
              </a:rPr>
              <a:t>KPIs for Recommended Solutions</a:t>
            </a:r>
          </a:p>
        </p:txBody>
      </p:sp>
      <p:grpSp>
        <p:nvGrpSpPr>
          <p:cNvPr id="2714" name="Group 2713">
            <a:extLst>
              <a:ext uri="{FF2B5EF4-FFF2-40B4-BE49-F238E27FC236}">
                <a16:creationId xmlns:a16="http://schemas.microsoft.com/office/drawing/2014/main" id="{5DC07305-502C-9EE6-E588-606AFE5A36EA}"/>
              </a:ext>
            </a:extLst>
          </p:cNvPr>
          <p:cNvGrpSpPr/>
          <p:nvPr/>
        </p:nvGrpSpPr>
        <p:grpSpPr>
          <a:xfrm>
            <a:off x="477078" y="1046922"/>
            <a:ext cx="8229599" cy="5314121"/>
            <a:chOff x="1426027" y="1556507"/>
            <a:chExt cx="9341303" cy="4647908"/>
          </a:xfrm>
        </p:grpSpPr>
        <p:sp>
          <p:nvSpPr>
            <p:cNvPr id="7" name="Freeform: Shape 6">
              <a:extLst>
                <a:ext uri="{FF2B5EF4-FFF2-40B4-BE49-F238E27FC236}">
                  <a16:creationId xmlns:a16="http://schemas.microsoft.com/office/drawing/2014/main" id="{4BE69CCF-2890-FD97-1352-278ED6914145}"/>
                </a:ext>
              </a:extLst>
            </p:cNvPr>
            <p:cNvSpPr/>
            <p:nvPr/>
          </p:nvSpPr>
          <p:spPr>
            <a:xfrm>
              <a:off x="1426027" y="1556507"/>
              <a:ext cx="4337153" cy="2264421"/>
            </a:xfrm>
            <a:custGeom>
              <a:avLst/>
              <a:gdLst>
                <a:gd name="connsiteX0" fmla="*/ 4336951 w 4337153"/>
                <a:gd name="connsiteY0" fmla="*/ 23938 h 2264421"/>
                <a:gd name="connsiteX1" fmla="*/ 4194977 w 4337153"/>
                <a:gd name="connsiteY1" fmla="*/ -368 h 2264421"/>
                <a:gd name="connsiteX2" fmla="*/ 425501 w 4337153"/>
                <a:gd name="connsiteY2" fmla="*/ -368 h 2264421"/>
                <a:gd name="connsiteX3" fmla="*/ -202 w 4337153"/>
                <a:gd name="connsiteY3" fmla="*/ 425335 h 2264421"/>
                <a:gd name="connsiteX4" fmla="*/ -202 w 4337153"/>
                <a:gd name="connsiteY4" fmla="*/ 425372 h 2264421"/>
                <a:gd name="connsiteX5" fmla="*/ -202 w 4337153"/>
                <a:gd name="connsiteY5" fmla="*/ 1838204 h 2264421"/>
                <a:gd name="connsiteX6" fmla="*/ 425354 w 4337153"/>
                <a:gd name="connsiteY6" fmla="*/ 2264054 h 2264421"/>
                <a:gd name="connsiteX7" fmla="*/ 425501 w 4337153"/>
                <a:gd name="connsiteY7" fmla="*/ 2264054 h 2264421"/>
                <a:gd name="connsiteX8" fmla="*/ 2350485 w 4337153"/>
                <a:gd name="connsiteY8" fmla="*/ 2264054 h 2264421"/>
                <a:gd name="connsiteX9" fmla="*/ 4336951 w 4337153"/>
                <a:gd name="connsiteY9" fmla="*/ 23938 h 226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153" h="2264421">
                  <a:moveTo>
                    <a:pt x="4336951" y="23938"/>
                  </a:moveTo>
                  <a:cubicBezTo>
                    <a:pt x="4291355" y="7810"/>
                    <a:pt x="4243331" y="-408"/>
                    <a:pt x="4194977" y="-368"/>
                  </a:cubicBezTo>
                  <a:lnTo>
                    <a:pt x="425501" y="-368"/>
                  </a:lnTo>
                  <a:cubicBezTo>
                    <a:pt x="190392" y="-368"/>
                    <a:pt x="-202" y="190226"/>
                    <a:pt x="-202" y="425335"/>
                  </a:cubicBezTo>
                  <a:cubicBezTo>
                    <a:pt x="-202" y="425346"/>
                    <a:pt x="-202" y="425361"/>
                    <a:pt x="-202" y="425372"/>
                  </a:cubicBezTo>
                  <a:lnTo>
                    <a:pt x="-202" y="1838204"/>
                  </a:lnTo>
                  <a:cubicBezTo>
                    <a:pt x="-283" y="2073313"/>
                    <a:pt x="190245" y="2263973"/>
                    <a:pt x="425354" y="2264054"/>
                  </a:cubicBezTo>
                  <a:cubicBezTo>
                    <a:pt x="425402" y="2264054"/>
                    <a:pt x="425453" y="2264054"/>
                    <a:pt x="425501" y="2264054"/>
                  </a:cubicBezTo>
                  <a:lnTo>
                    <a:pt x="2350485" y="2264054"/>
                  </a:lnTo>
                  <a:cubicBezTo>
                    <a:pt x="2379204" y="1121749"/>
                    <a:pt x="3232191" y="184261"/>
                    <a:pt x="4336951" y="23938"/>
                  </a:cubicBezTo>
                  <a:close/>
                </a:path>
              </a:pathLst>
            </a:custGeom>
            <a:solidFill>
              <a:schemeClr val="accent1"/>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311" name="Freeform: Shape 310">
              <a:extLst>
                <a:ext uri="{FF2B5EF4-FFF2-40B4-BE49-F238E27FC236}">
                  <a16:creationId xmlns:a16="http://schemas.microsoft.com/office/drawing/2014/main" id="{D05BB223-C9AD-8FCF-C5FD-7F39F1774D06}"/>
                </a:ext>
              </a:extLst>
            </p:cNvPr>
            <p:cNvSpPr/>
            <p:nvPr/>
          </p:nvSpPr>
          <p:spPr>
            <a:xfrm>
              <a:off x="1578041" y="1708593"/>
              <a:ext cx="3693432" cy="1960285"/>
            </a:xfrm>
            <a:custGeom>
              <a:avLst/>
              <a:gdLst>
                <a:gd name="connsiteX0" fmla="*/ 273488 w 3693432"/>
                <a:gd name="connsiteY0" fmla="*/ 1959917 h 1960285"/>
                <a:gd name="connsiteX1" fmla="*/ -202 w 3693432"/>
                <a:gd name="connsiteY1" fmla="*/ 1686117 h 1960285"/>
                <a:gd name="connsiteX2" fmla="*/ -202 w 3693432"/>
                <a:gd name="connsiteY2" fmla="*/ 273285 h 1960285"/>
                <a:gd name="connsiteX3" fmla="*/ 273488 w 3693432"/>
                <a:gd name="connsiteY3" fmla="*/ -368 h 1960285"/>
                <a:gd name="connsiteX4" fmla="*/ 3693231 w 3693432"/>
                <a:gd name="connsiteY4" fmla="*/ -368 h 1960285"/>
                <a:gd name="connsiteX5" fmla="*/ 2882494 w 3693432"/>
                <a:gd name="connsiteY5" fmla="*/ 522375 h 1960285"/>
                <a:gd name="connsiteX6" fmla="*/ 2386742 w 3693432"/>
                <a:gd name="connsiteY6" fmla="*/ 1245706 h 1960285"/>
                <a:gd name="connsiteX7" fmla="*/ 2204539 w 3693432"/>
                <a:gd name="connsiteY7" fmla="*/ 1959917 h 196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93432" h="1960285">
                  <a:moveTo>
                    <a:pt x="273488" y="1959917"/>
                  </a:moveTo>
                  <a:cubicBezTo>
                    <a:pt x="122357" y="1959755"/>
                    <a:pt x="-99" y="1837248"/>
                    <a:pt x="-202" y="1686117"/>
                  </a:cubicBezTo>
                  <a:lnTo>
                    <a:pt x="-202" y="273285"/>
                  </a:lnTo>
                  <a:cubicBezTo>
                    <a:pt x="-18" y="122213"/>
                    <a:pt x="122416" y="-206"/>
                    <a:pt x="273488" y="-368"/>
                  </a:cubicBezTo>
                  <a:lnTo>
                    <a:pt x="3693231" y="-368"/>
                  </a:lnTo>
                  <a:cubicBezTo>
                    <a:pt x="3445759" y="135429"/>
                    <a:pt x="3071131" y="311270"/>
                    <a:pt x="2882494" y="522375"/>
                  </a:cubicBezTo>
                  <a:cubicBezTo>
                    <a:pt x="2690952" y="736789"/>
                    <a:pt x="2493857" y="980106"/>
                    <a:pt x="2386742" y="1245706"/>
                  </a:cubicBezTo>
                  <a:cubicBezTo>
                    <a:pt x="2294482" y="1474424"/>
                    <a:pt x="2225315" y="1714027"/>
                    <a:pt x="2204539" y="1959917"/>
                  </a:cubicBezTo>
                  <a:close/>
                </a:path>
              </a:pathLst>
            </a:custGeom>
            <a:solidFill>
              <a:srgbClr val="FFFFFF"/>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312" name="Freeform: Shape 311">
              <a:extLst>
                <a:ext uri="{FF2B5EF4-FFF2-40B4-BE49-F238E27FC236}">
                  <a16:creationId xmlns:a16="http://schemas.microsoft.com/office/drawing/2014/main" id="{06946752-9188-BC49-F77E-15189913E601}"/>
                </a:ext>
              </a:extLst>
            </p:cNvPr>
            <p:cNvSpPr/>
            <p:nvPr/>
          </p:nvSpPr>
          <p:spPr>
            <a:xfrm>
              <a:off x="3776715" y="1580813"/>
              <a:ext cx="2270268" cy="2240115"/>
            </a:xfrm>
            <a:custGeom>
              <a:avLst/>
              <a:gdLst>
                <a:gd name="connsiteX0" fmla="*/ 2270066 w 2270268"/>
                <a:gd name="connsiteY0" fmla="*/ 1813898 h 2240115"/>
                <a:gd name="connsiteX1" fmla="*/ 2270066 w 2270268"/>
                <a:gd name="connsiteY1" fmla="*/ 401066 h 2240115"/>
                <a:gd name="connsiteX2" fmla="*/ 1986264 w 2270268"/>
                <a:gd name="connsiteY2" fmla="*/ -368 h 2240115"/>
                <a:gd name="connsiteX3" fmla="*/ -202 w 2270268"/>
                <a:gd name="connsiteY3" fmla="*/ 2239748 h 2240115"/>
                <a:gd name="connsiteX4" fmla="*/ 1844290 w 2270268"/>
                <a:gd name="connsiteY4" fmla="*/ 2239748 h 2240115"/>
                <a:gd name="connsiteX5" fmla="*/ 2270066 w 2270268"/>
                <a:gd name="connsiteY5" fmla="*/ 1814118 h 2240115"/>
                <a:gd name="connsiteX6" fmla="*/ 2270066 w 2270268"/>
                <a:gd name="connsiteY6" fmla="*/ 1813898 h 224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0268" h="2240115">
                  <a:moveTo>
                    <a:pt x="2270066" y="1813898"/>
                  </a:moveTo>
                  <a:lnTo>
                    <a:pt x="2270066" y="401066"/>
                  </a:lnTo>
                  <a:cubicBezTo>
                    <a:pt x="2270066" y="220647"/>
                    <a:pt x="2156369" y="59812"/>
                    <a:pt x="1986264" y="-368"/>
                  </a:cubicBezTo>
                  <a:cubicBezTo>
                    <a:pt x="881503" y="159955"/>
                    <a:pt x="28516" y="1097443"/>
                    <a:pt x="-202" y="2239748"/>
                  </a:cubicBezTo>
                  <a:lnTo>
                    <a:pt x="1844290" y="2239748"/>
                  </a:lnTo>
                  <a:cubicBezTo>
                    <a:pt x="2079406" y="2239788"/>
                    <a:pt x="2270029" y="2049228"/>
                    <a:pt x="2270066" y="1814118"/>
                  </a:cubicBezTo>
                  <a:cubicBezTo>
                    <a:pt x="2270066" y="1814045"/>
                    <a:pt x="2270066" y="1813971"/>
                    <a:pt x="2270066" y="1813898"/>
                  </a:cubicBezTo>
                  <a:close/>
                </a:path>
              </a:pathLst>
            </a:custGeom>
            <a:gradFill>
              <a:gsLst>
                <a:gs pos="0">
                  <a:srgbClr val="EE582A"/>
                </a:gs>
                <a:gs pos="50000">
                  <a:srgbClr val="F38235"/>
                </a:gs>
                <a:gs pos="100000">
                  <a:srgbClr val="F8AD40"/>
                </a:gs>
              </a:gsLst>
              <a:lin ang="0" scaled="1"/>
            </a:gra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616" name="Freeform: Shape 615">
              <a:extLst>
                <a:ext uri="{FF2B5EF4-FFF2-40B4-BE49-F238E27FC236}">
                  <a16:creationId xmlns:a16="http://schemas.microsoft.com/office/drawing/2014/main" id="{536A4C13-7486-F289-A90C-FCA923CB66F8}"/>
                </a:ext>
              </a:extLst>
            </p:cNvPr>
            <p:cNvSpPr/>
            <p:nvPr/>
          </p:nvSpPr>
          <p:spPr>
            <a:xfrm>
              <a:off x="3776715" y="1580813"/>
              <a:ext cx="2270268" cy="2240115"/>
            </a:xfrm>
            <a:custGeom>
              <a:avLst/>
              <a:gdLst>
                <a:gd name="connsiteX0" fmla="*/ 2270066 w 2270268"/>
                <a:gd name="connsiteY0" fmla="*/ 1813898 h 2240115"/>
                <a:gd name="connsiteX1" fmla="*/ 2270066 w 2270268"/>
                <a:gd name="connsiteY1" fmla="*/ 401066 h 2240115"/>
                <a:gd name="connsiteX2" fmla="*/ 1986264 w 2270268"/>
                <a:gd name="connsiteY2" fmla="*/ -368 h 2240115"/>
                <a:gd name="connsiteX3" fmla="*/ -202 w 2270268"/>
                <a:gd name="connsiteY3" fmla="*/ 2239748 h 2240115"/>
                <a:gd name="connsiteX4" fmla="*/ 1844290 w 2270268"/>
                <a:gd name="connsiteY4" fmla="*/ 2239748 h 2240115"/>
                <a:gd name="connsiteX5" fmla="*/ 2270066 w 2270268"/>
                <a:gd name="connsiteY5" fmla="*/ 1814118 h 2240115"/>
                <a:gd name="connsiteX6" fmla="*/ 2270066 w 2270268"/>
                <a:gd name="connsiteY6" fmla="*/ 1813898 h 224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0268" h="2240115">
                  <a:moveTo>
                    <a:pt x="2270066" y="1813898"/>
                  </a:moveTo>
                  <a:lnTo>
                    <a:pt x="2270066" y="401066"/>
                  </a:lnTo>
                  <a:cubicBezTo>
                    <a:pt x="2270066" y="220647"/>
                    <a:pt x="2156369" y="59812"/>
                    <a:pt x="1986264" y="-368"/>
                  </a:cubicBezTo>
                  <a:cubicBezTo>
                    <a:pt x="881503" y="159955"/>
                    <a:pt x="28516" y="1097443"/>
                    <a:pt x="-202" y="2239748"/>
                  </a:cubicBezTo>
                  <a:lnTo>
                    <a:pt x="1844290" y="2239748"/>
                  </a:lnTo>
                  <a:cubicBezTo>
                    <a:pt x="2079406" y="2239788"/>
                    <a:pt x="2270029" y="2049228"/>
                    <a:pt x="2270066" y="1814118"/>
                  </a:cubicBezTo>
                  <a:cubicBezTo>
                    <a:pt x="2270066" y="1814045"/>
                    <a:pt x="2270066" y="1813971"/>
                    <a:pt x="2270066" y="1813898"/>
                  </a:cubicBezTo>
                  <a:close/>
                </a:path>
              </a:pathLst>
            </a:custGeom>
            <a:solidFill>
              <a:schemeClr val="accent1"/>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617" name="Freeform: Shape 616">
              <a:extLst>
                <a:ext uri="{FF2B5EF4-FFF2-40B4-BE49-F238E27FC236}">
                  <a16:creationId xmlns:a16="http://schemas.microsoft.com/office/drawing/2014/main" id="{223CD789-508D-AB27-214F-4B7E6DBA0A61}"/>
                </a:ext>
              </a:extLst>
            </p:cNvPr>
            <p:cNvSpPr/>
            <p:nvPr/>
          </p:nvSpPr>
          <p:spPr>
            <a:xfrm>
              <a:off x="1426027" y="3939994"/>
              <a:ext cx="4337079" cy="2264421"/>
            </a:xfrm>
            <a:custGeom>
              <a:avLst/>
              <a:gdLst>
                <a:gd name="connsiteX0" fmla="*/ 2350485 w 4337079"/>
                <a:gd name="connsiteY0" fmla="*/ -368 h 2264421"/>
                <a:gd name="connsiteX1" fmla="*/ 425501 w 4337079"/>
                <a:gd name="connsiteY1" fmla="*/ -368 h 2264421"/>
                <a:gd name="connsiteX2" fmla="*/ -202 w 4337079"/>
                <a:gd name="connsiteY2" fmla="*/ 425335 h 2264421"/>
                <a:gd name="connsiteX3" fmla="*/ -202 w 4337079"/>
                <a:gd name="connsiteY3" fmla="*/ 425482 h 2264421"/>
                <a:gd name="connsiteX4" fmla="*/ -202 w 4337079"/>
                <a:gd name="connsiteY4" fmla="*/ 1838461 h 2264421"/>
                <a:gd name="connsiteX5" fmla="*/ 425501 w 4337079"/>
                <a:gd name="connsiteY5" fmla="*/ 2264054 h 2264421"/>
                <a:gd name="connsiteX6" fmla="*/ 4194977 w 4337079"/>
                <a:gd name="connsiteY6" fmla="*/ 2264054 h 2264421"/>
                <a:gd name="connsiteX7" fmla="*/ 4336878 w 4337079"/>
                <a:gd name="connsiteY7" fmla="*/ 2239785 h 2264421"/>
                <a:gd name="connsiteX8" fmla="*/ 2350485 w 4337079"/>
                <a:gd name="connsiteY8" fmla="*/ -368 h 226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7079" h="2264421">
                  <a:moveTo>
                    <a:pt x="2350485" y="-368"/>
                  </a:moveTo>
                  <a:lnTo>
                    <a:pt x="425501" y="-368"/>
                  </a:lnTo>
                  <a:cubicBezTo>
                    <a:pt x="190392" y="-368"/>
                    <a:pt x="-202" y="190218"/>
                    <a:pt x="-202" y="425335"/>
                  </a:cubicBezTo>
                  <a:cubicBezTo>
                    <a:pt x="-202" y="425372"/>
                    <a:pt x="-202" y="425445"/>
                    <a:pt x="-202" y="425482"/>
                  </a:cubicBezTo>
                  <a:lnTo>
                    <a:pt x="-202" y="1838461"/>
                  </a:lnTo>
                  <a:cubicBezTo>
                    <a:pt x="-140" y="2073541"/>
                    <a:pt x="190436" y="2264054"/>
                    <a:pt x="425501" y="2264054"/>
                  </a:cubicBezTo>
                  <a:lnTo>
                    <a:pt x="4194977" y="2264054"/>
                  </a:lnTo>
                  <a:cubicBezTo>
                    <a:pt x="4243331" y="2264090"/>
                    <a:pt x="4291318" y="2255891"/>
                    <a:pt x="4336878" y="2239785"/>
                  </a:cubicBezTo>
                  <a:cubicBezTo>
                    <a:pt x="3232191" y="2079424"/>
                    <a:pt x="2379204" y="1141936"/>
                    <a:pt x="2350485" y="-368"/>
                  </a:cubicBezTo>
                  <a:close/>
                </a:path>
              </a:pathLst>
            </a:custGeom>
            <a:solidFill>
              <a:schemeClr val="accent4"/>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921" name="Freeform: Shape 920">
              <a:extLst>
                <a:ext uri="{FF2B5EF4-FFF2-40B4-BE49-F238E27FC236}">
                  <a16:creationId xmlns:a16="http://schemas.microsoft.com/office/drawing/2014/main" id="{7D0FD1B9-32C5-A68C-FA36-E5D8DA3FC16C}"/>
                </a:ext>
              </a:extLst>
            </p:cNvPr>
            <p:cNvSpPr/>
            <p:nvPr/>
          </p:nvSpPr>
          <p:spPr>
            <a:xfrm>
              <a:off x="1578041" y="4092191"/>
              <a:ext cx="3777676" cy="1960285"/>
            </a:xfrm>
            <a:custGeom>
              <a:avLst/>
              <a:gdLst>
                <a:gd name="connsiteX0" fmla="*/ 273488 w 3777676"/>
                <a:gd name="connsiteY0" fmla="*/ 1959770 h 1960285"/>
                <a:gd name="connsiteX1" fmla="*/ -202 w 3777676"/>
                <a:gd name="connsiteY1" fmla="*/ 1686117 h 1960285"/>
                <a:gd name="connsiteX2" fmla="*/ -202 w 3777676"/>
                <a:gd name="connsiteY2" fmla="*/ 273285 h 1960285"/>
                <a:gd name="connsiteX3" fmla="*/ 273488 w 3777676"/>
                <a:gd name="connsiteY3" fmla="*/ -368 h 1960285"/>
                <a:gd name="connsiteX4" fmla="*/ 2500108 w 3777676"/>
                <a:gd name="connsiteY4" fmla="*/ -368 h 1960285"/>
                <a:gd name="connsiteX5" fmla="*/ 3777474 w 3777676"/>
                <a:gd name="connsiteY5" fmla="*/ 1959917 h 196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7676" h="1960285">
                  <a:moveTo>
                    <a:pt x="273488" y="1959770"/>
                  </a:moveTo>
                  <a:cubicBezTo>
                    <a:pt x="122416" y="1959623"/>
                    <a:pt x="-18" y="1837174"/>
                    <a:pt x="-202" y="1686117"/>
                  </a:cubicBezTo>
                  <a:lnTo>
                    <a:pt x="-202" y="273285"/>
                  </a:lnTo>
                  <a:cubicBezTo>
                    <a:pt x="-18" y="122228"/>
                    <a:pt x="122416" y="-221"/>
                    <a:pt x="273488" y="-368"/>
                  </a:cubicBezTo>
                  <a:lnTo>
                    <a:pt x="2500108" y="-368"/>
                  </a:lnTo>
                  <a:cubicBezTo>
                    <a:pt x="2571323" y="825555"/>
                    <a:pt x="3050687" y="1561205"/>
                    <a:pt x="3777474" y="1959917"/>
                  </a:cubicBezTo>
                  <a:close/>
                </a:path>
              </a:pathLst>
            </a:custGeom>
            <a:solidFill>
              <a:srgbClr val="FFFFFF"/>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225" name="Freeform: Shape 1224">
              <a:extLst>
                <a:ext uri="{FF2B5EF4-FFF2-40B4-BE49-F238E27FC236}">
                  <a16:creationId xmlns:a16="http://schemas.microsoft.com/office/drawing/2014/main" id="{8A19526F-84DF-CC18-2409-C4AAF53C1932}"/>
                </a:ext>
              </a:extLst>
            </p:cNvPr>
            <p:cNvSpPr/>
            <p:nvPr/>
          </p:nvSpPr>
          <p:spPr>
            <a:xfrm>
              <a:off x="3776715" y="3939994"/>
              <a:ext cx="2270268" cy="2240115"/>
            </a:xfrm>
            <a:custGeom>
              <a:avLst/>
              <a:gdLst>
                <a:gd name="connsiteX0" fmla="*/ 2270066 w 2270268"/>
                <a:gd name="connsiteY0" fmla="*/ 1838314 h 2240115"/>
                <a:gd name="connsiteX1" fmla="*/ 2270066 w 2270268"/>
                <a:gd name="connsiteY1" fmla="*/ 425482 h 2240115"/>
                <a:gd name="connsiteX2" fmla="*/ 1844510 w 2270268"/>
                <a:gd name="connsiteY2" fmla="*/ -368 h 2240115"/>
                <a:gd name="connsiteX3" fmla="*/ 1844290 w 2270268"/>
                <a:gd name="connsiteY3" fmla="*/ -368 h 2240115"/>
                <a:gd name="connsiteX4" fmla="*/ -202 w 2270268"/>
                <a:gd name="connsiteY4" fmla="*/ -368 h 2240115"/>
                <a:gd name="connsiteX5" fmla="*/ 1986264 w 2270268"/>
                <a:gd name="connsiteY5" fmla="*/ 2239748 h 2240115"/>
                <a:gd name="connsiteX6" fmla="*/ 2270066 w 2270268"/>
                <a:gd name="connsiteY6" fmla="*/ 1838314 h 224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0268" h="2240115">
                  <a:moveTo>
                    <a:pt x="2270066" y="1838314"/>
                  </a:moveTo>
                  <a:lnTo>
                    <a:pt x="2270066" y="425482"/>
                  </a:lnTo>
                  <a:cubicBezTo>
                    <a:pt x="2270140" y="190366"/>
                    <a:pt x="2079627" y="-294"/>
                    <a:pt x="1844510" y="-368"/>
                  </a:cubicBezTo>
                  <a:cubicBezTo>
                    <a:pt x="1844437" y="-368"/>
                    <a:pt x="1844363" y="-368"/>
                    <a:pt x="1844290" y="-368"/>
                  </a:cubicBezTo>
                  <a:lnTo>
                    <a:pt x="-202" y="-368"/>
                  </a:lnTo>
                  <a:cubicBezTo>
                    <a:pt x="28516" y="1141936"/>
                    <a:pt x="881503" y="2079424"/>
                    <a:pt x="1986264" y="2239748"/>
                  </a:cubicBezTo>
                  <a:cubicBezTo>
                    <a:pt x="2156369" y="2179553"/>
                    <a:pt x="2270066" y="2018752"/>
                    <a:pt x="2270066" y="1838314"/>
                  </a:cubicBezTo>
                  <a:close/>
                </a:path>
              </a:pathLst>
            </a:custGeom>
            <a:gradFill>
              <a:gsLst>
                <a:gs pos="0">
                  <a:srgbClr val="EE582A"/>
                </a:gs>
                <a:gs pos="50000">
                  <a:srgbClr val="F38235"/>
                </a:gs>
                <a:gs pos="100000">
                  <a:srgbClr val="F8AD40"/>
                </a:gs>
              </a:gsLst>
              <a:lin ang="0" scaled="1"/>
            </a:gra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226" name="Freeform: Shape 1225">
              <a:extLst>
                <a:ext uri="{FF2B5EF4-FFF2-40B4-BE49-F238E27FC236}">
                  <a16:creationId xmlns:a16="http://schemas.microsoft.com/office/drawing/2014/main" id="{24C7434D-2C4E-75D0-04EE-E6D09340CF7B}"/>
                </a:ext>
              </a:extLst>
            </p:cNvPr>
            <p:cNvSpPr/>
            <p:nvPr/>
          </p:nvSpPr>
          <p:spPr>
            <a:xfrm>
              <a:off x="3776715" y="3939994"/>
              <a:ext cx="2270268" cy="2240115"/>
            </a:xfrm>
            <a:custGeom>
              <a:avLst/>
              <a:gdLst>
                <a:gd name="connsiteX0" fmla="*/ 2270066 w 2270268"/>
                <a:gd name="connsiteY0" fmla="*/ 1838314 h 2240115"/>
                <a:gd name="connsiteX1" fmla="*/ 2270066 w 2270268"/>
                <a:gd name="connsiteY1" fmla="*/ 425482 h 2240115"/>
                <a:gd name="connsiteX2" fmla="*/ 1844510 w 2270268"/>
                <a:gd name="connsiteY2" fmla="*/ -368 h 2240115"/>
                <a:gd name="connsiteX3" fmla="*/ 1844290 w 2270268"/>
                <a:gd name="connsiteY3" fmla="*/ -368 h 2240115"/>
                <a:gd name="connsiteX4" fmla="*/ -202 w 2270268"/>
                <a:gd name="connsiteY4" fmla="*/ -368 h 2240115"/>
                <a:gd name="connsiteX5" fmla="*/ 1986264 w 2270268"/>
                <a:gd name="connsiteY5" fmla="*/ 2239748 h 2240115"/>
                <a:gd name="connsiteX6" fmla="*/ 2270066 w 2270268"/>
                <a:gd name="connsiteY6" fmla="*/ 1838314 h 224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0268" h="2240115">
                  <a:moveTo>
                    <a:pt x="2270066" y="1838314"/>
                  </a:moveTo>
                  <a:lnTo>
                    <a:pt x="2270066" y="425482"/>
                  </a:lnTo>
                  <a:cubicBezTo>
                    <a:pt x="2270140" y="190366"/>
                    <a:pt x="2079627" y="-294"/>
                    <a:pt x="1844510" y="-368"/>
                  </a:cubicBezTo>
                  <a:cubicBezTo>
                    <a:pt x="1844437" y="-368"/>
                    <a:pt x="1844363" y="-368"/>
                    <a:pt x="1844290" y="-368"/>
                  </a:cubicBezTo>
                  <a:lnTo>
                    <a:pt x="-202" y="-368"/>
                  </a:lnTo>
                  <a:cubicBezTo>
                    <a:pt x="28516" y="1141936"/>
                    <a:pt x="881503" y="2079424"/>
                    <a:pt x="1986264" y="2239748"/>
                  </a:cubicBezTo>
                  <a:cubicBezTo>
                    <a:pt x="2156369" y="2179553"/>
                    <a:pt x="2270066" y="2018752"/>
                    <a:pt x="2270066" y="1838314"/>
                  </a:cubicBezTo>
                  <a:close/>
                </a:path>
              </a:pathLst>
            </a:custGeom>
            <a:solidFill>
              <a:schemeClr val="accent4"/>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227" name="Freeform: Shape 1226">
              <a:extLst>
                <a:ext uri="{FF2B5EF4-FFF2-40B4-BE49-F238E27FC236}">
                  <a16:creationId xmlns:a16="http://schemas.microsoft.com/office/drawing/2014/main" id="{A15F8E96-58F0-D1CB-D602-FFB3C0155F3A}"/>
                </a:ext>
              </a:extLst>
            </p:cNvPr>
            <p:cNvSpPr/>
            <p:nvPr/>
          </p:nvSpPr>
          <p:spPr>
            <a:xfrm>
              <a:off x="6432053" y="1556507"/>
              <a:ext cx="4335277" cy="2264384"/>
            </a:xfrm>
            <a:custGeom>
              <a:avLst/>
              <a:gdLst>
                <a:gd name="connsiteX0" fmla="*/ 4335076 w 4335277"/>
                <a:gd name="connsiteY0" fmla="*/ 1838204 h 2264384"/>
                <a:gd name="connsiteX1" fmla="*/ 4335076 w 4335277"/>
                <a:gd name="connsiteY1" fmla="*/ 425372 h 2264384"/>
                <a:gd name="connsiteX2" fmla="*/ 3909410 w 4335277"/>
                <a:gd name="connsiteY2" fmla="*/ -368 h 2264384"/>
                <a:gd name="connsiteX3" fmla="*/ 3909373 w 4335277"/>
                <a:gd name="connsiteY3" fmla="*/ -368 h 2264384"/>
                <a:gd name="connsiteX4" fmla="*/ 139823 w 4335277"/>
                <a:gd name="connsiteY4" fmla="*/ -368 h 2264384"/>
                <a:gd name="connsiteX5" fmla="*/ -202 w 4335277"/>
                <a:gd name="connsiteY5" fmla="*/ 23239 h 2264384"/>
                <a:gd name="connsiteX6" fmla="*/ 1990750 w 4335277"/>
                <a:gd name="connsiteY6" fmla="*/ 2264017 h 2264384"/>
                <a:gd name="connsiteX7" fmla="*/ 3909373 w 4335277"/>
                <a:gd name="connsiteY7" fmla="*/ 2264017 h 2264384"/>
                <a:gd name="connsiteX8" fmla="*/ 4335076 w 4335277"/>
                <a:gd name="connsiteY8" fmla="*/ 1838314 h 2264384"/>
                <a:gd name="connsiteX9" fmla="*/ 4335076 w 4335277"/>
                <a:gd name="connsiteY9" fmla="*/ 1838204 h 2264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5277" h="2264384">
                  <a:moveTo>
                    <a:pt x="4335076" y="1838204"/>
                  </a:moveTo>
                  <a:lnTo>
                    <a:pt x="4335076" y="425372"/>
                  </a:lnTo>
                  <a:cubicBezTo>
                    <a:pt x="4335113" y="190263"/>
                    <a:pt x="4144526" y="-346"/>
                    <a:pt x="3909410" y="-368"/>
                  </a:cubicBezTo>
                  <a:cubicBezTo>
                    <a:pt x="3909410" y="-368"/>
                    <a:pt x="3909373" y="-368"/>
                    <a:pt x="3909373" y="-368"/>
                  </a:cubicBezTo>
                  <a:lnTo>
                    <a:pt x="139823" y="-368"/>
                  </a:lnTo>
                  <a:cubicBezTo>
                    <a:pt x="92168" y="-401"/>
                    <a:pt x="44806" y="7578"/>
                    <a:pt x="-202" y="23239"/>
                  </a:cubicBezTo>
                  <a:cubicBezTo>
                    <a:pt x="1106618" y="181687"/>
                    <a:pt x="1961994" y="1120168"/>
                    <a:pt x="1990750" y="2264017"/>
                  </a:cubicBezTo>
                  <a:lnTo>
                    <a:pt x="3909373" y="2264017"/>
                  </a:lnTo>
                  <a:cubicBezTo>
                    <a:pt x="4144489" y="2264017"/>
                    <a:pt x="4335076" y="2073423"/>
                    <a:pt x="4335076" y="1838314"/>
                  </a:cubicBezTo>
                  <a:cubicBezTo>
                    <a:pt x="4335076" y="1838277"/>
                    <a:pt x="4335076" y="1838241"/>
                    <a:pt x="4335076" y="1838204"/>
                  </a:cubicBezTo>
                  <a:close/>
                </a:path>
              </a:pathLst>
            </a:custGeom>
            <a:solidFill>
              <a:schemeClr val="accent2"/>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531" name="Freeform: Shape 1530">
              <a:extLst>
                <a:ext uri="{FF2B5EF4-FFF2-40B4-BE49-F238E27FC236}">
                  <a16:creationId xmlns:a16="http://schemas.microsoft.com/office/drawing/2014/main" id="{69E7C075-1AAE-5157-D8E4-8E444B30CF76}"/>
                </a:ext>
              </a:extLst>
            </p:cNvPr>
            <p:cNvSpPr/>
            <p:nvPr/>
          </p:nvSpPr>
          <p:spPr>
            <a:xfrm>
              <a:off x="6897579" y="1708593"/>
              <a:ext cx="3717738" cy="1960285"/>
            </a:xfrm>
            <a:custGeom>
              <a:avLst/>
              <a:gdLst>
                <a:gd name="connsiteX0" fmla="*/ 1277201 w 3717738"/>
                <a:gd name="connsiteY0" fmla="*/ 1959917 h 1960285"/>
                <a:gd name="connsiteX1" fmla="*/ -202 w 3717738"/>
                <a:gd name="connsiteY1" fmla="*/ -368 h 1960285"/>
                <a:gd name="connsiteX2" fmla="*/ 3443847 w 3717738"/>
                <a:gd name="connsiteY2" fmla="*/ -368 h 1960285"/>
                <a:gd name="connsiteX3" fmla="*/ 3717536 w 3717738"/>
                <a:gd name="connsiteY3" fmla="*/ 273285 h 1960285"/>
                <a:gd name="connsiteX4" fmla="*/ 3717536 w 3717738"/>
                <a:gd name="connsiteY4" fmla="*/ 1686117 h 1960285"/>
                <a:gd name="connsiteX5" fmla="*/ 3443847 w 3717738"/>
                <a:gd name="connsiteY5" fmla="*/ 1959770 h 1960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17738" h="1960285">
                  <a:moveTo>
                    <a:pt x="1277201" y="1959917"/>
                  </a:moveTo>
                  <a:cubicBezTo>
                    <a:pt x="1205938" y="1134005"/>
                    <a:pt x="726585" y="398370"/>
                    <a:pt x="-202" y="-368"/>
                  </a:cubicBezTo>
                  <a:lnTo>
                    <a:pt x="3443847" y="-368"/>
                  </a:lnTo>
                  <a:cubicBezTo>
                    <a:pt x="3594904" y="-206"/>
                    <a:pt x="3717353" y="122213"/>
                    <a:pt x="3717536" y="273285"/>
                  </a:cubicBezTo>
                  <a:lnTo>
                    <a:pt x="3717536" y="1686117"/>
                  </a:lnTo>
                  <a:cubicBezTo>
                    <a:pt x="3717353" y="1837189"/>
                    <a:pt x="3594904" y="1959608"/>
                    <a:pt x="3443847" y="1959770"/>
                  </a:cubicBezTo>
                  <a:close/>
                </a:path>
              </a:pathLst>
            </a:custGeom>
            <a:solidFill>
              <a:srgbClr val="FFFFFF"/>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532" name="Freeform: Shape 1531">
              <a:extLst>
                <a:ext uri="{FF2B5EF4-FFF2-40B4-BE49-F238E27FC236}">
                  <a16:creationId xmlns:a16="http://schemas.microsoft.com/office/drawing/2014/main" id="{479319F0-D78B-77C9-053E-F4863F35F259}"/>
                </a:ext>
              </a:extLst>
            </p:cNvPr>
            <p:cNvSpPr/>
            <p:nvPr/>
          </p:nvSpPr>
          <p:spPr>
            <a:xfrm>
              <a:off x="6146376" y="1580151"/>
              <a:ext cx="2276813" cy="2240630"/>
            </a:xfrm>
            <a:custGeom>
              <a:avLst/>
              <a:gdLst>
                <a:gd name="connsiteX0" fmla="*/ 285475 w 2276813"/>
                <a:gd name="connsiteY0" fmla="*/ -368 h 2240630"/>
                <a:gd name="connsiteX1" fmla="*/ -202 w 2276813"/>
                <a:gd name="connsiteY1" fmla="*/ 401728 h 2240630"/>
                <a:gd name="connsiteX2" fmla="*/ -202 w 2276813"/>
                <a:gd name="connsiteY2" fmla="*/ 1814560 h 2240630"/>
                <a:gd name="connsiteX3" fmla="*/ 425501 w 2276813"/>
                <a:gd name="connsiteY3" fmla="*/ 2240263 h 2240630"/>
                <a:gd name="connsiteX4" fmla="*/ 2276612 w 2276813"/>
                <a:gd name="connsiteY4" fmla="*/ 2240263 h 2240630"/>
                <a:gd name="connsiteX5" fmla="*/ 285475 w 2276813"/>
                <a:gd name="connsiteY5" fmla="*/ -368 h 224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813" h="2240630">
                  <a:moveTo>
                    <a:pt x="285475" y="-368"/>
                  </a:moveTo>
                  <a:cubicBezTo>
                    <a:pt x="114415" y="59261"/>
                    <a:pt x="-202" y="220577"/>
                    <a:pt x="-202" y="401728"/>
                  </a:cubicBezTo>
                  <a:lnTo>
                    <a:pt x="-202" y="1814560"/>
                  </a:lnTo>
                  <a:cubicBezTo>
                    <a:pt x="-202" y="2049669"/>
                    <a:pt x="190384" y="2240263"/>
                    <a:pt x="425501" y="2240263"/>
                  </a:cubicBezTo>
                  <a:lnTo>
                    <a:pt x="2276612" y="2240263"/>
                  </a:lnTo>
                  <a:cubicBezTo>
                    <a:pt x="2247672" y="1096561"/>
                    <a:pt x="1392406" y="158080"/>
                    <a:pt x="285475" y="-368"/>
                  </a:cubicBezTo>
                  <a:close/>
                </a:path>
              </a:pathLst>
            </a:custGeom>
            <a:gradFill>
              <a:gsLst>
                <a:gs pos="0">
                  <a:srgbClr val="EE582A"/>
                </a:gs>
                <a:gs pos="50000">
                  <a:srgbClr val="F38235"/>
                </a:gs>
                <a:gs pos="100000">
                  <a:srgbClr val="F8AD40"/>
                </a:gs>
              </a:gsLst>
              <a:lin ang="0" scaled="1"/>
            </a:gra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836" name="Freeform: Shape 1835">
              <a:extLst>
                <a:ext uri="{FF2B5EF4-FFF2-40B4-BE49-F238E27FC236}">
                  <a16:creationId xmlns:a16="http://schemas.microsoft.com/office/drawing/2014/main" id="{D72F3B61-A8D5-D18C-B084-CD046278BF3F}"/>
                </a:ext>
              </a:extLst>
            </p:cNvPr>
            <p:cNvSpPr/>
            <p:nvPr/>
          </p:nvSpPr>
          <p:spPr>
            <a:xfrm>
              <a:off x="6146376" y="1580151"/>
              <a:ext cx="2276813" cy="2240630"/>
            </a:xfrm>
            <a:custGeom>
              <a:avLst/>
              <a:gdLst>
                <a:gd name="connsiteX0" fmla="*/ 285475 w 2276813"/>
                <a:gd name="connsiteY0" fmla="*/ -368 h 2240630"/>
                <a:gd name="connsiteX1" fmla="*/ -202 w 2276813"/>
                <a:gd name="connsiteY1" fmla="*/ 401728 h 2240630"/>
                <a:gd name="connsiteX2" fmla="*/ -202 w 2276813"/>
                <a:gd name="connsiteY2" fmla="*/ 1814560 h 2240630"/>
                <a:gd name="connsiteX3" fmla="*/ 425501 w 2276813"/>
                <a:gd name="connsiteY3" fmla="*/ 2240263 h 2240630"/>
                <a:gd name="connsiteX4" fmla="*/ 2276612 w 2276813"/>
                <a:gd name="connsiteY4" fmla="*/ 2240263 h 2240630"/>
                <a:gd name="connsiteX5" fmla="*/ 285475 w 2276813"/>
                <a:gd name="connsiteY5" fmla="*/ -368 h 224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813" h="2240630">
                  <a:moveTo>
                    <a:pt x="285475" y="-368"/>
                  </a:moveTo>
                  <a:cubicBezTo>
                    <a:pt x="114415" y="59261"/>
                    <a:pt x="-202" y="220577"/>
                    <a:pt x="-202" y="401728"/>
                  </a:cubicBezTo>
                  <a:lnTo>
                    <a:pt x="-202" y="1814560"/>
                  </a:lnTo>
                  <a:cubicBezTo>
                    <a:pt x="-202" y="2049669"/>
                    <a:pt x="190384" y="2240263"/>
                    <a:pt x="425501" y="2240263"/>
                  </a:cubicBezTo>
                  <a:lnTo>
                    <a:pt x="2276612" y="2240263"/>
                  </a:lnTo>
                  <a:cubicBezTo>
                    <a:pt x="2247672" y="1096561"/>
                    <a:pt x="1392406" y="158080"/>
                    <a:pt x="285475" y="-368"/>
                  </a:cubicBezTo>
                  <a:close/>
                </a:path>
              </a:pathLst>
            </a:custGeom>
            <a:solidFill>
              <a:schemeClr val="accent2"/>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1837" name="Freeform: Shape 1836">
              <a:extLst>
                <a:ext uri="{FF2B5EF4-FFF2-40B4-BE49-F238E27FC236}">
                  <a16:creationId xmlns:a16="http://schemas.microsoft.com/office/drawing/2014/main" id="{3C3DC65E-3546-E5F8-6FE0-5C64D3029E3A}"/>
                </a:ext>
              </a:extLst>
            </p:cNvPr>
            <p:cNvSpPr/>
            <p:nvPr/>
          </p:nvSpPr>
          <p:spPr>
            <a:xfrm>
              <a:off x="6432053" y="3940141"/>
              <a:ext cx="4335277" cy="2264237"/>
            </a:xfrm>
            <a:custGeom>
              <a:avLst/>
              <a:gdLst>
                <a:gd name="connsiteX0" fmla="*/ -202 w 4335277"/>
                <a:gd name="connsiteY0" fmla="*/ 2240262 h 2264237"/>
                <a:gd name="connsiteX1" fmla="*/ 139823 w 4335277"/>
                <a:gd name="connsiteY1" fmla="*/ 2263870 h 2264237"/>
                <a:gd name="connsiteX2" fmla="*/ 3909373 w 4335277"/>
                <a:gd name="connsiteY2" fmla="*/ 2263870 h 2264237"/>
                <a:gd name="connsiteX3" fmla="*/ 4335076 w 4335277"/>
                <a:gd name="connsiteY3" fmla="*/ 1838167 h 2264237"/>
                <a:gd name="connsiteX4" fmla="*/ 4335076 w 4335277"/>
                <a:gd name="connsiteY4" fmla="*/ 425335 h 2264237"/>
                <a:gd name="connsiteX5" fmla="*/ 3909373 w 4335277"/>
                <a:gd name="connsiteY5" fmla="*/ -368 h 2264237"/>
                <a:gd name="connsiteX6" fmla="*/ 1990934 w 4335277"/>
                <a:gd name="connsiteY6" fmla="*/ -368 h 2264237"/>
                <a:gd name="connsiteX7" fmla="*/ -202 w 4335277"/>
                <a:gd name="connsiteY7" fmla="*/ 2240262 h 226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35277" h="2264237">
                  <a:moveTo>
                    <a:pt x="-202" y="2240262"/>
                  </a:moveTo>
                  <a:cubicBezTo>
                    <a:pt x="44806" y="2255927"/>
                    <a:pt x="92168" y="2263907"/>
                    <a:pt x="139823" y="2263870"/>
                  </a:cubicBezTo>
                  <a:lnTo>
                    <a:pt x="3909373" y="2263870"/>
                  </a:lnTo>
                  <a:cubicBezTo>
                    <a:pt x="4144489" y="2263870"/>
                    <a:pt x="4335076" y="2073284"/>
                    <a:pt x="4335076" y="1838167"/>
                  </a:cubicBezTo>
                  <a:lnTo>
                    <a:pt x="4335076" y="425335"/>
                  </a:lnTo>
                  <a:cubicBezTo>
                    <a:pt x="4335076" y="190219"/>
                    <a:pt x="4144489" y="-368"/>
                    <a:pt x="3909373" y="-368"/>
                  </a:cubicBezTo>
                  <a:lnTo>
                    <a:pt x="1990934" y="-368"/>
                  </a:lnTo>
                  <a:cubicBezTo>
                    <a:pt x="1961994" y="1143334"/>
                    <a:pt x="1106728" y="2081814"/>
                    <a:pt x="-202" y="2240262"/>
                  </a:cubicBezTo>
                  <a:close/>
                </a:path>
              </a:pathLst>
            </a:custGeom>
            <a:solidFill>
              <a:schemeClr val="accent3"/>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141" name="Freeform: Shape 2140">
              <a:extLst>
                <a:ext uri="{FF2B5EF4-FFF2-40B4-BE49-F238E27FC236}">
                  <a16:creationId xmlns:a16="http://schemas.microsoft.com/office/drawing/2014/main" id="{98233328-9461-6ABF-4FB5-4334728D6687}"/>
                </a:ext>
              </a:extLst>
            </p:cNvPr>
            <p:cNvSpPr/>
            <p:nvPr/>
          </p:nvSpPr>
          <p:spPr>
            <a:xfrm>
              <a:off x="6918282" y="4092044"/>
              <a:ext cx="3697035" cy="1960284"/>
            </a:xfrm>
            <a:custGeom>
              <a:avLst/>
              <a:gdLst>
                <a:gd name="connsiteX0" fmla="*/ -202 w 3697035"/>
                <a:gd name="connsiteY0" fmla="*/ 1959917 h 1960284"/>
                <a:gd name="connsiteX1" fmla="*/ 1277201 w 3697035"/>
                <a:gd name="connsiteY1" fmla="*/ -368 h 1960284"/>
                <a:gd name="connsiteX2" fmla="*/ 3423144 w 3697035"/>
                <a:gd name="connsiteY2" fmla="*/ -368 h 1960284"/>
                <a:gd name="connsiteX3" fmla="*/ 3696834 w 3697035"/>
                <a:gd name="connsiteY3" fmla="*/ 273285 h 1960284"/>
                <a:gd name="connsiteX4" fmla="*/ 3696834 w 3697035"/>
                <a:gd name="connsiteY4" fmla="*/ 1686264 h 1960284"/>
                <a:gd name="connsiteX5" fmla="*/ 3423144 w 3697035"/>
                <a:gd name="connsiteY5" fmla="*/ 1959917 h 1960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7035" h="1960284">
                  <a:moveTo>
                    <a:pt x="-202" y="1959917"/>
                  </a:moveTo>
                  <a:cubicBezTo>
                    <a:pt x="727357" y="1562013"/>
                    <a:pt x="1207041" y="825923"/>
                    <a:pt x="1277201" y="-368"/>
                  </a:cubicBezTo>
                  <a:lnTo>
                    <a:pt x="3423144" y="-368"/>
                  </a:lnTo>
                  <a:cubicBezTo>
                    <a:pt x="3574202" y="-221"/>
                    <a:pt x="3696651" y="122228"/>
                    <a:pt x="3696834" y="273285"/>
                  </a:cubicBezTo>
                  <a:lnTo>
                    <a:pt x="3696834" y="1686264"/>
                  </a:lnTo>
                  <a:cubicBezTo>
                    <a:pt x="3696651" y="1837321"/>
                    <a:pt x="3574202" y="1959770"/>
                    <a:pt x="3423144" y="1959917"/>
                  </a:cubicBezTo>
                  <a:close/>
                </a:path>
              </a:pathLst>
            </a:custGeom>
            <a:solidFill>
              <a:srgbClr val="FFFFFF"/>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142" name="Freeform: Shape 2141">
              <a:extLst>
                <a:ext uri="{FF2B5EF4-FFF2-40B4-BE49-F238E27FC236}">
                  <a16:creationId xmlns:a16="http://schemas.microsoft.com/office/drawing/2014/main" id="{3E6DCEE4-DEDC-F57D-1409-D3211EEB8251}"/>
                </a:ext>
              </a:extLst>
            </p:cNvPr>
            <p:cNvSpPr/>
            <p:nvPr/>
          </p:nvSpPr>
          <p:spPr>
            <a:xfrm>
              <a:off x="6146376" y="3940141"/>
              <a:ext cx="2276629" cy="2240777"/>
            </a:xfrm>
            <a:custGeom>
              <a:avLst/>
              <a:gdLst>
                <a:gd name="connsiteX0" fmla="*/ -202 w 2276629"/>
                <a:gd name="connsiteY0" fmla="*/ 425335 h 2240777"/>
                <a:gd name="connsiteX1" fmla="*/ -202 w 2276629"/>
                <a:gd name="connsiteY1" fmla="*/ 1838314 h 2240777"/>
                <a:gd name="connsiteX2" fmla="*/ 285475 w 2276629"/>
                <a:gd name="connsiteY2" fmla="*/ 2240410 h 2240777"/>
                <a:gd name="connsiteX3" fmla="*/ 2276428 w 2276629"/>
                <a:gd name="connsiteY3" fmla="*/ -368 h 2240777"/>
                <a:gd name="connsiteX4" fmla="*/ 425501 w 2276629"/>
                <a:gd name="connsiteY4" fmla="*/ -368 h 2240777"/>
                <a:gd name="connsiteX5" fmla="*/ -202 w 2276629"/>
                <a:gd name="connsiteY5" fmla="*/ 425335 h 224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629" h="2240777">
                  <a:moveTo>
                    <a:pt x="-202" y="425335"/>
                  </a:moveTo>
                  <a:lnTo>
                    <a:pt x="-202" y="1838314"/>
                  </a:lnTo>
                  <a:cubicBezTo>
                    <a:pt x="-202" y="2019450"/>
                    <a:pt x="114415" y="2180766"/>
                    <a:pt x="285475" y="2240410"/>
                  </a:cubicBezTo>
                  <a:cubicBezTo>
                    <a:pt x="1392295" y="2081962"/>
                    <a:pt x="2247672" y="1143481"/>
                    <a:pt x="2276428" y="-368"/>
                  </a:cubicBezTo>
                  <a:lnTo>
                    <a:pt x="425501" y="-368"/>
                  </a:lnTo>
                  <a:cubicBezTo>
                    <a:pt x="190384" y="-368"/>
                    <a:pt x="-202" y="190219"/>
                    <a:pt x="-202" y="425335"/>
                  </a:cubicBezTo>
                  <a:close/>
                </a:path>
              </a:pathLst>
            </a:custGeom>
            <a:gradFill>
              <a:gsLst>
                <a:gs pos="0">
                  <a:srgbClr val="EE582A"/>
                </a:gs>
                <a:gs pos="50000">
                  <a:srgbClr val="F38235"/>
                </a:gs>
                <a:gs pos="100000">
                  <a:srgbClr val="F8AD40"/>
                </a:gs>
              </a:gsLst>
              <a:lin ang="0" scaled="1"/>
            </a:gra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446" name="Freeform: Shape 2445">
              <a:extLst>
                <a:ext uri="{FF2B5EF4-FFF2-40B4-BE49-F238E27FC236}">
                  <a16:creationId xmlns:a16="http://schemas.microsoft.com/office/drawing/2014/main" id="{B5D8667F-CEA0-F634-198F-E7DCB42FAD6C}"/>
                </a:ext>
              </a:extLst>
            </p:cNvPr>
            <p:cNvSpPr/>
            <p:nvPr/>
          </p:nvSpPr>
          <p:spPr>
            <a:xfrm>
              <a:off x="6146376" y="3940141"/>
              <a:ext cx="2276629" cy="2240777"/>
            </a:xfrm>
            <a:custGeom>
              <a:avLst/>
              <a:gdLst>
                <a:gd name="connsiteX0" fmla="*/ -202 w 2276629"/>
                <a:gd name="connsiteY0" fmla="*/ 425335 h 2240777"/>
                <a:gd name="connsiteX1" fmla="*/ -202 w 2276629"/>
                <a:gd name="connsiteY1" fmla="*/ 1838314 h 2240777"/>
                <a:gd name="connsiteX2" fmla="*/ 285475 w 2276629"/>
                <a:gd name="connsiteY2" fmla="*/ 2240410 h 2240777"/>
                <a:gd name="connsiteX3" fmla="*/ 2276428 w 2276629"/>
                <a:gd name="connsiteY3" fmla="*/ -368 h 2240777"/>
                <a:gd name="connsiteX4" fmla="*/ 425501 w 2276629"/>
                <a:gd name="connsiteY4" fmla="*/ -368 h 2240777"/>
                <a:gd name="connsiteX5" fmla="*/ -202 w 2276629"/>
                <a:gd name="connsiteY5" fmla="*/ 425335 h 224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76629" h="2240777">
                  <a:moveTo>
                    <a:pt x="-202" y="425335"/>
                  </a:moveTo>
                  <a:lnTo>
                    <a:pt x="-202" y="1838314"/>
                  </a:lnTo>
                  <a:cubicBezTo>
                    <a:pt x="-202" y="2019450"/>
                    <a:pt x="114415" y="2180766"/>
                    <a:pt x="285475" y="2240410"/>
                  </a:cubicBezTo>
                  <a:cubicBezTo>
                    <a:pt x="1392295" y="2081962"/>
                    <a:pt x="2247672" y="1143481"/>
                    <a:pt x="2276428" y="-368"/>
                  </a:cubicBezTo>
                  <a:lnTo>
                    <a:pt x="425501" y="-368"/>
                  </a:lnTo>
                  <a:cubicBezTo>
                    <a:pt x="190384" y="-368"/>
                    <a:pt x="-202" y="190219"/>
                    <a:pt x="-202" y="425335"/>
                  </a:cubicBezTo>
                  <a:close/>
                </a:path>
              </a:pathLst>
            </a:custGeom>
            <a:solidFill>
              <a:schemeClr val="accent3"/>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701" name="Freeform: Shape 2700">
              <a:extLst>
                <a:ext uri="{FF2B5EF4-FFF2-40B4-BE49-F238E27FC236}">
                  <a16:creationId xmlns:a16="http://schemas.microsoft.com/office/drawing/2014/main" id="{36376596-AC97-A497-ADDE-5A941E6FFE08}"/>
                </a:ext>
              </a:extLst>
            </p:cNvPr>
            <p:cNvSpPr/>
            <p:nvPr/>
          </p:nvSpPr>
          <p:spPr>
            <a:xfrm>
              <a:off x="4929793" y="2710394"/>
              <a:ext cx="2340133" cy="2340133"/>
            </a:xfrm>
            <a:custGeom>
              <a:avLst/>
              <a:gdLst>
                <a:gd name="connsiteX0" fmla="*/ 2340134 w 2340133"/>
                <a:gd name="connsiteY0" fmla="*/ 1170067 h 2340133"/>
                <a:gd name="connsiteX1" fmla="*/ 1170067 w 2340133"/>
                <a:gd name="connsiteY1" fmla="*/ 2340134 h 2340133"/>
                <a:gd name="connsiteX2" fmla="*/ 0 w 2340133"/>
                <a:gd name="connsiteY2" fmla="*/ 1170067 h 2340133"/>
                <a:gd name="connsiteX3" fmla="*/ 1170067 w 2340133"/>
                <a:gd name="connsiteY3" fmla="*/ 0 h 2340133"/>
                <a:gd name="connsiteX4" fmla="*/ 2340134 w 2340133"/>
                <a:gd name="connsiteY4" fmla="*/ 1170067 h 2340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0133" h="2340133">
                  <a:moveTo>
                    <a:pt x="2340134" y="1170067"/>
                  </a:moveTo>
                  <a:cubicBezTo>
                    <a:pt x="2340134" y="1816277"/>
                    <a:pt x="1816277" y="2340134"/>
                    <a:pt x="1170067" y="2340134"/>
                  </a:cubicBezTo>
                  <a:cubicBezTo>
                    <a:pt x="523857" y="2340134"/>
                    <a:pt x="0" y="1816277"/>
                    <a:pt x="0" y="1170067"/>
                  </a:cubicBezTo>
                  <a:cubicBezTo>
                    <a:pt x="0" y="523857"/>
                    <a:pt x="523857" y="0"/>
                    <a:pt x="1170067" y="0"/>
                  </a:cubicBezTo>
                  <a:cubicBezTo>
                    <a:pt x="1816277" y="0"/>
                    <a:pt x="2340134" y="523857"/>
                    <a:pt x="2340134" y="1170067"/>
                  </a:cubicBezTo>
                  <a:close/>
                </a:path>
              </a:pathLst>
            </a:custGeom>
            <a:solidFill>
              <a:srgbClr val="FFFFFF"/>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702" name="Freeform: Shape 2701">
              <a:extLst>
                <a:ext uri="{FF2B5EF4-FFF2-40B4-BE49-F238E27FC236}">
                  <a16:creationId xmlns:a16="http://schemas.microsoft.com/office/drawing/2014/main" id="{D5862BAB-A43D-062F-DAE9-ED3747B849DC}"/>
                </a:ext>
              </a:extLst>
            </p:cNvPr>
            <p:cNvSpPr/>
            <p:nvPr/>
          </p:nvSpPr>
          <p:spPr>
            <a:xfrm>
              <a:off x="4929793" y="2710394"/>
              <a:ext cx="2340133" cy="2340133"/>
            </a:xfrm>
            <a:custGeom>
              <a:avLst/>
              <a:gdLst>
                <a:gd name="connsiteX0" fmla="*/ 2340134 w 2340133"/>
                <a:gd name="connsiteY0" fmla="*/ 1170067 h 2340133"/>
                <a:gd name="connsiteX1" fmla="*/ 1170067 w 2340133"/>
                <a:gd name="connsiteY1" fmla="*/ 2340134 h 2340133"/>
                <a:gd name="connsiteX2" fmla="*/ 0 w 2340133"/>
                <a:gd name="connsiteY2" fmla="*/ 1170067 h 2340133"/>
                <a:gd name="connsiteX3" fmla="*/ 1170067 w 2340133"/>
                <a:gd name="connsiteY3" fmla="*/ 0 h 2340133"/>
                <a:gd name="connsiteX4" fmla="*/ 2340134 w 2340133"/>
                <a:gd name="connsiteY4" fmla="*/ 1170067 h 2340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0133" h="2340133">
                  <a:moveTo>
                    <a:pt x="2340134" y="1170067"/>
                  </a:moveTo>
                  <a:cubicBezTo>
                    <a:pt x="2340134" y="1816277"/>
                    <a:pt x="1816277" y="2340134"/>
                    <a:pt x="1170067" y="2340134"/>
                  </a:cubicBezTo>
                  <a:cubicBezTo>
                    <a:pt x="523857" y="2340134"/>
                    <a:pt x="0" y="1816277"/>
                    <a:pt x="0" y="1170067"/>
                  </a:cubicBezTo>
                  <a:cubicBezTo>
                    <a:pt x="0" y="523857"/>
                    <a:pt x="523857" y="0"/>
                    <a:pt x="1170067" y="0"/>
                  </a:cubicBezTo>
                  <a:cubicBezTo>
                    <a:pt x="1816277" y="0"/>
                    <a:pt x="2340134" y="523857"/>
                    <a:pt x="2340134" y="1170067"/>
                  </a:cubicBezTo>
                  <a:close/>
                </a:path>
              </a:pathLst>
            </a:custGeom>
            <a:solidFill>
              <a:schemeClr val="bg1">
                <a:lumMod val="85000"/>
              </a:schemeClr>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703" name="Freeform: Shape 2702">
              <a:extLst>
                <a:ext uri="{FF2B5EF4-FFF2-40B4-BE49-F238E27FC236}">
                  <a16:creationId xmlns:a16="http://schemas.microsoft.com/office/drawing/2014/main" id="{3A86FA18-E7D9-2F12-088B-E671D27316A9}"/>
                </a:ext>
              </a:extLst>
            </p:cNvPr>
            <p:cNvSpPr/>
            <p:nvPr/>
          </p:nvSpPr>
          <p:spPr>
            <a:xfrm>
              <a:off x="5079379" y="2859980"/>
              <a:ext cx="2040961" cy="2040961"/>
            </a:xfrm>
            <a:custGeom>
              <a:avLst/>
              <a:gdLst>
                <a:gd name="connsiteX0" fmla="*/ 2040961 w 2040961"/>
                <a:gd name="connsiteY0" fmla="*/ 1020481 h 2040961"/>
                <a:gd name="connsiteX1" fmla="*/ 1020480 w 2040961"/>
                <a:gd name="connsiteY1" fmla="*/ 2040962 h 2040961"/>
                <a:gd name="connsiteX2" fmla="*/ 0 w 2040961"/>
                <a:gd name="connsiteY2" fmla="*/ 1020481 h 2040961"/>
                <a:gd name="connsiteX3" fmla="*/ 1020480 w 2040961"/>
                <a:gd name="connsiteY3" fmla="*/ 0 h 2040961"/>
                <a:gd name="connsiteX4" fmla="*/ 2040961 w 2040961"/>
                <a:gd name="connsiteY4" fmla="*/ 1020481 h 20409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0961" h="2040961">
                  <a:moveTo>
                    <a:pt x="2040961" y="1020481"/>
                  </a:moveTo>
                  <a:cubicBezTo>
                    <a:pt x="2040961" y="1584077"/>
                    <a:pt x="1584077" y="2040962"/>
                    <a:pt x="1020480" y="2040962"/>
                  </a:cubicBezTo>
                  <a:cubicBezTo>
                    <a:pt x="456885" y="2040962"/>
                    <a:pt x="0" y="1584077"/>
                    <a:pt x="0" y="1020481"/>
                  </a:cubicBezTo>
                  <a:cubicBezTo>
                    <a:pt x="0" y="456885"/>
                    <a:pt x="456884" y="0"/>
                    <a:pt x="1020480" y="0"/>
                  </a:cubicBezTo>
                  <a:cubicBezTo>
                    <a:pt x="1584076" y="0"/>
                    <a:pt x="2040961" y="456885"/>
                    <a:pt x="2040961" y="1020481"/>
                  </a:cubicBezTo>
                  <a:close/>
                </a:path>
              </a:pathLst>
            </a:custGeom>
            <a:solidFill>
              <a:srgbClr val="FFFFFF"/>
            </a:solidFill>
            <a:ln w="3675" cap="flat">
              <a:noFill/>
              <a:prstDash val="solid"/>
              <a:miter/>
            </a:ln>
          </p:spPr>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2704" name="TextBox 2703">
              <a:extLst>
                <a:ext uri="{FF2B5EF4-FFF2-40B4-BE49-F238E27FC236}">
                  <a16:creationId xmlns:a16="http://schemas.microsoft.com/office/drawing/2014/main" id="{CA04D11F-31D3-F195-321B-CC3AAD9511A4}"/>
                </a:ext>
              </a:extLst>
            </p:cNvPr>
            <p:cNvSpPr txBox="1"/>
            <p:nvPr/>
          </p:nvSpPr>
          <p:spPr>
            <a:xfrm>
              <a:off x="1658530" y="1727626"/>
              <a:ext cx="2356574" cy="1882098"/>
            </a:xfrm>
            <a:prstGeom prst="rect">
              <a:avLst/>
            </a:prstGeom>
            <a:noFill/>
          </p:spPr>
          <p:txBody>
            <a:bodyPr wrap="square">
              <a:spAutoFit/>
            </a:bodyPr>
            <a:lstStyle/>
            <a:p>
              <a:pPr defTabSz="685800">
                <a:spcBef>
                  <a:spcPts val="450"/>
                </a:spcBef>
              </a:pPr>
              <a:r>
                <a:rPr lang="en-US" sz="1600" b="1" dirty="0"/>
                <a:t>Online Sales Growth</a:t>
              </a:r>
            </a:p>
            <a:p>
              <a:pPr defTabSz="685800">
                <a:spcBef>
                  <a:spcPts val="450"/>
                </a:spcBef>
              </a:pPr>
              <a:endParaRPr lang="en-US" sz="1050" b="1" dirty="0">
                <a:solidFill>
                  <a:prstClr val="black">
                    <a:lumMod val="85000"/>
                    <a:lumOff val="15000"/>
                  </a:prstClr>
                </a:solidFill>
                <a:latin typeface="Montserrat" panose="00000500000000000000" pitchFamily="2" charset="0"/>
              </a:endParaRPr>
            </a:p>
            <a:p>
              <a:pPr defTabSz="685800">
                <a:spcBef>
                  <a:spcPts val="450"/>
                </a:spcBef>
              </a:pPr>
              <a:r>
                <a:rPr lang="en-US" sz="1100" dirty="0">
                  <a:solidFill>
                    <a:prstClr val="black">
                      <a:lumMod val="85000"/>
                      <a:lumOff val="15000"/>
                    </a:prstClr>
                  </a:solidFill>
                </a:rPr>
                <a:t>The KPI measures the percentage increase in online sales, indicating the success of enhancing the e-commerce platform and expanding the product range, demonstrating brand recognition, and responding to consumer trends in online shopping.</a:t>
              </a:r>
            </a:p>
          </p:txBody>
        </p:sp>
        <p:sp>
          <p:nvSpPr>
            <p:cNvPr id="2705" name="TextBox 2704">
              <a:extLst>
                <a:ext uri="{FF2B5EF4-FFF2-40B4-BE49-F238E27FC236}">
                  <a16:creationId xmlns:a16="http://schemas.microsoft.com/office/drawing/2014/main" id="{30A457AA-BC38-7B84-BABB-6877324EEEF6}"/>
                </a:ext>
              </a:extLst>
            </p:cNvPr>
            <p:cNvSpPr txBox="1"/>
            <p:nvPr/>
          </p:nvSpPr>
          <p:spPr>
            <a:xfrm>
              <a:off x="1729760" y="4144527"/>
              <a:ext cx="2206271" cy="1859666"/>
            </a:xfrm>
            <a:prstGeom prst="rect">
              <a:avLst/>
            </a:prstGeom>
            <a:noFill/>
          </p:spPr>
          <p:txBody>
            <a:bodyPr wrap="square">
              <a:spAutoFit/>
            </a:bodyPr>
            <a:lstStyle/>
            <a:p>
              <a:pPr defTabSz="685800">
                <a:spcBef>
                  <a:spcPts val="450"/>
                </a:spcBef>
              </a:pPr>
              <a:r>
                <a:rPr lang="en-US" sz="1600" b="1" dirty="0"/>
                <a:t>Customer Satisfaction Scores</a:t>
              </a:r>
            </a:p>
            <a:p>
              <a:pPr defTabSz="685800">
                <a:spcBef>
                  <a:spcPts val="450"/>
                </a:spcBef>
              </a:pPr>
              <a:r>
                <a:rPr lang="en-US" sz="1200" dirty="0"/>
                <a:t>The study uses surveys, NPS, and customer feedback to assess customer satisfaction in online shopping and product quality, indicating the effectiveness of digital presence enhancement.</a:t>
              </a:r>
              <a:endParaRPr lang="en-US" sz="1200" dirty="0">
                <a:solidFill>
                  <a:prstClr val="black">
                    <a:lumMod val="85000"/>
                    <a:lumOff val="15000"/>
                  </a:prstClr>
                </a:solidFill>
                <a:latin typeface="Montserrat" panose="00000500000000000000" pitchFamily="2" charset="0"/>
              </a:endParaRPr>
            </a:p>
          </p:txBody>
        </p:sp>
        <p:sp>
          <p:nvSpPr>
            <p:cNvPr id="2706" name="TextBox 2705">
              <a:extLst>
                <a:ext uri="{FF2B5EF4-FFF2-40B4-BE49-F238E27FC236}">
                  <a16:creationId xmlns:a16="http://schemas.microsoft.com/office/drawing/2014/main" id="{2A1610E3-48DC-AB69-3C0A-C4F06026D1E8}"/>
                </a:ext>
              </a:extLst>
            </p:cNvPr>
            <p:cNvSpPr txBox="1"/>
            <p:nvPr/>
          </p:nvSpPr>
          <p:spPr>
            <a:xfrm>
              <a:off x="8184614" y="1727626"/>
              <a:ext cx="2314563" cy="1859666"/>
            </a:xfrm>
            <a:prstGeom prst="rect">
              <a:avLst/>
            </a:prstGeom>
            <a:noFill/>
          </p:spPr>
          <p:txBody>
            <a:bodyPr wrap="square">
              <a:spAutoFit/>
            </a:bodyPr>
            <a:lstStyle/>
            <a:p>
              <a:pPr algn="r" defTabSz="685800">
                <a:spcBef>
                  <a:spcPts val="450"/>
                </a:spcBef>
              </a:pPr>
              <a:r>
                <a:rPr lang="en-US" sz="1600" b="1" dirty="0"/>
                <a:t>Operational Cost Reduction</a:t>
              </a:r>
            </a:p>
            <a:p>
              <a:pPr algn="r" defTabSz="685800">
                <a:spcBef>
                  <a:spcPts val="450"/>
                </a:spcBef>
              </a:pPr>
              <a:r>
                <a:rPr lang="en-US" sz="1200" dirty="0"/>
                <a:t>The study aims to evaluate the operational cost reduction achieved through improved supply chain management and inventory control, focusing on logistics, warehousing, and procurement efficiencies</a:t>
              </a:r>
              <a:r>
                <a:rPr lang="en-US" sz="1200" dirty="0">
                  <a:solidFill>
                    <a:prstClr val="black">
                      <a:lumMod val="85000"/>
                      <a:lumOff val="15000"/>
                    </a:prstClr>
                  </a:solidFill>
                </a:rPr>
                <a:t>.</a:t>
              </a:r>
            </a:p>
          </p:txBody>
        </p:sp>
        <p:sp>
          <p:nvSpPr>
            <p:cNvPr id="2707" name="TextBox 2706">
              <a:extLst>
                <a:ext uri="{FF2B5EF4-FFF2-40B4-BE49-F238E27FC236}">
                  <a16:creationId xmlns:a16="http://schemas.microsoft.com/office/drawing/2014/main" id="{0E13AF31-1139-2597-4441-0E8199335316}"/>
                </a:ext>
              </a:extLst>
            </p:cNvPr>
            <p:cNvSpPr txBox="1"/>
            <p:nvPr/>
          </p:nvSpPr>
          <p:spPr>
            <a:xfrm>
              <a:off x="8245657" y="4164218"/>
              <a:ext cx="2274245" cy="1859666"/>
            </a:xfrm>
            <a:prstGeom prst="rect">
              <a:avLst/>
            </a:prstGeom>
            <a:noFill/>
          </p:spPr>
          <p:txBody>
            <a:bodyPr wrap="square">
              <a:spAutoFit/>
            </a:bodyPr>
            <a:lstStyle/>
            <a:p>
              <a:pPr algn="r" defTabSz="685800">
                <a:spcBef>
                  <a:spcPts val="450"/>
                </a:spcBef>
              </a:pPr>
              <a:r>
                <a:rPr lang="en-US" sz="1600" b="1" dirty="0"/>
                <a:t>Environmental Impact Metrics</a:t>
              </a:r>
            </a:p>
            <a:p>
              <a:pPr algn="r" defTabSz="685800">
                <a:spcBef>
                  <a:spcPts val="450"/>
                </a:spcBef>
              </a:pPr>
              <a:r>
                <a:rPr lang="en-US" sz="1200" dirty="0"/>
                <a:t>The study evaluates the reduction in carbon footprint, sustainable sourcing, packaging, and operations through metrics like waste reduction, energy efficiency, and eco-friendly product proportion.</a:t>
              </a:r>
              <a:endParaRPr lang="en-US" sz="1200" dirty="0">
                <a:solidFill>
                  <a:prstClr val="black">
                    <a:lumMod val="85000"/>
                    <a:lumOff val="15000"/>
                  </a:prstClr>
                </a:solidFill>
                <a:latin typeface="Montserrat" panose="00000500000000000000" pitchFamily="2" charset="0"/>
              </a:endParaRPr>
            </a:p>
          </p:txBody>
        </p:sp>
        <p:pic>
          <p:nvPicPr>
            <p:cNvPr id="2708" name="Picture 2707" descr="A black background with a black square&#10;&#10;Description automatically generated with medium confidence">
              <a:extLst>
                <a:ext uri="{FF2B5EF4-FFF2-40B4-BE49-F238E27FC236}">
                  <a16:creationId xmlns:a16="http://schemas.microsoft.com/office/drawing/2014/main" id="{47578BC2-89FC-116F-6212-A3AD26DF47C8}"/>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4590857" y="2368659"/>
              <a:ext cx="640080" cy="640080"/>
            </a:xfrm>
            <a:prstGeom prst="rect">
              <a:avLst/>
            </a:prstGeom>
          </p:spPr>
        </p:pic>
        <p:pic>
          <p:nvPicPr>
            <p:cNvPr id="2709" name="Picture 2708" descr="A black background with a black square&#10;&#10;Description automatically generated with medium confidence">
              <a:extLst>
                <a:ext uri="{FF2B5EF4-FFF2-40B4-BE49-F238E27FC236}">
                  <a16:creationId xmlns:a16="http://schemas.microsoft.com/office/drawing/2014/main" id="{795BA111-78B7-D943-64F2-567E642B324E}"/>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4590857" y="4637052"/>
              <a:ext cx="640080" cy="640080"/>
            </a:xfrm>
            <a:prstGeom prst="rect">
              <a:avLst/>
            </a:prstGeom>
          </p:spPr>
        </p:pic>
        <p:pic>
          <p:nvPicPr>
            <p:cNvPr id="2710" name="Picture 2709" descr="A black background with a black square&#10;&#10;Description automatically generated with medium confidence">
              <a:extLst>
                <a:ext uri="{FF2B5EF4-FFF2-40B4-BE49-F238E27FC236}">
                  <a16:creationId xmlns:a16="http://schemas.microsoft.com/office/drawing/2014/main" id="{F2DE8CE5-CEDD-2A9B-BD4A-688B7B03E087}"/>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6951873" y="2368659"/>
              <a:ext cx="640080" cy="640080"/>
            </a:xfrm>
            <a:prstGeom prst="rect">
              <a:avLst/>
            </a:prstGeom>
          </p:spPr>
        </p:pic>
        <p:pic>
          <p:nvPicPr>
            <p:cNvPr id="2711" name="Picture 2710" descr="A black background with a black square&#10;&#10;Description automatically generated with medium confidence">
              <a:extLst>
                <a:ext uri="{FF2B5EF4-FFF2-40B4-BE49-F238E27FC236}">
                  <a16:creationId xmlns:a16="http://schemas.microsoft.com/office/drawing/2014/main" id="{AFC7BBE0-30F1-44B1-2C5B-32D4E3B6AE6A}"/>
                </a:ext>
              </a:extLst>
            </p:cNvPr>
            <p:cNvPicPr>
              <a:picLocks noChangeAspect="1"/>
            </p:cNvPicPr>
            <p:nvPr/>
          </p:nvPicPr>
          <p:blipFill>
            <a:blip r:embed="rId9">
              <a:extLst>
                <a:ext uri="{BEBA8EAE-BF5A-486C-A8C5-ECC9F3942E4B}">
                  <a14:imgProps xmlns:a14="http://schemas.microsoft.com/office/drawing/2010/main">
                    <a14:imgLayer r:embed="rId10">
                      <a14:imgEffect>
                        <a14:brightnessContrast bright="100000"/>
                      </a14:imgEffect>
                    </a14:imgLayer>
                  </a14:imgProps>
                </a:ext>
                <a:ext uri="{28A0092B-C50C-407E-A947-70E740481C1C}">
                  <a14:useLocalDpi xmlns:a14="http://schemas.microsoft.com/office/drawing/2010/main" val="0"/>
                </a:ext>
              </a:extLst>
            </a:blip>
            <a:stretch>
              <a:fillRect/>
            </a:stretch>
          </p:blipFill>
          <p:spPr>
            <a:xfrm>
              <a:off x="7127723" y="4637052"/>
              <a:ext cx="640080" cy="640080"/>
            </a:xfrm>
            <a:prstGeom prst="rect">
              <a:avLst/>
            </a:prstGeom>
          </p:spPr>
        </p:pic>
        <p:sp>
          <p:nvSpPr>
            <p:cNvPr id="2713" name="TextBox 2712">
              <a:extLst>
                <a:ext uri="{FF2B5EF4-FFF2-40B4-BE49-F238E27FC236}">
                  <a16:creationId xmlns:a16="http://schemas.microsoft.com/office/drawing/2014/main" id="{83E30B84-FCE9-8E3E-486C-B5E3B889CA61}"/>
                </a:ext>
              </a:extLst>
            </p:cNvPr>
            <p:cNvSpPr txBox="1"/>
            <p:nvPr/>
          </p:nvSpPr>
          <p:spPr>
            <a:xfrm>
              <a:off x="5070297" y="3330272"/>
              <a:ext cx="2040961" cy="1004534"/>
            </a:xfrm>
            <a:prstGeom prst="rect">
              <a:avLst/>
            </a:prstGeom>
            <a:noFill/>
          </p:spPr>
          <p:txBody>
            <a:bodyPr wrap="square">
              <a:spAutoFit/>
            </a:bodyPr>
            <a:lstStyle/>
            <a:p>
              <a:pPr algn="ctr" defTabSz="685800">
                <a:lnSpc>
                  <a:spcPct val="200000"/>
                </a:lnSpc>
              </a:pPr>
              <a:r>
                <a:rPr lang="en-US" sz="1200" b="1" dirty="0">
                  <a:solidFill>
                    <a:prstClr val="black">
                      <a:lumMod val="85000"/>
                      <a:lumOff val="15000"/>
                    </a:prstClr>
                  </a:solidFill>
                  <a:latin typeface="Arial Black" panose="020B0A04020102020204" pitchFamily="34" charset="0"/>
                </a:rPr>
                <a:t>KPIs for Recommended Solutions</a:t>
              </a:r>
              <a:endParaRPr lang="en-US" sz="1200" dirty="0">
                <a:solidFill>
                  <a:prstClr val="black"/>
                </a:solidFill>
                <a:latin typeface="Arial Black" panose="020B0A04020102020204" pitchFamily="34" charset="0"/>
              </a:endParaRPr>
            </a:p>
          </p:txBody>
        </p:sp>
      </p:grpSp>
    </p:spTree>
    <p:extLst>
      <p:ext uri="{BB962C8B-B14F-4D97-AF65-F5344CB8AC3E}">
        <p14:creationId xmlns:p14="http://schemas.microsoft.com/office/powerpoint/2010/main" val="3605122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3E35107-230E-4FEB-8230-26C8A8569B7C}"/>
              </a:ext>
            </a:extLst>
          </p:cNvPr>
          <p:cNvGrpSpPr/>
          <p:nvPr/>
        </p:nvGrpSpPr>
        <p:grpSpPr>
          <a:xfrm>
            <a:off x="365760" y="2141262"/>
            <a:ext cx="8201465" cy="4457658"/>
            <a:chOff x="2303753" y="1351723"/>
            <a:chExt cx="7584494" cy="4926096"/>
          </a:xfrm>
        </p:grpSpPr>
        <p:cxnSp>
          <p:nvCxnSpPr>
            <p:cNvPr id="33" name="Connector: Elbow 32">
              <a:extLst>
                <a:ext uri="{FF2B5EF4-FFF2-40B4-BE49-F238E27FC236}">
                  <a16:creationId xmlns:a16="http://schemas.microsoft.com/office/drawing/2014/main" id="{7051C2B3-2ABD-4862-86C2-12F479F8D0C6}"/>
                </a:ext>
              </a:extLst>
            </p:cNvPr>
            <p:cNvCxnSpPr>
              <a:cxnSpLocks/>
            </p:cNvCxnSpPr>
            <p:nvPr/>
          </p:nvCxnSpPr>
          <p:spPr>
            <a:xfrm flipH="1">
              <a:off x="3367773" y="1985484"/>
              <a:ext cx="1421490" cy="837229"/>
            </a:xfrm>
            <a:prstGeom prst="bentConnector2">
              <a:avLst/>
            </a:prstGeom>
            <a:ln w="22225">
              <a:solidFill>
                <a:schemeClr val="tx1"/>
              </a:solidFill>
              <a:prstDash val="sysDot"/>
              <a:headEnd type="none"/>
              <a:tailEnd type="oval"/>
            </a:ln>
          </p:spPr>
          <p:style>
            <a:lnRef idx="1">
              <a:schemeClr val="accent1"/>
            </a:lnRef>
            <a:fillRef idx="0">
              <a:schemeClr val="accent1"/>
            </a:fillRef>
            <a:effectRef idx="0">
              <a:schemeClr val="accent1"/>
            </a:effectRef>
            <a:fontRef idx="minor">
              <a:schemeClr val="tx1"/>
            </a:fontRef>
          </p:style>
        </p:cxnSp>
        <p:cxnSp>
          <p:nvCxnSpPr>
            <p:cNvPr id="25" name="Connector: Elbow 24">
              <a:extLst>
                <a:ext uri="{FF2B5EF4-FFF2-40B4-BE49-F238E27FC236}">
                  <a16:creationId xmlns:a16="http://schemas.microsoft.com/office/drawing/2014/main" id="{81DBE5CC-FEF6-4B48-AF31-FCE4DB4D6E59}"/>
                </a:ext>
              </a:extLst>
            </p:cNvPr>
            <p:cNvCxnSpPr>
              <a:cxnSpLocks/>
              <a:endCxn id="19" idx="0"/>
            </p:cNvCxnSpPr>
            <p:nvPr/>
          </p:nvCxnSpPr>
          <p:spPr>
            <a:xfrm>
              <a:off x="7413142" y="1998736"/>
              <a:ext cx="1421490" cy="837229"/>
            </a:xfrm>
            <a:prstGeom prst="bentConnector2">
              <a:avLst/>
            </a:prstGeom>
            <a:ln w="22225">
              <a:solidFill>
                <a:schemeClr val="tx1"/>
              </a:solidFill>
              <a:prstDash val="sysDot"/>
              <a:headEnd type="none"/>
              <a:tailEnd type="oval"/>
            </a:ln>
          </p:spPr>
          <p:style>
            <a:lnRef idx="1">
              <a:schemeClr val="accent1"/>
            </a:lnRef>
            <a:fillRef idx="0">
              <a:schemeClr val="accent1"/>
            </a:fillRef>
            <a:effectRef idx="0">
              <a:schemeClr val="accent1"/>
            </a:effectRef>
            <a:fontRef idx="minor">
              <a:schemeClr val="tx1"/>
            </a:fontRef>
          </p:style>
        </p:cxnSp>
        <p:sp>
          <p:nvSpPr>
            <p:cNvPr id="6" name="Freeform: Shape 5">
              <a:extLst>
                <a:ext uri="{FF2B5EF4-FFF2-40B4-BE49-F238E27FC236}">
                  <a16:creationId xmlns:a16="http://schemas.microsoft.com/office/drawing/2014/main" id="{A0113B06-1968-4736-8A43-D708F94D6E4E}"/>
                </a:ext>
              </a:extLst>
            </p:cNvPr>
            <p:cNvSpPr/>
            <p:nvPr/>
          </p:nvSpPr>
          <p:spPr>
            <a:xfrm rot="20941778">
              <a:off x="4625008" y="1351723"/>
              <a:ext cx="1669774" cy="1624005"/>
            </a:xfrm>
            <a:custGeom>
              <a:avLst/>
              <a:gdLst>
                <a:gd name="connsiteX0" fmla="*/ 834887 w 1669774"/>
                <a:gd name="connsiteY0" fmla="*/ 0 h 1624005"/>
                <a:gd name="connsiteX1" fmla="*/ 1669774 w 1669774"/>
                <a:gd name="connsiteY1" fmla="*/ 834887 h 1624005"/>
                <a:gd name="connsiteX2" fmla="*/ 1632239 w 1669774"/>
                <a:gd name="connsiteY2" fmla="*/ 1083157 h 1624005"/>
                <a:gd name="connsiteX3" fmla="*/ 1620716 w 1669774"/>
                <a:gd name="connsiteY3" fmla="*/ 1114640 h 1624005"/>
                <a:gd name="connsiteX4" fmla="*/ 1555833 w 1669774"/>
                <a:gd name="connsiteY4" fmla="*/ 1097957 h 1624005"/>
                <a:gd name="connsiteX5" fmla="*/ 1378226 w 1669774"/>
                <a:gd name="connsiteY5" fmla="*/ 1080053 h 1624005"/>
                <a:gd name="connsiteX6" fmla="*/ 566211 w 1669774"/>
                <a:gd name="connsiteY6" fmla="*/ 1618293 h 1624005"/>
                <a:gd name="connsiteX7" fmla="*/ 564121 w 1669774"/>
                <a:gd name="connsiteY7" fmla="*/ 1624005 h 1624005"/>
                <a:gd name="connsiteX8" fmla="*/ 509911 w 1669774"/>
                <a:gd name="connsiteY8" fmla="*/ 1604164 h 1624005"/>
                <a:gd name="connsiteX9" fmla="*/ 0 w 1669774"/>
                <a:gd name="connsiteY9" fmla="*/ 834887 h 1624005"/>
                <a:gd name="connsiteX10" fmla="*/ 834887 w 1669774"/>
                <a:gd name="connsiteY10" fmla="*/ 0 h 162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69774" h="1624005">
                  <a:moveTo>
                    <a:pt x="834887" y="0"/>
                  </a:moveTo>
                  <a:cubicBezTo>
                    <a:pt x="1295982" y="0"/>
                    <a:pt x="1669774" y="373792"/>
                    <a:pt x="1669774" y="834887"/>
                  </a:cubicBezTo>
                  <a:cubicBezTo>
                    <a:pt x="1669774" y="921342"/>
                    <a:pt x="1656633" y="1004728"/>
                    <a:pt x="1632239" y="1083157"/>
                  </a:cubicBezTo>
                  <a:lnTo>
                    <a:pt x="1620716" y="1114640"/>
                  </a:lnTo>
                  <a:lnTo>
                    <a:pt x="1555833" y="1097957"/>
                  </a:lnTo>
                  <a:cubicBezTo>
                    <a:pt x="1498464" y="1086218"/>
                    <a:pt x="1439065" y="1080053"/>
                    <a:pt x="1378226" y="1080053"/>
                  </a:cubicBezTo>
                  <a:cubicBezTo>
                    <a:pt x="1013192" y="1080053"/>
                    <a:pt x="699995" y="1301992"/>
                    <a:pt x="566211" y="1618293"/>
                  </a:cubicBezTo>
                  <a:lnTo>
                    <a:pt x="564121" y="1624005"/>
                  </a:lnTo>
                  <a:lnTo>
                    <a:pt x="509911" y="1604164"/>
                  </a:lnTo>
                  <a:cubicBezTo>
                    <a:pt x="210258" y="1477422"/>
                    <a:pt x="0" y="1180708"/>
                    <a:pt x="0" y="834887"/>
                  </a:cubicBezTo>
                  <a:cubicBezTo>
                    <a:pt x="0" y="373792"/>
                    <a:pt x="373792" y="0"/>
                    <a:pt x="834887" y="0"/>
                  </a:cubicBezTo>
                  <a:close/>
                </a:path>
              </a:pathLst>
            </a:cu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US" sz="1013"/>
            </a:p>
          </p:txBody>
        </p:sp>
        <p:sp>
          <p:nvSpPr>
            <p:cNvPr id="8" name="Freeform: Shape 7">
              <a:extLst>
                <a:ext uri="{FF2B5EF4-FFF2-40B4-BE49-F238E27FC236}">
                  <a16:creationId xmlns:a16="http://schemas.microsoft.com/office/drawing/2014/main" id="{8979A37C-8A52-4547-BD18-6C41770297FF}"/>
                </a:ext>
              </a:extLst>
            </p:cNvPr>
            <p:cNvSpPr/>
            <p:nvPr/>
          </p:nvSpPr>
          <p:spPr>
            <a:xfrm rot="7279143">
              <a:off x="5930348" y="1431234"/>
              <a:ext cx="1669774" cy="1624005"/>
            </a:xfrm>
            <a:custGeom>
              <a:avLst/>
              <a:gdLst>
                <a:gd name="connsiteX0" fmla="*/ 834887 w 1669774"/>
                <a:gd name="connsiteY0" fmla="*/ 0 h 1624005"/>
                <a:gd name="connsiteX1" fmla="*/ 1669774 w 1669774"/>
                <a:gd name="connsiteY1" fmla="*/ 834887 h 1624005"/>
                <a:gd name="connsiteX2" fmla="*/ 1632239 w 1669774"/>
                <a:gd name="connsiteY2" fmla="*/ 1083157 h 1624005"/>
                <a:gd name="connsiteX3" fmla="*/ 1620716 w 1669774"/>
                <a:gd name="connsiteY3" fmla="*/ 1114640 h 1624005"/>
                <a:gd name="connsiteX4" fmla="*/ 1555833 w 1669774"/>
                <a:gd name="connsiteY4" fmla="*/ 1097957 h 1624005"/>
                <a:gd name="connsiteX5" fmla="*/ 1378226 w 1669774"/>
                <a:gd name="connsiteY5" fmla="*/ 1080053 h 1624005"/>
                <a:gd name="connsiteX6" fmla="*/ 566211 w 1669774"/>
                <a:gd name="connsiteY6" fmla="*/ 1618293 h 1624005"/>
                <a:gd name="connsiteX7" fmla="*/ 564121 w 1669774"/>
                <a:gd name="connsiteY7" fmla="*/ 1624005 h 1624005"/>
                <a:gd name="connsiteX8" fmla="*/ 509911 w 1669774"/>
                <a:gd name="connsiteY8" fmla="*/ 1604164 h 1624005"/>
                <a:gd name="connsiteX9" fmla="*/ 0 w 1669774"/>
                <a:gd name="connsiteY9" fmla="*/ 834887 h 1624005"/>
                <a:gd name="connsiteX10" fmla="*/ 834887 w 1669774"/>
                <a:gd name="connsiteY10" fmla="*/ 0 h 162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69774" h="1624005">
                  <a:moveTo>
                    <a:pt x="834887" y="0"/>
                  </a:moveTo>
                  <a:cubicBezTo>
                    <a:pt x="1295982" y="0"/>
                    <a:pt x="1669774" y="373792"/>
                    <a:pt x="1669774" y="834887"/>
                  </a:cubicBezTo>
                  <a:cubicBezTo>
                    <a:pt x="1669774" y="921342"/>
                    <a:pt x="1656633" y="1004728"/>
                    <a:pt x="1632239" y="1083157"/>
                  </a:cubicBezTo>
                  <a:lnTo>
                    <a:pt x="1620716" y="1114640"/>
                  </a:lnTo>
                  <a:lnTo>
                    <a:pt x="1555833" y="1097957"/>
                  </a:lnTo>
                  <a:cubicBezTo>
                    <a:pt x="1498464" y="1086218"/>
                    <a:pt x="1439065" y="1080053"/>
                    <a:pt x="1378226" y="1080053"/>
                  </a:cubicBezTo>
                  <a:cubicBezTo>
                    <a:pt x="1013192" y="1080053"/>
                    <a:pt x="699995" y="1301992"/>
                    <a:pt x="566211" y="1618293"/>
                  </a:cubicBezTo>
                  <a:lnTo>
                    <a:pt x="564121" y="1624005"/>
                  </a:lnTo>
                  <a:lnTo>
                    <a:pt x="509911" y="1604164"/>
                  </a:lnTo>
                  <a:cubicBezTo>
                    <a:pt x="210258" y="1477422"/>
                    <a:pt x="0" y="1180708"/>
                    <a:pt x="0" y="834887"/>
                  </a:cubicBezTo>
                  <a:cubicBezTo>
                    <a:pt x="0" y="373792"/>
                    <a:pt x="373792" y="0"/>
                    <a:pt x="834887"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US" sz="1013"/>
            </a:p>
          </p:txBody>
        </p:sp>
        <p:sp>
          <p:nvSpPr>
            <p:cNvPr id="9" name="Freeform: Shape 8">
              <a:extLst>
                <a:ext uri="{FF2B5EF4-FFF2-40B4-BE49-F238E27FC236}">
                  <a16:creationId xmlns:a16="http://schemas.microsoft.com/office/drawing/2014/main" id="{1D21FA0E-40AA-46BB-9189-A537DA739E7B}"/>
                </a:ext>
              </a:extLst>
            </p:cNvPr>
            <p:cNvSpPr/>
            <p:nvPr/>
          </p:nvSpPr>
          <p:spPr>
            <a:xfrm rot="15032894">
              <a:off x="5205808" y="2556024"/>
              <a:ext cx="1669774" cy="1578146"/>
            </a:xfrm>
            <a:custGeom>
              <a:avLst/>
              <a:gdLst>
                <a:gd name="connsiteX0" fmla="*/ 834887 w 1669774"/>
                <a:gd name="connsiteY0" fmla="*/ 0 h 1624005"/>
                <a:gd name="connsiteX1" fmla="*/ 1669774 w 1669774"/>
                <a:gd name="connsiteY1" fmla="*/ 834887 h 1624005"/>
                <a:gd name="connsiteX2" fmla="*/ 1632239 w 1669774"/>
                <a:gd name="connsiteY2" fmla="*/ 1083157 h 1624005"/>
                <a:gd name="connsiteX3" fmla="*/ 1620716 w 1669774"/>
                <a:gd name="connsiteY3" fmla="*/ 1114640 h 1624005"/>
                <a:gd name="connsiteX4" fmla="*/ 1555833 w 1669774"/>
                <a:gd name="connsiteY4" fmla="*/ 1097957 h 1624005"/>
                <a:gd name="connsiteX5" fmla="*/ 1378226 w 1669774"/>
                <a:gd name="connsiteY5" fmla="*/ 1080053 h 1624005"/>
                <a:gd name="connsiteX6" fmla="*/ 566211 w 1669774"/>
                <a:gd name="connsiteY6" fmla="*/ 1618293 h 1624005"/>
                <a:gd name="connsiteX7" fmla="*/ 564121 w 1669774"/>
                <a:gd name="connsiteY7" fmla="*/ 1624005 h 1624005"/>
                <a:gd name="connsiteX8" fmla="*/ 509911 w 1669774"/>
                <a:gd name="connsiteY8" fmla="*/ 1604164 h 1624005"/>
                <a:gd name="connsiteX9" fmla="*/ 0 w 1669774"/>
                <a:gd name="connsiteY9" fmla="*/ 834887 h 1624005"/>
                <a:gd name="connsiteX10" fmla="*/ 834887 w 1669774"/>
                <a:gd name="connsiteY10" fmla="*/ 0 h 162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69774" h="1624005">
                  <a:moveTo>
                    <a:pt x="834887" y="0"/>
                  </a:moveTo>
                  <a:cubicBezTo>
                    <a:pt x="1295982" y="0"/>
                    <a:pt x="1669774" y="373792"/>
                    <a:pt x="1669774" y="834887"/>
                  </a:cubicBezTo>
                  <a:cubicBezTo>
                    <a:pt x="1669774" y="921342"/>
                    <a:pt x="1656633" y="1004728"/>
                    <a:pt x="1632239" y="1083157"/>
                  </a:cubicBezTo>
                  <a:lnTo>
                    <a:pt x="1620716" y="1114640"/>
                  </a:lnTo>
                  <a:lnTo>
                    <a:pt x="1555833" y="1097957"/>
                  </a:lnTo>
                  <a:cubicBezTo>
                    <a:pt x="1498464" y="1086218"/>
                    <a:pt x="1439065" y="1080053"/>
                    <a:pt x="1378226" y="1080053"/>
                  </a:cubicBezTo>
                  <a:cubicBezTo>
                    <a:pt x="1013192" y="1080053"/>
                    <a:pt x="699995" y="1301992"/>
                    <a:pt x="566211" y="1618293"/>
                  </a:cubicBezTo>
                  <a:lnTo>
                    <a:pt x="564121" y="1624005"/>
                  </a:lnTo>
                  <a:lnTo>
                    <a:pt x="509911" y="1604164"/>
                  </a:lnTo>
                  <a:cubicBezTo>
                    <a:pt x="210258" y="1477422"/>
                    <a:pt x="0" y="1180708"/>
                    <a:pt x="0" y="834887"/>
                  </a:cubicBezTo>
                  <a:cubicBezTo>
                    <a:pt x="0" y="373792"/>
                    <a:pt x="373792" y="0"/>
                    <a:pt x="834887" y="0"/>
                  </a:cubicBezTo>
                  <a:close/>
                </a:path>
              </a:pathLst>
            </a:cu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US" sz="1013"/>
            </a:p>
          </p:txBody>
        </p:sp>
        <p:grpSp>
          <p:nvGrpSpPr>
            <p:cNvPr id="15" name="Group 14">
              <a:extLst>
                <a:ext uri="{FF2B5EF4-FFF2-40B4-BE49-F238E27FC236}">
                  <a16:creationId xmlns:a16="http://schemas.microsoft.com/office/drawing/2014/main" id="{ED35BD07-9054-4209-A146-DCEDCC24FAEC}"/>
                </a:ext>
              </a:extLst>
            </p:cNvPr>
            <p:cNvGrpSpPr/>
            <p:nvPr/>
          </p:nvGrpSpPr>
          <p:grpSpPr>
            <a:xfrm>
              <a:off x="2303753" y="2835965"/>
              <a:ext cx="2483812" cy="1675605"/>
              <a:chOff x="2303753" y="2822713"/>
              <a:chExt cx="2483812" cy="1675605"/>
            </a:xfrm>
          </p:grpSpPr>
          <p:sp>
            <p:nvSpPr>
              <p:cNvPr id="11" name="Rectangle 10">
                <a:extLst>
                  <a:ext uri="{FF2B5EF4-FFF2-40B4-BE49-F238E27FC236}">
                    <a16:creationId xmlns:a16="http://schemas.microsoft.com/office/drawing/2014/main" id="{A3938318-D867-46C6-842A-F412279440D5}"/>
                  </a:ext>
                </a:extLst>
              </p:cNvPr>
              <p:cNvSpPr/>
              <p:nvPr/>
            </p:nvSpPr>
            <p:spPr>
              <a:xfrm>
                <a:off x="2303753" y="2822713"/>
                <a:ext cx="373186" cy="357809"/>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013" dirty="0">
                    <a:latin typeface="Georgia Pro Cond" panose="02040506050405020303" pitchFamily="18" charset="0"/>
                  </a:rPr>
                  <a:t>1</a:t>
                </a:r>
              </a:p>
            </p:txBody>
          </p:sp>
          <p:sp>
            <p:nvSpPr>
              <p:cNvPr id="13" name="Rectangle 12">
                <a:extLst>
                  <a:ext uri="{FF2B5EF4-FFF2-40B4-BE49-F238E27FC236}">
                    <a16:creationId xmlns:a16="http://schemas.microsoft.com/office/drawing/2014/main" id="{27CDEB53-26D3-46F4-8506-14A530F20E5C}"/>
                  </a:ext>
                </a:extLst>
              </p:cNvPr>
              <p:cNvSpPr/>
              <p:nvPr/>
            </p:nvSpPr>
            <p:spPr>
              <a:xfrm>
                <a:off x="2680334" y="2822713"/>
                <a:ext cx="2107231" cy="357809"/>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350" b="1" dirty="0"/>
                  <a:t>For Employees</a:t>
                </a:r>
                <a:endParaRPr lang="en-US" sz="1013" dirty="0">
                  <a:effectLst>
                    <a:outerShdw blurRad="38100" dist="38100" dir="2700000" algn="tl">
                      <a:srgbClr val="000000">
                        <a:alpha val="43137"/>
                      </a:srgbClr>
                    </a:outerShdw>
                  </a:effectLst>
                  <a:latin typeface="Georgia" panose="02040502050405020303" pitchFamily="18" charset="0"/>
                </a:endParaRPr>
              </a:p>
            </p:txBody>
          </p:sp>
          <p:sp>
            <p:nvSpPr>
              <p:cNvPr id="14" name="Rectangle 13">
                <a:extLst>
                  <a:ext uri="{FF2B5EF4-FFF2-40B4-BE49-F238E27FC236}">
                    <a16:creationId xmlns:a16="http://schemas.microsoft.com/office/drawing/2014/main" id="{F3CF92D8-732C-45B4-9C35-7041F40CD399}"/>
                  </a:ext>
                </a:extLst>
              </p:cNvPr>
              <p:cNvSpPr/>
              <p:nvPr/>
            </p:nvSpPr>
            <p:spPr>
              <a:xfrm>
                <a:off x="2303753" y="3176989"/>
                <a:ext cx="2483812" cy="1321329"/>
              </a:xfrm>
              <a:prstGeom prst="rect">
                <a:avLst/>
              </a:prstGeom>
              <a:solidFill>
                <a:schemeClr val="bg1">
                  <a:lumMod val="85000"/>
                  <a:alpha val="5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marL="96441" indent="-96441">
                  <a:buFont typeface="Arial" panose="020B0604020202020204" pitchFamily="34" charset="0"/>
                  <a:buChar char="•"/>
                </a:pPr>
                <a:r>
                  <a:rPr lang="en-US" sz="1050" dirty="0">
                    <a:solidFill>
                      <a:schemeClr val="tx1"/>
                    </a:solidFill>
                  </a:rPr>
                  <a:t>The organization will use the intranet, email newsletters, and meetings to update staff about the recovery plan's goals, progress, and roles, aligning with its strategic orientation</a:t>
                </a:r>
                <a:r>
                  <a:rPr lang="en-US" sz="675" dirty="0">
                    <a:solidFill>
                      <a:schemeClr val="tx1"/>
                    </a:solidFill>
                    <a:latin typeface="Georgia Pro Light" panose="02040302050405020303" pitchFamily="18" charset="0"/>
                  </a:rPr>
                  <a:t>.</a:t>
                </a:r>
              </a:p>
            </p:txBody>
          </p:sp>
        </p:grpSp>
        <p:grpSp>
          <p:nvGrpSpPr>
            <p:cNvPr id="17" name="Group 16">
              <a:extLst>
                <a:ext uri="{FF2B5EF4-FFF2-40B4-BE49-F238E27FC236}">
                  <a16:creationId xmlns:a16="http://schemas.microsoft.com/office/drawing/2014/main" id="{29B40236-DC91-4150-897D-8A7EEC23923A}"/>
                </a:ext>
              </a:extLst>
            </p:cNvPr>
            <p:cNvGrpSpPr/>
            <p:nvPr/>
          </p:nvGrpSpPr>
          <p:grpSpPr>
            <a:xfrm>
              <a:off x="7404435" y="2835965"/>
              <a:ext cx="2483812" cy="1675605"/>
              <a:chOff x="2303753" y="2822713"/>
              <a:chExt cx="2483812" cy="1675605"/>
            </a:xfrm>
          </p:grpSpPr>
          <p:sp>
            <p:nvSpPr>
              <p:cNvPr id="18" name="Rectangle 17">
                <a:extLst>
                  <a:ext uri="{FF2B5EF4-FFF2-40B4-BE49-F238E27FC236}">
                    <a16:creationId xmlns:a16="http://schemas.microsoft.com/office/drawing/2014/main" id="{49800126-EB24-44B2-9262-48368669330C}"/>
                  </a:ext>
                </a:extLst>
              </p:cNvPr>
              <p:cNvSpPr/>
              <p:nvPr/>
            </p:nvSpPr>
            <p:spPr>
              <a:xfrm>
                <a:off x="2303753" y="2822713"/>
                <a:ext cx="373186" cy="357809"/>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013" dirty="0">
                    <a:latin typeface="Georgia Pro Cond" panose="02040506050405020303" pitchFamily="18" charset="0"/>
                  </a:rPr>
                  <a:t>2</a:t>
                </a:r>
              </a:p>
            </p:txBody>
          </p:sp>
          <p:sp>
            <p:nvSpPr>
              <p:cNvPr id="19" name="Rectangle 18">
                <a:extLst>
                  <a:ext uri="{FF2B5EF4-FFF2-40B4-BE49-F238E27FC236}">
                    <a16:creationId xmlns:a16="http://schemas.microsoft.com/office/drawing/2014/main" id="{33B77465-8C78-4DCE-B76E-72F02E6C9E9C}"/>
                  </a:ext>
                </a:extLst>
              </p:cNvPr>
              <p:cNvSpPr/>
              <p:nvPr/>
            </p:nvSpPr>
            <p:spPr>
              <a:xfrm>
                <a:off x="2680334" y="2822713"/>
                <a:ext cx="2107231" cy="35780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350" b="1" dirty="0"/>
                  <a:t>For Investors</a:t>
                </a:r>
                <a:endParaRPr lang="en-US" sz="1013" dirty="0">
                  <a:effectLst>
                    <a:outerShdw blurRad="38100" dist="38100" dir="2700000" algn="tl">
                      <a:srgbClr val="000000">
                        <a:alpha val="43137"/>
                      </a:srgbClr>
                    </a:outerShdw>
                  </a:effectLst>
                  <a:latin typeface="Georgia" panose="02040502050405020303" pitchFamily="18" charset="0"/>
                </a:endParaRPr>
              </a:p>
            </p:txBody>
          </p:sp>
          <p:sp>
            <p:nvSpPr>
              <p:cNvPr id="20" name="Rectangle 19">
                <a:extLst>
                  <a:ext uri="{FF2B5EF4-FFF2-40B4-BE49-F238E27FC236}">
                    <a16:creationId xmlns:a16="http://schemas.microsoft.com/office/drawing/2014/main" id="{98D667AC-0AE2-4402-BB59-5725B64075DD}"/>
                  </a:ext>
                </a:extLst>
              </p:cNvPr>
              <p:cNvSpPr/>
              <p:nvPr/>
            </p:nvSpPr>
            <p:spPr>
              <a:xfrm>
                <a:off x="2303753" y="3176989"/>
                <a:ext cx="2483812" cy="1321329"/>
              </a:xfrm>
              <a:prstGeom prst="rect">
                <a:avLst/>
              </a:prstGeom>
              <a:solidFill>
                <a:schemeClr val="bg1">
                  <a:lumMod val="85000"/>
                  <a:alpha val="5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marL="96441" indent="-96441">
                  <a:buFont typeface="Arial" panose="020B0604020202020204" pitchFamily="34" charset="0"/>
                  <a:buChar char="•"/>
                </a:pPr>
                <a:r>
                  <a:rPr lang="en-US" sz="1050" dirty="0">
                    <a:solidFill>
                      <a:schemeClr val="tx1"/>
                    </a:solidFill>
                  </a:rPr>
                  <a:t>Wilko's recovery strategy will be publicized through press releases, yearly reports, investor relations sections on its website, and frequent briefings and webinars on strategic milestones, financial performance, and future prognosis.</a:t>
                </a:r>
              </a:p>
            </p:txBody>
          </p:sp>
        </p:grpSp>
        <p:grpSp>
          <p:nvGrpSpPr>
            <p:cNvPr id="21" name="Group 20">
              <a:extLst>
                <a:ext uri="{FF2B5EF4-FFF2-40B4-BE49-F238E27FC236}">
                  <a16:creationId xmlns:a16="http://schemas.microsoft.com/office/drawing/2014/main" id="{BF03C04A-8654-4501-BFB4-DC77BC899D1D}"/>
                </a:ext>
              </a:extLst>
            </p:cNvPr>
            <p:cNvGrpSpPr/>
            <p:nvPr/>
          </p:nvGrpSpPr>
          <p:grpSpPr>
            <a:xfrm>
              <a:off x="4856881" y="4602214"/>
              <a:ext cx="2483812" cy="1675605"/>
              <a:chOff x="2303753" y="2822713"/>
              <a:chExt cx="2483812" cy="1675605"/>
            </a:xfrm>
          </p:grpSpPr>
          <p:sp>
            <p:nvSpPr>
              <p:cNvPr id="22" name="Rectangle 21">
                <a:extLst>
                  <a:ext uri="{FF2B5EF4-FFF2-40B4-BE49-F238E27FC236}">
                    <a16:creationId xmlns:a16="http://schemas.microsoft.com/office/drawing/2014/main" id="{FB4BFF84-F0E2-4036-A2FE-9E55E6C19E13}"/>
                  </a:ext>
                </a:extLst>
              </p:cNvPr>
              <p:cNvSpPr/>
              <p:nvPr/>
            </p:nvSpPr>
            <p:spPr>
              <a:xfrm>
                <a:off x="2303753" y="2822713"/>
                <a:ext cx="373186" cy="357809"/>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013" dirty="0">
                    <a:latin typeface="Georgia Pro Cond" panose="02040506050405020303" pitchFamily="18" charset="0"/>
                  </a:rPr>
                  <a:t>3</a:t>
                </a:r>
              </a:p>
            </p:txBody>
          </p:sp>
          <p:sp>
            <p:nvSpPr>
              <p:cNvPr id="23" name="Rectangle 22">
                <a:extLst>
                  <a:ext uri="{FF2B5EF4-FFF2-40B4-BE49-F238E27FC236}">
                    <a16:creationId xmlns:a16="http://schemas.microsoft.com/office/drawing/2014/main" id="{C1780A0E-61A0-404E-A038-2C7B9437EB13}"/>
                  </a:ext>
                </a:extLst>
              </p:cNvPr>
              <p:cNvSpPr/>
              <p:nvPr/>
            </p:nvSpPr>
            <p:spPr>
              <a:xfrm>
                <a:off x="2680334" y="2822713"/>
                <a:ext cx="2107231" cy="357809"/>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US" sz="1350" b="1" dirty="0"/>
                  <a:t>For Customers</a:t>
                </a:r>
                <a:endParaRPr lang="en-US" sz="1013" dirty="0">
                  <a:effectLst>
                    <a:outerShdw blurRad="38100" dist="38100" dir="2700000" algn="tl">
                      <a:srgbClr val="000000">
                        <a:alpha val="43137"/>
                      </a:srgbClr>
                    </a:outerShdw>
                  </a:effectLst>
                  <a:latin typeface="Georgia" panose="02040502050405020303" pitchFamily="18" charset="0"/>
                </a:endParaRPr>
              </a:p>
            </p:txBody>
          </p:sp>
          <p:sp>
            <p:nvSpPr>
              <p:cNvPr id="24" name="Rectangle 23">
                <a:extLst>
                  <a:ext uri="{FF2B5EF4-FFF2-40B4-BE49-F238E27FC236}">
                    <a16:creationId xmlns:a16="http://schemas.microsoft.com/office/drawing/2014/main" id="{21AC4B8F-F0DD-45C4-8B1C-00218E91D341}"/>
                  </a:ext>
                </a:extLst>
              </p:cNvPr>
              <p:cNvSpPr/>
              <p:nvPr/>
            </p:nvSpPr>
            <p:spPr>
              <a:xfrm>
                <a:off x="2303753" y="3176989"/>
                <a:ext cx="2483812" cy="1321329"/>
              </a:xfrm>
              <a:prstGeom prst="rect">
                <a:avLst/>
              </a:prstGeom>
              <a:solidFill>
                <a:schemeClr val="bg1">
                  <a:lumMod val="85000"/>
                  <a:alpha val="5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marL="96441" indent="-96441">
                  <a:buFont typeface="Arial" panose="020B0604020202020204" pitchFamily="34" charset="0"/>
                  <a:buChar char="•"/>
                </a:pPr>
                <a:r>
                  <a:rPr lang="en-US" sz="1050" dirty="0">
                    <a:solidFill>
                      <a:schemeClr val="tx1"/>
                    </a:solidFill>
                  </a:rPr>
                  <a:t>Wilko will use social media, the internet, and email to notify customers about upgrades, eco-friendly items, and improved online shopping experiences, emphasizing sustainability and ease.</a:t>
                </a:r>
              </a:p>
            </p:txBody>
          </p:sp>
        </p:grpSp>
        <p:cxnSp>
          <p:nvCxnSpPr>
            <p:cNvPr id="34" name="Straight Connector 33">
              <a:extLst>
                <a:ext uri="{FF2B5EF4-FFF2-40B4-BE49-F238E27FC236}">
                  <a16:creationId xmlns:a16="http://schemas.microsoft.com/office/drawing/2014/main" id="{9511CECA-711E-4D62-A8EC-3FCF1266F48F}"/>
                </a:ext>
              </a:extLst>
            </p:cNvPr>
            <p:cNvCxnSpPr/>
            <p:nvPr/>
          </p:nvCxnSpPr>
          <p:spPr>
            <a:xfrm>
              <a:off x="6019075" y="4200939"/>
              <a:ext cx="0" cy="360151"/>
            </a:xfrm>
            <a:prstGeom prst="line">
              <a:avLst/>
            </a:prstGeom>
            <a:ln w="22225">
              <a:solidFill>
                <a:schemeClr val="tx1"/>
              </a:solidFill>
              <a:prstDash val="sysDot"/>
              <a:headEnd type="none"/>
              <a:tailEnd type="ova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C08FA246-FD9E-4FAA-82E4-FB54EB223891}"/>
                </a:ext>
              </a:extLst>
            </p:cNvPr>
            <p:cNvSpPr txBox="1"/>
            <p:nvPr/>
          </p:nvSpPr>
          <p:spPr>
            <a:xfrm>
              <a:off x="5102577" y="1546578"/>
              <a:ext cx="709227" cy="694704"/>
            </a:xfrm>
            <a:prstGeom prst="rect">
              <a:avLst/>
            </a:prstGeom>
            <a:noFill/>
          </p:spPr>
          <p:txBody>
            <a:bodyPr wrap="square" rtlCol="0">
              <a:spAutoFit/>
            </a:bodyPr>
            <a:lstStyle/>
            <a:p>
              <a:pPr algn="ctr"/>
              <a:r>
                <a:rPr lang="en-US" sz="2700" b="1" dirty="0">
                  <a:solidFill>
                    <a:schemeClr val="bg1"/>
                  </a:solidFill>
                  <a:effectLst>
                    <a:outerShdw blurRad="38100" dist="38100" dir="2700000" algn="tl">
                      <a:srgbClr val="000000">
                        <a:alpha val="43137"/>
                      </a:srgbClr>
                    </a:outerShdw>
                  </a:effectLst>
                  <a:latin typeface="Georgia Pro Cond" panose="02040506050405020303" pitchFamily="18" charset="0"/>
                </a:rPr>
                <a:t>1</a:t>
              </a:r>
            </a:p>
          </p:txBody>
        </p:sp>
        <p:sp>
          <p:nvSpPr>
            <p:cNvPr id="27" name="TextBox 26">
              <a:extLst>
                <a:ext uri="{FF2B5EF4-FFF2-40B4-BE49-F238E27FC236}">
                  <a16:creationId xmlns:a16="http://schemas.microsoft.com/office/drawing/2014/main" id="{3B6DFD41-68A1-4583-8B24-96DB3577EBFF}"/>
                </a:ext>
              </a:extLst>
            </p:cNvPr>
            <p:cNvSpPr txBox="1"/>
            <p:nvPr/>
          </p:nvSpPr>
          <p:spPr>
            <a:xfrm>
              <a:off x="6602785" y="1827737"/>
              <a:ext cx="709227" cy="694704"/>
            </a:xfrm>
            <a:prstGeom prst="rect">
              <a:avLst/>
            </a:prstGeom>
            <a:noFill/>
          </p:spPr>
          <p:txBody>
            <a:bodyPr wrap="square" rtlCol="0">
              <a:spAutoFit/>
            </a:bodyPr>
            <a:lstStyle/>
            <a:p>
              <a:pPr algn="ctr"/>
              <a:r>
                <a:rPr lang="en-US" sz="2700" b="1" dirty="0">
                  <a:solidFill>
                    <a:schemeClr val="bg1"/>
                  </a:solidFill>
                  <a:effectLst>
                    <a:outerShdw blurRad="38100" dist="38100" dir="2700000" algn="tl">
                      <a:srgbClr val="000000">
                        <a:alpha val="43137"/>
                      </a:srgbClr>
                    </a:outerShdw>
                  </a:effectLst>
                  <a:latin typeface="Georgia Pro Cond" panose="02040506050405020303" pitchFamily="18" charset="0"/>
                </a:rPr>
                <a:t>2</a:t>
              </a:r>
            </a:p>
          </p:txBody>
        </p:sp>
        <p:sp>
          <p:nvSpPr>
            <p:cNvPr id="29" name="TextBox 28">
              <a:extLst>
                <a:ext uri="{FF2B5EF4-FFF2-40B4-BE49-F238E27FC236}">
                  <a16:creationId xmlns:a16="http://schemas.microsoft.com/office/drawing/2014/main" id="{E84E8012-DB76-469F-8613-98E45B70EF77}"/>
                </a:ext>
              </a:extLst>
            </p:cNvPr>
            <p:cNvSpPr txBox="1"/>
            <p:nvPr/>
          </p:nvSpPr>
          <p:spPr>
            <a:xfrm>
              <a:off x="5636544" y="3126633"/>
              <a:ext cx="709227" cy="694704"/>
            </a:xfrm>
            <a:prstGeom prst="rect">
              <a:avLst/>
            </a:prstGeom>
            <a:noFill/>
          </p:spPr>
          <p:txBody>
            <a:bodyPr wrap="square" rtlCol="0">
              <a:spAutoFit/>
            </a:bodyPr>
            <a:lstStyle/>
            <a:p>
              <a:pPr algn="ctr"/>
              <a:r>
                <a:rPr lang="en-US" sz="2700" b="1" dirty="0">
                  <a:solidFill>
                    <a:schemeClr val="bg1"/>
                  </a:solidFill>
                  <a:effectLst>
                    <a:outerShdw blurRad="38100" dist="38100" dir="2700000" algn="tl">
                      <a:srgbClr val="000000">
                        <a:alpha val="43137"/>
                      </a:srgbClr>
                    </a:outerShdw>
                  </a:effectLst>
                  <a:latin typeface="Georgia Pro Cond" panose="02040506050405020303" pitchFamily="18" charset="0"/>
                </a:rPr>
                <a:t>3</a:t>
              </a:r>
            </a:p>
          </p:txBody>
        </p:sp>
      </p:grpSp>
      <p:sp>
        <p:nvSpPr>
          <p:cNvPr id="4" name="TextBox 3">
            <a:extLst>
              <a:ext uri="{FF2B5EF4-FFF2-40B4-BE49-F238E27FC236}">
                <a16:creationId xmlns:a16="http://schemas.microsoft.com/office/drawing/2014/main" id="{28DC6A38-43E5-43E1-BE41-CEB4A49267ED}"/>
              </a:ext>
            </a:extLst>
          </p:cNvPr>
          <p:cNvSpPr txBox="1"/>
          <p:nvPr/>
        </p:nvSpPr>
        <p:spPr>
          <a:xfrm>
            <a:off x="1295813" y="492757"/>
            <a:ext cx="6552373" cy="507831"/>
          </a:xfrm>
          <a:prstGeom prst="rect">
            <a:avLst/>
          </a:prstGeom>
          <a:noFill/>
        </p:spPr>
        <p:txBody>
          <a:bodyPr wrap="square" rtlCol="0">
            <a:spAutoFit/>
          </a:bodyPr>
          <a:lstStyle/>
          <a:p>
            <a:pPr algn="ctr"/>
            <a:r>
              <a:rPr lang="en-US" sz="2700" b="1" dirty="0">
                <a:latin typeface="Arial Black" panose="020B0A04020102020204" pitchFamily="34" charset="0"/>
              </a:rPr>
              <a:t>Communication Strategy</a:t>
            </a:r>
          </a:p>
        </p:txBody>
      </p:sp>
      <p:cxnSp>
        <p:nvCxnSpPr>
          <p:cNvPr id="7" name="Straight Connector 6">
            <a:extLst>
              <a:ext uri="{FF2B5EF4-FFF2-40B4-BE49-F238E27FC236}">
                <a16:creationId xmlns:a16="http://schemas.microsoft.com/office/drawing/2014/main" id="{2CD6EB97-5414-4C4B-BF34-B3E029BF97CE}"/>
              </a:ext>
            </a:extLst>
          </p:cNvPr>
          <p:cNvCxnSpPr>
            <a:cxnSpLocks/>
          </p:cNvCxnSpPr>
          <p:nvPr/>
        </p:nvCxnSpPr>
        <p:spPr>
          <a:xfrm>
            <a:off x="2898606" y="1000588"/>
            <a:ext cx="3239086" cy="0"/>
          </a:xfrm>
          <a:prstGeom prst="line">
            <a:avLst/>
          </a:prstGeom>
          <a:ln w="76200"/>
        </p:spPr>
        <p:style>
          <a:lnRef idx="1">
            <a:schemeClr val="dk1"/>
          </a:lnRef>
          <a:fillRef idx="0">
            <a:schemeClr val="dk1"/>
          </a:fillRef>
          <a:effectRef idx="0">
            <a:schemeClr val="dk1"/>
          </a:effectRef>
          <a:fontRef idx="minor">
            <a:schemeClr val="tx1"/>
          </a:fontRef>
        </p:style>
      </p:cxnSp>
      <p:sp>
        <p:nvSpPr>
          <p:cNvPr id="10" name="Rectangle 9">
            <a:extLst>
              <a:ext uri="{FF2B5EF4-FFF2-40B4-BE49-F238E27FC236}">
                <a16:creationId xmlns:a16="http://schemas.microsoft.com/office/drawing/2014/main" id="{46A0120B-1CC1-41D3-AAE5-0633F9E22CFA}"/>
              </a:ext>
            </a:extLst>
          </p:cNvPr>
          <p:cNvSpPr/>
          <p:nvPr/>
        </p:nvSpPr>
        <p:spPr>
          <a:xfrm>
            <a:off x="7559040" y="224475"/>
            <a:ext cx="405352" cy="1134099"/>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US" sz="1013"/>
          </a:p>
        </p:txBody>
      </p:sp>
      <p:sp>
        <p:nvSpPr>
          <p:cNvPr id="35" name="TextBox 34">
            <a:extLst>
              <a:ext uri="{FF2B5EF4-FFF2-40B4-BE49-F238E27FC236}">
                <a16:creationId xmlns:a16="http://schemas.microsoft.com/office/drawing/2014/main" id="{81072CF1-80CF-4A00-BD30-6DBAA0C834DE}"/>
              </a:ext>
            </a:extLst>
          </p:cNvPr>
          <p:cNvSpPr txBox="1"/>
          <p:nvPr/>
        </p:nvSpPr>
        <p:spPr>
          <a:xfrm>
            <a:off x="769303" y="1189820"/>
            <a:ext cx="7441810" cy="830997"/>
          </a:xfrm>
          <a:prstGeom prst="rect">
            <a:avLst/>
          </a:prstGeom>
          <a:noFill/>
        </p:spPr>
        <p:txBody>
          <a:bodyPr wrap="square" rtlCol="0">
            <a:spAutoFit/>
          </a:bodyPr>
          <a:lstStyle/>
          <a:p>
            <a:r>
              <a:rPr lang="en-US" sz="1600" dirty="0"/>
              <a:t>Effective communication of Wilko's recovery plan to stakeholders is crucial for maintaining transparency, trust, and engagement, utilizing a comprehensive strategy for employees, customers, and investors.</a:t>
            </a:r>
          </a:p>
        </p:txBody>
      </p:sp>
    </p:spTree>
    <p:extLst>
      <p:ext uri="{BB962C8B-B14F-4D97-AF65-F5344CB8AC3E}">
        <p14:creationId xmlns:p14="http://schemas.microsoft.com/office/powerpoint/2010/main" val="917287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Rectangle: Diagonal Corners Snipped 1">
            <a:extLst>
              <a:ext uri="{FF2B5EF4-FFF2-40B4-BE49-F238E27FC236}">
                <a16:creationId xmlns:a16="http://schemas.microsoft.com/office/drawing/2014/main" id="{201318B6-8FA5-6D08-5D01-1268A1E43F6A}"/>
              </a:ext>
            </a:extLst>
          </p:cNvPr>
          <p:cNvSpPr/>
          <p:nvPr/>
        </p:nvSpPr>
        <p:spPr>
          <a:xfrm>
            <a:off x="0" y="857250"/>
            <a:ext cx="4986338" cy="5143500"/>
          </a:xfrm>
          <a:prstGeom prst="snip2DiagRect">
            <a:avLst/>
          </a:prstGeom>
          <a:solidFill>
            <a:srgbClr val="002060"/>
          </a:solidFill>
          <a:ln w="635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3" name="Rectangle: Top Corners Rounded 2">
            <a:extLst>
              <a:ext uri="{FF2B5EF4-FFF2-40B4-BE49-F238E27FC236}">
                <a16:creationId xmlns:a16="http://schemas.microsoft.com/office/drawing/2014/main" id="{E9EA1709-12D2-A480-B026-FC72E960C955}"/>
              </a:ext>
            </a:extLst>
          </p:cNvPr>
          <p:cNvSpPr/>
          <p:nvPr/>
        </p:nvSpPr>
        <p:spPr>
          <a:xfrm rot="5400000">
            <a:off x="-1493044" y="2707481"/>
            <a:ext cx="3714750" cy="414338"/>
          </a:xfrm>
          <a:prstGeom prst="round2Same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7" name="Picture 6">
            <a:extLst>
              <a:ext uri="{FF2B5EF4-FFF2-40B4-BE49-F238E27FC236}">
                <a16:creationId xmlns:a16="http://schemas.microsoft.com/office/drawing/2014/main" id="{65A559D9-153B-FBD2-AFFF-35517E7BE2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75084" y="1336415"/>
            <a:ext cx="4171952" cy="2784998"/>
          </a:xfrm>
          <a:prstGeom prst="rect">
            <a:avLst/>
          </a:prstGeom>
        </p:spPr>
      </p:pic>
      <p:sp>
        <p:nvSpPr>
          <p:cNvPr id="8" name="Rectangle: Diagonal Corners Snipped 7">
            <a:extLst>
              <a:ext uri="{FF2B5EF4-FFF2-40B4-BE49-F238E27FC236}">
                <a16:creationId xmlns:a16="http://schemas.microsoft.com/office/drawing/2014/main" id="{F256AB3E-E40C-88B3-591F-7FF9D273CB3A}"/>
              </a:ext>
            </a:extLst>
          </p:cNvPr>
          <p:cNvSpPr/>
          <p:nvPr/>
        </p:nvSpPr>
        <p:spPr>
          <a:xfrm>
            <a:off x="4375084" y="4222027"/>
            <a:ext cx="4171952" cy="1428749"/>
          </a:xfrm>
          <a:prstGeom prst="snip2DiagRect">
            <a:avLst>
              <a:gd name="adj1" fmla="val 0"/>
              <a:gd name="adj2" fmla="val 1988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9" name="TextBox 8">
            <a:extLst>
              <a:ext uri="{FF2B5EF4-FFF2-40B4-BE49-F238E27FC236}">
                <a16:creationId xmlns:a16="http://schemas.microsoft.com/office/drawing/2014/main" id="{C3512CE6-9D5D-3FD5-0F24-27A1406C44F8}"/>
              </a:ext>
            </a:extLst>
          </p:cNvPr>
          <p:cNvSpPr txBox="1"/>
          <p:nvPr/>
        </p:nvSpPr>
        <p:spPr>
          <a:xfrm>
            <a:off x="5070409" y="4600578"/>
            <a:ext cx="2781302" cy="600164"/>
          </a:xfrm>
          <a:prstGeom prst="rect">
            <a:avLst/>
          </a:prstGeom>
          <a:noFill/>
        </p:spPr>
        <p:txBody>
          <a:bodyPr wrap="square">
            <a:spAutoFit/>
          </a:bodyPr>
          <a:lstStyle/>
          <a:p>
            <a:pPr algn="ctr" defTabSz="685800"/>
            <a:r>
              <a:rPr lang="en-US" sz="3300" b="1" dirty="0">
                <a:solidFill>
                  <a:srgbClr val="E1A36C"/>
                </a:solidFill>
                <a:latin typeface="Arial" panose="020B0604020202020204" pitchFamily="34" charset="0"/>
                <a:cs typeface="Arial" panose="020B0604020202020204" pitchFamily="34" charset="0"/>
              </a:rPr>
              <a:t>Conclusion</a:t>
            </a:r>
          </a:p>
        </p:txBody>
      </p:sp>
      <p:sp>
        <p:nvSpPr>
          <p:cNvPr id="11" name="TextBox 10">
            <a:extLst>
              <a:ext uri="{FF2B5EF4-FFF2-40B4-BE49-F238E27FC236}">
                <a16:creationId xmlns:a16="http://schemas.microsoft.com/office/drawing/2014/main" id="{17D7DF48-548A-CBFB-EBCC-A32F8A08AB42}"/>
              </a:ext>
            </a:extLst>
          </p:cNvPr>
          <p:cNvSpPr txBox="1"/>
          <p:nvPr/>
        </p:nvSpPr>
        <p:spPr>
          <a:xfrm>
            <a:off x="719141" y="950579"/>
            <a:ext cx="3508302" cy="5044138"/>
          </a:xfrm>
          <a:prstGeom prst="rect">
            <a:avLst/>
          </a:prstGeom>
          <a:noFill/>
        </p:spPr>
        <p:txBody>
          <a:bodyPr wrap="square">
            <a:spAutoFit/>
          </a:bodyPr>
          <a:lstStyle/>
          <a:p>
            <a:pPr defTabSz="685800">
              <a:lnSpc>
                <a:spcPct val="150000"/>
              </a:lnSpc>
            </a:pPr>
            <a:r>
              <a:rPr lang="en-US" sz="1200" dirty="0">
                <a:solidFill>
                  <a:prstClr val="white"/>
                </a:solidFill>
                <a:latin typeface="Arial" panose="020B0604020202020204" pitchFamily="34" charset="0"/>
                <a:cs typeface="Arial" panose="020B0604020202020204" pitchFamily="34" charset="0"/>
              </a:rPr>
              <a:t>SWOT and PESTLE assessments provide insight into Wilko's strategic landscape and uncover opportunities for implementation. Wilko's online presence is robust and flexible, allowing it to cater to evolving client preferences due to its renowned brand and extensive product range. In times of economic downturns, it is crucial to enhance digital skills and expedite supply chain processes in order to uphold stability. Wilko has the potential to thrive in the e-commerce market and capitalize on the growing demand for eco-friendly products. Utilize unique selling propositions and remain adaptable to market fluctuations to mitigate risks effectively. Wilko has the potential to make a successful comeback in the retail industry by implementing these studies and closely monitoring key performance indicators.</a:t>
            </a:r>
          </a:p>
        </p:txBody>
      </p:sp>
    </p:spTree>
    <p:extLst>
      <p:ext uri="{BB962C8B-B14F-4D97-AF65-F5344CB8AC3E}">
        <p14:creationId xmlns:p14="http://schemas.microsoft.com/office/powerpoint/2010/main" val="30409467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4AD9590-D10F-4362-9534-98225DE0CD81}"/>
              </a:ext>
            </a:extLst>
          </p:cNvPr>
          <p:cNvSpPr>
            <a:spLocks noGrp="1"/>
          </p:cNvSpPr>
          <p:nvPr>
            <p:ph type="title"/>
          </p:nvPr>
        </p:nvSpPr>
        <p:spPr>
          <a:xfrm>
            <a:off x="239150" y="365126"/>
            <a:ext cx="7886700" cy="315911"/>
          </a:xfrm>
        </p:spPr>
        <p:txBody>
          <a:bodyPr>
            <a:normAutofit fontScale="90000"/>
          </a:bodyPr>
          <a:lstStyle/>
          <a:p>
            <a:r>
              <a:rPr lang="en-US" dirty="0">
                <a:latin typeface="Arial Black" panose="020B0A04020102020204" pitchFamily="34" charset="0"/>
              </a:rPr>
              <a:t>References</a:t>
            </a:r>
          </a:p>
        </p:txBody>
      </p:sp>
      <p:sp>
        <p:nvSpPr>
          <p:cNvPr id="5" name="Content Placeholder 4">
            <a:extLst>
              <a:ext uri="{FF2B5EF4-FFF2-40B4-BE49-F238E27FC236}">
                <a16:creationId xmlns:a16="http://schemas.microsoft.com/office/drawing/2014/main" id="{94C0CC5D-1EDB-48B2-8058-18B40A8B4AEA}"/>
              </a:ext>
            </a:extLst>
          </p:cNvPr>
          <p:cNvSpPr>
            <a:spLocks noGrp="1"/>
          </p:cNvSpPr>
          <p:nvPr>
            <p:ph idx="1"/>
          </p:nvPr>
        </p:nvSpPr>
        <p:spPr>
          <a:xfrm>
            <a:off x="239150" y="681037"/>
            <a:ext cx="8665699" cy="5564406"/>
          </a:xfrm>
        </p:spPr>
        <p:txBody>
          <a:bodyPr>
            <a:noAutofit/>
          </a:bodyPr>
          <a:lstStyle/>
          <a:p>
            <a:pPr marL="0" marR="0" indent="0" algn="just">
              <a:lnSpc>
                <a:spcPct val="150000"/>
              </a:lnSpc>
              <a:spcBef>
                <a:spcPts val="0"/>
              </a:spcBef>
              <a:spcAft>
                <a:spcPts val="800"/>
              </a:spcAft>
              <a:buNone/>
            </a:pPr>
            <a:r>
              <a:rPr lang="en-US" sz="1400" b="1" dirty="0">
                <a:ea typeface="Calibri" panose="020F0502020204030204" pitchFamily="34" charset="0"/>
                <a:cs typeface="Times New Roman" panose="02020603050405020304" pitchFamily="18" charset="0"/>
              </a:rPr>
              <a:t>Pappas, A., </a:t>
            </a:r>
            <a:r>
              <a:rPr lang="en-US" sz="1400" b="1" dirty="0" err="1">
                <a:ea typeface="Calibri" panose="020F0502020204030204" pitchFamily="34" charset="0"/>
                <a:cs typeface="Times New Roman" panose="02020603050405020304" pitchFamily="18" charset="0"/>
              </a:rPr>
              <a:t>Fumagalli</a:t>
            </a:r>
            <a:r>
              <a:rPr lang="en-US" sz="1400" b="1" dirty="0">
                <a:ea typeface="Calibri" panose="020F0502020204030204" pitchFamily="34" charset="0"/>
                <a:cs typeface="Times New Roman" panose="02020603050405020304" pitchFamily="18" charset="0"/>
              </a:rPr>
              <a:t>, E., </a:t>
            </a:r>
            <a:r>
              <a:rPr lang="en-US" sz="1400" b="1" dirty="0" err="1">
                <a:ea typeface="Calibri" panose="020F0502020204030204" pitchFamily="34" charset="0"/>
                <a:cs typeface="Times New Roman" panose="02020603050405020304" pitchFamily="18" charset="0"/>
              </a:rPr>
              <a:t>Rouziou</a:t>
            </a:r>
            <a:r>
              <a:rPr lang="en-US" sz="1400" b="1" dirty="0">
                <a:ea typeface="Calibri" panose="020F0502020204030204" pitchFamily="34" charset="0"/>
                <a:cs typeface="Times New Roman" panose="02020603050405020304" pitchFamily="18" charset="0"/>
              </a:rPr>
              <a:t>, M. and </a:t>
            </a:r>
            <a:r>
              <a:rPr lang="en-US" sz="1400" b="1" dirty="0" err="1">
                <a:ea typeface="Calibri" panose="020F0502020204030204" pitchFamily="34" charset="0"/>
                <a:cs typeface="Times New Roman" panose="02020603050405020304" pitchFamily="18" charset="0"/>
              </a:rPr>
              <a:t>Bolander</a:t>
            </a:r>
            <a:r>
              <a:rPr lang="en-US" sz="1400" b="1" dirty="0">
                <a:ea typeface="Calibri" panose="020F0502020204030204" pitchFamily="34" charset="0"/>
                <a:cs typeface="Times New Roman" panose="02020603050405020304" pitchFamily="18" charset="0"/>
              </a:rPr>
              <a:t>, W., 2023. More than Machines: The Role of the Future Retail Salesperson in Enhancing the Customer Experience. Journal of Retailing, 99(4), pp.518-531.</a:t>
            </a:r>
          </a:p>
          <a:p>
            <a:pPr marL="0" marR="0" indent="0" algn="just">
              <a:lnSpc>
                <a:spcPct val="150000"/>
              </a:lnSpc>
              <a:spcBef>
                <a:spcPts val="0"/>
              </a:spcBef>
              <a:spcAft>
                <a:spcPts val="800"/>
              </a:spcAft>
              <a:buNone/>
            </a:pPr>
            <a:r>
              <a:rPr lang="en-US" sz="1400" b="1" dirty="0" err="1">
                <a:ea typeface="Calibri" panose="020F0502020204030204" pitchFamily="34" charset="0"/>
                <a:cs typeface="Times New Roman" panose="02020603050405020304" pitchFamily="18" charset="0"/>
              </a:rPr>
              <a:t>Stocchi</a:t>
            </a:r>
            <a:r>
              <a:rPr lang="en-US" sz="1400" b="1" dirty="0">
                <a:ea typeface="Calibri" panose="020F0502020204030204" pitchFamily="34" charset="0"/>
                <a:cs typeface="Times New Roman" panose="02020603050405020304" pitchFamily="18" charset="0"/>
              </a:rPr>
              <a:t>, L., </a:t>
            </a:r>
            <a:r>
              <a:rPr lang="en-US" sz="1400" b="1" dirty="0" err="1">
                <a:ea typeface="Calibri" panose="020F0502020204030204" pitchFamily="34" charset="0"/>
                <a:cs typeface="Times New Roman" panose="02020603050405020304" pitchFamily="18" charset="0"/>
              </a:rPr>
              <a:t>Pourazad</a:t>
            </a:r>
            <a:r>
              <a:rPr lang="en-US" sz="1400" b="1" dirty="0">
                <a:ea typeface="Calibri" panose="020F0502020204030204" pitchFamily="34" charset="0"/>
                <a:cs typeface="Times New Roman" panose="02020603050405020304" pitchFamily="18" charset="0"/>
              </a:rPr>
              <a:t>, N., </a:t>
            </a:r>
            <a:r>
              <a:rPr lang="en-US" sz="1400" b="1" dirty="0" err="1">
                <a:ea typeface="Calibri" panose="020F0502020204030204" pitchFamily="34" charset="0"/>
                <a:cs typeface="Times New Roman" panose="02020603050405020304" pitchFamily="18" charset="0"/>
              </a:rPr>
              <a:t>Michaelidou</a:t>
            </a:r>
            <a:r>
              <a:rPr lang="en-US" sz="1400" b="1" dirty="0">
                <a:ea typeface="Calibri" panose="020F0502020204030204" pitchFamily="34" charset="0"/>
                <a:cs typeface="Times New Roman" panose="02020603050405020304" pitchFamily="18" charset="0"/>
              </a:rPr>
              <a:t>, N., </a:t>
            </a:r>
            <a:r>
              <a:rPr lang="en-US" sz="1400" b="1" dirty="0" err="1">
                <a:ea typeface="Calibri" panose="020F0502020204030204" pitchFamily="34" charset="0"/>
                <a:cs typeface="Times New Roman" panose="02020603050405020304" pitchFamily="18" charset="0"/>
              </a:rPr>
              <a:t>Tanusondjaja</a:t>
            </a:r>
            <a:r>
              <a:rPr lang="en-US" sz="1400" b="1" dirty="0">
                <a:ea typeface="Calibri" panose="020F0502020204030204" pitchFamily="34" charset="0"/>
                <a:cs typeface="Times New Roman" panose="02020603050405020304" pitchFamily="18" charset="0"/>
              </a:rPr>
              <a:t>, A. and Harrigan, P., 2021. Marketing research on Mobile apps: past, present and future. Journal of the Academy of Marketing Science, pp.1-31.</a:t>
            </a:r>
          </a:p>
          <a:p>
            <a:pPr marL="0" marR="0" indent="0" algn="just">
              <a:lnSpc>
                <a:spcPct val="150000"/>
              </a:lnSpc>
              <a:spcBef>
                <a:spcPts val="0"/>
              </a:spcBef>
              <a:spcAft>
                <a:spcPts val="800"/>
              </a:spcAft>
              <a:buNone/>
            </a:pPr>
            <a:r>
              <a:rPr lang="en-US" sz="1400" b="1" dirty="0" err="1">
                <a:ea typeface="Calibri" panose="020F0502020204030204" pitchFamily="34" charset="0"/>
                <a:cs typeface="Times New Roman" panose="02020603050405020304" pitchFamily="18" charset="0"/>
              </a:rPr>
              <a:t>Kabaja</a:t>
            </a:r>
            <a:r>
              <a:rPr lang="en-US" sz="1400" b="1" dirty="0">
                <a:ea typeface="Calibri" panose="020F0502020204030204" pitchFamily="34" charset="0"/>
                <a:cs typeface="Times New Roman" panose="02020603050405020304" pitchFamily="18" charset="0"/>
              </a:rPr>
              <a:t>, B., </a:t>
            </a:r>
            <a:r>
              <a:rPr lang="en-US" sz="1400" b="1" dirty="0" err="1">
                <a:ea typeface="Calibri" panose="020F0502020204030204" pitchFamily="34" charset="0"/>
                <a:cs typeface="Times New Roman" panose="02020603050405020304" pitchFamily="18" charset="0"/>
              </a:rPr>
              <a:t>Wojnarowska</a:t>
            </a:r>
            <a:r>
              <a:rPr lang="en-US" sz="1400" b="1" dirty="0">
                <a:ea typeface="Calibri" panose="020F0502020204030204" pitchFamily="34" charset="0"/>
                <a:cs typeface="Times New Roman" panose="02020603050405020304" pitchFamily="18" charset="0"/>
              </a:rPr>
              <a:t>, M., </a:t>
            </a:r>
            <a:r>
              <a:rPr lang="en-US" sz="1400" b="1" dirty="0" err="1">
                <a:ea typeface="Calibri" panose="020F0502020204030204" pitchFamily="34" charset="0"/>
                <a:cs typeface="Times New Roman" panose="02020603050405020304" pitchFamily="18" charset="0"/>
              </a:rPr>
              <a:t>Ćwiklicki</a:t>
            </a:r>
            <a:r>
              <a:rPr lang="en-US" sz="1400" b="1" dirty="0">
                <a:ea typeface="Calibri" panose="020F0502020204030204" pitchFamily="34" charset="0"/>
                <a:cs typeface="Times New Roman" panose="02020603050405020304" pitchFamily="18" charset="0"/>
              </a:rPr>
              <a:t>, M., </a:t>
            </a:r>
            <a:r>
              <a:rPr lang="en-US" sz="1400" b="1" dirty="0" err="1">
                <a:ea typeface="Calibri" panose="020F0502020204030204" pitchFamily="34" charset="0"/>
                <a:cs typeface="Times New Roman" panose="02020603050405020304" pitchFamily="18" charset="0"/>
              </a:rPr>
              <a:t>Buffagni</a:t>
            </a:r>
            <a:r>
              <a:rPr lang="en-US" sz="1400" b="1" dirty="0">
                <a:ea typeface="Calibri" panose="020F0502020204030204" pitchFamily="34" charset="0"/>
                <a:cs typeface="Times New Roman" panose="02020603050405020304" pitchFamily="18" charset="0"/>
              </a:rPr>
              <a:t>, S.C. and Varese, E., 2023. Does Environmental Labelling Still Matter? Generation Z’s Purchasing Decisions. Sustainability, 15(18), p.13751.</a:t>
            </a:r>
          </a:p>
          <a:p>
            <a:pPr marL="0" marR="0" indent="0" algn="just">
              <a:lnSpc>
                <a:spcPct val="150000"/>
              </a:lnSpc>
              <a:spcBef>
                <a:spcPts val="0"/>
              </a:spcBef>
              <a:spcAft>
                <a:spcPts val="800"/>
              </a:spcAft>
              <a:buNone/>
            </a:pPr>
            <a:r>
              <a:rPr lang="en-US" sz="1400" b="1" dirty="0" err="1">
                <a:ea typeface="Calibri" panose="020F0502020204030204" pitchFamily="34" charset="0"/>
                <a:cs typeface="Times New Roman" panose="02020603050405020304" pitchFamily="18" charset="0"/>
              </a:rPr>
              <a:t>Makrychoriti</a:t>
            </a:r>
            <a:r>
              <a:rPr lang="en-US" sz="1400" b="1" dirty="0">
                <a:ea typeface="Calibri" panose="020F0502020204030204" pitchFamily="34" charset="0"/>
                <a:cs typeface="Times New Roman" panose="02020603050405020304" pitchFamily="18" charset="0"/>
              </a:rPr>
              <a:t>, P. and </a:t>
            </a:r>
            <a:r>
              <a:rPr lang="en-US" sz="1400" b="1" dirty="0" err="1">
                <a:ea typeface="Calibri" panose="020F0502020204030204" pitchFamily="34" charset="0"/>
                <a:cs typeface="Times New Roman" panose="02020603050405020304" pitchFamily="18" charset="0"/>
              </a:rPr>
              <a:t>Spyrou</a:t>
            </a:r>
            <a:r>
              <a:rPr lang="en-US" sz="1400" b="1" dirty="0">
                <a:ea typeface="Calibri" panose="020F0502020204030204" pitchFamily="34" charset="0"/>
                <a:cs typeface="Times New Roman" panose="02020603050405020304" pitchFamily="18" charset="0"/>
              </a:rPr>
              <a:t>, S., 2023. To be or not to be in the EU: the international economic effects of Brexit uncertainty. The European Journal of Finance, 29(1), pp.58-85.</a:t>
            </a:r>
          </a:p>
          <a:p>
            <a:pPr marL="0" marR="0" indent="0" algn="just">
              <a:lnSpc>
                <a:spcPct val="150000"/>
              </a:lnSpc>
              <a:spcBef>
                <a:spcPts val="0"/>
              </a:spcBef>
              <a:spcAft>
                <a:spcPts val="800"/>
              </a:spcAft>
              <a:buNone/>
            </a:pPr>
            <a:r>
              <a:rPr lang="en-US" sz="1400" b="1" dirty="0" err="1">
                <a:ea typeface="Calibri" panose="020F0502020204030204" pitchFamily="34" charset="0"/>
                <a:cs typeface="Times New Roman" panose="02020603050405020304" pitchFamily="18" charset="0"/>
              </a:rPr>
              <a:t>Smorodinskaya</a:t>
            </a:r>
            <a:r>
              <a:rPr lang="en-US" sz="1400" b="1" dirty="0">
                <a:ea typeface="Calibri" panose="020F0502020204030204" pitchFamily="34" charset="0"/>
                <a:cs typeface="Times New Roman" panose="02020603050405020304" pitchFamily="18" charset="0"/>
              </a:rPr>
              <a:t>, N.V., </a:t>
            </a:r>
            <a:r>
              <a:rPr lang="en-US" sz="1400" b="1" dirty="0" err="1">
                <a:ea typeface="Calibri" panose="020F0502020204030204" pitchFamily="34" charset="0"/>
                <a:cs typeface="Times New Roman" panose="02020603050405020304" pitchFamily="18" charset="0"/>
              </a:rPr>
              <a:t>Katukov</a:t>
            </a:r>
            <a:r>
              <a:rPr lang="en-US" sz="1400" b="1" dirty="0">
                <a:ea typeface="Calibri" panose="020F0502020204030204" pitchFamily="34" charset="0"/>
                <a:cs typeface="Times New Roman" panose="02020603050405020304" pitchFamily="18" charset="0"/>
              </a:rPr>
              <a:t>, D.D. and </a:t>
            </a:r>
            <a:r>
              <a:rPr lang="en-US" sz="1400" b="1" dirty="0" err="1">
                <a:ea typeface="Calibri" panose="020F0502020204030204" pitchFamily="34" charset="0"/>
                <a:cs typeface="Times New Roman" panose="02020603050405020304" pitchFamily="18" charset="0"/>
              </a:rPr>
              <a:t>Malygin</a:t>
            </a:r>
            <a:r>
              <a:rPr lang="en-US" sz="1400" b="1" dirty="0">
                <a:ea typeface="Calibri" panose="020F0502020204030204" pitchFamily="34" charset="0"/>
                <a:cs typeface="Times New Roman" panose="02020603050405020304" pitchFamily="18" charset="0"/>
              </a:rPr>
              <a:t>, V.E., 2021. Global value chains in the age of uncertainty: advantages, vulnerabilities, and ways for enhancing resilience. Baltic Region, 13(3), pp.78-107.</a:t>
            </a:r>
          </a:p>
          <a:p>
            <a:pPr marL="0" marR="0" indent="0" algn="just">
              <a:lnSpc>
                <a:spcPct val="150000"/>
              </a:lnSpc>
              <a:spcBef>
                <a:spcPts val="0"/>
              </a:spcBef>
              <a:spcAft>
                <a:spcPts val="800"/>
              </a:spcAft>
              <a:buNone/>
            </a:pPr>
            <a:r>
              <a:rPr lang="en-US" sz="1400" b="1" dirty="0">
                <a:ea typeface="Calibri" panose="020F0502020204030204" pitchFamily="34" charset="0"/>
                <a:cs typeface="Times New Roman" panose="02020603050405020304" pitchFamily="18" charset="0"/>
              </a:rPr>
              <a:t>Chetty, R., Friedman, J.N. and </a:t>
            </a:r>
            <a:r>
              <a:rPr lang="en-US" sz="1400" b="1" dirty="0" err="1">
                <a:ea typeface="Calibri" panose="020F0502020204030204" pitchFamily="34" charset="0"/>
                <a:cs typeface="Times New Roman" panose="02020603050405020304" pitchFamily="18" charset="0"/>
              </a:rPr>
              <a:t>Stepner</a:t>
            </a:r>
            <a:r>
              <a:rPr lang="en-US" sz="1400" b="1" dirty="0">
                <a:ea typeface="Calibri" panose="020F0502020204030204" pitchFamily="34" charset="0"/>
                <a:cs typeface="Times New Roman" panose="02020603050405020304" pitchFamily="18" charset="0"/>
              </a:rPr>
              <a:t>, M., 2020. The economic impacts of COVID-19: Evidence from a new public database built using private sector data (No. w27431). national Bureau of economic research.</a:t>
            </a:r>
          </a:p>
          <a:p>
            <a:pPr marL="0" marR="0" indent="0" algn="just">
              <a:lnSpc>
                <a:spcPct val="150000"/>
              </a:lnSpc>
              <a:spcBef>
                <a:spcPts val="0"/>
              </a:spcBef>
              <a:spcAft>
                <a:spcPts val="800"/>
              </a:spcAft>
              <a:buNone/>
            </a:pPr>
            <a:r>
              <a:rPr lang="en-US" sz="1400" b="1" dirty="0" err="1">
                <a:ea typeface="Calibri" panose="020F0502020204030204" pitchFamily="34" charset="0"/>
                <a:cs typeface="Times New Roman" panose="02020603050405020304" pitchFamily="18" charset="0"/>
              </a:rPr>
              <a:t>Vallaster</a:t>
            </a:r>
            <a:r>
              <a:rPr lang="en-US" sz="1400" b="1" dirty="0">
                <a:ea typeface="Calibri" panose="020F0502020204030204" pitchFamily="34" charset="0"/>
                <a:cs typeface="Times New Roman" panose="02020603050405020304" pitchFamily="18" charset="0"/>
              </a:rPr>
              <a:t>, C., </a:t>
            </a:r>
            <a:r>
              <a:rPr lang="en-US" sz="1400" b="1" dirty="0" err="1">
                <a:ea typeface="Calibri" panose="020F0502020204030204" pitchFamily="34" charset="0"/>
                <a:cs typeface="Times New Roman" panose="02020603050405020304" pitchFamily="18" charset="0"/>
              </a:rPr>
              <a:t>Cesinger</a:t>
            </a:r>
            <a:r>
              <a:rPr lang="en-US" sz="1400" b="1" dirty="0">
                <a:ea typeface="Calibri" panose="020F0502020204030204" pitchFamily="34" charset="0"/>
                <a:cs typeface="Times New Roman" panose="02020603050405020304" pitchFamily="18" charset="0"/>
              </a:rPr>
              <a:t>, B., </a:t>
            </a:r>
            <a:r>
              <a:rPr lang="en-US" sz="1400" b="1" dirty="0" err="1">
                <a:ea typeface="Calibri" panose="020F0502020204030204" pitchFamily="34" charset="0"/>
                <a:cs typeface="Times New Roman" panose="02020603050405020304" pitchFamily="18" charset="0"/>
              </a:rPr>
              <a:t>Niemand</a:t>
            </a:r>
            <a:r>
              <a:rPr lang="en-US" sz="1400" b="1" dirty="0">
                <a:ea typeface="Calibri" panose="020F0502020204030204" pitchFamily="34" charset="0"/>
                <a:cs typeface="Times New Roman" panose="02020603050405020304" pitchFamily="18" charset="0"/>
              </a:rPr>
              <a:t>, T., Huis, C. and </a:t>
            </a:r>
            <a:r>
              <a:rPr lang="en-US" sz="1400" b="1" dirty="0" err="1">
                <a:ea typeface="Calibri" panose="020F0502020204030204" pitchFamily="34" charset="0"/>
                <a:cs typeface="Times New Roman" panose="02020603050405020304" pitchFamily="18" charset="0"/>
              </a:rPr>
              <a:t>Lienbacher</a:t>
            </a:r>
            <a:r>
              <a:rPr lang="en-US" sz="1400" b="1" dirty="0">
                <a:ea typeface="Calibri" panose="020F0502020204030204" pitchFamily="34" charset="0"/>
                <a:cs typeface="Times New Roman" panose="02020603050405020304" pitchFamily="18" charset="0"/>
              </a:rPr>
              <a:t>, E., 2023. Conscientious enterprises: The role of decision makers' social identity and the preference to engage in B2B relationships. Industrial Marketing Management, 111, pp.216-228.</a:t>
            </a:r>
          </a:p>
          <a:p>
            <a:pPr marL="0" marR="0" indent="0" algn="just">
              <a:lnSpc>
                <a:spcPct val="150000"/>
              </a:lnSpc>
              <a:spcBef>
                <a:spcPts val="0"/>
              </a:spcBef>
              <a:spcAft>
                <a:spcPts val="800"/>
              </a:spcAft>
              <a:buNone/>
            </a:pPr>
            <a:r>
              <a:rPr lang="en-US" sz="1400" b="1" dirty="0" err="1">
                <a:ea typeface="Calibri" panose="020F0502020204030204" pitchFamily="34" charset="0"/>
                <a:cs typeface="Times New Roman" panose="02020603050405020304" pitchFamily="18" charset="0"/>
              </a:rPr>
              <a:t>Taherdoost</a:t>
            </a:r>
            <a:r>
              <a:rPr lang="en-US" sz="1400" b="1" dirty="0">
                <a:ea typeface="Calibri" panose="020F0502020204030204" pitchFamily="34" charset="0"/>
                <a:cs typeface="Times New Roman" panose="02020603050405020304" pitchFamily="18" charset="0"/>
              </a:rPr>
              <a:t>, H. and </a:t>
            </a:r>
            <a:r>
              <a:rPr lang="en-US" sz="1400" b="1" dirty="0" err="1">
                <a:ea typeface="Calibri" panose="020F0502020204030204" pitchFamily="34" charset="0"/>
                <a:cs typeface="Times New Roman" panose="02020603050405020304" pitchFamily="18" charset="0"/>
              </a:rPr>
              <a:t>Madanchian</a:t>
            </a:r>
            <a:r>
              <a:rPr lang="en-US" sz="1400" b="1" dirty="0">
                <a:ea typeface="Calibri" panose="020F0502020204030204" pitchFamily="34" charset="0"/>
                <a:cs typeface="Times New Roman" panose="02020603050405020304" pitchFamily="18" charset="0"/>
              </a:rPr>
              <a:t>, M., 2023. Blockchain-Based E-Commerce: A Review on Applications and Challenges. Electronics, 12(8), p.1889.</a:t>
            </a:r>
          </a:p>
        </p:txBody>
      </p:sp>
    </p:spTree>
    <p:extLst>
      <p:ext uri="{BB962C8B-B14F-4D97-AF65-F5344CB8AC3E}">
        <p14:creationId xmlns:p14="http://schemas.microsoft.com/office/powerpoint/2010/main" val="28824738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4AD9590-D10F-4362-9534-98225DE0CD81}"/>
              </a:ext>
            </a:extLst>
          </p:cNvPr>
          <p:cNvSpPr>
            <a:spLocks noGrp="1"/>
          </p:cNvSpPr>
          <p:nvPr>
            <p:ph type="title"/>
          </p:nvPr>
        </p:nvSpPr>
        <p:spPr>
          <a:xfrm>
            <a:off x="239150" y="365126"/>
            <a:ext cx="7886700" cy="315911"/>
          </a:xfrm>
        </p:spPr>
        <p:txBody>
          <a:bodyPr>
            <a:normAutofit fontScale="90000"/>
          </a:bodyPr>
          <a:lstStyle/>
          <a:p>
            <a:r>
              <a:rPr lang="en-US" dirty="0">
                <a:latin typeface="Arial Black" panose="020B0A04020102020204" pitchFamily="34" charset="0"/>
              </a:rPr>
              <a:t>References</a:t>
            </a:r>
          </a:p>
        </p:txBody>
      </p:sp>
      <p:sp>
        <p:nvSpPr>
          <p:cNvPr id="5" name="Content Placeholder 4">
            <a:extLst>
              <a:ext uri="{FF2B5EF4-FFF2-40B4-BE49-F238E27FC236}">
                <a16:creationId xmlns:a16="http://schemas.microsoft.com/office/drawing/2014/main" id="{94C0CC5D-1EDB-48B2-8058-18B40A8B4AEA}"/>
              </a:ext>
            </a:extLst>
          </p:cNvPr>
          <p:cNvSpPr>
            <a:spLocks noGrp="1"/>
          </p:cNvSpPr>
          <p:nvPr>
            <p:ph idx="1"/>
          </p:nvPr>
        </p:nvSpPr>
        <p:spPr>
          <a:xfrm>
            <a:off x="239150" y="681037"/>
            <a:ext cx="8665699" cy="5564406"/>
          </a:xfrm>
        </p:spPr>
        <p:txBody>
          <a:bodyPr>
            <a:noAutofit/>
          </a:bodyPr>
          <a:lstStyle/>
          <a:p>
            <a:pPr marL="0" marR="0" indent="0" algn="just">
              <a:lnSpc>
                <a:spcPct val="150000"/>
              </a:lnSpc>
              <a:spcBef>
                <a:spcPts val="0"/>
              </a:spcBef>
              <a:spcAft>
                <a:spcPts val="800"/>
              </a:spcAft>
              <a:buNone/>
            </a:pPr>
            <a:r>
              <a:rPr lang="en-US" sz="1400" b="1" dirty="0" err="1">
                <a:ea typeface="Calibri" panose="020F0502020204030204" pitchFamily="34" charset="0"/>
                <a:cs typeface="Times New Roman" panose="02020603050405020304" pitchFamily="18" charset="0"/>
              </a:rPr>
              <a:t>Aldboush</a:t>
            </a:r>
            <a:r>
              <a:rPr lang="en-US" sz="1400" b="1" dirty="0">
                <a:ea typeface="Calibri" panose="020F0502020204030204" pitchFamily="34" charset="0"/>
                <a:cs typeface="Times New Roman" panose="02020603050405020304" pitchFamily="18" charset="0"/>
              </a:rPr>
              <a:t>, H.H. and Ferdous, M., 2023. Building trust in fintech: an analysis of ethical and privacy considerations in the intersection of big data, ai, and customer trust. International Journal of Financial Studies, 11(3), p.90.</a:t>
            </a:r>
          </a:p>
          <a:p>
            <a:pPr marL="0" marR="0" indent="0" algn="just">
              <a:lnSpc>
                <a:spcPct val="150000"/>
              </a:lnSpc>
              <a:spcBef>
                <a:spcPts val="0"/>
              </a:spcBef>
              <a:spcAft>
                <a:spcPts val="800"/>
              </a:spcAft>
              <a:buNone/>
            </a:pPr>
            <a:r>
              <a:rPr lang="en-US" sz="1400" b="1" dirty="0" err="1">
                <a:ea typeface="Calibri" panose="020F0502020204030204" pitchFamily="34" charset="0"/>
                <a:cs typeface="Times New Roman" panose="02020603050405020304" pitchFamily="18" charset="0"/>
              </a:rPr>
              <a:t>Tsagkaris</a:t>
            </a:r>
            <a:r>
              <a:rPr lang="en-US" sz="1400" b="1" dirty="0">
                <a:ea typeface="Calibri" panose="020F0502020204030204" pitchFamily="34" charset="0"/>
                <a:cs typeface="Times New Roman" panose="02020603050405020304" pitchFamily="18" charset="0"/>
              </a:rPr>
              <a:t>, C., Saeed, H., Laubscher, L., </a:t>
            </a:r>
            <a:r>
              <a:rPr lang="en-US" sz="1400" b="1" dirty="0" err="1">
                <a:ea typeface="Calibri" panose="020F0502020204030204" pitchFamily="34" charset="0"/>
                <a:cs typeface="Times New Roman" panose="02020603050405020304" pitchFamily="18" charset="0"/>
              </a:rPr>
              <a:t>Eleftheriades</a:t>
            </a:r>
            <a:r>
              <a:rPr lang="en-US" sz="1400" b="1" dirty="0">
                <a:ea typeface="Calibri" panose="020F0502020204030204" pitchFamily="34" charset="0"/>
                <a:cs typeface="Times New Roman" panose="02020603050405020304" pitchFamily="18" charset="0"/>
              </a:rPr>
              <a:t>, A., Stavros, S., </a:t>
            </a:r>
            <a:r>
              <a:rPr lang="en-US" sz="1400" b="1" dirty="0" err="1">
                <a:ea typeface="Calibri" panose="020F0502020204030204" pitchFamily="34" charset="0"/>
                <a:cs typeface="Times New Roman" panose="02020603050405020304" pitchFamily="18" charset="0"/>
              </a:rPr>
              <a:t>Drakaki</a:t>
            </a:r>
            <a:r>
              <a:rPr lang="en-US" sz="1400" b="1" dirty="0">
                <a:ea typeface="Calibri" panose="020F0502020204030204" pitchFamily="34" charset="0"/>
                <a:cs typeface="Times New Roman" panose="02020603050405020304" pitchFamily="18" charset="0"/>
              </a:rPr>
              <a:t>, E., </a:t>
            </a:r>
            <a:r>
              <a:rPr lang="en-US" sz="1400" b="1" dirty="0" err="1">
                <a:ea typeface="Calibri" panose="020F0502020204030204" pitchFamily="34" charset="0"/>
                <a:cs typeface="Times New Roman" panose="02020603050405020304" pitchFamily="18" charset="0"/>
              </a:rPr>
              <a:t>Potiris</a:t>
            </a:r>
            <a:r>
              <a:rPr lang="en-US" sz="1400" b="1" dirty="0">
                <a:ea typeface="Calibri" panose="020F0502020204030204" pitchFamily="34" charset="0"/>
                <a:cs typeface="Times New Roman" panose="02020603050405020304" pitchFamily="18" charset="0"/>
              </a:rPr>
              <a:t>, A., </a:t>
            </a:r>
            <a:r>
              <a:rPr lang="en-US" sz="1400" b="1" dirty="0" err="1">
                <a:ea typeface="Calibri" panose="020F0502020204030204" pitchFamily="34" charset="0"/>
                <a:cs typeface="Times New Roman" panose="02020603050405020304" pitchFamily="18" charset="0"/>
              </a:rPr>
              <a:t>Panagiotopoulos</a:t>
            </a:r>
            <a:r>
              <a:rPr lang="en-US" sz="1400" b="1" dirty="0">
                <a:ea typeface="Calibri" panose="020F0502020204030204" pitchFamily="34" charset="0"/>
                <a:cs typeface="Times New Roman" panose="02020603050405020304" pitchFamily="18" charset="0"/>
              </a:rPr>
              <a:t>, D., </a:t>
            </a:r>
            <a:r>
              <a:rPr lang="en-US" sz="1400" b="1" dirty="0" err="1">
                <a:ea typeface="Calibri" panose="020F0502020204030204" pitchFamily="34" charset="0"/>
                <a:cs typeface="Times New Roman" panose="02020603050405020304" pitchFamily="18" charset="0"/>
              </a:rPr>
              <a:t>Sioutis</a:t>
            </a:r>
            <a:r>
              <a:rPr lang="en-US" sz="1400" b="1" dirty="0">
                <a:ea typeface="Calibri" panose="020F0502020204030204" pitchFamily="34" charset="0"/>
                <a:cs typeface="Times New Roman" panose="02020603050405020304" pitchFamily="18" charset="0"/>
              </a:rPr>
              <a:t>, D., Panagopoulos, P. and </a:t>
            </a:r>
            <a:r>
              <a:rPr lang="en-US" sz="1400" b="1" dirty="0" err="1">
                <a:ea typeface="Calibri" panose="020F0502020204030204" pitchFamily="34" charset="0"/>
                <a:cs typeface="Times New Roman" panose="02020603050405020304" pitchFamily="18" charset="0"/>
              </a:rPr>
              <a:t>Zil</a:t>
            </a:r>
            <a:r>
              <a:rPr lang="en-US" sz="1400" b="1" dirty="0">
                <a:ea typeface="Calibri" panose="020F0502020204030204" pitchFamily="34" charset="0"/>
                <a:cs typeface="Times New Roman" panose="02020603050405020304" pitchFamily="18" charset="0"/>
              </a:rPr>
              <a:t>-E-Ali, A., 2023. Eco-Friendly and COVID-19 Friendly? Decreasing the Carbon Footprint of the Operating Room in the COVID-19 Era. Diseases, 11(4), p.157.</a:t>
            </a:r>
          </a:p>
          <a:p>
            <a:pPr marL="0" marR="0" indent="0" algn="just">
              <a:lnSpc>
                <a:spcPct val="150000"/>
              </a:lnSpc>
              <a:spcBef>
                <a:spcPts val="0"/>
              </a:spcBef>
              <a:spcAft>
                <a:spcPts val="800"/>
              </a:spcAft>
              <a:buNone/>
            </a:pPr>
            <a:r>
              <a:rPr lang="en-US" sz="1400" b="1" dirty="0">
                <a:ea typeface="Calibri" panose="020F0502020204030204" pitchFamily="34" charset="0"/>
                <a:cs typeface="Times New Roman" panose="02020603050405020304" pitchFamily="18" charset="0"/>
              </a:rPr>
              <a:t>Wilkinson, J., 2023. Social media’s influence on customer loyalty in e-commerce.</a:t>
            </a:r>
          </a:p>
          <a:p>
            <a:pPr marL="0" marR="0" indent="0" algn="just">
              <a:lnSpc>
                <a:spcPct val="150000"/>
              </a:lnSpc>
              <a:spcBef>
                <a:spcPts val="0"/>
              </a:spcBef>
              <a:spcAft>
                <a:spcPts val="800"/>
              </a:spcAft>
              <a:buNone/>
            </a:pPr>
            <a:r>
              <a:rPr lang="en-US" sz="1400" b="1" dirty="0" err="1">
                <a:ea typeface="Calibri" panose="020F0502020204030204" pitchFamily="34" charset="0"/>
                <a:cs typeface="Times New Roman" panose="02020603050405020304" pitchFamily="18" charset="0"/>
              </a:rPr>
              <a:t>Casano</a:t>
            </a:r>
            <a:r>
              <a:rPr lang="en-US" sz="1400" b="1" dirty="0">
                <a:ea typeface="Calibri" panose="020F0502020204030204" pitchFamily="34" charset="0"/>
                <a:cs typeface="Times New Roman" panose="02020603050405020304" pitchFamily="18" charset="0"/>
              </a:rPr>
              <a:t>, C., 2023. Cloud Computing and Sustainable Supply Chain Management: Meeting Sustainability Reporting Standards.</a:t>
            </a:r>
          </a:p>
          <a:p>
            <a:pPr marL="0" marR="0" indent="0" algn="just">
              <a:lnSpc>
                <a:spcPct val="150000"/>
              </a:lnSpc>
              <a:spcBef>
                <a:spcPts val="0"/>
              </a:spcBef>
              <a:spcAft>
                <a:spcPts val="800"/>
              </a:spcAft>
              <a:buNone/>
            </a:pPr>
            <a:r>
              <a:rPr lang="en-US" sz="1400" b="1" dirty="0">
                <a:ea typeface="Calibri" panose="020F0502020204030204" pitchFamily="34" charset="0"/>
                <a:cs typeface="Times New Roman" panose="02020603050405020304" pitchFamily="18" charset="0"/>
              </a:rPr>
              <a:t>Cai, G., Hong, Y., Xu, L., Gao, W., Wang, K. and Chi, X., 2020. An evaluation of green ryokans through a tourism accommodation survey and customer-satisfaction-related CASBEE–IPA after COVID-19 pandemic. Sustainability, 13(1), p.145.</a:t>
            </a:r>
          </a:p>
          <a:p>
            <a:pPr marL="0" marR="0" indent="0" algn="just">
              <a:lnSpc>
                <a:spcPct val="150000"/>
              </a:lnSpc>
              <a:spcBef>
                <a:spcPts val="0"/>
              </a:spcBef>
              <a:spcAft>
                <a:spcPts val="800"/>
              </a:spcAft>
              <a:buNone/>
            </a:pPr>
            <a:r>
              <a:rPr lang="en-US" sz="1400" b="1" dirty="0" err="1">
                <a:ea typeface="Calibri" panose="020F0502020204030204" pitchFamily="34" charset="0"/>
                <a:cs typeface="Times New Roman" panose="02020603050405020304" pitchFamily="18" charset="0"/>
              </a:rPr>
              <a:t>Barendsen</a:t>
            </a:r>
            <a:r>
              <a:rPr lang="en-US" sz="1400" b="1" dirty="0">
                <a:ea typeface="Calibri" panose="020F0502020204030204" pitchFamily="34" charset="0"/>
                <a:cs typeface="Times New Roman" panose="02020603050405020304" pitchFamily="18" charset="0"/>
              </a:rPr>
              <a:t>, W., </a:t>
            </a:r>
            <a:r>
              <a:rPr lang="en-US" sz="1400" b="1" dirty="0" err="1">
                <a:ea typeface="Calibri" panose="020F0502020204030204" pitchFamily="34" charset="0"/>
                <a:cs typeface="Times New Roman" panose="02020603050405020304" pitchFamily="18" charset="0"/>
              </a:rPr>
              <a:t>Muß</a:t>
            </a:r>
            <a:r>
              <a:rPr lang="en-US" sz="1400" b="1" dirty="0">
                <a:ea typeface="Calibri" panose="020F0502020204030204" pitchFamily="34" charset="0"/>
                <a:cs typeface="Times New Roman" panose="02020603050405020304" pitchFamily="18" charset="0"/>
              </a:rPr>
              <a:t>, A.C. and Silvius, G., 2021. Exploring team members’ perceptions of internal sustainability communication in sustainable project management. Project Leadership and Society, 2, p.100015.</a:t>
            </a:r>
          </a:p>
          <a:p>
            <a:pPr marL="0" marR="0" indent="0" algn="just">
              <a:lnSpc>
                <a:spcPct val="150000"/>
              </a:lnSpc>
              <a:spcBef>
                <a:spcPts val="0"/>
              </a:spcBef>
              <a:spcAft>
                <a:spcPts val="800"/>
              </a:spcAft>
              <a:buNone/>
            </a:pPr>
            <a:r>
              <a:rPr lang="en-US" sz="1400" b="1" dirty="0" err="1">
                <a:ea typeface="Calibri" panose="020F0502020204030204" pitchFamily="34" charset="0"/>
                <a:cs typeface="Times New Roman" panose="02020603050405020304" pitchFamily="18" charset="0"/>
              </a:rPr>
              <a:t>Savulescu</a:t>
            </a:r>
            <a:r>
              <a:rPr lang="en-US" sz="1400" b="1" dirty="0">
                <a:ea typeface="Calibri" panose="020F0502020204030204" pitchFamily="34" charset="0"/>
                <a:cs typeface="Times New Roman" panose="02020603050405020304" pitchFamily="18" charset="0"/>
              </a:rPr>
              <a:t>, J., Persson, I. and Wilkinson, D., 2020. Utilitarianism and the pandemic. Bioethics, 34(6), pp.620-632.</a:t>
            </a:r>
          </a:p>
          <a:p>
            <a:pPr marL="0" marR="0" indent="0" algn="just">
              <a:lnSpc>
                <a:spcPct val="150000"/>
              </a:lnSpc>
              <a:spcBef>
                <a:spcPts val="0"/>
              </a:spcBef>
              <a:spcAft>
                <a:spcPts val="800"/>
              </a:spcAft>
              <a:buNone/>
            </a:pPr>
            <a:r>
              <a:rPr lang="en-US" sz="1400" b="1" dirty="0">
                <a:ea typeface="Calibri" panose="020F0502020204030204" pitchFamily="34" charset="0"/>
                <a:cs typeface="Times New Roman" panose="02020603050405020304" pitchFamily="18" charset="0"/>
              </a:rPr>
              <a:t>Croom, J., Grant, S.M. and </a:t>
            </a:r>
            <a:r>
              <a:rPr lang="en-US" sz="1400" b="1" dirty="0" err="1">
                <a:ea typeface="Calibri" panose="020F0502020204030204" pitchFamily="34" charset="0"/>
                <a:cs typeface="Times New Roman" panose="02020603050405020304" pitchFamily="18" charset="0"/>
              </a:rPr>
              <a:t>Seto</a:t>
            </a:r>
            <a:r>
              <a:rPr lang="en-US" sz="1400" b="1" dirty="0">
                <a:ea typeface="Calibri" panose="020F0502020204030204" pitchFamily="34" charset="0"/>
                <a:cs typeface="Times New Roman" panose="02020603050405020304" pitchFamily="18" charset="0"/>
              </a:rPr>
              <a:t>, S.C., 2023. Q&amp;A interactions: Giving investors a voice and managers’ withholding of information. Available at SSRN 4508135.</a:t>
            </a:r>
          </a:p>
        </p:txBody>
      </p:sp>
    </p:spTree>
    <p:extLst>
      <p:ext uri="{BB962C8B-B14F-4D97-AF65-F5344CB8AC3E}">
        <p14:creationId xmlns:p14="http://schemas.microsoft.com/office/powerpoint/2010/main" val="2972178336"/>
      </p:ext>
    </p:extLst>
  </p:cSld>
  <p:clrMapOvr>
    <a:masterClrMapping/>
  </p:clrMapOvr>
</p:sld>
</file>

<file path=ppt/theme/theme1.xml><?xml version="1.0" encoding="utf-8"?>
<a:theme xmlns:a="http://schemas.openxmlformats.org/drawingml/2006/main" name="1_Office Theme">
  <a:themeElements>
    <a:clrScheme name="Sculpture">
      <a:dk1>
        <a:sysClr val="windowText" lastClr="000000"/>
      </a:dk1>
      <a:lt1>
        <a:sysClr val="window" lastClr="FFFFFF"/>
      </a:lt1>
      <a:dk2>
        <a:srgbClr val="44546A"/>
      </a:dk2>
      <a:lt2>
        <a:srgbClr val="E7E6E6"/>
      </a:lt2>
      <a:accent1>
        <a:srgbClr val="D6BF9D"/>
      </a:accent1>
      <a:accent2>
        <a:srgbClr val="E1A36C"/>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Office Theme 2013 - 2022</Template>
  <TotalTime>0</TotalTime>
  <Words>2715</Words>
  <Application>Microsoft Office PowerPoint</Application>
  <PresentationFormat>On-screen Show (4:3)</PresentationFormat>
  <Paragraphs>146</Paragraphs>
  <Slides>16</Slides>
  <Notes>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16</vt:i4>
      </vt:variant>
    </vt:vector>
  </HeadingPairs>
  <TitlesOfParts>
    <vt:vector size="28" baseType="lpstr">
      <vt:lpstr>Abadi</vt:lpstr>
      <vt:lpstr>Arial</vt:lpstr>
      <vt:lpstr>Arial Black</vt:lpstr>
      <vt:lpstr>Calibri</vt:lpstr>
      <vt:lpstr>Calibri Light</vt:lpstr>
      <vt:lpstr>Georgia</vt:lpstr>
      <vt:lpstr>Georgia Pro Cond</vt:lpstr>
      <vt:lpstr>Georgia Pro Light</vt:lpstr>
      <vt:lpstr>Lora</vt:lpstr>
      <vt:lpstr>Montserrat</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2024-02-15T06:31:13Z</dcterms:created>
  <dcterms:modified xsi:type="dcterms:W3CDTF">2024-02-28T19:46:44Z</dcterms:modified>
</cp:coreProperties>
</file>