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0"/>
  </p:notesMasterIdLst>
  <p:sldIdLst>
    <p:sldId id="621" r:id="rId4"/>
    <p:sldId id="618" r:id="rId5"/>
    <p:sldId id="629" r:id="rId6"/>
    <p:sldId id="634" r:id="rId7"/>
    <p:sldId id="633" r:id="rId8"/>
    <p:sldId id="619" r:id="rId9"/>
    <p:sldId id="285" r:id="rId10"/>
    <p:sldId id="635" r:id="rId11"/>
    <p:sldId id="624" r:id="rId12"/>
    <p:sldId id="638" r:id="rId13"/>
    <p:sldId id="631" r:id="rId14"/>
    <p:sldId id="299" r:id="rId15"/>
    <p:sldId id="632" r:id="rId16"/>
    <p:sldId id="630" r:id="rId17"/>
    <p:sldId id="626" r:id="rId18"/>
    <p:sldId id="347" r:id="rId1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35" autoAdjust="0"/>
    <p:restoredTop sz="51332" autoAdjust="0"/>
  </p:normalViewPr>
  <p:slideViewPr>
    <p:cSldViewPr>
      <p:cViewPr varScale="1">
        <p:scale>
          <a:sx n="112" d="100"/>
          <a:sy n="112" d="100"/>
        </p:scale>
        <p:origin x="15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789026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pairs or groups, as students to reflect on the above.  What were the experiences, but also WHAT THINGS HELPED OR PREVENTED LEARNING.  </a:t>
            </a:r>
          </a:p>
          <a:p>
            <a:r>
              <a:rPr lang="en-US" dirty="0"/>
              <a:t>Feedback experiences / students could write their results on the board or read them out and the teacher notes down the best / most interesting / most common ideas and experiences. 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72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7630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Service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fulprofessor.com/academic-skills-examples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10/10/2023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1760" y="548680"/>
            <a:ext cx="53260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b="1" dirty="0"/>
              <a:t>WELCOME!!!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496E4-3263-4B1E-8ED4-B1FA9DCEF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156" y="1822884"/>
            <a:ext cx="4825688" cy="3212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1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21881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Speak to the person next to you and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find out the following: 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age, profession, background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why they are on this programme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goals for work and study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two interesting things about them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Take it in turns to introduce your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classmate to the whole class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55" y="1124744"/>
            <a:ext cx="2834930" cy="4258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61954" y="4553743"/>
            <a:ext cx="2468166" cy="25564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600" b="1" dirty="0"/>
              <a:t>Activity 2</a:t>
            </a: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endParaRPr lang="en-US" altLang="en-US" sz="3100" b="1" dirty="0"/>
          </a:p>
        </p:txBody>
      </p:sp>
      <p:pic>
        <p:nvPicPr>
          <p:cNvPr id="8" name="Picture 7" descr="A person looking at a tablet&#10;&#10;Description automatically generated">
            <a:extLst>
              <a:ext uri="{FF2B5EF4-FFF2-40B4-BE49-F238E27FC236}">
                <a16:creationId xmlns:a16="http://schemas.microsoft.com/office/drawing/2014/main" id="{591E5E84-6682-60CD-4EFA-A4C80F434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18159" y="4005064"/>
            <a:ext cx="6363887" cy="3105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In groups of 3-4 students, discuss the following: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what would a perfect learning environment look like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how would you want your classmates to behave to ensure everyone is getting the most out of the university learning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Share your observations with the rest of the class </a:t>
            </a:r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endParaRPr lang="en-US" altLang="en-US" sz="1600" b="1" dirty="0"/>
          </a:p>
          <a:p>
            <a:pPr marL="0" indent="-228600" eaLnBrk="1" hangingPunct="1">
              <a:lnSpc>
                <a:spcPct val="90000"/>
              </a:lnSpc>
              <a:spcAft>
                <a:spcPts val="0"/>
              </a:spcAft>
            </a:pPr>
            <a:endParaRPr lang="en-US" sz="1600" dirty="0"/>
          </a:p>
          <a:p>
            <a:pPr marL="0" indent="-228600" eaLnBrk="1" hangingPunct="1">
              <a:lnSpc>
                <a:spcPct val="90000"/>
              </a:lnSpc>
              <a:defRPr/>
            </a:pPr>
            <a:endParaRPr lang="en-US" altLang="en-US" sz="16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6484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600"/>
              </a:spcAft>
              <a:buNone/>
              <a:defRPr/>
            </a:pPr>
            <a:fld id="{4EAF49C8-D4EC-4CDF-9D19-8D049255FCFE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cs typeface="+mn-cs"/>
              </a:rPr>
              <a:pPr algn="r" fontAlgn="auto"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9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02B0F-7DF9-9ED2-C6EE-6C2B19E1F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916832"/>
            <a:ext cx="8229600" cy="1143000"/>
          </a:xfrm>
        </p:spPr>
        <p:txBody>
          <a:bodyPr/>
          <a:lstStyle/>
          <a:p>
            <a:r>
              <a:rPr lang="en-GB" altLang="en-US" sz="4400" b="1" dirty="0"/>
              <a:t>Rules and General Housekeeping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B0E75-E1A4-72C3-D865-30F2EC9AB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 smtClean="0"/>
              <a:pPr>
                <a:defRPr/>
              </a:pPr>
              <a:t>10/10/2023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38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46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3575934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Student Services team  (</a:t>
            </a:r>
            <a:r>
              <a:rPr lang="en-GB" b="1" dirty="0">
                <a:hlinkClick r:id="rId3"/>
              </a:rPr>
              <a:t>LondonStudentServices@uwtsd.ac.uk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/>
          <a:lstStyle/>
          <a:p>
            <a:r>
              <a:rPr lang="en-GB" b="1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55000" lnSpcReduction="20000"/>
          </a:bodyPr>
          <a:lstStyle/>
          <a:p>
            <a:r>
              <a:rPr lang="en-GB" sz="5100" dirty="0"/>
              <a:t>Engagement is measured through class attendance, Moodle engagement, and Teams activity.</a:t>
            </a:r>
          </a:p>
          <a:p>
            <a:r>
              <a:rPr lang="en-GB" sz="5100" dirty="0"/>
              <a:t>If you fall behind, you will be contact by the University to help you to re-engage.</a:t>
            </a:r>
          </a:p>
          <a:p>
            <a:r>
              <a:rPr lang="en-GB" sz="5100" dirty="0"/>
              <a:t>Failure to re-engage could result in being withdrawn from your programme.</a:t>
            </a:r>
          </a:p>
          <a:p>
            <a:r>
              <a:rPr lang="en-GB" sz="5100" dirty="0"/>
              <a:t>It is important that you attend and complete all scheduled and timetabled learning and teaching activities.</a:t>
            </a:r>
          </a:p>
          <a:p>
            <a:r>
              <a:rPr lang="en-GB" sz="5100" dirty="0"/>
              <a:t>The full Student Engagement Policy can be found in the Academic Quality Handbook.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908844"/>
            <a:ext cx="8569200" cy="5040312"/>
          </a:xfrm>
        </p:spPr>
        <p:txBody>
          <a:bodyPr/>
          <a:lstStyle/>
          <a:p>
            <a:r>
              <a:rPr lang="en-GB" altLang="en-US" sz="2800" u="sng" dirty="0"/>
              <a:t>Respect the classroom environment</a:t>
            </a:r>
          </a:p>
          <a:p>
            <a:pPr lvl="1"/>
            <a:r>
              <a:rPr lang="en-GB" altLang="en-US" sz="2400" dirty="0"/>
              <a:t>Only one person speaking at a time (lecturer or student, unless it’s pair/group work) </a:t>
            </a:r>
          </a:p>
          <a:p>
            <a:pPr lvl="1"/>
            <a:r>
              <a:rPr lang="en-GB" altLang="en-US" sz="2400" dirty="0"/>
              <a:t>Do not eat in the classroom</a:t>
            </a:r>
          </a:p>
          <a:p>
            <a:pPr lvl="1"/>
            <a:r>
              <a:rPr lang="en-GB" altLang="en-US" sz="2400" dirty="0"/>
              <a:t>Do not leave any rubbish behind</a:t>
            </a:r>
          </a:p>
          <a:p>
            <a:pPr lvl="1"/>
            <a:r>
              <a:rPr lang="en-GB" altLang="en-US" sz="2400" dirty="0"/>
              <a:t>Mobile phone set to silent / switched-off </a:t>
            </a:r>
          </a:p>
          <a:p>
            <a:r>
              <a:rPr lang="en-GB" altLang="en-US" sz="2800" u="sng" dirty="0"/>
              <a:t>Come prepared</a:t>
            </a:r>
          </a:p>
          <a:p>
            <a:pPr lvl="1"/>
            <a:r>
              <a:rPr lang="en-GB" altLang="en-US" sz="2400" dirty="0"/>
              <a:t>Remember to have a pen and some paper to take notes;</a:t>
            </a:r>
          </a:p>
          <a:p>
            <a:pPr lvl="1"/>
            <a:r>
              <a:rPr lang="en-GB" altLang="en-US" sz="2400" dirty="0"/>
              <a:t>If you miss a class, make sure you find out what was covered and try to catch up (lectures will be recorded)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FB17F-7268-5EEA-F88E-6AC5C52CE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61B8D-38CE-335F-A151-5C179A34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r>
              <a:rPr lang="en-GB" dirty="0"/>
              <a:t>Individual Written Report – 25%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Group Written Report – 75%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5704C-BB75-7685-FDCC-E2EB28FCE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6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433-497E-9A4B-B2B2-7B054B977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altLang="en-US" sz="3600" b="1" dirty="0"/>
              <a:t>Activity 3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9D80-7642-C54A-9DAA-7282D27C6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944" y="1916832"/>
            <a:ext cx="4038600" cy="3916363"/>
          </a:xfrm>
        </p:spPr>
        <p:txBody>
          <a:bodyPr>
            <a:normAutofit/>
          </a:bodyPr>
          <a:lstStyle/>
          <a:p>
            <a:r>
              <a:rPr lang="en-US" sz="2800" u="sng" dirty="0"/>
              <a:t>Successful learning experience</a:t>
            </a:r>
          </a:p>
          <a:p>
            <a:r>
              <a:rPr lang="en-US" sz="2000" i="1" dirty="0"/>
              <a:t>Interesting subject?</a:t>
            </a:r>
          </a:p>
          <a:p>
            <a:r>
              <a:rPr lang="en-US" sz="2000" i="1" dirty="0"/>
              <a:t>A good teacher?</a:t>
            </a:r>
          </a:p>
          <a:p>
            <a:r>
              <a:rPr lang="en-US" sz="2000" i="1" dirty="0"/>
              <a:t>Supportive atmosphere?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69B14-7EDA-0546-89ED-187F41436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5854" y="1916832"/>
            <a:ext cx="4038600" cy="3916363"/>
          </a:xfrm>
        </p:spPr>
        <p:txBody>
          <a:bodyPr>
            <a:normAutofit/>
          </a:bodyPr>
          <a:lstStyle/>
          <a:p>
            <a:r>
              <a:rPr lang="en-US" sz="2800" u="sng" dirty="0"/>
              <a:t>Unsuccessful learning experience</a:t>
            </a:r>
          </a:p>
          <a:p>
            <a:r>
              <a:rPr lang="en-US" sz="2000" i="1" dirty="0"/>
              <a:t>Boring subject.</a:t>
            </a:r>
          </a:p>
          <a:p>
            <a:r>
              <a:rPr lang="en-US" sz="2000" i="1" dirty="0"/>
              <a:t>A teacher who talked too fast</a:t>
            </a:r>
          </a:p>
          <a:p>
            <a:r>
              <a:rPr lang="en-US" sz="2000" i="1" dirty="0"/>
              <a:t>A noisy class 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35382-926B-3539-6A41-17E9652AC310}"/>
              </a:ext>
            </a:extLst>
          </p:cNvPr>
          <p:cNvSpPr txBox="1"/>
          <p:nvPr/>
        </p:nvSpPr>
        <p:spPr>
          <a:xfrm>
            <a:off x="255712" y="864383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800" b="1" dirty="0">
                <a:latin typeface="+mn-lt"/>
              </a:rPr>
              <a:t>Discuss your p</a:t>
            </a:r>
            <a:r>
              <a:rPr lang="en-US" sz="2800" b="1" dirty="0" err="1">
                <a:latin typeface="+mn-lt"/>
              </a:rPr>
              <a:t>ast</a:t>
            </a:r>
            <a:r>
              <a:rPr lang="en-US" sz="2800" b="1" dirty="0">
                <a:latin typeface="+mn-lt"/>
              </a:rPr>
              <a:t> learning experiences </a:t>
            </a:r>
            <a:r>
              <a:rPr lang="en-GB" altLang="en-US" sz="2800" b="1" dirty="0">
                <a:latin typeface="+mn-lt"/>
              </a:rPr>
              <a:t>in pairs/threes:</a:t>
            </a:r>
          </a:p>
        </p:txBody>
      </p:sp>
    </p:spTree>
    <p:extLst>
      <p:ext uri="{BB962C8B-B14F-4D97-AF65-F5344CB8AC3E}">
        <p14:creationId xmlns:p14="http://schemas.microsoft.com/office/powerpoint/2010/main" val="1490566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1862C-0468-4AD4-8F9B-4414A2B2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academic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A8F78-702F-479A-9404-CB4C5B145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is a skill?</a:t>
            </a:r>
          </a:p>
          <a:p>
            <a:pPr marL="0" indent="0">
              <a:buNone/>
            </a:pPr>
            <a:r>
              <a:rPr lang="en-GB" dirty="0"/>
              <a:t>The ability to do something well </a:t>
            </a:r>
            <a:r>
              <a:rPr lang="en-GB" sz="1200" dirty="0"/>
              <a:t>(Oxford Dictionary)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b="1" dirty="0"/>
              <a:t>What are academic skills?</a:t>
            </a:r>
          </a:p>
          <a:p>
            <a:pPr marL="0" indent="0">
              <a:buNone/>
            </a:pPr>
            <a:r>
              <a:rPr lang="en-GB" b="1" dirty="0"/>
              <a:t>​</a:t>
            </a:r>
            <a:r>
              <a:rPr lang="en-GB" dirty="0"/>
              <a:t>’</a:t>
            </a:r>
            <a:r>
              <a:rPr lang="en-US" dirty="0"/>
              <a:t>Academic skills are the skills people need in order to succeed in an educational setting.’</a:t>
            </a:r>
            <a:endParaRPr lang="en-GB" dirty="0"/>
          </a:p>
          <a:p>
            <a:pPr marL="0" indent="0" algn="r">
              <a:buNone/>
            </a:pPr>
            <a:r>
              <a:rPr lang="en-GB" sz="1200" dirty="0"/>
              <a:t>(Drew, 2022)</a:t>
            </a:r>
          </a:p>
        </p:txBody>
      </p:sp>
    </p:spTree>
    <p:extLst>
      <p:ext uri="{BB962C8B-B14F-4D97-AF65-F5344CB8AC3E}">
        <p14:creationId xmlns:p14="http://schemas.microsoft.com/office/powerpoint/2010/main" val="97738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4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9711" y="4121448"/>
            <a:ext cx="8644577" cy="273655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What skills do you already have and which do you need to improve?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21679A-BED3-43A5-96F9-C48293063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8" t="1347" r="4723" b="3452"/>
          <a:stretch/>
        </p:blipFill>
        <p:spPr>
          <a:xfrm>
            <a:off x="373295" y="1266485"/>
            <a:ext cx="3647729" cy="2736552"/>
          </a:xfrm>
          <a:prstGeom prst="rect">
            <a:avLst/>
          </a:prstGeom>
          <a:effectLst>
            <a:outerShdw blurRad="50800" dist="50800" dir="5400000" sx="4000" sy="4000" algn="ctr" rotWithShape="0">
              <a:srgbClr val="000000">
                <a:alpha val="43137"/>
              </a:srgbClr>
            </a:outerShdw>
            <a:softEdge rad="762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42A10B-457E-4CA6-A8C2-7537454B09F1}"/>
              </a:ext>
            </a:extLst>
          </p:cNvPr>
          <p:cNvSpPr txBox="1"/>
          <p:nvPr/>
        </p:nvSpPr>
        <p:spPr>
          <a:xfrm>
            <a:off x="4211960" y="1233145"/>
            <a:ext cx="4756235" cy="3631763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+mn-lt"/>
              </a:rPr>
              <a:t>Discuss with a partner before telling the class.</a:t>
            </a:r>
          </a:p>
          <a:p>
            <a:endParaRPr lang="en-GB" sz="1200" b="1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What are the skills you need for university?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</a:rPr>
              <a:t>What skills are particularly important for being successful on this programme?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80764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428590" y="73274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</a:t>
            </a:r>
            <a:r>
              <a:rPr lang="en-GB" altLang="en-US" sz="4000" b="1" dirty="0" err="1"/>
              <a:t>ey</a:t>
            </a:r>
            <a:r>
              <a:rPr lang="en-GB" altLang="en-US" sz="4000" b="1" dirty="0"/>
              <a:t> academic skills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471004" y="1124744"/>
            <a:ext cx="8565491" cy="3916363"/>
          </a:xfrm>
        </p:spPr>
        <p:txBody>
          <a:bodyPr/>
          <a:lstStyle/>
          <a:p>
            <a:pPr eaLnBrk="1" hangingPunct="1"/>
            <a:r>
              <a:rPr lang="en-GB" altLang="en-US" sz="2200" dirty="0"/>
              <a:t>Communication skills: academic writing, delivering a presentation, etc.</a:t>
            </a:r>
          </a:p>
          <a:p>
            <a:pPr eaLnBrk="1" hangingPunct="1"/>
            <a:r>
              <a:rPr lang="en-GB" sz="2200" dirty="0"/>
              <a:t>Research skills</a:t>
            </a:r>
          </a:p>
          <a:p>
            <a:pPr eaLnBrk="1" hangingPunct="1"/>
            <a:r>
              <a:rPr lang="en-GB" altLang="en-US" sz="2200" dirty="0"/>
              <a:t>Study skills: note-taking, summarising, ability to focus</a:t>
            </a:r>
          </a:p>
          <a:p>
            <a:pPr eaLnBrk="1" hangingPunct="1"/>
            <a:r>
              <a:rPr lang="en-US" altLang="en-US" sz="2200" dirty="0"/>
              <a:t>Critical thinking skills: ability to </a:t>
            </a:r>
            <a:r>
              <a:rPr lang="en-US" altLang="en-US" sz="2200" dirty="0" err="1"/>
              <a:t>analyse</a:t>
            </a:r>
            <a:r>
              <a:rPr lang="en-US" altLang="en-US" sz="2200" dirty="0"/>
              <a:t> and evaluate information. </a:t>
            </a:r>
          </a:p>
          <a:p>
            <a:pPr eaLnBrk="1" hangingPunct="1"/>
            <a:r>
              <a:rPr lang="en-US" altLang="en-US" sz="2200" dirty="0"/>
              <a:t>Digital literacy </a:t>
            </a:r>
          </a:p>
          <a:p>
            <a:pPr eaLnBrk="1" hangingPunct="1"/>
            <a:r>
              <a:rPr lang="en-GB" altLang="en-US" sz="2200" dirty="0"/>
              <a:t>Problem-solving skills</a:t>
            </a:r>
          </a:p>
          <a:p>
            <a:pPr eaLnBrk="1" hangingPunct="1"/>
            <a:r>
              <a:rPr lang="en-GB" altLang="en-US" sz="2200" dirty="0"/>
              <a:t>Time management skills</a:t>
            </a:r>
          </a:p>
          <a:p>
            <a:pPr eaLnBrk="1" hangingPunct="1"/>
            <a:r>
              <a:rPr lang="en-GB" altLang="en-US" sz="2200" dirty="0"/>
              <a:t>Stress management skills</a:t>
            </a:r>
          </a:p>
          <a:p>
            <a:pPr eaLnBrk="1" hangingPunct="1"/>
            <a:r>
              <a:rPr lang="en-GB" altLang="en-US" sz="2200" dirty="0"/>
              <a:t>Public speaking skills</a:t>
            </a:r>
          </a:p>
          <a:p>
            <a:pPr eaLnBrk="1" hangingPunct="1"/>
            <a:r>
              <a:rPr lang="en-GB" altLang="en-US" sz="2200" dirty="0"/>
              <a:t>Referencing skills… and many more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                       </a:t>
            </a:r>
          </a:p>
          <a:p>
            <a:endParaRPr lang="en-US" altLang="en-US" sz="2400" dirty="0"/>
          </a:p>
          <a:p>
            <a:endParaRPr lang="en-GB" altLang="en-US" sz="2000" dirty="0"/>
          </a:p>
          <a:p>
            <a:endParaRPr lang="en-GB" altLang="en-US" sz="2800" dirty="0"/>
          </a:p>
        </p:txBody>
      </p:sp>
      <p:sp>
        <p:nvSpPr>
          <p:cNvPr id="1843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6BC1FA-F7B2-4951-AFAA-B53C2FA0D1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5892686" y="3284984"/>
            <a:ext cx="2732724" cy="217895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555850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Hopefully this is you in a year’s time!</a:t>
            </a:r>
            <a:endParaRPr lang="en-GB" sz="3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10/10/2023</a:t>
            </a:fld>
            <a:endParaRPr lang="en-GB"/>
          </a:p>
        </p:txBody>
      </p:sp>
      <p:pic>
        <p:nvPicPr>
          <p:cNvPr id="5" name="Picture 2" descr="E:\WORK\01 - TSD\ads\photos of students\8616251744_1708243a8b_z.jpg">
            <a:extLst>
              <a:ext uri="{FF2B5EF4-FFF2-40B4-BE49-F238E27FC236}">
                <a16:creationId xmlns:a16="http://schemas.microsoft.com/office/drawing/2014/main" id="{AD46D274-CCB8-49C3-B534-345180045F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7638"/>
            <a:ext cx="5869958" cy="39163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894730"/>
            <a:ext cx="7848872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rgbClr val="3A3A3A"/>
                </a:solidFill>
              </a:rPr>
              <a:t>Drew, C. (2022). </a:t>
            </a:r>
            <a:r>
              <a:rPr lang="en-GB" sz="1900" i="1" dirty="0">
                <a:solidFill>
                  <a:srgbClr val="3A3A3A"/>
                </a:solidFill>
              </a:rPr>
              <a:t>106 Academic Skills Examples</a:t>
            </a:r>
            <a:r>
              <a:rPr lang="en-GB" sz="1900" dirty="0">
                <a:solidFill>
                  <a:srgbClr val="3A3A3A"/>
                </a:solidFill>
              </a:rPr>
              <a:t>. Helpful Professor. </a:t>
            </a:r>
            <a:r>
              <a:rPr lang="en-GB" sz="1900" dirty="0">
                <a:solidFill>
                  <a:srgbClr val="2E38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https://helpfulprofessor.com/academic-skills-examples/</a:t>
            </a:r>
            <a:r>
              <a:rPr lang="en-GB" sz="1900" dirty="0">
                <a:solidFill>
                  <a:srgbClr val="2E38FF"/>
                </a:solidFill>
              </a:rPr>
              <a:t> </a:t>
            </a: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(Accessed 09.10.2022)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1900" i="1" dirty="0">
                <a:cs typeface="Arial" panose="020B0604020202020204" pitchFamily="34" charset="0"/>
              </a:rPr>
              <a:t>The Ultimate Study Skills Handbook</a:t>
            </a:r>
            <a:r>
              <a:rPr lang="en-GB" sz="19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5151</TotalTime>
  <Words>801</Words>
  <Application>Microsoft Office PowerPoint</Application>
  <PresentationFormat>On-screen Show (4:3)</PresentationFormat>
  <Paragraphs>124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Myriad Pro</vt:lpstr>
      <vt:lpstr>Arial</vt:lpstr>
      <vt:lpstr>Calibri</vt:lpstr>
      <vt:lpstr>Wingdings</vt:lpstr>
      <vt:lpstr>1_20140311PresentationUWTSDTemplate</vt:lpstr>
      <vt:lpstr>20140311PresentationUWTSDTemplate</vt:lpstr>
      <vt:lpstr>2_20140311PresentationUWTSDTemplate</vt:lpstr>
      <vt:lpstr>  Academic Skills (ACS)  </vt:lpstr>
      <vt:lpstr>PowerPoint Presentation</vt:lpstr>
      <vt:lpstr>Activity 1</vt:lpstr>
      <vt:lpstr>Activity 2    </vt:lpstr>
      <vt:lpstr>Rules and General Housekeeping</vt:lpstr>
      <vt:lpstr>Punctuality and attendance</vt:lpstr>
      <vt:lpstr>Student Engagement Requirements</vt:lpstr>
      <vt:lpstr>Student Engagement Policy</vt:lpstr>
      <vt:lpstr>Rules and General Housekeeping</vt:lpstr>
      <vt:lpstr>Assignments</vt:lpstr>
      <vt:lpstr>Activity 3</vt:lpstr>
      <vt:lpstr>What are academic skills?</vt:lpstr>
      <vt:lpstr>Activity 4</vt:lpstr>
      <vt:lpstr>Key academic skills</vt:lpstr>
      <vt:lpstr>Hopefully this is you in a year’s time!</vt:lpstr>
      <vt:lpstr>References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Lizeta Demetriou</cp:lastModifiedBy>
  <cp:revision>389</cp:revision>
  <dcterms:created xsi:type="dcterms:W3CDTF">2012-10-20T16:04:33Z</dcterms:created>
  <dcterms:modified xsi:type="dcterms:W3CDTF">2023-10-10T11:04:39Z</dcterms:modified>
</cp:coreProperties>
</file>