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844C8-D141-918B-9157-09AAA2E1FD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D60AAF-B908-EC75-13CC-EBE8D2AC05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D56F56-02B4-549B-2DDA-9F81D7C59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BE7A8-2562-46BA-B660-C094DD51DAE6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C95C7B-9963-6E22-DBA1-805BB7A57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F1CB78-E1D5-FE63-CA93-3E3DEA2DB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11BA-6163-4B10-9ADC-C649E24E8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355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C0751-C95D-1235-2CA5-CB0DF385B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E3246-4F80-4459-78D1-B4A169FAAF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5B13E2-2E11-F205-64C9-0CDBE499A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BE7A8-2562-46BA-B660-C094DD51DAE6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F2D34-828D-83CC-541F-6E3847E2EB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880C-DEF1-10F7-0A39-310F3399A4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11BA-6163-4B10-9ADC-C649E24E8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691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ACA8B-9914-16BE-BF05-18F067C04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1DC59F-511D-9474-FF30-15FB40B836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0C6E0D-C09D-FAEC-AE42-148B29FF3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BE7A8-2562-46BA-B660-C094DD51DAE6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165D7-32F8-D467-1B1A-547684FF85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48E93C-4415-16D7-B956-B66C4CA1A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11BA-6163-4B10-9ADC-C649E24E8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006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2A8F0-14CE-D3F7-C6D3-C32355A04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B9655-E01E-F896-C880-A6CA6942E3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A0A765-03A4-DEA4-7B9E-2935AC8433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155B9D-F4A6-C48E-8061-688D92DF9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BE7A8-2562-46BA-B660-C094DD51DAE6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689BA6-2897-8A58-76D8-1BA0CFA53C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12F784-A566-F4A3-6928-308091F69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11BA-6163-4B10-9ADC-C649E24E8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05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90169-1475-3D89-703D-23FAD61F3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D974FB-E61D-3DF9-2DAE-256E08EC8A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0B38BA-2EEE-2C41-3B7B-8D2607107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0FD8BE-2572-E6A4-5C4D-D1B3136516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CEC138-70C0-462A-8F80-3F5427D4B5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34B42B-FA30-EE8D-3777-01CBC37906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BE7A8-2562-46BA-B660-C094DD51DAE6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EE2022-A488-A9FF-CD01-F6A38BEB2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529E95-15E9-B187-413C-2523CE5C9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11BA-6163-4B10-9ADC-C649E24E8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191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66144-6B0B-36F4-3834-D2E35160B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A3C3DB-62F5-9EAD-D16A-FE837605E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BE7A8-2562-46BA-B660-C094DD51DAE6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8BAA87-17D7-8C6E-8550-CF95648F9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D6C1C6-CE95-C7FC-986C-C49807B6A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11BA-6163-4B10-9ADC-C649E24E8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755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E1D98A-CD81-62E7-063A-3C3C89996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BE7A8-2562-46BA-B660-C094DD51DAE6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F7CC2D-13E0-58AC-AF96-28B3D8F04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4EEBCF-4A0E-DEE3-AD7A-89C1FA9F2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11BA-6163-4B10-9ADC-C649E24E8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735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D0BAE-3792-51E4-4CB3-17C6FCC74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8B2E8-45F3-3DC2-4168-91753CBF34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FC377F-45EF-275B-05A6-27D6719F60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11DD6C-FFC0-B70E-B62E-671A86D6C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BE7A8-2562-46BA-B660-C094DD51DAE6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03BD59-9BFC-A6BB-B19E-39E2E23D1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AD97DC-0B9E-C24A-5988-B6357A802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11BA-6163-4B10-9ADC-C649E24E8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82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D301C-884B-249B-3561-C5B8380B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A889C-E340-8F97-8439-009C85C1D2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D83405-4B1F-949C-F42B-7C5354A0EB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B845F7-D642-F914-3D66-6EA1819E8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BE7A8-2562-46BA-B660-C094DD51DAE6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E5C40-2F50-8E75-18D4-EAA7F3797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2EABBE-EF49-D98B-4A86-5E0BCED518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11BA-6163-4B10-9ADC-C649E24E8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268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DA52C-0E4D-756A-E3F3-8EBB577F5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FDE072-DC7F-DD30-637B-2D9C5FAD48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018057-333B-5A68-3A61-45E4ADB726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BE7A8-2562-46BA-B660-C094DD51DAE6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EE0400-4326-2EE4-75D9-EEF86AE9E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E3004B-3F5B-D3F0-561A-C98C631BA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11BA-6163-4B10-9ADC-C649E24E8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0143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AEEF28-38E0-3211-E05E-350ABCFF23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8A393B-BC86-F8FC-4D9E-51D1914BD9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3E3271-AAA0-60E1-6275-5FED0521D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BE7A8-2562-46BA-B660-C094DD51DAE6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7B02D3-8905-F2A0-059F-E31CBEF4E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F5CD1-B821-BF67-D46C-9D12D9DE9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11BA-6163-4B10-9ADC-C649E24E8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748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B4162D-9373-98C7-46E8-D636D1CC5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74B7D1-D5BF-E0F8-24AE-0DC98F8DF1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2A4908-71BA-AF9B-1136-ACB69D77F5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EBE7A8-2562-46BA-B660-C094DD51DAE6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B146DA-EC17-C29C-9DAA-2FCB37F0E4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7899EF-8D15-7124-CC82-F0EA0897C6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E311BA-6163-4B10-9ADC-C649E24E8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822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D40FAB-DBE6-2B6F-E822-2F7203272C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6" y="640080"/>
            <a:ext cx="6894576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Sabina Kauser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2212416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LCHS6027_BIRM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/>
              <a:t> </a:t>
            </a:r>
            <a:br>
              <a:rPr lang="en-GB" sz="3600" dirty="0"/>
            </a:b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89AB77-344C-26B9-7A04-3B05DCE867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6" y="4636008"/>
            <a:ext cx="6894576" cy="465473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Major Depressive Disorder</a:t>
            </a:r>
            <a:endParaRPr lang="en-GB" dirty="0"/>
          </a:p>
          <a:p>
            <a:pPr algn="l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Periodic table of elements">
            <a:extLst>
              <a:ext uri="{FF2B5EF4-FFF2-40B4-BE49-F238E27FC236}">
                <a16:creationId xmlns:a16="http://schemas.microsoft.com/office/drawing/2014/main" id="{C246766B-9AD4-0806-3675-FBC4EE20C8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455" r="29275"/>
          <a:stretch>
            <a:fillRect/>
          </a:stretch>
        </p:blipFill>
        <p:spPr>
          <a:xfrm>
            <a:off x="20" y="10"/>
            <a:ext cx="4049786" cy="6857990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82580482-BA80-420A-8A05-C58E97F2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4409267"/>
            <a:ext cx="4242816" cy="18288"/>
          </a:xfrm>
          <a:custGeom>
            <a:avLst/>
            <a:gdLst>
              <a:gd name="csX0" fmla="*/ 0 w 4242816"/>
              <a:gd name="csY0" fmla="*/ 0 h 18288"/>
              <a:gd name="csX1" fmla="*/ 690973 w 4242816"/>
              <a:gd name="csY1" fmla="*/ 0 h 18288"/>
              <a:gd name="csX2" fmla="*/ 1212233 w 4242816"/>
              <a:gd name="csY2" fmla="*/ 0 h 18288"/>
              <a:gd name="csX3" fmla="*/ 1860778 w 4242816"/>
              <a:gd name="csY3" fmla="*/ 0 h 18288"/>
              <a:gd name="csX4" fmla="*/ 2424466 w 4242816"/>
              <a:gd name="csY4" fmla="*/ 0 h 18288"/>
              <a:gd name="csX5" fmla="*/ 3115439 w 4242816"/>
              <a:gd name="csY5" fmla="*/ 0 h 18288"/>
              <a:gd name="csX6" fmla="*/ 3636699 w 4242816"/>
              <a:gd name="csY6" fmla="*/ 0 h 18288"/>
              <a:gd name="csX7" fmla="*/ 4242816 w 4242816"/>
              <a:gd name="csY7" fmla="*/ 0 h 18288"/>
              <a:gd name="csX8" fmla="*/ 4242816 w 4242816"/>
              <a:gd name="csY8" fmla="*/ 18288 h 18288"/>
              <a:gd name="csX9" fmla="*/ 3636699 w 4242816"/>
              <a:gd name="csY9" fmla="*/ 18288 h 18288"/>
              <a:gd name="csX10" fmla="*/ 3030583 w 4242816"/>
              <a:gd name="csY10" fmla="*/ 18288 h 18288"/>
              <a:gd name="csX11" fmla="*/ 2466894 w 4242816"/>
              <a:gd name="csY11" fmla="*/ 18288 h 18288"/>
              <a:gd name="csX12" fmla="*/ 1988062 w 4242816"/>
              <a:gd name="csY12" fmla="*/ 18288 h 18288"/>
              <a:gd name="csX13" fmla="*/ 1466802 w 4242816"/>
              <a:gd name="csY13" fmla="*/ 18288 h 18288"/>
              <a:gd name="csX14" fmla="*/ 860686 w 4242816"/>
              <a:gd name="csY14" fmla="*/ 18288 h 18288"/>
              <a:gd name="csX15" fmla="*/ 0 w 4242816"/>
              <a:gd name="csY15" fmla="*/ 18288 h 18288"/>
              <a:gd name="csX16" fmla="*/ 0 w 4242816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2816" h="18288" fill="none" extrusionOk="0">
                <a:moveTo>
                  <a:pt x="0" y="0"/>
                </a:moveTo>
                <a:cubicBezTo>
                  <a:pt x="249934" y="1471"/>
                  <a:pt x="379877" y="-29444"/>
                  <a:pt x="690973" y="0"/>
                </a:cubicBezTo>
                <a:cubicBezTo>
                  <a:pt x="1002069" y="29444"/>
                  <a:pt x="1021583" y="17501"/>
                  <a:pt x="1212233" y="0"/>
                </a:cubicBezTo>
                <a:cubicBezTo>
                  <a:pt x="1402883" y="-17501"/>
                  <a:pt x="1678760" y="5386"/>
                  <a:pt x="1860778" y="0"/>
                </a:cubicBezTo>
                <a:cubicBezTo>
                  <a:pt x="2042796" y="-5386"/>
                  <a:pt x="2245608" y="-22401"/>
                  <a:pt x="2424466" y="0"/>
                </a:cubicBezTo>
                <a:cubicBezTo>
                  <a:pt x="2603324" y="22401"/>
                  <a:pt x="2890020" y="33806"/>
                  <a:pt x="3115439" y="0"/>
                </a:cubicBezTo>
                <a:cubicBezTo>
                  <a:pt x="3340858" y="-33806"/>
                  <a:pt x="3428300" y="18628"/>
                  <a:pt x="3636699" y="0"/>
                </a:cubicBezTo>
                <a:cubicBezTo>
                  <a:pt x="3845098" y="-18628"/>
                  <a:pt x="4108824" y="5541"/>
                  <a:pt x="4242816" y="0"/>
                </a:cubicBezTo>
                <a:cubicBezTo>
                  <a:pt x="4242066" y="4160"/>
                  <a:pt x="4243125" y="10356"/>
                  <a:pt x="4242816" y="18288"/>
                </a:cubicBezTo>
                <a:cubicBezTo>
                  <a:pt x="4113424" y="32735"/>
                  <a:pt x="3768327" y="47567"/>
                  <a:pt x="3636699" y="18288"/>
                </a:cubicBezTo>
                <a:cubicBezTo>
                  <a:pt x="3505071" y="-10991"/>
                  <a:pt x="3294208" y="-4990"/>
                  <a:pt x="3030583" y="18288"/>
                </a:cubicBezTo>
                <a:cubicBezTo>
                  <a:pt x="2766958" y="41566"/>
                  <a:pt x="2649277" y="20974"/>
                  <a:pt x="2466894" y="18288"/>
                </a:cubicBezTo>
                <a:cubicBezTo>
                  <a:pt x="2284511" y="15602"/>
                  <a:pt x="2151277" y="1154"/>
                  <a:pt x="1988062" y="18288"/>
                </a:cubicBezTo>
                <a:cubicBezTo>
                  <a:pt x="1824847" y="35422"/>
                  <a:pt x="1691359" y="9265"/>
                  <a:pt x="1466802" y="18288"/>
                </a:cubicBezTo>
                <a:cubicBezTo>
                  <a:pt x="1242245" y="27311"/>
                  <a:pt x="1006161" y="36605"/>
                  <a:pt x="860686" y="18288"/>
                </a:cubicBezTo>
                <a:cubicBezTo>
                  <a:pt x="715211" y="-29"/>
                  <a:pt x="242774" y="46538"/>
                  <a:pt x="0" y="18288"/>
                </a:cubicBezTo>
                <a:cubicBezTo>
                  <a:pt x="-146" y="11482"/>
                  <a:pt x="-422" y="5192"/>
                  <a:pt x="0" y="0"/>
                </a:cubicBezTo>
                <a:close/>
              </a:path>
              <a:path w="4242816" h="18288" stroke="0" extrusionOk="0">
                <a:moveTo>
                  <a:pt x="0" y="0"/>
                </a:moveTo>
                <a:cubicBezTo>
                  <a:pt x="259751" y="-14018"/>
                  <a:pt x="356632" y="-15007"/>
                  <a:pt x="521260" y="0"/>
                </a:cubicBezTo>
                <a:cubicBezTo>
                  <a:pt x="685888" y="15007"/>
                  <a:pt x="885786" y="5167"/>
                  <a:pt x="1212233" y="0"/>
                </a:cubicBezTo>
                <a:cubicBezTo>
                  <a:pt x="1538680" y="-5167"/>
                  <a:pt x="1458849" y="7951"/>
                  <a:pt x="1691065" y="0"/>
                </a:cubicBezTo>
                <a:cubicBezTo>
                  <a:pt x="1923281" y="-7951"/>
                  <a:pt x="1985780" y="-16303"/>
                  <a:pt x="2169897" y="0"/>
                </a:cubicBezTo>
                <a:cubicBezTo>
                  <a:pt x="2354014" y="16303"/>
                  <a:pt x="2633054" y="-2739"/>
                  <a:pt x="2776014" y="0"/>
                </a:cubicBezTo>
                <a:cubicBezTo>
                  <a:pt x="2918974" y="2739"/>
                  <a:pt x="3112688" y="-15682"/>
                  <a:pt x="3339702" y="0"/>
                </a:cubicBezTo>
                <a:cubicBezTo>
                  <a:pt x="3566716" y="15682"/>
                  <a:pt x="4015278" y="-28467"/>
                  <a:pt x="4242816" y="0"/>
                </a:cubicBezTo>
                <a:cubicBezTo>
                  <a:pt x="4243501" y="7633"/>
                  <a:pt x="4242294" y="10002"/>
                  <a:pt x="4242816" y="18288"/>
                </a:cubicBezTo>
                <a:cubicBezTo>
                  <a:pt x="3924964" y="16283"/>
                  <a:pt x="3746362" y="-1805"/>
                  <a:pt x="3551843" y="18288"/>
                </a:cubicBezTo>
                <a:cubicBezTo>
                  <a:pt x="3357324" y="38381"/>
                  <a:pt x="3126422" y="47156"/>
                  <a:pt x="2860870" y="18288"/>
                </a:cubicBezTo>
                <a:cubicBezTo>
                  <a:pt x="2595318" y="-10580"/>
                  <a:pt x="2572437" y="11441"/>
                  <a:pt x="2297182" y="18288"/>
                </a:cubicBezTo>
                <a:cubicBezTo>
                  <a:pt x="2021927" y="25135"/>
                  <a:pt x="1916908" y="33601"/>
                  <a:pt x="1733493" y="18288"/>
                </a:cubicBezTo>
                <a:cubicBezTo>
                  <a:pt x="1550078" y="2975"/>
                  <a:pt x="1412440" y="27896"/>
                  <a:pt x="1212233" y="18288"/>
                </a:cubicBezTo>
                <a:cubicBezTo>
                  <a:pt x="1012026" y="8680"/>
                  <a:pt x="914386" y="13859"/>
                  <a:pt x="648545" y="18288"/>
                </a:cubicBezTo>
                <a:cubicBezTo>
                  <a:pt x="382704" y="22717"/>
                  <a:pt x="233522" y="39342"/>
                  <a:pt x="0" y="18288"/>
                </a:cubicBezTo>
                <a:cubicBezTo>
                  <a:pt x="-772" y="13661"/>
                  <a:pt x="-839" y="849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846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1AEA4C1-3757-2CEB-BCBF-673178B032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57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267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E16F2-9251-5196-5B1E-513332C7F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948C8-E97F-9B58-9A7F-0B52BDABE7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b="1" dirty="0"/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(2019)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Classification of Diseases 11th Revision (ICD-11): Chapter 6 – Mental, behavioural or neurodevelopmental disorders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Clark, D.M. (2018) ‘Realising the mass public benefit of evidence-based psychological therapies’,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Annual Review of Clinical Psychology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14, pp.159–183.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(2019)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London: DHSC.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(2022)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Depression in adults: treatment and management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Mind (2023)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London: Mind.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Mental Health Foundation (2022)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Depression statistics in the UK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London: Mental Health Foundation.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Pilgrim, D. (2014)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Key Concepts in Mental Health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London: Sage.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Rogers, A. and Pilgrim, D. (2018)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A Sociology of Mental Health and Illness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6th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London: Open University Press.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services statistics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London: NHS.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Royal College of Psychiatrists (2020)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Depression in adults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London: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RCPsych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(2023)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Adult mental health and wellbeing statistics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London: 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59892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</TotalTime>
  <Words>248</Words>
  <Application>Microsoft Office PowerPoint</Application>
  <PresentationFormat>Widescreen</PresentationFormat>
  <Paragraphs>15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Student Name: Sabina Kauser Student Number: 2212416 Lecturer Name:  LCHS6027_BIRM   </vt:lpstr>
      <vt:lpstr>PowerPoint Presentation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sabina kauser</dc:creator>
  <cp:lastModifiedBy>sabina kauser</cp:lastModifiedBy>
  <cp:revision>2</cp:revision>
  <dcterms:created xsi:type="dcterms:W3CDTF">2026-03-10T14:54:45Z</dcterms:created>
  <dcterms:modified xsi:type="dcterms:W3CDTF">2026-03-10T15:19:54Z</dcterms:modified>
</cp:coreProperties>
</file>