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0" r:id="rId1"/>
  </p:sldMasterIdLst>
  <p:sldIdLst>
    <p:sldId id="256" r:id="rId2"/>
    <p:sldId id="257" r:id="rId3"/>
    <p:sldId id="258" r:id="rId4"/>
    <p:sldId id="260" r:id="rId5"/>
    <p:sldId id="261" r:id="rId6"/>
    <p:sldId id="262" r:id="rId7"/>
    <p:sldId id="263" r:id="rId8"/>
    <p:sldId id="264" r:id="rId9"/>
    <p:sldId id="259"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84074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6833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45176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08178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28893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7822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21889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8075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71009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686915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593717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03779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231810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843693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34157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30101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10/16/2020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61282841"/>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 id="2147483803" r:id="rId13"/>
    <p:sldLayoutId id="2147483804" r:id="rId14"/>
    <p:sldLayoutId id="2147483805" r:id="rId15"/>
    <p:sldLayoutId id="214748380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8" Type="http://schemas.openxmlformats.org/officeDocument/2006/relationships/hyperlink" Target="https://home-school.lovetoknow.com/definition-curriculum" TargetMode="External" /><Relationship Id="rId13" Type="http://schemas.openxmlformats.org/officeDocument/2006/relationships/hyperlink" Target="https://images.app.goo.gl/HMLP371MUvWDh9oE6" TargetMode="External" /><Relationship Id="rId3" Type="http://schemas.openxmlformats.org/officeDocument/2006/relationships/hyperlink" Target="https://www.bbc.co.uk/news/education-28989714" TargetMode="External" /><Relationship Id="rId7" Type="http://schemas.openxmlformats.org/officeDocument/2006/relationships/hyperlink" Target="https://www.toolshero.com/change-management/john-dewey-theory/" TargetMode="External" /><Relationship Id="rId12" Type="http://schemas.openxmlformats.org/officeDocument/2006/relationships/hyperlink" Target="https://www.oecd.org/pisa/pisa-2015-results-in-focus.pdf" TargetMode="External" /><Relationship Id="rId2" Type="http://schemas.openxmlformats.org/officeDocument/2006/relationships/hyperlink" Target="https://www.aeseducation.com/blog/what-is-a-curriculum" TargetMode="External" /><Relationship Id="rId1" Type="http://schemas.openxmlformats.org/officeDocument/2006/relationships/slideLayout" Target="../slideLayouts/slideLayout2.xml" /><Relationship Id="rId6" Type="http://schemas.openxmlformats.org/officeDocument/2006/relationships/hyperlink" Target="https://images.app.goo.gl/idEdCyQ4KDbFqFnF9" TargetMode="External" /><Relationship Id="rId11" Type="http://schemas.openxmlformats.org/officeDocument/2006/relationships/hyperlink" Target="https://www.weforum.org/agenda/2019/04/a-new-welsh-curriculum-aims-to-make-education-more-holistic-will-it-work/" TargetMode="External" /><Relationship Id="rId5" Type="http://schemas.openxmlformats.org/officeDocument/2006/relationships/hyperlink" Target="ll%20inspect%20all%20education,that%20began%201%20September%202016.&amp;text=We%20give%20three%20weeks'%20notice,(8%20weeks" TargetMode="External" /><Relationship Id="rId10" Type="http://schemas.openxmlformats.org/officeDocument/2006/relationships/hyperlink" Target="https://www.tandfonline.com/doi/pdf/10.1080/026013700293458" TargetMode="External" /><Relationship Id="rId4" Type="http://schemas.openxmlformats.org/officeDocument/2006/relationships/hyperlink" Target="https://bigthink.com/politics-current-affairs/finland-education-system-criticisms" TargetMode="External" /><Relationship Id="rId9" Type="http://schemas.openxmlformats.org/officeDocument/2006/relationships/hyperlink" Target="https://images.app.goo.gl/T9gkAMV3AWr4Vgs29" TargetMode="External" /></Relationships>
</file>

<file path=ppt/slides/_rels/slide10.xml.rels><?xml version="1.0" encoding="UTF-8" standalone="yes"?>
<Relationships xmlns="http://schemas.openxmlformats.org/package/2006/relationships"><Relationship Id="rId3" Type="http://schemas.openxmlformats.org/officeDocument/2006/relationships/hyperlink" Target="https://curriculumredesign.org/wp-content/uploads/The-Finnish-National-Core-Curriculum_Vitikka-et-al.-2011.pdf" TargetMode="External" /><Relationship Id="rId2" Type="http://schemas.openxmlformats.org/officeDocument/2006/relationships/hyperlink" Target="https://www.vincegowmon.com/inspiring-quotes-on-child-learning-and-development/" TargetMode="External" /><Relationship Id="rId1" Type="http://schemas.openxmlformats.org/officeDocument/2006/relationships/slideLayout" Target="../slideLayouts/slideLayout2.xml" /><Relationship Id="rId4" Type="http://schemas.openxmlformats.org/officeDocument/2006/relationships/hyperlink" Target="https://hwb.gov.wales/api/storage/afca43eb-5c50-4846-9c2d-0d56fbffba09/curriculum-for-wales-guidance-120320.pdf"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4AC07-15C1-564C-805F-C2766DA8D590}"/>
              </a:ext>
            </a:extLst>
          </p:cNvPr>
          <p:cNvSpPr>
            <a:spLocks noGrp="1"/>
          </p:cNvSpPr>
          <p:nvPr>
            <p:ph type="ctrTitle"/>
          </p:nvPr>
        </p:nvSpPr>
        <p:spPr>
          <a:xfrm>
            <a:off x="2861356" y="1262743"/>
            <a:ext cx="8915399" cy="2262781"/>
          </a:xfrm>
        </p:spPr>
        <p:txBody>
          <a:bodyPr>
            <a:noAutofit/>
          </a:bodyPr>
          <a:lstStyle/>
          <a:p>
            <a:r>
              <a:rPr lang="en-US" sz="4400"/>
              <a:t>The advantages, disadvantages and comparison of the curriculums in Finland and Wales.</a:t>
            </a:r>
          </a:p>
        </p:txBody>
      </p:sp>
      <p:sp>
        <p:nvSpPr>
          <p:cNvPr id="3" name="Subtitle 2">
            <a:extLst>
              <a:ext uri="{FF2B5EF4-FFF2-40B4-BE49-F238E27FC236}">
                <a16:creationId xmlns:a16="http://schemas.microsoft.com/office/drawing/2014/main" id="{0817BD1B-BD00-2F47-92D8-1820BAB6C423}"/>
              </a:ext>
            </a:extLst>
          </p:cNvPr>
          <p:cNvSpPr>
            <a:spLocks noGrp="1"/>
          </p:cNvSpPr>
          <p:nvPr>
            <p:ph type="subTitle" idx="1"/>
          </p:nvPr>
        </p:nvSpPr>
        <p:spPr/>
        <p:txBody>
          <a:bodyPr>
            <a:normAutofit/>
          </a:bodyPr>
          <a:lstStyle/>
          <a:p>
            <a:r>
              <a:rPr lang="en-US"/>
              <a:t>Claire Davies 1803982</a:t>
            </a:r>
          </a:p>
          <a:p>
            <a:r>
              <a:rPr lang="en-US"/>
              <a:t>ECES6013 Curriculum Studies: Principles and Innovation</a:t>
            </a:r>
          </a:p>
        </p:txBody>
      </p:sp>
    </p:spTree>
    <p:extLst>
      <p:ext uri="{BB962C8B-B14F-4D97-AF65-F5344CB8AC3E}">
        <p14:creationId xmlns:p14="http://schemas.microsoft.com/office/powerpoint/2010/main" val="4007774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0" name="Rectangle 26">
            <a:extLst>
              <a:ext uri="{FF2B5EF4-FFF2-40B4-BE49-F238E27FC236}">
                <a16:creationId xmlns:a16="http://schemas.microsoft.com/office/drawing/2014/main" id="{55BDDF5B-1133-45D7-A901-9F28E0872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5B3036-A95B-4248-9666-943FFB0EC46E}"/>
              </a:ext>
            </a:extLst>
          </p:cNvPr>
          <p:cNvSpPr>
            <a:spLocks noGrp="1"/>
          </p:cNvSpPr>
          <p:nvPr>
            <p:ph type="title"/>
          </p:nvPr>
        </p:nvSpPr>
        <p:spPr>
          <a:xfrm>
            <a:off x="649224" y="645106"/>
            <a:ext cx="5122652" cy="1259894"/>
          </a:xfrm>
        </p:spPr>
        <p:txBody>
          <a:bodyPr>
            <a:normAutofit/>
          </a:bodyPr>
          <a:lstStyle/>
          <a:p>
            <a:r>
              <a:rPr lang="en-US"/>
              <a:t>What is a curriculum?</a:t>
            </a:r>
          </a:p>
        </p:txBody>
      </p:sp>
      <p:sp>
        <p:nvSpPr>
          <p:cNvPr id="41" name="Rectangle 28">
            <a:extLst>
              <a:ext uri="{FF2B5EF4-FFF2-40B4-BE49-F238E27FC236}">
                <a16:creationId xmlns:a16="http://schemas.microsoft.com/office/drawing/2014/main" id="{F22C7101-14DA-4743-898E-3563B0FC9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1CFDB41-9E40-3048-BC27-59091C6EFFFB}"/>
              </a:ext>
            </a:extLst>
          </p:cNvPr>
          <p:cNvSpPr>
            <a:spLocks noGrp="1"/>
          </p:cNvSpPr>
          <p:nvPr>
            <p:ph idx="1"/>
          </p:nvPr>
        </p:nvSpPr>
        <p:spPr>
          <a:xfrm>
            <a:off x="649225" y="2133600"/>
            <a:ext cx="5122652" cy="3759253"/>
          </a:xfrm>
        </p:spPr>
        <p:txBody>
          <a:bodyPr/>
          <a:lstStyle/>
          <a:p>
            <a:r>
              <a:rPr lang="en-GB" b="0" i="0" u="none" strike="noStrike">
                <a:effectLst/>
              </a:rPr>
              <a:t>‘</a:t>
            </a:r>
            <a:r>
              <a:rPr lang="en-US" b="0" i="0" u="none" strike="noStrike">
                <a:effectLst/>
              </a:rPr>
              <a:t>A </a:t>
            </a:r>
            <a:r>
              <a:rPr lang="en-GB" b="0" i="0" u="none" strike="noStrike">
                <a:effectLst/>
              </a:rPr>
              <a:t>collection of lessons, assessments, and other academic content that’s taught in a school, program, or class by a teacher.’ (Applied Educational Systems, 2020).</a:t>
            </a:r>
            <a:endParaRPr lang="en-US" b="0" i="0" u="none" strike="noStrike">
              <a:effectLst/>
            </a:endParaRPr>
          </a:p>
          <a:p>
            <a:r>
              <a:rPr lang="en-GB" b="0" i="0" u="none" strike="noStrike">
                <a:effectLst/>
              </a:rPr>
              <a:t>‘The word curriculum comes from the Latin word </a:t>
            </a:r>
            <a:r>
              <a:rPr lang="en-GB" b="0" i="1" u="none" strike="noStrike">
                <a:effectLst/>
              </a:rPr>
              <a:t>currere</a:t>
            </a:r>
            <a:r>
              <a:rPr lang="en-GB" b="0" i="0" u="none" strike="noStrike">
                <a:effectLst/>
              </a:rPr>
              <a:t>, meaning "to run the course".</a:t>
            </a:r>
            <a:endParaRPr lang="en-US" b="0" i="0" u="none" strike="noStrike">
              <a:effectLst/>
            </a:endParaRPr>
          </a:p>
          <a:p>
            <a:r>
              <a:rPr lang="en-GB" b="0" i="0" u="none" strike="noStrike">
                <a:effectLst/>
              </a:rPr>
              <a:t>Curriculum is understood as a course of study, allowing the student to follow it until he is finished with the race.’ (lovetoknow, 2020).</a:t>
            </a:r>
            <a:endParaRPr lang="en-US"/>
          </a:p>
        </p:txBody>
      </p:sp>
      <p:sp>
        <p:nvSpPr>
          <p:cNvPr id="44" name="Rectangle 30">
            <a:extLst>
              <a:ext uri="{FF2B5EF4-FFF2-40B4-BE49-F238E27FC236}">
                <a16:creationId xmlns:a16="http://schemas.microsoft.com/office/drawing/2014/main" id="{EDD0748D-5151-4F2A-8DD0-FC4BB9444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6040" y="645106"/>
            <a:ext cx="5451627" cy="5247747"/>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36975315-E1E1-6A46-A044-9463B92403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0019" y="809698"/>
            <a:ext cx="3436256" cy="2534239"/>
          </a:xfrm>
          <a:prstGeom prst="rect">
            <a:avLst/>
          </a:prstGeom>
        </p:spPr>
      </p:pic>
      <p:pic>
        <p:nvPicPr>
          <p:cNvPr id="5" name="Picture 5">
            <a:extLst>
              <a:ext uri="{FF2B5EF4-FFF2-40B4-BE49-F238E27FC236}">
                <a16:creationId xmlns:a16="http://schemas.microsoft.com/office/drawing/2014/main" id="{0B0DF220-3D33-7049-9922-058DAF96C8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3107" y="3508529"/>
            <a:ext cx="4977492" cy="2214984"/>
          </a:xfrm>
          <a:prstGeom prst="rect">
            <a:avLst/>
          </a:prstGeom>
        </p:spPr>
      </p:pic>
      <p:sp>
        <p:nvSpPr>
          <p:cNvPr id="45" name="Freeform 12">
            <a:extLst>
              <a:ext uri="{FF2B5EF4-FFF2-40B4-BE49-F238E27FC236}">
                <a16:creationId xmlns:a16="http://schemas.microsoft.com/office/drawing/2014/main" id="{EE1A7EAA-DE31-45FD-8A51-7ADE79018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82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2"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53"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54"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5"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6"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57"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8F95DF5A-DE7F-5941-A1FC-DDE10A0D9FAD}"/>
              </a:ext>
            </a:extLst>
          </p:cNvPr>
          <p:cNvSpPr>
            <a:spLocks noGrp="1"/>
          </p:cNvSpPr>
          <p:nvPr>
            <p:ph type="title"/>
          </p:nvPr>
        </p:nvSpPr>
        <p:spPr>
          <a:xfrm>
            <a:off x="6408468" y="257983"/>
            <a:ext cx="5021516" cy="1280890"/>
          </a:xfrm>
        </p:spPr>
        <p:txBody>
          <a:bodyPr>
            <a:normAutofit/>
          </a:bodyPr>
          <a:lstStyle/>
          <a:p>
            <a:r>
              <a:rPr lang="en-US"/>
              <a:t>An overview of both curriculums</a:t>
            </a:r>
          </a:p>
        </p:txBody>
      </p:sp>
      <p:sp>
        <p:nvSpPr>
          <p:cNvPr id="58"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9"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4" name="Picture 4">
            <a:extLst>
              <a:ext uri="{FF2B5EF4-FFF2-40B4-BE49-F238E27FC236}">
                <a16:creationId xmlns:a16="http://schemas.microsoft.com/office/drawing/2014/main" id="{52EF9EB9-DA42-EE4D-8845-A099F96AD104}"/>
              </a:ext>
            </a:extLst>
          </p:cNvPr>
          <p:cNvPicPr>
            <a:picLocks noChangeAspect="1"/>
          </p:cNvPicPr>
          <p:nvPr/>
        </p:nvPicPr>
        <p:blipFill rotWithShape="1">
          <a:blip r:embed="rId2">
            <a:extLst>
              <a:ext uri="{28A0092B-C50C-407E-A947-70E740481C1C}">
                <a14:useLocalDpi xmlns:a14="http://schemas.microsoft.com/office/drawing/2010/main" val="0"/>
              </a:ext>
            </a:extLst>
          </a:blip>
          <a:srcRect l="31801" r="29886"/>
          <a:stretch/>
        </p:blipFill>
        <p:spPr>
          <a:xfrm>
            <a:off x="240861" y="137781"/>
            <a:ext cx="4230606" cy="6600341"/>
          </a:xfrm>
          <a:prstGeom prst="rect">
            <a:avLst/>
          </a:prstGeom>
        </p:spPr>
      </p:pic>
      <p:sp>
        <p:nvSpPr>
          <p:cNvPr id="3" name="Content Placeholder 2">
            <a:extLst>
              <a:ext uri="{FF2B5EF4-FFF2-40B4-BE49-F238E27FC236}">
                <a16:creationId xmlns:a16="http://schemas.microsoft.com/office/drawing/2014/main" id="{20217F6B-6E63-2B4F-BF81-1CA68C35FED3}"/>
              </a:ext>
            </a:extLst>
          </p:cNvPr>
          <p:cNvSpPr>
            <a:spLocks noGrp="1"/>
          </p:cNvSpPr>
          <p:nvPr>
            <p:ph idx="1"/>
          </p:nvPr>
        </p:nvSpPr>
        <p:spPr>
          <a:xfrm>
            <a:off x="6328705" y="1606546"/>
            <a:ext cx="5753809" cy="3777622"/>
          </a:xfrm>
        </p:spPr>
        <p:txBody>
          <a:bodyPr>
            <a:noAutofit/>
          </a:bodyPr>
          <a:lstStyle/>
          <a:p>
            <a:pPr>
              <a:lnSpc>
                <a:spcPct val="90000"/>
              </a:lnSpc>
            </a:pPr>
            <a:r>
              <a:rPr lang="en-US" b="0" i="0" u="none" strike="noStrike">
                <a:effectLst/>
              </a:rPr>
              <a:t>‘</a:t>
            </a:r>
            <a:r>
              <a:rPr lang="en-GB" b="0" i="0" u="none" strike="noStrike">
                <a:effectLst/>
              </a:rPr>
              <a:t>In 1987, the then Education Secretary, Kenneth Baker, announced a statutory national curriculum in England and Wales.</a:t>
            </a:r>
            <a:r>
              <a:rPr lang="en-US" b="0" i="0" u="none" strike="noStrike">
                <a:effectLst/>
              </a:rPr>
              <a:t> And </a:t>
            </a:r>
            <a:r>
              <a:rPr lang="en-US"/>
              <a:t>i</a:t>
            </a:r>
            <a:r>
              <a:rPr lang="en-GB" b="0" i="0" u="none" strike="noStrike">
                <a:effectLst/>
              </a:rPr>
              <a:t>t was brought in in 1988.</a:t>
            </a:r>
            <a:r>
              <a:rPr lang="en-US" b="0" i="0" u="none" strike="noStrike">
                <a:effectLst/>
              </a:rPr>
              <a:t>’ </a:t>
            </a:r>
            <a:r>
              <a:rPr lang="en-GB" b="0" i="0" u="none" strike="noStrike">
                <a:effectLst/>
              </a:rPr>
              <a:t>(British Broadcasting Corporation, 2014)</a:t>
            </a:r>
            <a:endParaRPr lang="en-US" b="0" i="0" u="none" strike="noStrike">
              <a:effectLst/>
            </a:endParaRPr>
          </a:p>
          <a:p>
            <a:pPr>
              <a:lnSpc>
                <a:spcPct val="90000"/>
              </a:lnSpc>
            </a:pPr>
            <a:r>
              <a:rPr lang="en-GB" b="0" i="0" u="none" strike="noStrike">
                <a:effectLst/>
              </a:rPr>
              <a:t>‘A national curriculum was introduced in Northern Ireland in 1992.’</a:t>
            </a:r>
            <a:r>
              <a:rPr lang="en-US" b="0" i="0" u="none" strike="noStrike">
                <a:effectLst/>
              </a:rPr>
              <a:t> and </a:t>
            </a:r>
            <a:r>
              <a:rPr lang="en-GB" b="0" i="0" u="none" strike="noStrike">
                <a:effectLst/>
              </a:rPr>
              <a:t>‘Scotland has a framework that gives teachers guidance on what should be covered.’ (British Broadcasting Corporation, 2014).</a:t>
            </a:r>
            <a:endParaRPr lang="en-US" b="0" i="0" u="none" strike="noStrike">
              <a:effectLst/>
            </a:endParaRPr>
          </a:p>
          <a:p>
            <a:pPr>
              <a:lnSpc>
                <a:spcPct val="90000"/>
              </a:lnSpc>
            </a:pPr>
            <a:r>
              <a:rPr lang="en-GB" b="0" i="0" u="none" strike="noStrike">
                <a:effectLst/>
              </a:rPr>
              <a:t>In 1968, the Basic Education Act was introduced in Finland, ‘which stated that all children should attend the same school for the first nine years of education’. (Vitikka, Krokfors and Hurmerinta, p. 2, 2011).</a:t>
            </a:r>
            <a:endParaRPr lang="en-US" b="0" i="0" u="none" strike="noStrike">
              <a:effectLst/>
            </a:endParaRPr>
          </a:p>
          <a:p>
            <a:pPr>
              <a:lnSpc>
                <a:spcPct val="90000"/>
              </a:lnSpc>
            </a:pPr>
            <a:r>
              <a:rPr lang="en-GB" b="0" i="0" u="none" strike="noStrike">
                <a:effectLst/>
              </a:rPr>
              <a:t>‘The first Finnish National Curriculum was published in 1970’. (Vitikka, Krokfors and Hurmerinta, p. 2, 2011)</a:t>
            </a:r>
            <a:endParaRPr lang="en-US" b="0" i="0" u="none" strike="noStrike">
              <a:effectLst/>
            </a:endParaRPr>
          </a:p>
        </p:txBody>
      </p:sp>
    </p:spTree>
    <p:extLst>
      <p:ext uri="{BB962C8B-B14F-4D97-AF65-F5344CB8AC3E}">
        <p14:creationId xmlns:p14="http://schemas.microsoft.com/office/powerpoint/2010/main" val="3263981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0C889-A5EC-254B-B3CA-FC036318C4B7}"/>
              </a:ext>
            </a:extLst>
          </p:cNvPr>
          <p:cNvSpPr>
            <a:spLocks noGrp="1"/>
          </p:cNvSpPr>
          <p:nvPr>
            <p:ph type="title"/>
          </p:nvPr>
        </p:nvSpPr>
        <p:spPr>
          <a:xfrm>
            <a:off x="3490996" y="259299"/>
            <a:ext cx="5544147" cy="1280890"/>
          </a:xfrm>
        </p:spPr>
        <p:txBody>
          <a:bodyPr>
            <a:normAutofit/>
          </a:bodyPr>
          <a:lstStyle/>
          <a:p>
            <a:r>
              <a:rPr lang="en-US" sz="4400"/>
              <a:t>Curriculum in Wales</a:t>
            </a:r>
          </a:p>
        </p:txBody>
      </p:sp>
      <p:sp>
        <p:nvSpPr>
          <p:cNvPr id="3" name="Content Placeholder 2">
            <a:extLst>
              <a:ext uri="{FF2B5EF4-FFF2-40B4-BE49-F238E27FC236}">
                <a16:creationId xmlns:a16="http://schemas.microsoft.com/office/drawing/2014/main" id="{B06C835C-A0DC-DB45-A3FD-12AF0203D1E8}"/>
              </a:ext>
            </a:extLst>
          </p:cNvPr>
          <p:cNvSpPr>
            <a:spLocks noGrp="1"/>
          </p:cNvSpPr>
          <p:nvPr>
            <p:ph idx="1"/>
          </p:nvPr>
        </p:nvSpPr>
        <p:spPr>
          <a:xfrm>
            <a:off x="1963282" y="1254439"/>
            <a:ext cx="3942217" cy="3777622"/>
          </a:xfrm>
        </p:spPr>
        <p:txBody>
          <a:bodyPr>
            <a:normAutofit/>
          </a:bodyPr>
          <a:lstStyle/>
          <a:p>
            <a:pPr marL="0" indent="0" rtl="0">
              <a:buNone/>
            </a:pPr>
            <a:r>
              <a:rPr lang="en-GB" sz="1400" b="1" i="0" u="none" strike="noStrike">
                <a:solidFill>
                  <a:schemeClr val="accent1"/>
                </a:solidFill>
                <a:effectLst/>
              </a:rPr>
              <a:t>The purpose of a curriculum is to enable learners to develop as: </a:t>
            </a:r>
            <a:r>
              <a:rPr lang="en-GB" sz="1400" b="0" i="0" u="none" strike="noStrike">
                <a:solidFill>
                  <a:schemeClr val="accent1"/>
                </a:solidFill>
                <a:effectLst/>
              </a:rPr>
              <a:t> </a:t>
            </a:r>
            <a:endParaRPr lang="en-GB" sz="1400" b="0">
              <a:solidFill>
                <a:schemeClr val="accent1"/>
              </a:solidFill>
              <a:effectLst/>
            </a:endParaRPr>
          </a:p>
          <a:p>
            <a:pPr rtl="0" fontAlgn="base"/>
            <a:r>
              <a:rPr lang="en-GB" sz="1400" b="0" i="0" u="none" strike="noStrike">
                <a:solidFill>
                  <a:srgbClr val="000000"/>
                </a:solidFill>
                <a:effectLst/>
              </a:rPr>
              <a:t>ambitious, capable learners, ready to learn throughout their lives </a:t>
            </a:r>
          </a:p>
          <a:p>
            <a:pPr rtl="0" fontAlgn="base"/>
            <a:r>
              <a:rPr lang="en-GB" sz="1400" b="0" i="0" u="none" strike="noStrike">
                <a:solidFill>
                  <a:srgbClr val="000000"/>
                </a:solidFill>
                <a:effectLst/>
              </a:rPr>
              <a:t>enterprising, creative contributors, ready to play a full part in life and work </a:t>
            </a:r>
          </a:p>
          <a:p>
            <a:pPr rtl="0" fontAlgn="base"/>
            <a:r>
              <a:rPr lang="en-GB" sz="1400" b="0" i="0" u="none" strike="noStrike">
                <a:solidFill>
                  <a:srgbClr val="000000"/>
                </a:solidFill>
                <a:effectLst/>
              </a:rPr>
              <a:t>ethical, informed citizens of Wales and the world </a:t>
            </a:r>
          </a:p>
          <a:p>
            <a:pPr rtl="0" fontAlgn="base"/>
            <a:r>
              <a:rPr lang="en-GB" sz="1400" b="0" i="0" u="none" strike="noStrike">
                <a:solidFill>
                  <a:srgbClr val="000000"/>
                </a:solidFill>
                <a:effectLst/>
              </a:rPr>
              <a:t>healthy, confident individuals, ready to lead fulfilling lives as valued members of society</a:t>
            </a:r>
            <a:r>
              <a:rPr lang="en-US" sz="1400" b="0" i="0" u="none" strike="noStrike">
                <a:solidFill>
                  <a:srgbClr val="000000"/>
                </a:solidFill>
                <a:effectLst/>
              </a:rPr>
              <a:t>. </a:t>
            </a:r>
            <a:r>
              <a:rPr lang="en-GB" sz="1400" b="0" i="0" u="none" strike="noStrike">
                <a:solidFill>
                  <a:srgbClr val="000000"/>
                </a:solidFill>
                <a:effectLst/>
              </a:rPr>
              <a:t>(Welsh Government, 2020).</a:t>
            </a:r>
            <a:endParaRPr lang="en-GB" sz="1400" b="0">
              <a:effectLst/>
            </a:endParaRPr>
          </a:p>
        </p:txBody>
      </p:sp>
      <p:sp>
        <p:nvSpPr>
          <p:cNvPr id="4" name="TextBox 3">
            <a:extLst>
              <a:ext uri="{FF2B5EF4-FFF2-40B4-BE49-F238E27FC236}">
                <a16:creationId xmlns:a16="http://schemas.microsoft.com/office/drawing/2014/main" id="{CD0FCA7D-78DD-1A44-90B2-826AA912F770}"/>
              </a:ext>
            </a:extLst>
          </p:cNvPr>
          <p:cNvSpPr txBox="1"/>
          <p:nvPr/>
        </p:nvSpPr>
        <p:spPr>
          <a:xfrm>
            <a:off x="6684960" y="1254439"/>
            <a:ext cx="4193721" cy="2677656"/>
          </a:xfrm>
          <a:prstGeom prst="rect">
            <a:avLst/>
          </a:prstGeom>
          <a:noFill/>
        </p:spPr>
        <p:txBody>
          <a:bodyPr wrap="square" rtlCol="0">
            <a:spAutoFit/>
          </a:bodyPr>
          <a:lstStyle/>
          <a:p>
            <a:pPr rtl="0"/>
            <a:r>
              <a:rPr lang="en-GB" sz="1400" b="1" i="0" u="none" strike="noStrike">
                <a:solidFill>
                  <a:schemeClr val="accent1"/>
                </a:solidFill>
                <a:effectLst/>
              </a:rPr>
              <a:t>Teachers believe that it should be deemed as important to ‘focus more on skills development’ (Newton, 2020) which include things such as;</a:t>
            </a:r>
            <a:endParaRPr lang="en-US" sz="1400" b="1" i="0" u="none" strike="noStrike">
              <a:solidFill>
                <a:schemeClr val="accent1"/>
              </a:solidFill>
              <a:effectLst/>
            </a:endParaRPr>
          </a:p>
          <a:p>
            <a:pPr rtl="0"/>
            <a:endParaRPr lang="en-GB" sz="1400" b="1">
              <a:solidFill>
                <a:schemeClr val="accent1"/>
              </a:solidFill>
              <a:effectLst/>
            </a:endParaRPr>
          </a:p>
          <a:p>
            <a:pPr marL="285750" indent="-285750" rtl="0" fontAlgn="base">
              <a:buFont typeface="Arial" panose="020B0604020202020204" pitchFamily="34" charset="0"/>
              <a:buChar char="•"/>
            </a:pPr>
            <a:r>
              <a:rPr lang="en-GB" sz="1400" b="0" i="0" u="none" strike="noStrike">
                <a:solidFill>
                  <a:srgbClr val="000000"/>
                </a:solidFill>
                <a:effectLst/>
              </a:rPr>
              <a:t>More vocational skills</a:t>
            </a:r>
          </a:p>
          <a:p>
            <a:pPr marL="285750" indent="-285750" rtl="0" fontAlgn="base">
              <a:buFont typeface="Arial" panose="020B0604020202020204" pitchFamily="34" charset="0"/>
              <a:buChar char="•"/>
            </a:pPr>
            <a:r>
              <a:rPr lang="en-GB" sz="1400" b="0" i="0" u="none" strike="noStrike">
                <a:solidFill>
                  <a:srgbClr val="000000"/>
                </a:solidFill>
                <a:effectLst/>
              </a:rPr>
              <a:t>Combining “technical learning” with “real life” content</a:t>
            </a:r>
          </a:p>
          <a:p>
            <a:pPr marL="285750" indent="-285750" rtl="0" fontAlgn="base">
              <a:buFont typeface="Arial" panose="020B0604020202020204" pitchFamily="34" charset="0"/>
              <a:buChar char="•"/>
            </a:pPr>
            <a:r>
              <a:rPr lang="en-GB" sz="1400" b="0" i="0" u="none" strike="noStrike">
                <a:solidFill>
                  <a:srgbClr val="000000"/>
                </a:solidFill>
                <a:effectLst/>
              </a:rPr>
              <a:t>Helping pupils develop personal competencies and qualities such as critical thinking, creativity and confidence.     (Newton, 2019).</a:t>
            </a:r>
          </a:p>
        </p:txBody>
      </p:sp>
      <p:pic>
        <p:nvPicPr>
          <p:cNvPr id="5" name="Picture 5">
            <a:extLst>
              <a:ext uri="{FF2B5EF4-FFF2-40B4-BE49-F238E27FC236}">
                <a16:creationId xmlns:a16="http://schemas.microsoft.com/office/drawing/2014/main" id="{D8F9ECC5-0A9D-7741-A79E-918A7F9D97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545" y="4224900"/>
            <a:ext cx="3538884" cy="2633099"/>
          </a:xfrm>
          <a:prstGeom prst="rect">
            <a:avLst/>
          </a:prstGeom>
        </p:spPr>
      </p:pic>
      <p:pic>
        <p:nvPicPr>
          <p:cNvPr id="6" name="Picture 6">
            <a:extLst>
              <a:ext uri="{FF2B5EF4-FFF2-40B4-BE49-F238E27FC236}">
                <a16:creationId xmlns:a16="http://schemas.microsoft.com/office/drawing/2014/main" id="{9551694D-1BBB-8A47-9E7D-3A31D53FF3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6346" y="4224899"/>
            <a:ext cx="3832335" cy="2633099"/>
          </a:xfrm>
          <a:prstGeom prst="rect">
            <a:avLst/>
          </a:prstGeom>
        </p:spPr>
      </p:pic>
    </p:spTree>
    <p:extLst>
      <p:ext uri="{BB962C8B-B14F-4D97-AF65-F5344CB8AC3E}">
        <p14:creationId xmlns:p14="http://schemas.microsoft.com/office/powerpoint/2010/main" val="1681311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32D508-E9A3-7943-8844-392E5C3E3D3A}"/>
              </a:ext>
            </a:extLst>
          </p:cNvPr>
          <p:cNvSpPr>
            <a:spLocks noGrp="1"/>
          </p:cNvSpPr>
          <p:nvPr>
            <p:ph type="title"/>
          </p:nvPr>
        </p:nvSpPr>
        <p:spPr>
          <a:xfrm>
            <a:off x="987552" y="789521"/>
            <a:ext cx="6574536" cy="1259894"/>
          </a:xfrm>
        </p:spPr>
        <p:txBody>
          <a:bodyPr>
            <a:normAutofit/>
          </a:bodyPr>
          <a:lstStyle/>
          <a:p>
            <a:r>
              <a:rPr lang="en-US" sz="4400"/>
              <a:t>Curriculum in Wales</a:t>
            </a:r>
          </a:p>
        </p:txBody>
      </p:sp>
      <p:sp>
        <p:nvSpPr>
          <p:cNvPr id="11" name="Rectangle 10">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94F4345-2B8A-FA47-9C3B-B15F4CEDDC94}"/>
              </a:ext>
            </a:extLst>
          </p:cNvPr>
          <p:cNvSpPr>
            <a:spLocks noGrp="1"/>
          </p:cNvSpPr>
          <p:nvPr>
            <p:ph idx="1"/>
          </p:nvPr>
        </p:nvSpPr>
        <p:spPr>
          <a:xfrm>
            <a:off x="649224" y="2133600"/>
            <a:ext cx="6574535" cy="3759253"/>
          </a:xfrm>
        </p:spPr>
        <p:txBody>
          <a:bodyPr>
            <a:normAutofit/>
          </a:bodyPr>
          <a:lstStyle/>
          <a:p>
            <a:pPr>
              <a:lnSpc>
                <a:spcPct val="90000"/>
              </a:lnSpc>
            </a:pPr>
            <a:r>
              <a:rPr lang="en-GB" b="0" i="0" u="none" strike="noStrike">
                <a:effectLst/>
              </a:rPr>
              <a:t>Teachers fear that they ‘would not receive adequate levels of support or time to develop’ (Newton, 2019) the curriculum</a:t>
            </a:r>
            <a:r>
              <a:rPr lang="en-US" b="0" i="0" u="none" strike="noStrike">
                <a:effectLst/>
              </a:rPr>
              <a:t>.</a:t>
            </a:r>
          </a:p>
          <a:p>
            <a:pPr>
              <a:lnSpc>
                <a:spcPct val="90000"/>
              </a:lnSpc>
            </a:pPr>
            <a:r>
              <a:rPr lang="en-GB" b="0" i="0" u="none" strike="noStrike">
                <a:effectLst/>
              </a:rPr>
              <a:t>There is also a ‘worry that this would lead to an overall failure in its implementation, and ultimately it would be abandoned.’ (Newton, 2019).</a:t>
            </a:r>
            <a:endParaRPr lang="en-US" b="0" i="0" u="none" strike="noStrike">
              <a:effectLst/>
            </a:endParaRPr>
          </a:p>
          <a:p>
            <a:pPr>
              <a:lnSpc>
                <a:spcPct val="90000"/>
              </a:lnSpc>
            </a:pPr>
            <a:r>
              <a:rPr lang="en-GB" b="0" i="0" u="none" strike="noStrike">
                <a:effectLst/>
              </a:rPr>
              <a:t>It is recognised that this new way of teaching ‘will require changes to qualifications and accountability systems.’ (Newton, 2019)</a:t>
            </a:r>
            <a:endParaRPr lang="en-US" b="0" i="0" u="none" strike="noStrike">
              <a:effectLst/>
            </a:endParaRPr>
          </a:p>
          <a:p>
            <a:pPr>
              <a:lnSpc>
                <a:spcPct val="90000"/>
              </a:lnSpc>
            </a:pPr>
            <a:r>
              <a:rPr lang="en-US" b="0" i="0" u="none" strike="noStrike">
                <a:effectLst/>
              </a:rPr>
              <a:t>I</a:t>
            </a:r>
            <a:r>
              <a:rPr lang="en-GB" b="0" i="0" u="none" strike="noStrike">
                <a:effectLst/>
              </a:rPr>
              <a:t>f these changes are not made then it could cause some aspects of the curriculum to not be fulfilled. (Newton, 2019). </a:t>
            </a:r>
            <a:endParaRPr lang="en-US"/>
          </a:p>
        </p:txBody>
      </p:sp>
      <p:pic>
        <p:nvPicPr>
          <p:cNvPr id="4" name="Picture 4">
            <a:extLst>
              <a:ext uri="{FF2B5EF4-FFF2-40B4-BE49-F238E27FC236}">
                <a16:creationId xmlns:a16="http://schemas.microsoft.com/office/drawing/2014/main" id="{871A1FD0-35F9-B34A-8465-469ADB9D95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2088" y="1278252"/>
            <a:ext cx="3981455" cy="3981455"/>
          </a:xfrm>
          <a:prstGeom prst="rect">
            <a:avLst/>
          </a:prstGeom>
        </p:spPr>
      </p:pic>
      <p:sp>
        <p:nvSpPr>
          <p:cNvPr id="13"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7073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D13D8-9C84-4346-8F27-371EB519A760}"/>
              </a:ext>
            </a:extLst>
          </p:cNvPr>
          <p:cNvSpPr>
            <a:spLocks noGrp="1"/>
          </p:cNvSpPr>
          <p:nvPr>
            <p:ph type="title"/>
          </p:nvPr>
        </p:nvSpPr>
        <p:spPr>
          <a:xfrm>
            <a:off x="2997356" y="259299"/>
            <a:ext cx="6197288" cy="1280890"/>
          </a:xfrm>
        </p:spPr>
        <p:txBody>
          <a:bodyPr>
            <a:normAutofit/>
          </a:bodyPr>
          <a:lstStyle/>
          <a:p>
            <a:r>
              <a:rPr lang="en-US" sz="4400"/>
              <a:t>Curriculum in Finland</a:t>
            </a:r>
          </a:p>
        </p:txBody>
      </p:sp>
      <p:sp>
        <p:nvSpPr>
          <p:cNvPr id="3" name="Content Placeholder 2">
            <a:extLst>
              <a:ext uri="{FF2B5EF4-FFF2-40B4-BE49-F238E27FC236}">
                <a16:creationId xmlns:a16="http://schemas.microsoft.com/office/drawing/2014/main" id="{E8638268-9DB5-4044-A3BD-A506D9514927}"/>
              </a:ext>
            </a:extLst>
          </p:cNvPr>
          <p:cNvSpPr>
            <a:spLocks noGrp="1"/>
          </p:cNvSpPr>
          <p:nvPr>
            <p:ph idx="1"/>
          </p:nvPr>
        </p:nvSpPr>
        <p:spPr>
          <a:xfrm>
            <a:off x="2031319" y="1268046"/>
            <a:ext cx="4064681" cy="3777622"/>
          </a:xfrm>
        </p:spPr>
        <p:txBody>
          <a:bodyPr>
            <a:normAutofit/>
          </a:bodyPr>
          <a:lstStyle/>
          <a:p>
            <a:r>
              <a:rPr lang="en-US" sz="1400">
                <a:solidFill>
                  <a:srgbClr val="000000"/>
                </a:solidFill>
              </a:rPr>
              <a:t> </a:t>
            </a:r>
            <a:r>
              <a:rPr lang="en-GB" sz="1400" b="0" i="0" u="none" strike="noStrike">
                <a:solidFill>
                  <a:srgbClr val="000000"/>
                </a:solidFill>
                <a:effectLst/>
              </a:rPr>
              <a:t>One of the benefits of the Finnish curriculum is the lack of emphasis on testing and assessments, which is a stark difference in comparison to the Welsh curriculum</a:t>
            </a:r>
            <a:endParaRPr lang="en-US" sz="1400">
              <a:solidFill>
                <a:srgbClr val="000000"/>
              </a:solidFill>
            </a:endParaRPr>
          </a:p>
          <a:p>
            <a:r>
              <a:rPr lang="en-GB" sz="1400" b="0" i="0" u="none" strike="noStrike">
                <a:solidFill>
                  <a:srgbClr val="000000"/>
                </a:solidFill>
                <a:effectLst/>
              </a:rPr>
              <a:t>‘</a:t>
            </a:r>
            <a:r>
              <a:rPr lang="en-US" sz="1400" b="0" i="0" u="none" strike="noStrike">
                <a:solidFill>
                  <a:srgbClr val="000000"/>
                </a:solidFill>
                <a:effectLst/>
              </a:rPr>
              <a:t>T</a:t>
            </a:r>
            <a:r>
              <a:rPr lang="en-GB" sz="1400" b="0" i="0" u="none" strike="noStrike">
                <a:solidFill>
                  <a:srgbClr val="000000"/>
                </a:solidFill>
                <a:effectLst/>
              </a:rPr>
              <a:t>here are sample-based national achievement tests for two or three of the basic education subjects every year’. (Cook, 2019, p. 398)</a:t>
            </a:r>
            <a:endParaRPr lang="en-US" sz="1400" b="0" i="0" u="none" strike="noStrike">
              <a:solidFill>
                <a:srgbClr val="000000"/>
              </a:solidFill>
              <a:effectLst/>
            </a:endParaRPr>
          </a:p>
          <a:p>
            <a:r>
              <a:rPr lang="en-GB" sz="1400" b="0" i="0" u="none" strike="noStrike">
                <a:solidFill>
                  <a:srgbClr val="000000"/>
                </a:solidFill>
                <a:effectLst/>
              </a:rPr>
              <a:t>‘There are no school inspections or national achievement tests covering entire age groups’. (Cook, 2019, p. 398).</a:t>
            </a:r>
            <a:endParaRPr lang="en-US" sz="1400"/>
          </a:p>
        </p:txBody>
      </p:sp>
      <p:sp>
        <p:nvSpPr>
          <p:cNvPr id="4" name="TextBox 3">
            <a:extLst>
              <a:ext uri="{FF2B5EF4-FFF2-40B4-BE49-F238E27FC236}">
                <a16:creationId xmlns:a16="http://schemas.microsoft.com/office/drawing/2014/main" id="{C0563836-6273-A742-BA04-7C319E24FCD5}"/>
              </a:ext>
            </a:extLst>
          </p:cNvPr>
          <p:cNvSpPr txBox="1"/>
          <p:nvPr/>
        </p:nvSpPr>
        <p:spPr>
          <a:xfrm>
            <a:off x="6896099" y="1268046"/>
            <a:ext cx="4275365" cy="3108543"/>
          </a:xfrm>
          <a:prstGeom prst="rect">
            <a:avLst/>
          </a:prstGeom>
          <a:noFill/>
        </p:spPr>
        <p:txBody>
          <a:bodyPr wrap="square" rtlCol="0">
            <a:spAutoFit/>
          </a:bodyPr>
          <a:lstStyle/>
          <a:p>
            <a:pPr marL="285750" indent="-285750" algn="l">
              <a:buFont typeface="Arial" panose="020B0604020202020204" pitchFamily="34" charset="0"/>
              <a:buChar char="•"/>
            </a:pPr>
            <a:r>
              <a:rPr lang="en-US" sz="1400">
                <a:solidFill>
                  <a:srgbClr val="000000"/>
                </a:solidFill>
              </a:rPr>
              <a:t>D</a:t>
            </a:r>
            <a:r>
              <a:rPr lang="en-GB" sz="1400" b="0" i="0" u="none" strike="noStrike">
                <a:solidFill>
                  <a:srgbClr val="000000"/>
                </a:solidFill>
                <a:effectLst/>
              </a:rPr>
              <a:t>ifferences between the Finnish education system and the Welsh curriculum is the absence of the traditional structuring that is prevalent in schools in the UK.</a:t>
            </a:r>
            <a:endParaRPr lang="en-US" sz="1400" b="0" i="0" u="none" strike="noStrike">
              <a:solidFill>
                <a:srgbClr val="000000"/>
              </a:solidFill>
              <a:effectLst/>
            </a:endParaRPr>
          </a:p>
          <a:p>
            <a:pPr marL="285750" indent="-285750" algn="l">
              <a:buFont typeface="Arial" panose="020B0604020202020204" pitchFamily="34" charset="0"/>
              <a:buChar char="•"/>
            </a:pPr>
            <a:r>
              <a:rPr lang="en-US" sz="1400">
                <a:solidFill>
                  <a:srgbClr val="000000"/>
                </a:solidFill>
              </a:rPr>
              <a:t>T</a:t>
            </a:r>
            <a:r>
              <a:rPr lang="en-GB" sz="1400" b="0" i="0" u="none" strike="noStrike">
                <a:solidFill>
                  <a:srgbClr val="000000"/>
                </a:solidFill>
                <a:effectLst/>
              </a:rPr>
              <a:t>eaching strategies are centred more around ‘project-based learning and its aim of achieving a more collaborative learning’. (Cook, 2019, p. 398).</a:t>
            </a:r>
            <a:endParaRPr lang="en-US" sz="1400" b="0" i="0" u="none" strike="noStrike">
              <a:solidFill>
                <a:srgbClr val="000000"/>
              </a:solidFill>
              <a:effectLst/>
            </a:endParaRPr>
          </a:p>
          <a:p>
            <a:pPr marL="285750" indent="-285750" algn="l">
              <a:buFont typeface="Arial" panose="020B0604020202020204" pitchFamily="34" charset="0"/>
              <a:buChar char="•"/>
            </a:pPr>
            <a:r>
              <a:rPr lang="en-GB" sz="1400" b="0" i="0" u="none" strike="noStrike">
                <a:solidFill>
                  <a:srgbClr val="000000"/>
                </a:solidFill>
                <a:effectLst/>
              </a:rPr>
              <a:t>Dewey believed that ‘people learn best through a hands-on approach.’ (Janse, 2019) and ‘that students must adapt to their environment in order to learn.’ (Janse, 2019).</a:t>
            </a:r>
            <a:endParaRPr lang="en-US" sz="1400" b="0" i="0" u="none" strike="noStrike">
              <a:solidFill>
                <a:srgbClr val="000000"/>
              </a:solidFill>
              <a:effectLst/>
            </a:endParaRPr>
          </a:p>
          <a:p>
            <a:pPr marL="285750" indent="-285750" algn="l">
              <a:buFont typeface="Arial" panose="020B0604020202020204" pitchFamily="34" charset="0"/>
              <a:buChar char="•"/>
            </a:pPr>
            <a:endParaRPr lang="en-US" sz="1400"/>
          </a:p>
        </p:txBody>
      </p:sp>
      <p:pic>
        <p:nvPicPr>
          <p:cNvPr id="5" name="Picture 5">
            <a:extLst>
              <a:ext uri="{FF2B5EF4-FFF2-40B4-BE49-F238E27FC236}">
                <a16:creationId xmlns:a16="http://schemas.microsoft.com/office/drawing/2014/main" id="{06778DDA-826B-944E-9CC3-AE73381BF4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30269" y="4060000"/>
            <a:ext cx="3313339" cy="2650671"/>
          </a:xfrm>
          <a:prstGeom prst="rect">
            <a:avLst/>
          </a:prstGeom>
        </p:spPr>
      </p:pic>
      <p:pic>
        <p:nvPicPr>
          <p:cNvPr id="6" name="Picture 6">
            <a:extLst>
              <a:ext uri="{FF2B5EF4-FFF2-40B4-BE49-F238E27FC236}">
                <a16:creationId xmlns:a16="http://schemas.microsoft.com/office/drawing/2014/main" id="{FA6D0420-9663-3448-BC9F-F1778B7B0C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0182" y="4269655"/>
            <a:ext cx="3145868" cy="2441016"/>
          </a:xfrm>
          <a:prstGeom prst="rect">
            <a:avLst/>
          </a:prstGeom>
        </p:spPr>
      </p:pic>
    </p:spTree>
    <p:extLst>
      <p:ext uri="{BB962C8B-B14F-4D97-AF65-F5344CB8AC3E}">
        <p14:creationId xmlns:p14="http://schemas.microsoft.com/office/powerpoint/2010/main" val="2105414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0BC8B2-6D8E-2B4A-BA97-F1E86F6C1411}"/>
              </a:ext>
            </a:extLst>
          </p:cNvPr>
          <p:cNvSpPr>
            <a:spLocks noGrp="1"/>
          </p:cNvSpPr>
          <p:nvPr>
            <p:ph type="title"/>
          </p:nvPr>
        </p:nvSpPr>
        <p:spPr>
          <a:xfrm>
            <a:off x="649224" y="645106"/>
            <a:ext cx="5122652" cy="1259894"/>
          </a:xfrm>
        </p:spPr>
        <p:txBody>
          <a:bodyPr>
            <a:normAutofit/>
          </a:bodyPr>
          <a:lstStyle/>
          <a:p>
            <a:r>
              <a:rPr lang="en-US"/>
              <a:t>Curriculum in Finland</a:t>
            </a:r>
          </a:p>
        </p:txBody>
      </p:sp>
      <p:sp>
        <p:nvSpPr>
          <p:cNvPr id="16" name="Rectangle 10">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23EDB82-2165-B446-A5FF-C218A9DD0D5A}"/>
              </a:ext>
            </a:extLst>
          </p:cNvPr>
          <p:cNvSpPr>
            <a:spLocks noGrp="1"/>
          </p:cNvSpPr>
          <p:nvPr>
            <p:ph idx="1"/>
          </p:nvPr>
        </p:nvSpPr>
        <p:spPr>
          <a:xfrm>
            <a:off x="519017" y="1560901"/>
            <a:ext cx="5122652" cy="3759253"/>
          </a:xfrm>
        </p:spPr>
        <p:txBody>
          <a:bodyPr>
            <a:normAutofit/>
          </a:bodyPr>
          <a:lstStyle/>
          <a:p>
            <a:pPr>
              <a:lnSpc>
                <a:spcPct val="90000"/>
              </a:lnSpc>
            </a:pPr>
            <a:r>
              <a:rPr lang="en-GB" sz="1700" b="0" i="0" u="none" strike="noStrike">
                <a:effectLst/>
              </a:rPr>
              <a:t>‘Between 2006 and 2012, Finland’s PISA in science, reading and math fell sharply, by 18, 23 and 29 points respectively.’ (Dickinson, 2019).</a:t>
            </a:r>
            <a:endParaRPr lang="en-US" sz="1700" b="0" i="0" u="none" strike="noStrike">
              <a:effectLst/>
            </a:endParaRPr>
          </a:p>
          <a:p>
            <a:pPr>
              <a:lnSpc>
                <a:spcPct val="90000"/>
              </a:lnSpc>
            </a:pPr>
            <a:r>
              <a:rPr lang="en-US" sz="1700"/>
              <a:t>In 2015, </a:t>
            </a:r>
            <a:r>
              <a:rPr lang="en-GB" sz="1700" b="0" i="0" u="none" strike="noStrike">
                <a:effectLst/>
              </a:rPr>
              <a:t>their overall three-year grade average dropping by eleven points, the second highest points drop in the world that year.</a:t>
            </a:r>
            <a:endParaRPr lang="en-US" sz="1700"/>
          </a:p>
          <a:p>
            <a:pPr>
              <a:lnSpc>
                <a:spcPct val="90000"/>
              </a:lnSpc>
            </a:pPr>
            <a:r>
              <a:rPr lang="en-US" sz="1700"/>
              <a:t>T</a:t>
            </a:r>
            <a:r>
              <a:rPr lang="en-GB" sz="1700" b="0" i="0" u="none" strike="noStrike">
                <a:effectLst/>
              </a:rPr>
              <a:t>his decrease could be down to ‘the system's lack of centralized accountability and features like late start times, lack of homework’ (Dickinson, 2019)</a:t>
            </a:r>
            <a:endParaRPr lang="en-US" sz="1700" b="0" i="0" u="none" strike="noStrike">
              <a:effectLst/>
            </a:endParaRPr>
          </a:p>
          <a:p>
            <a:pPr>
              <a:lnSpc>
                <a:spcPct val="90000"/>
              </a:lnSpc>
            </a:pPr>
            <a:r>
              <a:rPr lang="en-US" sz="1700"/>
              <a:t>A</a:t>
            </a:r>
            <a:r>
              <a:rPr lang="en-GB" sz="1700" b="0" i="0" u="none" strike="noStrike">
                <a:effectLst/>
              </a:rPr>
              <a:t>s well as the ‘absence of test assessment’ (Dickinson, 2019).</a:t>
            </a:r>
            <a:endParaRPr lang="en-US" sz="1700"/>
          </a:p>
        </p:txBody>
      </p:sp>
      <p:pic>
        <p:nvPicPr>
          <p:cNvPr id="4" name="Picture 4">
            <a:extLst>
              <a:ext uri="{FF2B5EF4-FFF2-40B4-BE49-F238E27FC236}">
                <a16:creationId xmlns:a16="http://schemas.microsoft.com/office/drawing/2014/main" id="{9E840F10-52A4-3145-9DED-DEA5DC95A2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1916" y="1217805"/>
            <a:ext cx="5451627" cy="4102349"/>
          </a:xfrm>
          <a:prstGeom prst="rect">
            <a:avLst/>
          </a:prstGeom>
        </p:spPr>
      </p:pic>
      <p:sp>
        <p:nvSpPr>
          <p:cNvPr id="17"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7250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7DA2B-275A-2B4B-A2BC-E66EB8E621F9}"/>
              </a:ext>
            </a:extLst>
          </p:cNvPr>
          <p:cNvSpPr>
            <a:spLocks noGrp="1"/>
          </p:cNvSpPr>
          <p:nvPr>
            <p:ph type="title"/>
          </p:nvPr>
        </p:nvSpPr>
        <p:spPr/>
        <p:txBody>
          <a:bodyPr>
            <a:normAutofit/>
          </a:bodyPr>
          <a:lstStyle/>
          <a:p>
            <a:r>
              <a:rPr lang="en-US" sz="6600"/>
              <a:t>To conclude…</a:t>
            </a:r>
          </a:p>
        </p:txBody>
      </p:sp>
      <p:pic>
        <p:nvPicPr>
          <p:cNvPr id="4" name="Picture 4">
            <a:extLst>
              <a:ext uri="{FF2B5EF4-FFF2-40B4-BE49-F238E27FC236}">
                <a16:creationId xmlns:a16="http://schemas.microsoft.com/office/drawing/2014/main" id="{A8C1C599-4F12-C646-838C-96C2DB18621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92925" y="2119996"/>
            <a:ext cx="2795334" cy="4122964"/>
          </a:xfrm>
        </p:spPr>
      </p:pic>
      <p:pic>
        <p:nvPicPr>
          <p:cNvPr id="5" name="Picture 5">
            <a:extLst>
              <a:ext uri="{FF2B5EF4-FFF2-40B4-BE49-F238E27FC236}">
                <a16:creationId xmlns:a16="http://schemas.microsoft.com/office/drawing/2014/main" id="{FE9F0DFD-8DFD-9846-915A-5C8F69AC72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2540" y="2092782"/>
            <a:ext cx="4111852" cy="4111852"/>
          </a:xfrm>
          <a:prstGeom prst="rect">
            <a:avLst/>
          </a:prstGeom>
        </p:spPr>
      </p:pic>
    </p:spTree>
    <p:extLst>
      <p:ext uri="{BB962C8B-B14F-4D97-AF65-F5344CB8AC3E}">
        <p14:creationId xmlns:p14="http://schemas.microsoft.com/office/powerpoint/2010/main" val="964609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AA4BA-CFE9-D14C-B870-81F2521BA594}"/>
              </a:ext>
            </a:extLst>
          </p:cNvPr>
          <p:cNvSpPr>
            <a:spLocks noGrp="1"/>
          </p:cNvSpPr>
          <p:nvPr>
            <p:ph type="title"/>
          </p:nvPr>
        </p:nvSpPr>
        <p:spPr>
          <a:xfrm>
            <a:off x="1771650" y="272143"/>
            <a:ext cx="10515600" cy="662782"/>
          </a:xfrm>
        </p:spPr>
        <p:txBody>
          <a:bodyPr>
            <a:normAutofit/>
          </a:bodyPr>
          <a:lstStyle/>
          <a:p>
            <a:r>
              <a:rPr lang="en-US"/>
              <a:t>Reference List</a:t>
            </a:r>
          </a:p>
        </p:txBody>
      </p:sp>
      <p:sp>
        <p:nvSpPr>
          <p:cNvPr id="3" name="Content Placeholder 2">
            <a:extLst>
              <a:ext uri="{FF2B5EF4-FFF2-40B4-BE49-F238E27FC236}">
                <a16:creationId xmlns:a16="http://schemas.microsoft.com/office/drawing/2014/main" id="{74C214E4-9755-7040-8C1A-C018C2BA6D78}"/>
              </a:ext>
            </a:extLst>
          </p:cNvPr>
          <p:cNvSpPr>
            <a:spLocks noGrp="1"/>
          </p:cNvSpPr>
          <p:nvPr>
            <p:ph idx="1"/>
          </p:nvPr>
        </p:nvSpPr>
        <p:spPr>
          <a:xfrm>
            <a:off x="1676400" y="1253331"/>
            <a:ext cx="10515600" cy="4351338"/>
          </a:xfrm>
        </p:spPr>
        <p:txBody>
          <a:bodyPr>
            <a:noAutofit/>
          </a:bodyPr>
          <a:lstStyle/>
          <a:p>
            <a:r>
              <a:rPr lang="en-GB" sz="1100" b="0" i="0" u="none" strike="noStrike">
                <a:solidFill>
                  <a:srgbClr val="000000"/>
                </a:solidFill>
                <a:effectLst/>
                <a:latin typeface="Arial" panose="020B0604020202020204" pitchFamily="34" charset="0"/>
              </a:rPr>
              <a:t>Applied Educational Systems (2020) </a:t>
            </a:r>
            <a:r>
              <a:rPr lang="en-GB" sz="1100" b="0" i="1" u="none" strike="noStrike">
                <a:solidFill>
                  <a:srgbClr val="000000"/>
                </a:solidFill>
                <a:effectLst/>
                <a:latin typeface="Arial" panose="020B0604020202020204" pitchFamily="34" charset="0"/>
              </a:rPr>
              <a:t>What Is a Curriculum and How Do You Make One? </a:t>
            </a:r>
            <a:r>
              <a:rPr lang="en-GB" sz="1100" b="0" i="0" u="none" strike="noStrike">
                <a:solidFill>
                  <a:srgbClr val="000000"/>
                </a:solidFill>
                <a:effectLst/>
                <a:latin typeface="Arial" panose="020B0604020202020204" pitchFamily="34" charset="0"/>
              </a:rPr>
              <a:t>Available at: </a:t>
            </a:r>
            <a:r>
              <a:rPr lang="en-GB" sz="1100" b="0" i="0" u="sng" strike="noStrike">
                <a:solidFill>
                  <a:srgbClr val="1155CC"/>
                </a:solidFill>
                <a:effectLst/>
                <a:latin typeface="Arial" panose="020B0604020202020204" pitchFamily="34" charset="0"/>
                <a:hlinkClick r:id="rId2"/>
              </a:rPr>
              <a:t>https://www.aeseducation.com/blog/what-is-a-curriculum</a:t>
            </a:r>
            <a:r>
              <a:rPr lang="en-GB" sz="1100" b="0" i="0" u="none" strike="noStrike">
                <a:solidFill>
                  <a:srgbClr val="000000"/>
                </a:solidFill>
                <a:effectLst/>
                <a:latin typeface="Arial" panose="020B0604020202020204" pitchFamily="34" charset="0"/>
              </a:rPr>
              <a:t> (Accessed on: 8th October 2020).</a:t>
            </a:r>
            <a:endParaRPr lang="en-GB" sz="1100" b="0">
              <a:effectLst/>
            </a:endParaRPr>
          </a:p>
          <a:p>
            <a:pPr rtl="0"/>
            <a:r>
              <a:rPr lang="en-GB" sz="1100" b="0" i="0" u="none" strike="noStrike">
                <a:solidFill>
                  <a:srgbClr val="000000"/>
                </a:solidFill>
                <a:effectLst/>
                <a:latin typeface="Arial" panose="020B0604020202020204" pitchFamily="34" charset="0"/>
              </a:rPr>
              <a:t>British Broadcasting Corporation (2014) </a:t>
            </a:r>
            <a:r>
              <a:rPr lang="en-GB" sz="1100" b="0" i="1" u="none" strike="noStrike">
                <a:solidFill>
                  <a:srgbClr val="000000"/>
                </a:solidFill>
                <a:effectLst/>
                <a:latin typeface="Arial" panose="020B0604020202020204" pitchFamily="34" charset="0"/>
              </a:rPr>
              <a:t>How is the national curriculum changing? </a:t>
            </a:r>
            <a:r>
              <a:rPr lang="en-GB" sz="1100" b="0" i="0" u="none" strike="noStrike">
                <a:solidFill>
                  <a:srgbClr val="000000"/>
                </a:solidFill>
                <a:effectLst/>
                <a:latin typeface="Arial" panose="020B0604020202020204" pitchFamily="34" charset="0"/>
              </a:rPr>
              <a:t>Available at: </a:t>
            </a:r>
            <a:r>
              <a:rPr lang="en-GB" sz="1100" b="0" i="0" u="sng" strike="noStrike">
                <a:solidFill>
                  <a:srgbClr val="1155CC"/>
                </a:solidFill>
                <a:effectLst/>
                <a:latin typeface="Arial" panose="020B0604020202020204" pitchFamily="34" charset="0"/>
                <a:hlinkClick r:id="rId3"/>
              </a:rPr>
              <a:t>https://www.bbc.co.uk/news/education-28989714</a:t>
            </a:r>
            <a:r>
              <a:rPr lang="en-GB" sz="1100" b="0" i="0" u="none" strike="noStrike">
                <a:solidFill>
                  <a:srgbClr val="000000"/>
                </a:solidFill>
                <a:effectLst/>
                <a:latin typeface="Arial" panose="020B0604020202020204" pitchFamily="34" charset="0"/>
              </a:rPr>
              <a:t> (Accessed on: 9th October 2020).</a:t>
            </a:r>
            <a:endParaRPr lang="en-GB" sz="1100" b="0">
              <a:effectLst/>
            </a:endParaRPr>
          </a:p>
          <a:p>
            <a:pPr rtl="0"/>
            <a:r>
              <a:rPr lang="en-GB" sz="1100" b="0" i="0" u="none" strike="noStrike">
                <a:solidFill>
                  <a:srgbClr val="000000"/>
                </a:solidFill>
                <a:effectLst/>
                <a:latin typeface="Arial" panose="020B0604020202020204" pitchFamily="34" charset="0"/>
              </a:rPr>
              <a:t>Cook, J.W. (2019) </a:t>
            </a:r>
            <a:r>
              <a:rPr lang="en-GB" sz="1100" b="0" i="1" u="none" strike="noStrike">
                <a:solidFill>
                  <a:srgbClr val="000000"/>
                </a:solidFill>
                <a:effectLst/>
                <a:latin typeface="Arial" panose="020B0604020202020204" pitchFamily="34" charset="0"/>
              </a:rPr>
              <a:t>Sustainability, Human Well-Being &amp; The Future of Education. </a:t>
            </a:r>
            <a:r>
              <a:rPr lang="en-GB" sz="1100" b="0" i="0" u="none" strike="noStrike">
                <a:solidFill>
                  <a:srgbClr val="000000"/>
                </a:solidFill>
                <a:effectLst/>
                <a:latin typeface="Arial" panose="020B0604020202020204" pitchFamily="34" charset="0"/>
              </a:rPr>
              <a:t>Switzerland: Springer Nature Switzerland AG.</a:t>
            </a:r>
            <a:endParaRPr lang="en-GB" sz="1100" b="0">
              <a:effectLst/>
            </a:endParaRPr>
          </a:p>
          <a:p>
            <a:pPr rtl="0"/>
            <a:r>
              <a:rPr lang="en-GB" sz="1100" b="0" i="0" u="none" strike="noStrike">
                <a:solidFill>
                  <a:srgbClr val="000000"/>
                </a:solidFill>
                <a:effectLst/>
                <a:latin typeface="Arial" panose="020B0604020202020204" pitchFamily="34" charset="0"/>
              </a:rPr>
              <a:t>Dickinson, K. (2019) </a:t>
            </a:r>
            <a:r>
              <a:rPr lang="en-GB" sz="1100" b="0" i="1" u="none" strike="noStrike">
                <a:solidFill>
                  <a:srgbClr val="000000"/>
                </a:solidFill>
                <a:effectLst/>
                <a:latin typeface="Arial" panose="020B0604020202020204" pitchFamily="34" charset="0"/>
              </a:rPr>
              <a:t>Finland’s education system is failing. Should we look to Asia? </a:t>
            </a:r>
            <a:r>
              <a:rPr lang="en-GB" sz="1100" b="0" i="0" u="none" strike="noStrike">
                <a:solidFill>
                  <a:srgbClr val="000000"/>
                </a:solidFill>
                <a:effectLst/>
                <a:latin typeface="Arial" panose="020B0604020202020204" pitchFamily="34" charset="0"/>
              </a:rPr>
              <a:t>Available at: </a:t>
            </a:r>
            <a:r>
              <a:rPr lang="en-GB" sz="1100" b="0" i="0" u="sng" strike="noStrike">
                <a:solidFill>
                  <a:srgbClr val="1155CC"/>
                </a:solidFill>
                <a:effectLst/>
                <a:latin typeface="Arial" panose="020B0604020202020204" pitchFamily="34" charset="0"/>
                <a:hlinkClick r:id="rId4"/>
              </a:rPr>
              <a:t>https://bigthink.com/politics-current-affairs/finland-education-system-criticisms</a:t>
            </a:r>
            <a:r>
              <a:rPr lang="en-GB" sz="1100" b="0" i="0" u="none" strike="noStrike">
                <a:solidFill>
                  <a:srgbClr val="000000"/>
                </a:solidFill>
                <a:effectLst/>
                <a:latin typeface="Arial" panose="020B0604020202020204" pitchFamily="34" charset="0"/>
              </a:rPr>
              <a:t> (Accessed on: 12th October 2020).</a:t>
            </a:r>
            <a:endParaRPr lang="en-GB" sz="1100" b="0">
              <a:effectLst/>
            </a:endParaRPr>
          </a:p>
          <a:p>
            <a:pPr rtl="0"/>
            <a:r>
              <a:rPr lang="en-GB" sz="1100" b="0" i="0" u="none" strike="noStrike">
                <a:solidFill>
                  <a:srgbClr val="000000"/>
                </a:solidFill>
                <a:effectLst/>
                <a:latin typeface="Arial" panose="020B0604020202020204" pitchFamily="34" charset="0"/>
              </a:rPr>
              <a:t>Estyn (2017) </a:t>
            </a:r>
            <a:r>
              <a:rPr lang="en-GB" sz="1100" b="0" i="1" u="none" strike="noStrike">
                <a:solidFill>
                  <a:srgbClr val="000000"/>
                </a:solidFill>
                <a:effectLst/>
                <a:latin typeface="Arial" panose="020B0604020202020204" pitchFamily="34" charset="0"/>
              </a:rPr>
              <a:t>Inspection explained. </a:t>
            </a:r>
            <a:r>
              <a:rPr lang="en-GB" sz="1100" b="0" i="0" u="none" strike="noStrike">
                <a:solidFill>
                  <a:srgbClr val="000000"/>
                </a:solidFill>
                <a:effectLst/>
                <a:latin typeface="Arial" panose="020B0604020202020204" pitchFamily="34" charset="0"/>
              </a:rPr>
              <a:t>Available at: </a:t>
            </a:r>
            <a:r>
              <a:rPr lang="en-GB" sz="1100" b="0" i="0" u="sng" strike="noStrike">
                <a:solidFill>
                  <a:srgbClr val="1155CC"/>
                </a:solidFill>
                <a:effectLst/>
                <a:latin typeface="Arial" panose="020B0604020202020204" pitchFamily="34" charset="0"/>
                <a:hlinkClick r:id="rId5"/>
              </a:rPr>
              <a:t>https://www.estyn.gov.wales/inspection-process/inspection-explained#:~:text=We'll%20inspect%20all%20education,that%20began%201%20September%202016.&amp;text=We%20give%20three%20weeks'%20notice,(8%20weeks'%20notice)</a:t>
            </a:r>
            <a:r>
              <a:rPr lang="en-GB" sz="1100" b="0" i="0" u="none" strike="noStrike">
                <a:solidFill>
                  <a:srgbClr val="000000"/>
                </a:solidFill>
                <a:effectLst/>
                <a:latin typeface="Arial" panose="020B0604020202020204" pitchFamily="34" charset="0"/>
              </a:rPr>
              <a:t>. (Accessed on: 13th October 2020).</a:t>
            </a:r>
            <a:endParaRPr lang="en-US" sz="1100" b="0" i="0" u="none" strike="noStrike">
              <a:solidFill>
                <a:srgbClr val="000000"/>
              </a:solidFill>
              <a:effectLst/>
              <a:latin typeface="Arial" panose="020B0604020202020204" pitchFamily="34" charset="0"/>
            </a:endParaRPr>
          </a:p>
          <a:p>
            <a:pPr rtl="0"/>
            <a:r>
              <a:rPr lang="en-US" sz="1100">
                <a:solidFill>
                  <a:srgbClr val="000000"/>
                </a:solidFill>
                <a:latin typeface="Arial" panose="020B0604020202020204" pitchFamily="34" charset="0"/>
              </a:rPr>
              <a:t>Experiental Learning Cycle image (nd) Available at: </a:t>
            </a:r>
            <a:r>
              <a:rPr lang="en-US" sz="1100">
                <a:solidFill>
                  <a:srgbClr val="000000"/>
                </a:solidFill>
                <a:latin typeface="Arial" panose="020B0604020202020204" pitchFamily="34" charset="0"/>
                <a:hlinkClick r:id="rId6"/>
              </a:rPr>
              <a:t>https://images.app.goo.gl/idEdCyQ4KDbFqFnF9</a:t>
            </a:r>
            <a:r>
              <a:rPr lang="en-US" sz="1100">
                <a:solidFill>
                  <a:srgbClr val="000000"/>
                </a:solidFill>
                <a:latin typeface="Arial" panose="020B0604020202020204" pitchFamily="34" charset="0"/>
              </a:rPr>
              <a:t> (Accessed on: 13</a:t>
            </a:r>
            <a:r>
              <a:rPr lang="en-US" sz="1100" baseline="30000">
                <a:solidFill>
                  <a:srgbClr val="000000"/>
                </a:solidFill>
                <a:latin typeface="Arial" panose="020B0604020202020204" pitchFamily="34" charset="0"/>
              </a:rPr>
              <a:t>th</a:t>
            </a:r>
            <a:r>
              <a:rPr lang="en-US" sz="1100">
                <a:solidFill>
                  <a:srgbClr val="000000"/>
                </a:solidFill>
                <a:latin typeface="Arial" panose="020B0604020202020204" pitchFamily="34" charset="0"/>
              </a:rPr>
              <a:t> October 2020).</a:t>
            </a:r>
            <a:endParaRPr lang="en-GB" sz="1100" b="0">
              <a:effectLst/>
            </a:endParaRPr>
          </a:p>
          <a:p>
            <a:pPr rtl="0"/>
            <a:r>
              <a:rPr lang="en-GB" sz="1100" b="0" i="0" u="none" strike="noStrike">
                <a:solidFill>
                  <a:srgbClr val="000000"/>
                </a:solidFill>
                <a:effectLst/>
                <a:latin typeface="Arial" panose="020B0604020202020204" pitchFamily="34" charset="0"/>
              </a:rPr>
              <a:t>Janse, B. (2019) </a:t>
            </a:r>
            <a:r>
              <a:rPr lang="en-GB" sz="1100" b="0" i="1" u="none" strike="noStrike">
                <a:solidFill>
                  <a:srgbClr val="000000"/>
                </a:solidFill>
                <a:effectLst/>
                <a:latin typeface="Arial" panose="020B0604020202020204" pitchFamily="34" charset="0"/>
              </a:rPr>
              <a:t>John Dewey Theory</a:t>
            </a:r>
            <a:r>
              <a:rPr lang="en-GB" sz="1100" b="0" i="0" u="none" strike="noStrike">
                <a:solidFill>
                  <a:srgbClr val="000000"/>
                </a:solidFill>
                <a:effectLst/>
                <a:latin typeface="Arial" panose="020B0604020202020204" pitchFamily="34" charset="0"/>
              </a:rPr>
              <a:t>. Available at: </a:t>
            </a:r>
            <a:r>
              <a:rPr lang="en-GB" sz="1100" b="0" i="0" u="sng" strike="noStrike">
                <a:solidFill>
                  <a:srgbClr val="1155CC"/>
                </a:solidFill>
                <a:effectLst/>
                <a:latin typeface="Arial" panose="020B0604020202020204" pitchFamily="34" charset="0"/>
                <a:hlinkClick r:id="rId7"/>
              </a:rPr>
              <a:t>https://www.toolshero.com/change-management/john-dewey-theory/</a:t>
            </a:r>
            <a:r>
              <a:rPr lang="en-GB" sz="1100" b="0" i="0" u="none" strike="noStrike">
                <a:solidFill>
                  <a:srgbClr val="000000"/>
                </a:solidFill>
                <a:effectLst/>
                <a:latin typeface="Arial" panose="020B0604020202020204" pitchFamily="34" charset="0"/>
              </a:rPr>
              <a:t> (Accessed on: 12th October 2020).</a:t>
            </a:r>
            <a:endParaRPr lang="en-GB" sz="1100" b="0">
              <a:effectLst/>
            </a:endParaRPr>
          </a:p>
          <a:p>
            <a:pPr rtl="0"/>
            <a:r>
              <a:rPr lang="en-GB" sz="1100" b="0" i="0" u="none" strike="noStrike">
                <a:solidFill>
                  <a:srgbClr val="000000"/>
                </a:solidFill>
                <a:effectLst/>
                <a:latin typeface="Arial" panose="020B0604020202020204" pitchFamily="34" charset="0"/>
              </a:rPr>
              <a:t>Lovetoknow (2020) </a:t>
            </a:r>
            <a:r>
              <a:rPr lang="en-GB" sz="1100" b="0" i="1" u="none" strike="noStrike">
                <a:solidFill>
                  <a:srgbClr val="000000"/>
                </a:solidFill>
                <a:effectLst/>
                <a:latin typeface="Arial" panose="020B0604020202020204" pitchFamily="34" charset="0"/>
              </a:rPr>
              <a:t>Definition of Curriculum. </a:t>
            </a:r>
            <a:r>
              <a:rPr lang="en-GB" sz="1100" b="0" i="0" u="none" strike="noStrike">
                <a:solidFill>
                  <a:srgbClr val="000000"/>
                </a:solidFill>
                <a:effectLst/>
                <a:latin typeface="Arial" panose="020B0604020202020204" pitchFamily="34" charset="0"/>
              </a:rPr>
              <a:t>Available at: </a:t>
            </a:r>
            <a:r>
              <a:rPr lang="en-GB" sz="1100" b="0" i="0" u="sng" strike="noStrike">
                <a:solidFill>
                  <a:srgbClr val="1155CC"/>
                </a:solidFill>
                <a:effectLst/>
                <a:latin typeface="Arial" panose="020B0604020202020204" pitchFamily="34" charset="0"/>
                <a:hlinkClick r:id="rId8"/>
              </a:rPr>
              <a:t>https://home-school.lovetoknow.com/definition-curriculum</a:t>
            </a:r>
            <a:r>
              <a:rPr lang="en-GB" sz="1100" b="0" i="0" u="none" strike="noStrike">
                <a:solidFill>
                  <a:srgbClr val="000000"/>
                </a:solidFill>
                <a:effectLst/>
                <a:latin typeface="Arial" panose="020B0604020202020204" pitchFamily="34" charset="0"/>
              </a:rPr>
              <a:t> (Accessed on: 8th October 2020).</a:t>
            </a:r>
            <a:endParaRPr lang="en-US" sz="1100" b="0" i="0" u="none" strike="noStrike">
              <a:solidFill>
                <a:srgbClr val="000000"/>
              </a:solidFill>
              <a:effectLst/>
              <a:latin typeface="Arial" panose="020B0604020202020204" pitchFamily="34" charset="0"/>
            </a:endParaRPr>
          </a:p>
          <a:p>
            <a:pPr rtl="0"/>
            <a:r>
              <a:rPr lang="en-US" sz="1100">
                <a:solidFill>
                  <a:srgbClr val="000000"/>
                </a:solidFill>
                <a:latin typeface="Arial" panose="020B0604020202020204" pitchFamily="34" charset="0"/>
              </a:rPr>
              <a:t>Maslow Hierarchy Pyramid image (2020) Available at: </a:t>
            </a:r>
            <a:r>
              <a:rPr lang="en-US" sz="1100">
                <a:solidFill>
                  <a:srgbClr val="000000"/>
                </a:solidFill>
                <a:latin typeface="Arial" panose="020B0604020202020204" pitchFamily="34" charset="0"/>
                <a:hlinkClick r:id="rId9"/>
              </a:rPr>
              <a:t>https://images.app.goo.gl/T9gkAMV3AWr4Vgs29</a:t>
            </a:r>
            <a:r>
              <a:rPr lang="en-US" sz="1100">
                <a:solidFill>
                  <a:srgbClr val="000000"/>
                </a:solidFill>
                <a:latin typeface="Arial" panose="020B0604020202020204" pitchFamily="34" charset="0"/>
              </a:rPr>
              <a:t> (Accessed on: 13</a:t>
            </a:r>
            <a:r>
              <a:rPr lang="en-US" sz="1100" baseline="30000">
                <a:solidFill>
                  <a:srgbClr val="000000"/>
                </a:solidFill>
                <a:latin typeface="Arial" panose="020B0604020202020204" pitchFamily="34" charset="0"/>
              </a:rPr>
              <a:t>th</a:t>
            </a:r>
            <a:r>
              <a:rPr lang="en-US" sz="1100">
                <a:solidFill>
                  <a:srgbClr val="000000"/>
                </a:solidFill>
                <a:latin typeface="Arial" panose="020B0604020202020204" pitchFamily="34" charset="0"/>
              </a:rPr>
              <a:t> October 2020).</a:t>
            </a:r>
            <a:endParaRPr lang="en-GB" sz="1100" b="0">
              <a:effectLst/>
            </a:endParaRPr>
          </a:p>
          <a:p>
            <a:pPr rtl="0"/>
            <a:r>
              <a:rPr lang="en-GB" sz="1100" b="0" i="0" u="none" strike="noStrike">
                <a:solidFill>
                  <a:srgbClr val="000000"/>
                </a:solidFill>
                <a:effectLst/>
                <a:latin typeface="Arial" panose="020B0604020202020204" pitchFamily="34" charset="0"/>
              </a:rPr>
              <a:t>Miettinen, R. (2000) ‘The concept of experiential learning and John Dewey ’ s theory of reflective thought and action’, </a:t>
            </a:r>
            <a:r>
              <a:rPr lang="en-GB" sz="1100" b="0" i="1" u="none" strike="noStrike">
                <a:solidFill>
                  <a:srgbClr val="000000"/>
                </a:solidFill>
                <a:effectLst/>
                <a:latin typeface="Arial" panose="020B0604020202020204" pitchFamily="34" charset="0"/>
              </a:rPr>
              <a:t>International Journal of Lifelong Education, </a:t>
            </a:r>
            <a:r>
              <a:rPr lang="en-GB" sz="1100" b="0" i="0" u="none" strike="noStrike">
                <a:solidFill>
                  <a:srgbClr val="000000"/>
                </a:solidFill>
                <a:effectLst/>
                <a:latin typeface="Arial" panose="020B0604020202020204" pitchFamily="34" charset="0"/>
              </a:rPr>
              <a:t>19(1), 54-82. DOI: </a:t>
            </a:r>
            <a:r>
              <a:rPr lang="en-GB" sz="1100" b="0" i="0" u="sng" strike="noStrike">
                <a:solidFill>
                  <a:srgbClr val="1155CC"/>
                </a:solidFill>
                <a:effectLst/>
                <a:latin typeface="Arial" panose="020B0604020202020204" pitchFamily="34" charset="0"/>
                <a:hlinkClick r:id="rId10"/>
              </a:rPr>
              <a:t>https://www.tandfonline.com/doi/pdf/10.1080/026013700293458</a:t>
            </a:r>
            <a:r>
              <a:rPr lang="en-GB" sz="1100" b="0" i="0" u="none" strike="noStrike">
                <a:solidFill>
                  <a:srgbClr val="000000"/>
                </a:solidFill>
                <a:effectLst/>
                <a:latin typeface="Arial" panose="020B0604020202020204" pitchFamily="34" charset="0"/>
              </a:rPr>
              <a:t> </a:t>
            </a:r>
            <a:endParaRPr lang="en-GB" sz="1100" b="0">
              <a:effectLst/>
            </a:endParaRPr>
          </a:p>
          <a:p>
            <a:pPr rtl="0"/>
            <a:r>
              <a:rPr lang="en-GB" sz="1100" b="0" i="0" u="none" strike="noStrike">
                <a:solidFill>
                  <a:srgbClr val="000000"/>
                </a:solidFill>
                <a:effectLst/>
                <a:latin typeface="Arial" panose="020B0604020202020204" pitchFamily="34" charset="0"/>
              </a:rPr>
              <a:t>Newton, N. (2019) </a:t>
            </a:r>
            <a:r>
              <a:rPr lang="en-GB" sz="1100" b="0" i="1" u="none" strike="noStrike">
                <a:solidFill>
                  <a:srgbClr val="141414"/>
                </a:solidFill>
                <a:effectLst/>
                <a:latin typeface="Arial" panose="020B0604020202020204" pitchFamily="34" charset="0"/>
              </a:rPr>
              <a:t>A new Welsh curriculum aims to make education more holistic. Will it work? </a:t>
            </a:r>
            <a:r>
              <a:rPr lang="en-GB" sz="1100" b="0" i="0" u="none" strike="noStrike">
                <a:solidFill>
                  <a:srgbClr val="141414"/>
                </a:solidFill>
                <a:effectLst/>
                <a:latin typeface="Arial" panose="020B0604020202020204" pitchFamily="34" charset="0"/>
              </a:rPr>
              <a:t>Available at: </a:t>
            </a:r>
            <a:r>
              <a:rPr lang="en-GB" sz="1100" b="0" i="0" u="sng" strike="noStrike">
                <a:solidFill>
                  <a:srgbClr val="1155CC"/>
                </a:solidFill>
                <a:effectLst/>
                <a:latin typeface="Arial" panose="020B0604020202020204" pitchFamily="34" charset="0"/>
                <a:hlinkClick r:id="rId11"/>
              </a:rPr>
              <a:t>https://www.weforum.org/agenda/2019/04/a-new-welsh-curriculum-aims-to-make-education-more-holistic-will-it-work/</a:t>
            </a:r>
            <a:r>
              <a:rPr lang="en-GB" sz="1100" b="0" i="0" u="none" strike="noStrike">
                <a:solidFill>
                  <a:srgbClr val="141414"/>
                </a:solidFill>
                <a:effectLst/>
                <a:latin typeface="Arial" panose="020B0604020202020204" pitchFamily="34" charset="0"/>
              </a:rPr>
              <a:t> (Accessed on: 12th October 2020).</a:t>
            </a:r>
            <a:endParaRPr lang="en-GB" sz="1100" b="0">
              <a:effectLst/>
            </a:endParaRPr>
          </a:p>
          <a:p>
            <a:pPr rtl="0"/>
            <a:r>
              <a:rPr lang="en-GB" sz="1100" b="0" i="0" u="none" strike="noStrike">
                <a:solidFill>
                  <a:srgbClr val="000000"/>
                </a:solidFill>
                <a:effectLst/>
                <a:latin typeface="Arial" panose="020B0604020202020204" pitchFamily="34" charset="0"/>
              </a:rPr>
              <a:t>Programme for International Student Assessment (2015) </a:t>
            </a:r>
            <a:r>
              <a:rPr lang="en-GB" sz="1100" b="0" i="1" u="none" strike="noStrike">
                <a:solidFill>
                  <a:srgbClr val="000000"/>
                </a:solidFill>
                <a:effectLst/>
                <a:latin typeface="Arial" panose="020B0604020202020204" pitchFamily="34" charset="0"/>
              </a:rPr>
              <a:t>Results in Focus</a:t>
            </a:r>
            <a:r>
              <a:rPr lang="en-GB" sz="1100" b="0" i="0" u="none" strike="noStrike">
                <a:solidFill>
                  <a:srgbClr val="000000"/>
                </a:solidFill>
                <a:effectLst/>
                <a:latin typeface="Arial" panose="020B0604020202020204" pitchFamily="34" charset="0"/>
              </a:rPr>
              <a:t>. Available at: </a:t>
            </a:r>
            <a:r>
              <a:rPr lang="en-GB" sz="1100" b="0" i="0" u="sng" strike="noStrike">
                <a:solidFill>
                  <a:srgbClr val="1155CC"/>
                </a:solidFill>
                <a:effectLst/>
                <a:latin typeface="Arial" panose="020B0604020202020204" pitchFamily="34" charset="0"/>
                <a:hlinkClick r:id="rId12"/>
              </a:rPr>
              <a:t>https://www.oecd.org/pisa/pisa-2015-results-in-focus.pdf</a:t>
            </a:r>
            <a:r>
              <a:rPr lang="en-GB" sz="1100" b="0" i="0" u="none" strike="noStrike">
                <a:solidFill>
                  <a:srgbClr val="222222"/>
                </a:solidFill>
                <a:effectLst/>
                <a:latin typeface="Arial" panose="020B0604020202020204" pitchFamily="34" charset="0"/>
              </a:rPr>
              <a:t> </a:t>
            </a:r>
            <a:r>
              <a:rPr lang="en-GB" sz="1100" b="0" i="0" u="none" strike="noStrike">
                <a:solidFill>
                  <a:srgbClr val="000000"/>
                </a:solidFill>
                <a:effectLst/>
                <a:latin typeface="Arial" panose="020B0604020202020204" pitchFamily="34" charset="0"/>
              </a:rPr>
              <a:t>(Accessed on: 12th October 2020).</a:t>
            </a:r>
            <a:endParaRPr lang="en-US" sz="1100" b="0" i="0" u="none" strike="noStrike">
              <a:solidFill>
                <a:srgbClr val="000000"/>
              </a:solidFill>
              <a:effectLst/>
              <a:latin typeface="Arial" panose="020B0604020202020204" pitchFamily="34" charset="0"/>
            </a:endParaRPr>
          </a:p>
          <a:p>
            <a:pPr rtl="0"/>
            <a:r>
              <a:rPr lang="en-US" sz="1100">
                <a:solidFill>
                  <a:srgbClr val="000000"/>
                </a:solidFill>
                <a:latin typeface="Arial" panose="020B0604020202020204" pitchFamily="34" charset="0"/>
              </a:rPr>
              <a:t>Red arrow image (nd) Available at: </a:t>
            </a:r>
            <a:r>
              <a:rPr lang="en-US" sz="1100">
                <a:solidFill>
                  <a:srgbClr val="000000"/>
                </a:solidFill>
                <a:latin typeface="Arial" panose="020B0604020202020204" pitchFamily="34" charset="0"/>
                <a:hlinkClick r:id="rId13"/>
              </a:rPr>
              <a:t>https://images.app.goo.gl/HMLP371MUvWDh9oE6</a:t>
            </a:r>
            <a:r>
              <a:rPr lang="en-US" sz="1100">
                <a:solidFill>
                  <a:srgbClr val="000000"/>
                </a:solidFill>
                <a:latin typeface="Arial" panose="020B0604020202020204" pitchFamily="34" charset="0"/>
              </a:rPr>
              <a:t> (Accessed on: 13</a:t>
            </a:r>
            <a:r>
              <a:rPr lang="en-US" sz="1100" baseline="30000">
                <a:solidFill>
                  <a:srgbClr val="000000"/>
                </a:solidFill>
                <a:latin typeface="Arial" panose="020B0604020202020204" pitchFamily="34" charset="0"/>
              </a:rPr>
              <a:t>th</a:t>
            </a:r>
            <a:r>
              <a:rPr lang="en-US" sz="1100">
                <a:solidFill>
                  <a:srgbClr val="000000"/>
                </a:solidFill>
                <a:latin typeface="Arial" panose="020B0604020202020204" pitchFamily="34" charset="0"/>
              </a:rPr>
              <a:t> October).</a:t>
            </a:r>
            <a:br>
              <a:rPr lang="en-GB" sz="1100" b="0">
                <a:effectLst/>
              </a:rPr>
            </a:br>
            <a:br>
              <a:rPr lang="en-GB" sz="1100" b="0">
                <a:effectLst/>
              </a:rPr>
            </a:br>
            <a:endParaRPr lang="en-US" sz="1100"/>
          </a:p>
        </p:txBody>
      </p:sp>
    </p:spTree>
    <p:extLst>
      <p:ext uri="{BB962C8B-B14F-4D97-AF65-F5344CB8AC3E}">
        <p14:creationId xmlns:p14="http://schemas.microsoft.com/office/powerpoint/2010/main" val="3059471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BF85F-4E39-0E43-BA4F-915D8FB1792B}"/>
              </a:ext>
            </a:extLst>
          </p:cNvPr>
          <p:cNvSpPr>
            <a:spLocks noGrp="1"/>
          </p:cNvSpPr>
          <p:nvPr>
            <p:ph type="title"/>
          </p:nvPr>
        </p:nvSpPr>
        <p:spPr>
          <a:xfrm>
            <a:off x="2116675" y="401583"/>
            <a:ext cx="3407825" cy="1280890"/>
          </a:xfrm>
        </p:spPr>
        <p:txBody>
          <a:bodyPr/>
          <a:lstStyle/>
          <a:p>
            <a:r>
              <a:rPr lang="en-US"/>
              <a:t>Reference List</a:t>
            </a:r>
          </a:p>
        </p:txBody>
      </p:sp>
      <p:sp>
        <p:nvSpPr>
          <p:cNvPr id="3" name="Content Placeholder 2">
            <a:extLst>
              <a:ext uri="{FF2B5EF4-FFF2-40B4-BE49-F238E27FC236}">
                <a16:creationId xmlns:a16="http://schemas.microsoft.com/office/drawing/2014/main" id="{2033D99F-39C3-B444-8278-8E1FDE86E223}"/>
              </a:ext>
            </a:extLst>
          </p:cNvPr>
          <p:cNvSpPr>
            <a:spLocks noGrp="1"/>
          </p:cNvSpPr>
          <p:nvPr>
            <p:ph idx="1"/>
          </p:nvPr>
        </p:nvSpPr>
        <p:spPr>
          <a:xfrm>
            <a:off x="1638300" y="1398814"/>
            <a:ext cx="8915400" cy="3777622"/>
          </a:xfrm>
        </p:spPr>
        <p:txBody>
          <a:bodyPr>
            <a:normAutofit/>
          </a:bodyPr>
          <a:lstStyle/>
          <a:p>
            <a:pPr rtl="0"/>
            <a:r>
              <a:rPr lang="en-GB" sz="1100" b="0" i="0" u="none" strike="noStrike">
                <a:solidFill>
                  <a:srgbClr val="000000"/>
                </a:solidFill>
                <a:effectLst/>
                <a:latin typeface="Arial" panose="020B0604020202020204" pitchFamily="34" charset="0"/>
                <a:cs typeface="Arial" panose="020B0604020202020204" pitchFamily="34" charset="0"/>
              </a:rPr>
              <a:t>Ustun, U., &amp; Eryilmaz, A. (2018) ‘Analysis of Finnish Education System to question the reasons behind Finnish success in PISA’, </a:t>
            </a:r>
            <a:r>
              <a:rPr lang="en-GB" sz="1100" b="0" i="1" u="none" strike="noStrike">
                <a:solidFill>
                  <a:srgbClr val="000000"/>
                </a:solidFill>
                <a:effectLst/>
                <a:latin typeface="Arial" panose="020B0604020202020204" pitchFamily="34" charset="0"/>
                <a:cs typeface="Arial" panose="020B0604020202020204" pitchFamily="34" charset="0"/>
              </a:rPr>
              <a:t>Studies in Educational Research and Development</a:t>
            </a:r>
            <a:r>
              <a:rPr lang="en-GB" sz="1100" b="0" i="0" u="none" strike="noStrike">
                <a:solidFill>
                  <a:srgbClr val="000000"/>
                </a:solidFill>
                <a:effectLst/>
                <a:latin typeface="Arial" panose="020B0604020202020204" pitchFamily="34" charset="0"/>
                <a:cs typeface="Arial" panose="020B0604020202020204" pitchFamily="34" charset="0"/>
              </a:rPr>
              <a:t>, 2(2), 93-114. DOI: file:///home/chronos/u-ea0e2bf385360dbd3135564e0b39e37b8779179c/MyFiles/Downloads/ustun_eryilmaz_SERD_2018.pdf </a:t>
            </a:r>
            <a:endParaRPr lang="en-GB" sz="1100" b="0">
              <a:effectLst/>
              <a:latin typeface="Arial" panose="020B0604020202020204" pitchFamily="34" charset="0"/>
              <a:cs typeface="Arial" panose="020B0604020202020204" pitchFamily="34" charset="0"/>
            </a:endParaRPr>
          </a:p>
          <a:p>
            <a:pPr rtl="0"/>
            <a:r>
              <a:rPr lang="en-GB" sz="1100" b="0" i="0" u="none" strike="noStrike">
                <a:solidFill>
                  <a:srgbClr val="000000"/>
                </a:solidFill>
                <a:effectLst/>
                <a:latin typeface="Arial" panose="020B0604020202020204" pitchFamily="34" charset="0"/>
                <a:cs typeface="Arial" panose="020B0604020202020204" pitchFamily="34" charset="0"/>
              </a:rPr>
              <a:t>Vince Gowmon (2019) </a:t>
            </a:r>
            <a:r>
              <a:rPr lang="en-GB" sz="1100" b="0" i="1" u="none" strike="noStrike">
                <a:solidFill>
                  <a:srgbClr val="000000"/>
                </a:solidFill>
                <a:effectLst/>
                <a:latin typeface="Arial" panose="020B0604020202020204" pitchFamily="34" charset="0"/>
                <a:cs typeface="Arial" panose="020B0604020202020204" pitchFamily="34" charset="0"/>
              </a:rPr>
              <a:t>Inspiring Quotes on Child Learning and Development. </a:t>
            </a:r>
            <a:r>
              <a:rPr lang="en-GB" sz="1100" b="0" i="0" u="none" strike="noStrike">
                <a:solidFill>
                  <a:srgbClr val="000000"/>
                </a:solidFill>
                <a:effectLst/>
                <a:latin typeface="Arial" panose="020B0604020202020204" pitchFamily="34" charset="0"/>
                <a:cs typeface="Arial" panose="020B0604020202020204" pitchFamily="34" charset="0"/>
              </a:rPr>
              <a:t>Available at: </a:t>
            </a:r>
            <a:r>
              <a:rPr lang="en-GB" sz="1100" b="0" i="0" u="sng" strike="noStrike">
                <a:solidFill>
                  <a:srgbClr val="1155CC"/>
                </a:solidFill>
                <a:effectLst/>
                <a:latin typeface="Arial" panose="020B0604020202020204" pitchFamily="34" charset="0"/>
                <a:cs typeface="Arial" panose="020B0604020202020204" pitchFamily="34" charset="0"/>
                <a:hlinkClick r:id="rId2"/>
              </a:rPr>
              <a:t>https://www.vincegowmon.com/inspiring-quotes-on-child-learning-and-development/</a:t>
            </a:r>
            <a:r>
              <a:rPr lang="en-GB" sz="1100" b="0" i="0" u="none" strike="noStrike">
                <a:solidFill>
                  <a:srgbClr val="000000"/>
                </a:solidFill>
                <a:effectLst/>
                <a:latin typeface="Arial" panose="020B0604020202020204" pitchFamily="34" charset="0"/>
                <a:cs typeface="Arial" panose="020B0604020202020204" pitchFamily="34" charset="0"/>
              </a:rPr>
              <a:t> (Accessed on: 9th October 2020).</a:t>
            </a:r>
            <a:endParaRPr lang="en-GB" sz="1100" b="0">
              <a:effectLst/>
              <a:latin typeface="Arial" panose="020B0604020202020204" pitchFamily="34" charset="0"/>
              <a:cs typeface="Arial" panose="020B0604020202020204" pitchFamily="34" charset="0"/>
            </a:endParaRPr>
          </a:p>
          <a:p>
            <a:pPr rtl="0"/>
            <a:r>
              <a:rPr lang="en-GB" sz="1100" b="0" i="0" u="none" strike="noStrike">
                <a:solidFill>
                  <a:srgbClr val="000000"/>
                </a:solidFill>
                <a:effectLst/>
                <a:latin typeface="Arial" panose="020B0604020202020204" pitchFamily="34" charset="0"/>
                <a:cs typeface="Arial" panose="020B0604020202020204" pitchFamily="34" charset="0"/>
              </a:rPr>
              <a:t>Vitikka, E., Krokfors, L. and Hurmerinta, E. (2011) </a:t>
            </a:r>
            <a:r>
              <a:rPr lang="en-GB" sz="1100" b="0" i="1" u="none" strike="noStrike">
                <a:solidFill>
                  <a:srgbClr val="000000"/>
                </a:solidFill>
                <a:effectLst/>
                <a:latin typeface="Arial" panose="020B0604020202020204" pitchFamily="34" charset="0"/>
                <a:cs typeface="Arial" panose="020B0604020202020204" pitchFamily="34" charset="0"/>
              </a:rPr>
              <a:t>The Finnish National Core Curriculum: Structure and Development. </a:t>
            </a:r>
            <a:r>
              <a:rPr lang="en-GB" sz="1100" b="0" i="0" u="none" strike="noStrike">
                <a:solidFill>
                  <a:srgbClr val="000000"/>
                </a:solidFill>
                <a:effectLst/>
                <a:latin typeface="Arial" panose="020B0604020202020204" pitchFamily="34" charset="0"/>
                <a:cs typeface="Arial" panose="020B0604020202020204" pitchFamily="34" charset="0"/>
              </a:rPr>
              <a:t>Available at: </a:t>
            </a:r>
            <a:r>
              <a:rPr lang="en-GB" sz="1100" b="0" i="0" u="sng" strike="noStrike">
                <a:solidFill>
                  <a:srgbClr val="1155CC"/>
                </a:solidFill>
                <a:effectLst/>
                <a:latin typeface="Arial" panose="020B0604020202020204" pitchFamily="34" charset="0"/>
                <a:cs typeface="Arial" panose="020B0604020202020204" pitchFamily="34" charset="0"/>
                <a:hlinkClick r:id="rId3"/>
              </a:rPr>
              <a:t>https://curriculumredesign.org/wp-content/uploads/The-Finnish-National-Core-Curriculum_Vitikka-et-al.-2011.pdf</a:t>
            </a:r>
            <a:r>
              <a:rPr lang="en-GB" sz="1100" b="0" i="0" u="none" strike="noStrike">
                <a:solidFill>
                  <a:srgbClr val="000000"/>
                </a:solidFill>
                <a:effectLst/>
                <a:latin typeface="Arial" panose="020B0604020202020204" pitchFamily="34" charset="0"/>
                <a:cs typeface="Arial" panose="020B0604020202020204" pitchFamily="34" charset="0"/>
              </a:rPr>
              <a:t> (Accessed on: 9th October). </a:t>
            </a:r>
            <a:endParaRPr lang="en-GB" sz="1100" b="0">
              <a:effectLst/>
              <a:latin typeface="Arial" panose="020B0604020202020204" pitchFamily="34" charset="0"/>
              <a:cs typeface="Arial" panose="020B0604020202020204" pitchFamily="34" charset="0"/>
            </a:endParaRPr>
          </a:p>
          <a:p>
            <a:pPr rtl="0"/>
            <a:r>
              <a:rPr lang="en-GB" sz="1100" b="0" i="0" u="none" strike="noStrike">
                <a:solidFill>
                  <a:srgbClr val="000000"/>
                </a:solidFill>
                <a:effectLst/>
                <a:latin typeface="Arial" panose="020B0604020202020204" pitchFamily="34" charset="0"/>
                <a:cs typeface="Arial" panose="020B0604020202020204" pitchFamily="34" charset="0"/>
              </a:rPr>
              <a:t>Welsh Government (2020) </a:t>
            </a:r>
            <a:r>
              <a:rPr lang="en-GB" sz="1100" b="0" i="1" u="none" strike="noStrike">
                <a:solidFill>
                  <a:srgbClr val="000000"/>
                </a:solidFill>
                <a:effectLst/>
                <a:latin typeface="Arial" panose="020B0604020202020204" pitchFamily="34" charset="0"/>
                <a:cs typeface="Arial" panose="020B0604020202020204" pitchFamily="34" charset="0"/>
              </a:rPr>
              <a:t>Curriculum for Wales guidance. </a:t>
            </a:r>
            <a:r>
              <a:rPr lang="en-GB" sz="1100" b="0" i="0" u="none" strike="noStrike">
                <a:solidFill>
                  <a:srgbClr val="000000"/>
                </a:solidFill>
                <a:effectLst/>
                <a:latin typeface="Arial" panose="020B0604020202020204" pitchFamily="34" charset="0"/>
                <a:cs typeface="Arial" panose="020B0604020202020204" pitchFamily="34" charset="0"/>
              </a:rPr>
              <a:t>Available at: </a:t>
            </a:r>
            <a:r>
              <a:rPr lang="en-GB" sz="1100" b="0" i="0" u="sng" strike="noStrike">
                <a:solidFill>
                  <a:srgbClr val="1155CC"/>
                </a:solidFill>
                <a:effectLst/>
                <a:latin typeface="Arial" panose="020B0604020202020204" pitchFamily="34" charset="0"/>
                <a:cs typeface="Arial" panose="020B0604020202020204" pitchFamily="34" charset="0"/>
                <a:hlinkClick r:id="rId4"/>
              </a:rPr>
              <a:t>https://hwb.gov.wales/api/storage/afca43eb-5c50-4846-9c2d-0d56fbffba09/curriculum-for-wales-guidance-120320.pdf</a:t>
            </a:r>
            <a:r>
              <a:rPr lang="en-GB" sz="1100" b="0" i="0" u="none" strike="noStrike">
                <a:solidFill>
                  <a:srgbClr val="000000"/>
                </a:solidFill>
                <a:effectLst/>
                <a:latin typeface="Arial" panose="020B0604020202020204" pitchFamily="34" charset="0"/>
                <a:cs typeface="Arial" panose="020B0604020202020204" pitchFamily="34" charset="0"/>
              </a:rPr>
              <a:t> (Accessed on: 9th October 2020)</a:t>
            </a:r>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877381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Wisp</vt:lpstr>
      <vt:lpstr>The advantages, disadvantages and comparison of the curriculums in Finland and Wales.</vt:lpstr>
      <vt:lpstr>What is a curriculum?</vt:lpstr>
      <vt:lpstr>An overview of both curriculums</vt:lpstr>
      <vt:lpstr>Curriculum in Wales</vt:lpstr>
      <vt:lpstr>Curriculum in Wales</vt:lpstr>
      <vt:lpstr>Curriculum in Finland</vt:lpstr>
      <vt:lpstr>Curriculum in Finland</vt:lpstr>
      <vt:lpstr>To conclude…</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advantages, disadvantages and comparison of the curriculums in Finland and Wales.</dc:title>
  <dc:creator>Claire Davies (1803982)</dc:creator>
  <cp:lastModifiedBy>Claire Davies (1803982)</cp:lastModifiedBy>
  <cp:revision>2</cp:revision>
  <dcterms:created xsi:type="dcterms:W3CDTF">2020-10-13T12:31:49Z</dcterms:created>
  <dcterms:modified xsi:type="dcterms:W3CDTF">2020-10-16T18:35:45Z</dcterms:modified>
</cp:coreProperties>
</file>