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1" r:id="rId4"/>
    <p:sldMasterId id="2147483674" r:id="rId5"/>
  </p:sldMasterIdLst>
  <p:notesMasterIdLst>
    <p:notesMasterId r:id="rId10"/>
  </p:notesMasterIdLst>
  <p:handoutMasterIdLst>
    <p:handoutMasterId r:id="rId11"/>
  </p:handoutMasterIdLst>
  <p:sldIdLst>
    <p:sldId id="257" r:id="rId6"/>
    <p:sldId id="289" r:id="rId7"/>
    <p:sldId id="290" r:id="rId8"/>
    <p:sldId id="291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89424" autoAdjust="0"/>
  </p:normalViewPr>
  <p:slideViewPr>
    <p:cSldViewPr snapToGrid="0">
      <p:cViewPr varScale="1">
        <p:scale>
          <a:sx n="102" d="100"/>
          <a:sy n="102" d="100"/>
        </p:scale>
        <p:origin x="175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C8E9E-F53E-49BC-9072-85308EAFD739}" type="datetimeFigureOut">
              <a:rPr lang="cy-GB" smtClean="0"/>
              <a:t>10/02/2020</a:t>
            </a:fld>
            <a:endParaRPr lang="cy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86C77-17E6-48BB-B9CF-9AC6F4D7E02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0578437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236D90-87CD-49F9-A99C-F73AB00FAB1B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D5591D-FE43-4DB7-94BE-7FE782E1F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497339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  <p:sp>
        <p:nvSpPr>
          <p:cNvPr id="5" name="Dalfan Pennyn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872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Explain different areas of diversity – they will deepen their understanding of these when reasearching</a:t>
            </a:r>
          </a:p>
          <a:p>
            <a:r>
              <a:rPr lang="cy-GB" dirty="0"/>
              <a:t>Gender – male/female (the body you were born with)</a:t>
            </a:r>
          </a:p>
          <a:p>
            <a:r>
              <a:rPr lang="cy-GB" dirty="0"/>
              <a:t>Sexual orientation – describes who people are attracted to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5591D-FE43-4DB7-94BE-7FE782E1F5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4373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With the assignment in the back of students’ minds, it might be worth focussing on areas of diversity that they was in their PTE1 school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D5591D-FE43-4DB7-94BE-7FE782E1F58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94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B719B-53FF-4F15-869F-9EAA62EF851D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09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EA6BC-F9D4-4379-A7D8-E34A6CEC15E0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038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70D50-742D-4F0E-A9DD-A0DBFFAD2B6A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584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892DA9-2496-45AB-ABCA-F6E53FC26A16}" type="datetime1">
              <a:rPr lang="en-US" smtClean="0"/>
              <a:t>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20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E58AA-8261-4FD2-A69A-8D6621A61F7B}" type="datetime1">
              <a:rPr lang="en-US" smtClean="0"/>
              <a:t>2/10/2020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607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37641-1092-4C28-A0DB-33AAEC171820}" type="datetime1">
              <a:rPr lang="en-US" smtClean="0"/>
              <a:t>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26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3AF3F-0D2A-456E-8372-6DB51572036A}" type="datetime1">
              <a:rPr lang="en-US" smtClean="0"/>
              <a:t>2/10/2020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442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DAF01-0189-4321-913E-BA8A8474802E}" type="datetime1">
              <a:rPr lang="en-US" smtClean="0"/>
              <a:t>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941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BB0DF-13AD-40C8-AE0D-265D1DFBB110}" type="datetime1">
              <a:rPr lang="en-US" smtClean="0"/>
              <a:t>2/10/2020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560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8012-0A23-4E0B-8EC4-1BFFCB260892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27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6E1F-44C5-4C63-9A32-C828FD9C89EF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453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200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908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30589-C620-47CF-80E3-6C319545BAED}" type="datetime1">
              <a:rPr lang="en-US" smtClean="0"/>
              <a:t>2/10/2020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703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EB4C33-AA65-4993-AA3F-9EA1D5410380}" type="datetime1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2883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9A83E-4113-4CCD-8455-FFBB91F8FE86}" type="datetime1">
              <a:rPr lang="en-US" smtClean="0"/>
              <a:t>2/10/2020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390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41EC7-4678-4D27-A551-198FD34D760E}" type="datetime1">
              <a:rPr lang="en-US" smtClean="0"/>
              <a:t>2/10/2020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461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96E6E-11CD-4410-8A46-844D5A1F4056}" type="datetime1">
              <a:rPr lang="en-US" smtClean="0"/>
              <a:t>2/10/2020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9954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C615D-9CD1-4490-BC15-4C62014D1FE2}" type="datetime1">
              <a:rPr lang="en-US" smtClean="0"/>
              <a:t>2/10/2020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2318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CC247-E9B6-473E-AF53-E925235D248E}" type="datetime1">
              <a:rPr lang="en-US" smtClean="0"/>
              <a:t>2/10/2020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6032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495A-3982-4DDD-A83F-235F547148A7}" type="datetime1">
              <a:rPr lang="en-US" smtClean="0"/>
              <a:t>2/10/2020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5850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B970-49F0-48B6-99BC-7950161A261F}" type="datetime1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797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388AE-F559-42AC-9CFE-26A1D58CBD39}" type="datetime1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4828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A4E16-4398-4368-BE56-72484D470798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731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DC18FA-356E-429E-9609-3B180110D5E4}" type="datetime1">
              <a:rPr lang="en-US" smtClean="0"/>
              <a:t>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069A4-B4EA-4CBB-8E82-6514D1ED2D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70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D78C77-F217-4165-B4CF-AACCBF38F05B}" type="datetime1">
              <a:rPr lang="en-US" smtClean="0"/>
              <a:t>2/10/2020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915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3545" y="309466"/>
            <a:ext cx="3040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ECAD6009 / ECAD7003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4551" y="309466"/>
            <a:ext cx="2618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Session 6/ </a:t>
            </a:r>
            <a:r>
              <a:rPr lang="en-GB" sz="2400" dirty="0" err="1">
                <a:solidFill>
                  <a:schemeClr val="bg1"/>
                </a:solidFill>
              </a:rPr>
              <a:t>Sesiwn</a:t>
            </a:r>
            <a:r>
              <a:rPr lang="en-GB" sz="2400" dirty="0">
                <a:solidFill>
                  <a:schemeClr val="bg1"/>
                </a:solidFill>
              </a:rPr>
              <a:t> 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07630" y="4389000"/>
            <a:ext cx="41090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b="1" dirty="0">
                <a:solidFill>
                  <a:srgbClr val="FFFF99"/>
                </a:solidFill>
              </a:rPr>
              <a:t>A Diverse Nation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36267" y="1607150"/>
            <a:ext cx="52425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b="1" dirty="0" err="1">
                <a:solidFill>
                  <a:srgbClr val="FFFF99"/>
                </a:solidFill>
              </a:rPr>
              <a:t>Cenedl</a:t>
            </a:r>
            <a:r>
              <a:rPr lang="en-GB" sz="4400" b="1" dirty="0">
                <a:solidFill>
                  <a:srgbClr val="FFFF99"/>
                </a:solidFill>
              </a:rPr>
              <a:t> o </a:t>
            </a:r>
            <a:r>
              <a:rPr lang="en-GB" sz="4400" b="1" dirty="0" err="1">
                <a:solidFill>
                  <a:srgbClr val="FFFF99"/>
                </a:solidFill>
              </a:rPr>
              <a:t>Amrywiaeth</a:t>
            </a:r>
            <a:endParaRPr lang="en-GB" sz="4400" b="1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961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92AC5-6A73-4183-B075-4C143A58B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Strwythur y sesiwn</a:t>
            </a:r>
            <a:br>
              <a:rPr lang="cy-GB" dirty="0"/>
            </a:br>
            <a:r>
              <a:rPr lang="cy-GB" i="1" dirty="0"/>
              <a:t>Structure of the session</a:t>
            </a:r>
            <a:endParaRPr lang="en-GB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361A889-A40E-4E87-85B2-53A6619F51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283" y="1825625"/>
            <a:ext cx="4120567" cy="4351338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dirty="0"/>
              <a:t>Cyflwyniad byr i rai meysydd o amrywiaeth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Amser ymchwil unigol ar y meysydd yma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Ygrifennu 200 gair ar sleid PPT y grwp “</a:t>
            </a:r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deall</a:t>
            </a:r>
            <a:r>
              <a:rPr lang="en-GB" b="1" dirty="0"/>
              <a:t> a </a:t>
            </a:r>
            <a:r>
              <a:rPr lang="en-GB" b="1" dirty="0" err="1"/>
              <a:t>gwerthfawrogi</a:t>
            </a:r>
            <a:r>
              <a:rPr lang="en-GB" b="1" dirty="0"/>
              <a:t> </a:t>
            </a:r>
            <a:r>
              <a:rPr lang="en-GB" b="1" dirty="0" err="1"/>
              <a:t>amrywiaeth</a:t>
            </a:r>
            <a:r>
              <a:rPr lang="en-GB" b="1" dirty="0"/>
              <a:t> </a:t>
            </a:r>
            <a:r>
              <a:rPr lang="en-GB" b="1" dirty="0" err="1"/>
              <a:t>yng</a:t>
            </a:r>
            <a:r>
              <a:rPr lang="en-GB" b="1" dirty="0"/>
              <a:t> </a:t>
            </a:r>
            <a:r>
              <a:rPr lang="en-GB" b="1" dirty="0" err="1"/>
              <a:t>Nghymru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ngwneud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well </a:t>
            </a:r>
            <a:r>
              <a:rPr lang="en-GB" b="1" dirty="0" err="1"/>
              <a:t>athro</a:t>
            </a:r>
            <a:r>
              <a:rPr lang="en-GB" b="1" dirty="0"/>
              <a:t>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baragraff</a:t>
            </a:r>
            <a:r>
              <a:rPr lang="en-GB" dirty="0"/>
              <a:t> </a:t>
            </a:r>
            <a:r>
              <a:rPr lang="en-GB" dirty="0" err="1"/>
              <a:t>cyd-fyfyriwr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B693BE-55A3-45F3-A7E6-A3CD14BB8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6"/>
            <a:ext cx="3886200" cy="3887277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i="1" dirty="0"/>
              <a:t>Brief introduction to some areas of diversity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Individual research time on these areas of diversity</a:t>
            </a: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Write 200 words on shared PPT slide “</a:t>
            </a:r>
            <a:r>
              <a:rPr lang="en-GB" b="1" dirty="0"/>
              <a:t>How does understanding and appreciating diversity in Wales make me a better teacher?”</a:t>
            </a:r>
            <a:endParaRPr lang="en-GB" b="1" dirty="0"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cy-GB" i="1" dirty="0"/>
              <a:t>Comment on a fellow student’s paragraph</a:t>
            </a:r>
          </a:p>
          <a:p>
            <a:pPr marL="514350" indent="-514350">
              <a:buFont typeface="+mj-lt"/>
              <a:buAutoNum type="arabicPeriod"/>
            </a:pPr>
            <a:endParaRPr lang="en-GB" i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7261CC-DE24-4E88-8FC9-27F97BBBE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156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FC531-345A-49E0-846C-577BCD2F0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255"/>
            <a:ext cx="7886700" cy="1325563"/>
          </a:xfrm>
        </p:spPr>
        <p:txBody>
          <a:bodyPr/>
          <a:lstStyle/>
          <a:p>
            <a:r>
              <a:rPr lang="cy-GB" dirty="0"/>
              <a:t>Amrywiaeth				</a:t>
            </a:r>
            <a:r>
              <a:rPr lang="cy-GB" i="1" dirty="0"/>
              <a:t>Diversity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10923-49F4-4941-9674-50CBE60E1D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Iaith</a:t>
            </a:r>
          </a:p>
          <a:p>
            <a:r>
              <a:rPr lang="cy-GB" dirty="0"/>
              <a:t>Cenedl ethnig</a:t>
            </a:r>
          </a:p>
          <a:p>
            <a:r>
              <a:rPr lang="cy-GB" dirty="0"/>
              <a:t>Rhyw</a:t>
            </a:r>
          </a:p>
          <a:p>
            <a:r>
              <a:rPr lang="cy-GB" dirty="0"/>
              <a:t>Rhywedd</a:t>
            </a:r>
          </a:p>
          <a:p>
            <a:r>
              <a:rPr lang="cy-GB" dirty="0"/>
              <a:t>Crefydd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5572B0C-A412-4F95-B903-4CF4D4DC00D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3840" y="1488222"/>
            <a:ext cx="3082020" cy="3881555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D2DEAC-F8AE-49EB-881C-5E96A6382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3</a:t>
            </a:fld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D72F3E9-B868-4844-AB62-D67CDD500700}"/>
              </a:ext>
            </a:extLst>
          </p:cNvPr>
          <p:cNvSpPr txBox="1">
            <a:spLocks/>
          </p:cNvSpPr>
          <p:nvPr/>
        </p:nvSpPr>
        <p:spPr>
          <a:xfrm>
            <a:off x="6055860" y="1674415"/>
            <a:ext cx="38862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Language</a:t>
            </a:r>
          </a:p>
          <a:p>
            <a:r>
              <a:rPr lang="cy-GB" dirty="0"/>
              <a:t>Ethnic background</a:t>
            </a:r>
          </a:p>
          <a:p>
            <a:r>
              <a:rPr lang="cy-GB" dirty="0"/>
              <a:t>Gender</a:t>
            </a:r>
          </a:p>
          <a:p>
            <a:r>
              <a:rPr lang="cy-GB" dirty="0"/>
              <a:t>Sexual orientation</a:t>
            </a:r>
          </a:p>
          <a:p>
            <a:r>
              <a:rPr lang="cy-GB" dirty="0"/>
              <a:t>Religion</a:t>
            </a:r>
          </a:p>
        </p:txBody>
      </p:sp>
    </p:spTree>
    <p:extLst>
      <p:ext uri="{BB962C8B-B14F-4D97-AF65-F5344CB8AC3E}">
        <p14:creationId xmlns:p14="http://schemas.microsoft.com/office/powerpoint/2010/main" val="3315060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63C89-7190-41FC-A722-A74A1AF75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Ymchwil unigol</a:t>
            </a:r>
            <a:br>
              <a:rPr lang="cy-GB" dirty="0"/>
            </a:br>
            <a:r>
              <a:rPr lang="cy-GB" i="1" dirty="0"/>
              <a:t>Individual research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1DD62-6FC6-49EF-98DE-879B65D0AF3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Defnyddiwch y rhestr o ffynonellau sydd wedi ei ddarparu i ddyfnhau eich dealltwriaeth o’r meysydd yma.</a:t>
            </a:r>
          </a:p>
          <a:p>
            <a:r>
              <a:rPr lang="cy-GB" dirty="0"/>
              <a:t>Copi ar Moodle &gt; ECAD6009/7003 &gt; D3 &gt; 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A Diverse nation – research sources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74443D-842C-4426-9259-727A793251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Use the list of sources provided and deepen your understanding of the areas of diversity</a:t>
            </a:r>
          </a:p>
          <a:p>
            <a:r>
              <a:rPr lang="cy-GB" dirty="0"/>
              <a:t>Copy on Moodle &gt; ECAD6009/7003 &gt; D3 &gt; </a:t>
            </a:r>
            <a:r>
              <a:rPr lang="cy-GB" dirty="0">
                <a:solidFill>
                  <a:schemeClr val="accent6">
                    <a:lumMod val="75000"/>
                  </a:schemeClr>
                </a:solidFill>
              </a:rPr>
              <a:t>A Diverse nation – research sources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58CD14-9850-4E3A-9B50-8956116BE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3353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B9DF921B5A7A4FA9BA9DFFF4EC9399" ma:contentTypeVersion="28" ma:contentTypeDescription="Create a new document." ma:contentTypeScope="" ma:versionID="3eed775556ba33e8b60d876b59424ba3">
  <xsd:schema xmlns:xsd="http://www.w3.org/2001/XMLSchema" xmlns:xs="http://www.w3.org/2001/XMLSchema" xmlns:p="http://schemas.microsoft.com/office/2006/metadata/properties" xmlns:ns3="187a2bee-0fe6-44de-ab54-6430ee518e14" xmlns:ns4="6003df89-8e1b-4d83-9d41-d74030b0b52c" targetNamespace="http://schemas.microsoft.com/office/2006/metadata/properties" ma:root="true" ma:fieldsID="91c4da1e5b5d7fd324dd49836cdf4916" ns3:_="" ns4:_="">
    <xsd:import namespace="187a2bee-0fe6-44de-ab54-6430ee518e14"/>
    <xsd:import namespace="6003df89-8e1b-4d83-9d41-d74030b0b52c"/>
    <xsd:element name="properties">
      <xsd:complexType>
        <xsd:sequence>
          <xsd:element name="documentManagement">
            <xsd:complexType>
              <xsd:all>
                <xsd:element ref="ns3:NotebookType" minOccurs="0"/>
                <xsd:element ref="ns3:FolderType" minOccurs="0"/>
                <xsd:element ref="ns3:Owner" minOccurs="0"/>
                <xsd:element ref="ns3:DefaultSectionNames" minOccurs="0"/>
                <xsd:element ref="ns3:Templates" minOccurs="0"/>
                <xsd:element ref="ns3:CultureName" minOccurs="0"/>
                <xsd:element ref="ns3:AppVersion" minOccurs="0"/>
                <xsd:element ref="ns3:Teachers" minOccurs="0"/>
                <xsd:element ref="ns3:Students" minOccurs="0"/>
                <xsd:element ref="ns3:Student_Group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Location" minOccurs="0"/>
                <xsd:element ref="ns3:MediaServiceAutoTags" minOccurs="0"/>
                <xsd:element ref="ns3:MediaServiceOCR" minOccurs="0"/>
                <xsd:element ref="ns3:TeamsChannelId" minOccurs="0"/>
                <xsd:element ref="ns3:IsNotebookLocked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7a2bee-0fe6-44de-ab54-6430ee518e14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Owner" ma:index="1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1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2" nillable="true" ma:displayName="Templates" ma:internalName="Templates">
      <xsd:simpleType>
        <xsd:restriction base="dms:Note">
          <xsd:maxLength value="255"/>
        </xsd:restriction>
      </xsd:simpleType>
    </xsd:element>
    <xsd:element name="CultureName" ma:index="13" nillable="true" ma:displayName="Culture Name" ma:internalName="CultureName">
      <xsd:simpleType>
        <xsd:restriction base="dms:Text"/>
      </xsd:simpleType>
    </xsd:element>
    <xsd:element name="AppVersion" ma:index="14" nillable="true" ma:displayName="App Version" ma:internalName="AppVersion">
      <xsd:simpleType>
        <xsd:restriction base="dms:Text"/>
      </xsd:simpleType>
    </xsd:element>
    <xsd:element name="Teachers" ma:index="15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6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7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18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19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0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21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22" nillable="true" ma:displayName="Is Collaboration Space Locked" ma:internalName="Is_Collaboration_Space_Locked">
      <xsd:simpleType>
        <xsd:restriction base="dms:Boolean"/>
      </xsd:simpleType>
    </xsd:element>
    <xsd:element name="MediaServiceMetadata" ma:index="26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7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9" nillable="true" ma:displayName="MediaServiceLocation" ma:internalName="MediaServiceLocation" ma:readOnly="true">
      <xsd:simpleType>
        <xsd:restriction base="dms:Text"/>
      </xsd:simpleType>
    </xsd:element>
    <xsd:element name="MediaServiceAutoTags" ma:index="30" nillable="true" ma:displayName="MediaServiceAutoTags" ma:internalName="MediaServiceAutoTags" ma:readOnly="true">
      <xsd:simpleType>
        <xsd:restriction base="dms:Text"/>
      </xsd:simpleType>
    </xsd:element>
    <xsd:element name="MediaServiceOCR" ma:index="3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TeamsChannelId" ma:index="32" nillable="true" ma:displayName="Teams Channel Id" ma:internalName="TeamsChannelId">
      <xsd:simpleType>
        <xsd:restriction base="dms:Text"/>
      </xsd:simpleType>
    </xsd:element>
    <xsd:element name="IsNotebookLocked" ma:index="33" nillable="true" ma:displayName="Is Notebook Locked" ma:internalName="IsNotebookLocked">
      <xsd:simpleType>
        <xsd:restriction base="dms:Boolean"/>
      </xsd:simpleType>
    </xsd:element>
    <xsd:element name="MediaServiceAutoKeyPoints" ma:index="3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03df89-8e1b-4d83-9d41-d74030b0b52c" elementFormDefault="qualified">
    <xsd:import namespace="http://schemas.microsoft.com/office/2006/documentManagement/types"/>
    <xsd:import namespace="http://schemas.microsoft.com/office/infopath/2007/PartnerControls"/>
    <xsd:element name="SharedWithUsers" ma:index="23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4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5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eachers xmlns="187a2bee-0fe6-44de-ab54-6430ee518e14">
      <UserInfo>
        <DisplayName/>
        <AccountId xsi:nil="true"/>
        <AccountType/>
      </UserInfo>
    </Teachers>
    <Self_Registration_Enabled xmlns="187a2bee-0fe6-44de-ab54-6430ee518e14" xsi:nil="true"/>
    <IsNotebookLocked xmlns="187a2bee-0fe6-44de-ab54-6430ee518e14" xsi:nil="true"/>
    <FolderType xmlns="187a2bee-0fe6-44de-ab54-6430ee518e14" xsi:nil="true"/>
    <Students xmlns="187a2bee-0fe6-44de-ab54-6430ee518e14">
      <UserInfo>
        <DisplayName/>
        <AccountId xsi:nil="true"/>
        <AccountType/>
      </UserInfo>
    </Students>
    <Templates xmlns="187a2bee-0fe6-44de-ab54-6430ee518e14" xsi:nil="true"/>
    <NotebookType xmlns="187a2bee-0fe6-44de-ab54-6430ee518e14" xsi:nil="true"/>
    <Student_Groups xmlns="187a2bee-0fe6-44de-ab54-6430ee518e14">
      <UserInfo>
        <DisplayName/>
        <AccountId xsi:nil="true"/>
        <AccountType/>
      </UserInfo>
    </Student_Groups>
    <DefaultSectionNames xmlns="187a2bee-0fe6-44de-ab54-6430ee518e14" xsi:nil="true"/>
    <Is_Collaboration_Space_Locked xmlns="187a2bee-0fe6-44de-ab54-6430ee518e14" xsi:nil="true"/>
    <AppVersion xmlns="187a2bee-0fe6-44de-ab54-6430ee518e14" xsi:nil="true"/>
    <Invited_Teachers xmlns="187a2bee-0fe6-44de-ab54-6430ee518e14" xsi:nil="true"/>
    <Owner xmlns="187a2bee-0fe6-44de-ab54-6430ee518e14">
      <UserInfo>
        <DisplayName/>
        <AccountId xsi:nil="true"/>
        <AccountType/>
      </UserInfo>
    </Owner>
    <Has_Teacher_Only_SectionGroup xmlns="187a2bee-0fe6-44de-ab54-6430ee518e14" xsi:nil="true"/>
    <CultureName xmlns="187a2bee-0fe6-44de-ab54-6430ee518e14" xsi:nil="true"/>
    <Invited_Students xmlns="187a2bee-0fe6-44de-ab54-6430ee518e14" xsi:nil="true"/>
    <TeamsChannelId xmlns="187a2bee-0fe6-44de-ab54-6430ee518e14" xsi:nil="true"/>
  </documentManagement>
</p:properties>
</file>

<file path=customXml/itemProps1.xml><?xml version="1.0" encoding="utf-8"?>
<ds:datastoreItem xmlns:ds="http://schemas.openxmlformats.org/officeDocument/2006/customXml" ds:itemID="{886260E8-EF9F-4E22-A14F-0CD911AFF7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1DAFF4-8B54-4CA0-8CBE-7CA97B9174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7a2bee-0fe6-44de-ab54-6430ee518e14"/>
    <ds:schemaRef ds:uri="6003df89-8e1b-4d83-9d41-d74030b0b5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E9830EA-5ABE-420D-95F3-46161B3DBB94}">
  <ds:schemaRefs>
    <ds:schemaRef ds:uri="187a2bee-0fe6-44de-ab54-6430ee518e14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6003df89-8e1b-4d83-9d41-d74030b0b52c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269</TotalTime>
  <Words>262</Words>
  <Application>Microsoft Office PowerPoint</Application>
  <PresentationFormat>On-screen Show (4:3)</PresentationFormat>
  <Paragraphs>39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1_Office Theme</vt:lpstr>
      <vt:lpstr>PowerPoint Presentation</vt:lpstr>
      <vt:lpstr>Strwythur y sesiwn Structure of the session</vt:lpstr>
      <vt:lpstr>Amrywiaeth    Diversity</vt:lpstr>
      <vt:lpstr>Ymchwil unigol Individual research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Stacey</dc:creator>
  <cp:lastModifiedBy>Aled Williams</cp:lastModifiedBy>
  <cp:revision>14</cp:revision>
  <dcterms:created xsi:type="dcterms:W3CDTF">2020-01-30T13:27:38Z</dcterms:created>
  <dcterms:modified xsi:type="dcterms:W3CDTF">2020-02-10T12:24:32Z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0x01010000B9DF921B5A7A4FA9BA9DFFF4EC9399</vt:lpwstr>
  </property>
</Properties>
</file>