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media/image14.jpg" ContentType="image/jpeg"/>
  <Override PartName="/ppt/media/image15.jpg" ContentType="image/jpeg"/>
  <Override PartName="/ppt/media/image16.jpg" ContentType="image/jpeg"/>
  <Override PartName="/ppt/media/image17.jpg" ContentType="image/jpeg"/>
  <Override PartName="/ppt/media/image18.jpg" ContentType="image/jpeg"/>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70" r:id="rId3"/>
    <p:sldId id="271" r:id="rId4"/>
    <p:sldId id="272" r:id="rId5"/>
    <p:sldId id="273" r:id="rId6"/>
    <p:sldId id="296" r:id="rId7"/>
    <p:sldId id="274" r:id="rId8"/>
    <p:sldId id="297" r:id="rId9"/>
    <p:sldId id="276" r:id="rId10"/>
    <p:sldId id="298" r:id="rId11"/>
    <p:sldId id="299" r:id="rId12"/>
    <p:sldId id="300" r:id="rId13"/>
    <p:sldId id="301" r:id="rId14"/>
    <p:sldId id="302" r:id="rId15"/>
    <p:sldId id="303" r:id="rId16"/>
    <p:sldId id="304" r:id="rId17"/>
    <p:sldId id="306" r:id="rId18"/>
    <p:sldId id="305" r:id="rId19"/>
    <p:sldId id="277" r:id="rId20"/>
    <p:sldId id="279" r:id="rId21"/>
    <p:sldId id="280" r:id="rId22"/>
    <p:sldId id="281" r:id="rId23"/>
    <p:sldId id="282" r:id="rId24"/>
    <p:sldId id="283" r:id="rId25"/>
    <p:sldId id="285" r:id="rId26"/>
    <p:sldId id="287" r:id="rId27"/>
    <p:sldId id="289" r:id="rId28"/>
    <p:sldId id="290" r:id="rId29"/>
  </p:sldIdLst>
  <p:sldSz cx="9144000" cy="6858000" type="screen4x3"/>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426" autoAdjust="0"/>
    <p:restoredTop sz="94660"/>
  </p:normalViewPr>
  <p:slideViewPr>
    <p:cSldViewPr>
      <p:cViewPr>
        <p:scale>
          <a:sx n="50" d="100"/>
          <a:sy n="50" d="100"/>
        </p:scale>
        <p:origin x="1674" y="47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666163EF-E7BF-4A8E-A0AE-368327A26738}" type="datetimeFigureOut">
              <a:rPr lang="en-GB" smtClean="0"/>
              <a:t>24/02/2019</a:t>
            </a:fld>
            <a:endParaRPr lang="en-GB"/>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96320DA7-3328-42DA-AD1E-B63AED025D87}" type="slidenum">
              <a:rPr lang="en-GB" smtClean="0"/>
              <a:t>‹#›</a:t>
            </a:fld>
            <a:endParaRPr lang="en-GB"/>
          </a:p>
        </p:txBody>
      </p:sp>
    </p:spTree>
    <p:extLst>
      <p:ext uri="{BB962C8B-B14F-4D97-AF65-F5344CB8AC3E}">
        <p14:creationId xmlns:p14="http://schemas.microsoft.com/office/powerpoint/2010/main" val="855722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5BAE24-B87F-464F-A799-8659B5B8FAE0}" type="slidenum">
              <a:rPr lang="en-GB" smtClean="0"/>
              <a:t>6</a:t>
            </a:fld>
            <a:endParaRPr lang="en-GB"/>
          </a:p>
        </p:txBody>
      </p:sp>
    </p:spTree>
    <p:extLst>
      <p:ext uri="{BB962C8B-B14F-4D97-AF65-F5344CB8AC3E}">
        <p14:creationId xmlns:p14="http://schemas.microsoft.com/office/powerpoint/2010/main" val="2057915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p:spPr>
        <p:txBody>
          <a:bodyPr/>
          <a:lstStyle/>
          <a:p>
            <a:pPr>
              <a:lnSpc>
                <a:spcPct val="115000"/>
              </a:lnSpc>
              <a:spcAft>
                <a:spcPts val="1000"/>
              </a:spcAft>
            </a:pPr>
            <a:r>
              <a:rPr lang="en-GB" altLang="en-US" smtClean="0">
                <a:solidFill>
                  <a:srgbClr val="000000"/>
                </a:solidFill>
                <a:latin typeface="Calibri" pitchFamily="34" charset="0"/>
                <a:ea typeface="Calibri" pitchFamily="34" charset="0"/>
                <a:cs typeface="Times New Roman" pitchFamily="18" charset="0"/>
              </a:rPr>
              <a:t>The private sphere is often referred to as civil society, a term that covers the sphere in which citizens have space to pursue their own personal goals. Private individuals and businesses, trade unions, religious groups and the many sub-national associations that exist in pluralist societies are all part of civil society (Linz and Stepan, 1997). Institutions of civil society may be very limited or even banned in some states, but the trend in the post-war period has been towards greater pluralism. Pluralism implies a multiplicity of groups - a development which flows logically from liberalism (Sartori, 1997). </a:t>
            </a:r>
          </a:p>
          <a:p>
            <a:endParaRPr lang="en-GB" altLang="en-US" smtClean="0">
              <a:solidFill>
                <a:srgbClr val="000000"/>
              </a:solidFill>
              <a:latin typeface="Arial" pitchFamily="34" charset="0"/>
              <a:ea typeface="Calibri" pitchFamily="34" charset="0"/>
              <a:cs typeface="Times New Roman" pitchFamily="18" charset="0"/>
            </a:endParaRPr>
          </a:p>
          <a:p>
            <a:endParaRPr lang="en-GB" altLang="en-US" smtClean="0">
              <a:latin typeface="Arial" pitchFamily="34" charset="0"/>
              <a:ea typeface="Calibri" pitchFamily="34" charset="0"/>
              <a:cs typeface="Times New Roman" pitchFamily="18" charset="0"/>
            </a:endParaRPr>
          </a:p>
        </p:txBody>
      </p:sp>
      <p:sp>
        <p:nvSpPr>
          <p:cNvPr id="40964"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itchFamily="34" charset="0"/>
              </a:defRPr>
            </a:lvl1pPr>
            <a:lvl2pPr marL="742950" indent="-285750" eaLnBrk="0" hangingPunct="0">
              <a:spcBef>
                <a:spcPct val="30000"/>
              </a:spcBef>
              <a:defRPr sz="1200">
                <a:solidFill>
                  <a:schemeClr val="tx1"/>
                </a:solidFill>
                <a:latin typeface="Arial" pitchFamily="34" charset="0"/>
              </a:defRPr>
            </a:lvl2pPr>
            <a:lvl3pPr marL="1143000" indent="-228600" eaLnBrk="0" hangingPunct="0">
              <a:spcBef>
                <a:spcPct val="30000"/>
              </a:spcBef>
              <a:defRPr sz="1200">
                <a:solidFill>
                  <a:schemeClr val="tx1"/>
                </a:solidFill>
                <a:latin typeface="Arial" pitchFamily="34" charset="0"/>
              </a:defRPr>
            </a:lvl3pPr>
            <a:lvl4pPr marL="1600200" indent="-228600" eaLnBrk="0" hangingPunct="0">
              <a:spcBef>
                <a:spcPct val="30000"/>
              </a:spcBef>
              <a:defRPr sz="1200">
                <a:solidFill>
                  <a:schemeClr val="tx1"/>
                </a:solidFill>
                <a:latin typeface="Arial" pitchFamily="34" charset="0"/>
              </a:defRPr>
            </a:lvl4pPr>
            <a:lvl5pPr marL="2057400" indent="-228600" eaLnBrk="0" hangingPunct="0">
              <a:spcBef>
                <a:spcPct val="30000"/>
              </a:spcBef>
              <a:defRPr sz="1200">
                <a:solidFill>
                  <a:schemeClr val="tx1"/>
                </a:solidFill>
                <a:latin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defRPr>
            </a:lvl9pPr>
          </a:lstStyle>
          <a:p>
            <a:pPr eaLnBrk="1" hangingPunct="1">
              <a:spcBef>
                <a:spcPct val="0"/>
              </a:spcBef>
            </a:pPr>
            <a:fld id="{DBCFFD17-3C56-4DCD-B0DE-7B24E9798515}" type="slidenum">
              <a:rPr lang="en-GB" altLang="en-US" smtClean="0"/>
              <a:pPr eaLnBrk="1" hangingPunct="1">
                <a:spcBef>
                  <a:spcPct val="0"/>
                </a:spcBef>
              </a:pPr>
              <a:t>10</a:t>
            </a:fld>
            <a:endParaRPr lang="en-GB" altLang="en-US" smtClean="0"/>
          </a:p>
        </p:txBody>
      </p:sp>
    </p:spTree>
    <p:extLst>
      <p:ext uri="{BB962C8B-B14F-4D97-AF65-F5344CB8AC3E}">
        <p14:creationId xmlns:p14="http://schemas.microsoft.com/office/powerpoint/2010/main" val="33875287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pPr>
              <a:lnSpc>
                <a:spcPct val="115000"/>
              </a:lnSpc>
              <a:spcAft>
                <a:spcPts val="1000"/>
              </a:spcAft>
            </a:pPr>
            <a:r>
              <a:rPr lang="en-GB" altLang="en-US" smtClean="0">
                <a:solidFill>
                  <a:srgbClr val="000000"/>
                </a:solidFill>
                <a:latin typeface="Calibri" pitchFamily="34" charset="0"/>
                <a:ea typeface="Calibri" pitchFamily="34" charset="0"/>
                <a:cs typeface="Times New Roman" pitchFamily="18" charset="0"/>
              </a:rPr>
              <a:t>Public and private spheres, however, are not as easily separated as the theoretical distinction suggests, and their distinction has become blurred with the growth of the welfare state in the major industrialized societies since the Second World War, extending the reach of the state into the private sphere. Some of these impacts are shown in Figure 7.1. Governments argue that increased regulation is beneficial, protecting workers, consumers and the environment. </a:t>
            </a:r>
          </a:p>
          <a:p>
            <a:pPr>
              <a:lnSpc>
                <a:spcPct val="115000"/>
              </a:lnSpc>
              <a:spcAft>
                <a:spcPts val="1000"/>
              </a:spcAft>
            </a:pPr>
            <a:endParaRPr lang="en-GB" altLang="en-US" smtClean="0">
              <a:solidFill>
                <a:srgbClr val="000000"/>
              </a:solidFill>
              <a:latin typeface="Calibri" pitchFamily="34" charset="0"/>
              <a:ea typeface="Calibri" pitchFamily="34" charset="0"/>
              <a:cs typeface="Times New Roman" pitchFamily="18" charset="0"/>
            </a:endParaRPr>
          </a:p>
          <a:p>
            <a:pPr>
              <a:lnSpc>
                <a:spcPct val="115000"/>
              </a:lnSpc>
              <a:spcAft>
                <a:spcPts val="1000"/>
              </a:spcAft>
            </a:pPr>
            <a:r>
              <a:rPr lang="en-GB" altLang="en-US" smtClean="0">
                <a:solidFill>
                  <a:srgbClr val="000000"/>
                </a:solidFill>
                <a:latin typeface="Calibri" pitchFamily="34" charset="0"/>
                <a:ea typeface="Calibri" pitchFamily="34" charset="0"/>
                <a:cs typeface="Times New Roman" pitchFamily="18" charset="0"/>
              </a:rPr>
              <a:t>The liberal's view of the public/private divide is that government interference in civil society should be kept t4 a minimum (see Chapter 3). However, the social and economic problems associated with growing inequalities in industrial societies, such as poverty and unemployment, have brought about a revision of this view, to encompass a more interventionist role for the state. The extent to which governments are justified in intervening to promote social welfare is one of the major issues giving rise to political divisions in all societies. It goes hand in hand with the issue of the extent that governments should intervene in markets. Most governments have undertaken wide-ranging privatization of public enterprises. In addition, we have seen the emergence of public/private partnerships in the provision of public services, such as education, transport, healthcare and prisons. The simple dichotomy of public and private domains, therefore, is being replaced by a less polarized, more inter-linking relationship between the state and civil society. Increasingly, businesses are becoming intertwined with government agencies and processes, in activities as diverse as air traffic control, hospitals and prisons.</a:t>
            </a:r>
          </a:p>
          <a:p>
            <a:endParaRPr lang="en-GB" altLang="en-US" smtClean="0">
              <a:solidFill>
                <a:srgbClr val="000000"/>
              </a:solidFill>
              <a:latin typeface="Arial" pitchFamily="34" charset="0"/>
              <a:ea typeface="Calibri" pitchFamily="34" charset="0"/>
              <a:cs typeface="Times New Roman" pitchFamily="18" charset="0"/>
            </a:endParaRPr>
          </a:p>
          <a:p>
            <a:endParaRPr lang="en-GB" altLang="en-US" smtClean="0">
              <a:latin typeface="Arial" pitchFamily="34" charset="0"/>
              <a:ea typeface="Calibri" pitchFamily="34" charset="0"/>
              <a:cs typeface="Times New Roman" pitchFamily="18" charset="0"/>
            </a:endParaRPr>
          </a:p>
        </p:txBody>
      </p:sp>
      <p:sp>
        <p:nvSpPr>
          <p:cNvPr id="41988"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itchFamily="34" charset="0"/>
              </a:defRPr>
            </a:lvl1pPr>
            <a:lvl2pPr marL="742950" indent="-285750" eaLnBrk="0" hangingPunct="0">
              <a:spcBef>
                <a:spcPct val="30000"/>
              </a:spcBef>
              <a:defRPr sz="1200">
                <a:solidFill>
                  <a:schemeClr val="tx1"/>
                </a:solidFill>
                <a:latin typeface="Arial" pitchFamily="34" charset="0"/>
              </a:defRPr>
            </a:lvl2pPr>
            <a:lvl3pPr marL="1143000" indent="-228600" eaLnBrk="0" hangingPunct="0">
              <a:spcBef>
                <a:spcPct val="30000"/>
              </a:spcBef>
              <a:defRPr sz="1200">
                <a:solidFill>
                  <a:schemeClr val="tx1"/>
                </a:solidFill>
                <a:latin typeface="Arial" pitchFamily="34" charset="0"/>
              </a:defRPr>
            </a:lvl3pPr>
            <a:lvl4pPr marL="1600200" indent="-228600" eaLnBrk="0" hangingPunct="0">
              <a:spcBef>
                <a:spcPct val="30000"/>
              </a:spcBef>
              <a:defRPr sz="1200">
                <a:solidFill>
                  <a:schemeClr val="tx1"/>
                </a:solidFill>
                <a:latin typeface="Arial" pitchFamily="34" charset="0"/>
              </a:defRPr>
            </a:lvl4pPr>
            <a:lvl5pPr marL="2057400" indent="-228600" eaLnBrk="0" hangingPunct="0">
              <a:spcBef>
                <a:spcPct val="30000"/>
              </a:spcBef>
              <a:defRPr sz="1200">
                <a:solidFill>
                  <a:schemeClr val="tx1"/>
                </a:solidFill>
                <a:latin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defRPr>
            </a:lvl9pPr>
          </a:lstStyle>
          <a:p>
            <a:pPr eaLnBrk="1" hangingPunct="1">
              <a:spcBef>
                <a:spcPct val="0"/>
              </a:spcBef>
            </a:pPr>
            <a:fld id="{833D2411-C5C0-4E37-8FF9-FC855DFCC5CF}" type="slidenum">
              <a:rPr lang="en-GB" altLang="en-US" smtClean="0"/>
              <a:pPr eaLnBrk="1" hangingPunct="1">
                <a:spcBef>
                  <a:spcPct val="0"/>
                </a:spcBef>
              </a:pPr>
              <a:t>11</a:t>
            </a:fld>
            <a:endParaRPr lang="en-GB" altLang="en-US" smtClean="0"/>
          </a:p>
        </p:txBody>
      </p:sp>
    </p:spTree>
    <p:extLst>
      <p:ext uri="{BB962C8B-B14F-4D97-AF65-F5344CB8AC3E}">
        <p14:creationId xmlns:p14="http://schemas.microsoft.com/office/powerpoint/2010/main" val="2915098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p:spPr>
        <p:txBody>
          <a:bodyPr/>
          <a:lstStyle/>
          <a:p>
            <a:pPr algn="just" eaLnBrk="1" hangingPunct="1">
              <a:lnSpc>
                <a:spcPts val="1800"/>
              </a:lnSpc>
              <a:spcBef>
                <a:spcPct val="0"/>
              </a:spcBef>
              <a:spcAft>
                <a:spcPts val="1200"/>
              </a:spcAft>
            </a:pPr>
            <a:r>
              <a:rPr lang="en-US" altLang="en-US" dirty="0" smtClean="0">
                <a:solidFill>
                  <a:srgbClr val="000000"/>
                </a:solidFill>
                <a:latin typeface="Open Sans"/>
                <a:cs typeface="Times New Roman" pitchFamily="18" charset="0"/>
              </a:rPr>
              <a:t>The political environment of a nation affects the legal aspects and government rules which a foreign firm has to experience and follow while doing business in that nation. There are definite legal rules and governance terms in every country in the world. A foreign company that operates within a particular country has to abide by the country’s laws for the duration it operates there.</a:t>
            </a:r>
          </a:p>
          <a:p>
            <a:pPr algn="just" eaLnBrk="1" hangingPunct="1">
              <a:lnSpc>
                <a:spcPts val="1800"/>
              </a:lnSpc>
              <a:spcBef>
                <a:spcPct val="0"/>
              </a:spcBef>
              <a:spcAft>
                <a:spcPts val="1200"/>
              </a:spcAft>
            </a:pPr>
            <a:endParaRPr lang="en-US" altLang="en-US" dirty="0" smtClean="0">
              <a:solidFill>
                <a:srgbClr val="000000"/>
              </a:solidFill>
              <a:latin typeface="Open Sans"/>
              <a:ea typeface="Calibri" pitchFamily="34" charset="0"/>
              <a:cs typeface="Times New Roman" pitchFamily="18" charset="0"/>
            </a:endParaRPr>
          </a:p>
          <a:p>
            <a:pPr algn="just" eaLnBrk="1" hangingPunct="1">
              <a:lnSpc>
                <a:spcPts val="1800"/>
              </a:lnSpc>
              <a:spcBef>
                <a:spcPct val="0"/>
              </a:spcBef>
              <a:spcAft>
                <a:spcPts val="1200"/>
              </a:spcAft>
            </a:pPr>
            <a:r>
              <a:rPr lang="en-US" altLang="en-US" sz="1400" dirty="0" smtClean="0">
                <a:solidFill>
                  <a:srgbClr val="000000"/>
                </a:solidFill>
                <a:latin typeface="Open Sans"/>
                <a:cs typeface="Times New Roman" pitchFamily="18" charset="0"/>
              </a:rPr>
              <a:t>There are three major effects of political environment on business organizations −</a:t>
            </a:r>
            <a:endParaRPr lang="en-GB" altLang="en-US" sz="1600" dirty="0" smtClean="0">
              <a:solidFill>
                <a:srgbClr val="000000"/>
              </a:solidFill>
              <a:latin typeface="Calibri" pitchFamily="34" charset="0"/>
              <a:ea typeface="Calibri" pitchFamily="34" charset="0"/>
              <a:cs typeface="Calibri" pitchFamily="34" charset="0"/>
            </a:endParaRPr>
          </a:p>
          <a:p>
            <a:pPr algn="just" eaLnBrk="1" hangingPunct="1">
              <a:lnSpc>
                <a:spcPts val="1800"/>
              </a:lnSpc>
              <a:spcBef>
                <a:spcPct val="0"/>
              </a:spcBef>
              <a:spcAft>
                <a:spcPts val="1200"/>
              </a:spcAft>
              <a:buSzPts val="1000"/>
              <a:buFont typeface="Symbol" pitchFamily="18" charset="2"/>
              <a:buChar char=""/>
            </a:pPr>
            <a:r>
              <a:rPr lang="en-US" altLang="en-US" sz="1400" b="1" dirty="0" smtClean="0">
                <a:solidFill>
                  <a:srgbClr val="000000"/>
                </a:solidFill>
                <a:latin typeface="Open Sans"/>
                <a:cs typeface="Times New Roman" pitchFamily="18" charset="0"/>
              </a:rPr>
              <a:t>Impact on Economy</a:t>
            </a:r>
            <a:r>
              <a:rPr lang="en-US" altLang="en-US" sz="1400" dirty="0" smtClean="0">
                <a:solidFill>
                  <a:srgbClr val="000000"/>
                </a:solidFill>
                <a:latin typeface="Open Sans"/>
                <a:cs typeface="Times New Roman" pitchFamily="18" charset="0"/>
              </a:rPr>
              <a:t> − The political conditions of a nation have a bearing on its economic status. For example, Democratic and Republican policies in the US are different and it influences various norms, such as taxes and government spending.</a:t>
            </a:r>
            <a:endParaRPr lang="en-GB" altLang="en-US" sz="1600" dirty="0" smtClean="0">
              <a:solidFill>
                <a:srgbClr val="000000"/>
              </a:solidFill>
              <a:latin typeface="Calibri" pitchFamily="34" charset="0"/>
              <a:ea typeface="Calibri" pitchFamily="34" charset="0"/>
              <a:cs typeface="Calibri" pitchFamily="34" charset="0"/>
            </a:endParaRPr>
          </a:p>
          <a:p>
            <a:pPr algn="just" eaLnBrk="1" hangingPunct="1">
              <a:lnSpc>
                <a:spcPts val="1800"/>
              </a:lnSpc>
              <a:spcBef>
                <a:spcPct val="0"/>
              </a:spcBef>
              <a:spcAft>
                <a:spcPts val="1200"/>
              </a:spcAft>
              <a:buSzPts val="1000"/>
              <a:buFont typeface="Symbol" pitchFamily="18" charset="2"/>
              <a:buChar char=""/>
            </a:pPr>
            <a:r>
              <a:rPr lang="en-US" altLang="en-US" sz="1400" b="1" dirty="0" smtClean="0">
                <a:solidFill>
                  <a:srgbClr val="000000"/>
                </a:solidFill>
                <a:latin typeface="Open Sans"/>
                <a:cs typeface="Times New Roman" pitchFamily="18" charset="0"/>
              </a:rPr>
              <a:t>Changes in Regulation</a:t>
            </a:r>
            <a:r>
              <a:rPr lang="en-US" altLang="en-US" sz="1400" dirty="0" smtClean="0">
                <a:solidFill>
                  <a:srgbClr val="000000"/>
                </a:solidFill>
                <a:latin typeface="Open Sans"/>
                <a:cs typeface="Times New Roman" pitchFamily="18" charset="0"/>
              </a:rPr>
              <a:t> − Governments often alter their decisions related to business control. For example, accounting scandals in the beginning of the 21st century prompted the US SEC turn more mindful on the issues of corporate compliance. Sarbanes-Oxley compliance regulations (2002) were social reactions. The social environment demanded the public companies to be more responsible.</a:t>
            </a:r>
            <a:endParaRPr lang="en-GB" altLang="en-US" sz="1600" dirty="0" smtClean="0">
              <a:solidFill>
                <a:srgbClr val="000000"/>
              </a:solidFill>
              <a:latin typeface="Calibri" pitchFamily="34" charset="0"/>
              <a:ea typeface="Calibri" pitchFamily="34" charset="0"/>
              <a:cs typeface="Calibri" pitchFamily="34" charset="0"/>
            </a:endParaRPr>
          </a:p>
          <a:p>
            <a:pPr algn="just" eaLnBrk="1" hangingPunct="1">
              <a:lnSpc>
                <a:spcPts val="1800"/>
              </a:lnSpc>
              <a:spcBef>
                <a:spcPct val="0"/>
              </a:spcBef>
              <a:spcAft>
                <a:spcPts val="1200"/>
              </a:spcAft>
              <a:buSzPts val="1000"/>
              <a:buFont typeface="Symbol" pitchFamily="18" charset="2"/>
              <a:buChar char=""/>
            </a:pPr>
            <a:r>
              <a:rPr lang="en-US" altLang="en-US" sz="1400" b="1" dirty="0" smtClean="0">
                <a:solidFill>
                  <a:srgbClr val="000000"/>
                </a:solidFill>
                <a:latin typeface="Open Sans"/>
                <a:cs typeface="Times New Roman" pitchFamily="18" charset="0"/>
              </a:rPr>
              <a:t>Political Stability</a:t>
            </a:r>
            <a:r>
              <a:rPr lang="en-US" altLang="en-US" sz="1400" dirty="0" smtClean="0">
                <a:solidFill>
                  <a:srgbClr val="000000"/>
                </a:solidFill>
                <a:latin typeface="Open Sans"/>
                <a:cs typeface="Times New Roman" pitchFamily="18" charset="0"/>
              </a:rPr>
              <a:t> − Political stability effects business operations of international companies. An aggressive takeover overthrowing the government could lead to a disordered environment, disrupting business operations. For example, Sri Lanka’s civil war and Egypt and Syria disturbances were overwhelming for businesses operating there.</a:t>
            </a:r>
            <a:endParaRPr lang="en-GB" altLang="en-US" sz="1600" dirty="0" smtClean="0">
              <a:solidFill>
                <a:srgbClr val="000000"/>
              </a:solidFill>
              <a:latin typeface="Calibri" pitchFamily="34" charset="0"/>
              <a:ea typeface="Calibri" pitchFamily="34" charset="0"/>
              <a:cs typeface="Calibri" pitchFamily="34" charset="0"/>
            </a:endParaRPr>
          </a:p>
          <a:p>
            <a:pPr algn="just" eaLnBrk="1" hangingPunct="1">
              <a:lnSpc>
                <a:spcPts val="1800"/>
              </a:lnSpc>
              <a:spcBef>
                <a:spcPct val="0"/>
              </a:spcBef>
              <a:spcAft>
                <a:spcPts val="1200"/>
              </a:spcAft>
            </a:pPr>
            <a:endParaRPr lang="en-GB" altLang="en-US" sz="1400" dirty="0" smtClean="0">
              <a:solidFill>
                <a:srgbClr val="000000"/>
              </a:solidFill>
              <a:latin typeface="Calibri" pitchFamily="34" charset="0"/>
              <a:ea typeface="Calibri" pitchFamily="34" charset="0"/>
              <a:cs typeface="Calibri" pitchFamily="34" charset="0"/>
            </a:endParaRPr>
          </a:p>
          <a:p>
            <a:pPr eaLnBrk="1" hangingPunct="1">
              <a:spcBef>
                <a:spcPct val="0"/>
              </a:spcBef>
            </a:pPr>
            <a:endParaRPr lang="en-GB" altLang="en-US" dirty="0" smtClean="0">
              <a:solidFill>
                <a:srgbClr val="000000"/>
              </a:solidFill>
              <a:latin typeface="Calibri" pitchFamily="34" charset="0"/>
            </a:endParaRPr>
          </a:p>
          <a:p>
            <a:endParaRPr lang="en-GB" altLang="en-US" dirty="0" smtClean="0">
              <a:latin typeface="Arial" pitchFamily="34" charset="0"/>
              <a:ea typeface="Calibri" pitchFamily="34" charset="0"/>
              <a:cs typeface="Calibri" pitchFamily="34" charset="0"/>
            </a:endParaRPr>
          </a:p>
        </p:txBody>
      </p:sp>
      <p:sp>
        <p:nvSpPr>
          <p:cNvPr id="45060"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itchFamily="34" charset="0"/>
              </a:defRPr>
            </a:lvl1pPr>
            <a:lvl2pPr marL="742950" indent="-285750" eaLnBrk="0" hangingPunct="0">
              <a:spcBef>
                <a:spcPct val="30000"/>
              </a:spcBef>
              <a:defRPr sz="1200">
                <a:solidFill>
                  <a:schemeClr val="tx1"/>
                </a:solidFill>
                <a:latin typeface="Arial" pitchFamily="34" charset="0"/>
              </a:defRPr>
            </a:lvl2pPr>
            <a:lvl3pPr marL="1143000" indent="-228600" eaLnBrk="0" hangingPunct="0">
              <a:spcBef>
                <a:spcPct val="30000"/>
              </a:spcBef>
              <a:defRPr sz="1200">
                <a:solidFill>
                  <a:schemeClr val="tx1"/>
                </a:solidFill>
                <a:latin typeface="Arial" pitchFamily="34" charset="0"/>
              </a:defRPr>
            </a:lvl3pPr>
            <a:lvl4pPr marL="1600200" indent="-228600" eaLnBrk="0" hangingPunct="0">
              <a:spcBef>
                <a:spcPct val="30000"/>
              </a:spcBef>
              <a:defRPr sz="1200">
                <a:solidFill>
                  <a:schemeClr val="tx1"/>
                </a:solidFill>
                <a:latin typeface="Arial" pitchFamily="34" charset="0"/>
              </a:defRPr>
            </a:lvl4pPr>
            <a:lvl5pPr marL="2057400" indent="-228600" eaLnBrk="0" hangingPunct="0">
              <a:spcBef>
                <a:spcPct val="30000"/>
              </a:spcBef>
              <a:defRPr sz="1200">
                <a:solidFill>
                  <a:schemeClr val="tx1"/>
                </a:solidFill>
                <a:latin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defRPr>
            </a:lvl9pPr>
          </a:lstStyle>
          <a:p>
            <a:pPr eaLnBrk="1" hangingPunct="1">
              <a:spcBef>
                <a:spcPct val="0"/>
              </a:spcBef>
            </a:pPr>
            <a:fld id="{5CA3789C-23E5-48CA-95CD-BD348B21BB5D}" type="slidenum">
              <a:rPr lang="en-GB" altLang="en-US" smtClean="0">
                <a:solidFill>
                  <a:srgbClr val="000000"/>
                </a:solidFill>
              </a:rPr>
              <a:pPr eaLnBrk="1" hangingPunct="1">
                <a:spcBef>
                  <a:spcPct val="0"/>
                </a:spcBef>
              </a:pPr>
              <a:t>12</a:t>
            </a:fld>
            <a:endParaRPr lang="en-GB" altLang="en-US" smtClean="0">
              <a:solidFill>
                <a:srgbClr val="000000"/>
              </a:solidFill>
            </a:endParaRPr>
          </a:p>
        </p:txBody>
      </p:sp>
    </p:spTree>
    <p:extLst>
      <p:ext uri="{BB962C8B-B14F-4D97-AF65-F5344CB8AC3E}">
        <p14:creationId xmlns:p14="http://schemas.microsoft.com/office/powerpoint/2010/main" val="1170885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p:txBody>
          <a:bodyPr/>
          <a:lstStyle/>
          <a:p>
            <a:pPr>
              <a:lnSpc>
                <a:spcPct val="115000"/>
              </a:lnSpc>
              <a:spcAft>
                <a:spcPts val="1000"/>
              </a:spcAft>
              <a:defRPr/>
            </a:pPr>
            <a:r>
              <a:rPr lang="en-GB" b="1" dirty="0" smtClean="0">
                <a:solidFill>
                  <a:srgbClr val="000000"/>
                </a:solidFill>
                <a:latin typeface="Calibri"/>
                <a:ea typeface="Calibri"/>
                <a:cs typeface="Times New Roman"/>
              </a:rPr>
              <a:t>Democracy </a:t>
            </a:r>
            <a:endParaRPr lang="en-GB" dirty="0" smtClean="0">
              <a:solidFill>
                <a:srgbClr val="000000"/>
              </a:solidFill>
              <a:latin typeface="Calibri"/>
              <a:ea typeface="Calibri"/>
              <a:cs typeface="Times New Roman"/>
            </a:endParaRPr>
          </a:p>
          <a:p>
            <a:pPr>
              <a:lnSpc>
                <a:spcPct val="115000"/>
              </a:lnSpc>
              <a:spcAft>
                <a:spcPts val="1000"/>
              </a:spcAft>
              <a:defRPr/>
            </a:pPr>
            <a:r>
              <a:rPr lang="en-GB" dirty="0" smtClean="0">
                <a:solidFill>
                  <a:srgbClr val="000000"/>
                </a:solidFill>
                <a:latin typeface="Calibri"/>
                <a:ea typeface="Calibri"/>
                <a:cs typeface="Times New Roman"/>
              </a:rPr>
              <a:t>Most definitions of democracy focus on the formal institutional aspects of government, such as elections and the right to vote. Without these, no democracy. However, democratic institutions go far deeper than formal processes, and it is the gradual building of these foundations which makes democracies durable and stable in the long term. Citizens living in the world's established democracies complain of too much partisanship, corrupt elected officials, and political debate which focuses just on personalities. Many people simply distrust politicians, as evidenced by low election turnouts. But the democratic systems in these countries evoke a legitimacy which weathers the turmoil of everyday politics. </a:t>
            </a:r>
          </a:p>
          <a:p>
            <a:pPr>
              <a:lnSpc>
                <a:spcPct val="115000"/>
              </a:lnSpc>
              <a:spcAft>
                <a:spcPts val="1000"/>
              </a:spcAft>
              <a:defRPr/>
            </a:pPr>
            <a:endParaRPr lang="en-GB" dirty="0" smtClean="0">
              <a:solidFill>
                <a:srgbClr val="000000"/>
              </a:solidFill>
              <a:latin typeface="Calibri"/>
              <a:ea typeface="Calibri"/>
              <a:cs typeface="Times New Roman"/>
            </a:endParaRPr>
          </a:p>
          <a:p>
            <a:pPr>
              <a:lnSpc>
                <a:spcPct val="115000"/>
              </a:lnSpc>
              <a:spcAft>
                <a:spcPts val="1000"/>
              </a:spcAft>
              <a:defRPr/>
            </a:pPr>
            <a:r>
              <a:rPr lang="en-GB" dirty="0" smtClean="0">
                <a:solidFill>
                  <a:srgbClr val="000000"/>
                </a:solidFill>
                <a:latin typeface="Calibri"/>
                <a:ea typeface="Calibri"/>
                <a:cs typeface="Times New Roman"/>
              </a:rPr>
              <a:t>Formal institutions are therefore necessary, but not sufficient, to construct a democracy. Minimal 'electoral democracy' can be distinguished from liberal democracy, which stipulates pluralism and political freedoms for individuals and groups (Diamond, 1996). Beyond liberal democracy, lies 'social democracy', which focuses on the broader social and economic spheres in society. Social democracy is concerned with the underlying social and economic conditions in a society which contribute towards deeper participation than the simple exercise of the vote. A sharply divided or unequal society, in which power is concentrated in an entrenched ruling elite, is not a democracy in this substantive sense, even though it may have a constitution and regular elections. When attempting to measure democracy, the requirements of liberal democracy are generally accepted as the key criteria. </a:t>
            </a:r>
          </a:p>
          <a:p>
            <a:pPr>
              <a:lnSpc>
                <a:spcPct val="115000"/>
              </a:lnSpc>
              <a:spcAft>
                <a:spcPts val="1000"/>
              </a:spcAft>
              <a:defRPr/>
            </a:pPr>
            <a:r>
              <a:rPr lang="en-GB" dirty="0" smtClean="0">
                <a:solidFill>
                  <a:srgbClr val="000000"/>
                </a:solidFill>
                <a:latin typeface="Calibri"/>
                <a:ea typeface="Calibri"/>
                <a:cs typeface="Times New Roman"/>
              </a:rPr>
              <a:t>The following is a list of basic principles underlying democracy: </a:t>
            </a:r>
          </a:p>
          <a:p>
            <a:pPr marL="342900" indent="-342900">
              <a:lnSpc>
                <a:spcPct val="115000"/>
              </a:lnSpc>
              <a:spcAft>
                <a:spcPts val="1000"/>
              </a:spcAft>
              <a:buFont typeface="Symbol"/>
              <a:buChar char=""/>
              <a:defRPr/>
            </a:pPr>
            <a:r>
              <a:rPr lang="en-GB" dirty="0" smtClean="0">
                <a:solidFill>
                  <a:srgbClr val="000000"/>
                </a:solidFill>
                <a:latin typeface="Calibri"/>
                <a:ea typeface="Calibri"/>
                <a:cs typeface="Times New Roman"/>
              </a:rPr>
              <a:t>Rule of law, based on a constitution which establishes representative institutions, accountability of governments, and an independent judiciary. Thus, executive power is kept in check. </a:t>
            </a:r>
          </a:p>
          <a:p>
            <a:pPr marL="342900" indent="-342900">
              <a:lnSpc>
                <a:spcPct val="115000"/>
              </a:lnSpc>
              <a:spcAft>
                <a:spcPts val="1000"/>
              </a:spcAft>
              <a:buFont typeface="Symbol"/>
              <a:buChar char=""/>
              <a:defRPr/>
            </a:pPr>
            <a:r>
              <a:rPr lang="en-GB" dirty="0" smtClean="0">
                <a:solidFill>
                  <a:srgbClr val="000000"/>
                </a:solidFill>
                <a:latin typeface="Calibri"/>
                <a:ea typeface="Calibri"/>
                <a:cs typeface="Times New Roman"/>
              </a:rPr>
              <a:t>Free and fair elections, at relatively frequent intervals. These must provide for choice of candidates and the peaceful removal of representatives from office when they fail to secure enough votes, in accordance with the constitution. Reports of outside monitors are usually seen as a guarantee that the election has not been tainted by fraud. </a:t>
            </a:r>
          </a:p>
          <a:p>
            <a:pPr marL="342900" indent="-342900">
              <a:lnSpc>
                <a:spcPct val="115000"/>
              </a:lnSpc>
              <a:spcAft>
                <a:spcPts val="1000"/>
              </a:spcAft>
              <a:buFont typeface="Symbol"/>
              <a:buChar char=""/>
              <a:defRPr/>
            </a:pPr>
            <a:r>
              <a:rPr lang="en-GB" dirty="0" smtClean="0">
                <a:solidFill>
                  <a:srgbClr val="000000"/>
                </a:solidFill>
                <a:latin typeface="Calibri"/>
                <a:ea typeface="Calibri"/>
                <a:cs typeface="Times New Roman"/>
              </a:rPr>
              <a:t>Universal right to vote for all adults. Voting alone is the most minimal form of participation.</a:t>
            </a:r>
          </a:p>
          <a:p>
            <a:pPr marL="342900" indent="-342900">
              <a:lnSpc>
                <a:spcPct val="115000"/>
              </a:lnSpc>
              <a:spcAft>
                <a:spcPts val="1000"/>
              </a:spcAft>
              <a:buFont typeface="Symbol"/>
              <a:buChar char=""/>
              <a:defRPr/>
            </a:pPr>
            <a:r>
              <a:rPr lang="en-GB" dirty="0" smtClean="0">
                <a:solidFill>
                  <a:srgbClr val="000000"/>
                </a:solidFill>
                <a:latin typeface="Calibri"/>
                <a:ea typeface="Calibri"/>
                <a:cs typeface="Times New Roman"/>
              </a:rPr>
              <a:t>Freedoms of expression, speech and association. These political rights are essential to ensure competitive elections, in which all interests and groups may put forward their candidates. There should be independent media providing alternative sources of information to which citizens have access. </a:t>
            </a:r>
          </a:p>
          <a:p>
            <a:pPr marL="342900" indent="-342900">
              <a:lnSpc>
                <a:spcPct val="115000"/>
              </a:lnSpc>
              <a:spcAft>
                <a:spcPts val="1000"/>
              </a:spcAft>
              <a:buFont typeface="Symbol"/>
              <a:buChar char=""/>
              <a:defRPr/>
            </a:pPr>
            <a:r>
              <a:rPr lang="en-GB" dirty="0" smtClean="0">
                <a:solidFill>
                  <a:srgbClr val="000000"/>
                </a:solidFill>
                <a:latin typeface="Calibri"/>
                <a:ea typeface="Calibri"/>
                <a:cs typeface="Times New Roman"/>
              </a:rPr>
              <a:t>Majority rule and minority rights. Most countries have minority groups, who are often fearful that they will be oppressed by the majority. There must be safeguards to protect minorities as an essential element of civil society. </a:t>
            </a:r>
          </a:p>
          <a:p>
            <a:pPr marL="342900" indent="-342900">
              <a:lnSpc>
                <a:spcPct val="115000"/>
              </a:lnSpc>
              <a:spcAft>
                <a:spcPts val="1000"/>
              </a:spcAft>
              <a:buFont typeface="Symbol"/>
              <a:buChar char=""/>
              <a:defRPr/>
            </a:pPr>
            <a:endParaRPr lang="en-GB" dirty="0" smtClean="0">
              <a:solidFill>
                <a:srgbClr val="000000"/>
              </a:solidFill>
              <a:latin typeface="Calibri"/>
              <a:ea typeface="Calibri"/>
              <a:cs typeface="Times New Roman"/>
            </a:endParaRPr>
          </a:p>
          <a:p>
            <a:pPr>
              <a:lnSpc>
                <a:spcPct val="115000"/>
              </a:lnSpc>
              <a:spcAft>
                <a:spcPts val="1000"/>
              </a:spcAft>
              <a:defRPr/>
            </a:pPr>
            <a:r>
              <a:rPr lang="en-GB" dirty="0" smtClean="0">
                <a:solidFill>
                  <a:srgbClr val="000000"/>
                </a:solidFill>
                <a:latin typeface="Calibri"/>
                <a:ea typeface="Calibri"/>
                <a:cs typeface="Times New Roman"/>
              </a:rPr>
              <a:t>The post-war period saw a surge in countries making transitions to democracy. Some go countries have become transitional democracies since 1974. This progress</a:t>
            </a:r>
          </a:p>
          <a:p>
            <a:pPr>
              <a:defRPr/>
            </a:pPr>
            <a:endParaRPr lang="en-GB" dirty="0" smtClean="0">
              <a:solidFill>
                <a:srgbClr val="000000"/>
              </a:solidFill>
            </a:endParaRPr>
          </a:p>
          <a:p>
            <a:pPr>
              <a:defRPr/>
            </a:pPr>
            <a:endParaRPr lang="en-US" altLang="en-US" dirty="0" smtClean="0">
              <a:latin typeface="Arial" pitchFamily="34" charset="0"/>
            </a:endParaRPr>
          </a:p>
        </p:txBody>
      </p:sp>
      <p:sp>
        <p:nvSpPr>
          <p:cNvPr id="50180"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itchFamily="34" charset="0"/>
              </a:defRPr>
            </a:lvl1pPr>
            <a:lvl2pPr marL="742950" indent="-285750" eaLnBrk="0" hangingPunct="0">
              <a:spcBef>
                <a:spcPct val="30000"/>
              </a:spcBef>
              <a:defRPr sz="1200">
                <a:solidFill>
                  <a:schemeClr val="tx1"/>
                </a:solidFill>
                <a:latin typeface="Arial" pitchFamily="34" charset="0"/>
              </a:defRPr>
            </a:lvl2pPr>
            <a:lvl3pPr marL="1143000" indent="-228600" eaLnBrk="0" hangingPunct="0">
              <a:spcBef>
                <a:spcPct val="30000"/>
              </a:spcBef>
              <a:defRPr sz="1200">
                <a:solidFill>
                  <a:schemeClr val="tx1"/>
                </a:solidFill>
                <a:latin typeface="Arial" pitchFamily="34" charset="0"/>
              </a:defRPr>
            </a:lvl3pPr>
            <a:lvl4pPr marL="1600200" indent="-228600" eaLnBrk="0" hangingPunct="0">
              <a:spcBef>
                <a:spcPct val="30000"/>
              </a:spcBef>
              <a:defRPr sz="1200">
                <a:solidFill>
                  <a:schemeClr val="tx1"/>
                </a:solidFill>
                <a:latin typeface="Arial" pitchFamily="34" charset="0"/>
              </a:defRPr>
            </a:lvl4pPr>
            <a:lvl5pPr marL="2057400" indent="-228600" eaLnBrk="0" hangingPunct="0">
              <a:spcBef>
                <a:spcPct val="30000"/>
              </a:spcBef>
              <a:defRPr sz="1200">
                <a:solidFill>
                  <a:schemeClr val="tx1"/>
                </a:solidFill>
                <a:latin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defRPr>
            </a:lvl9pPr>
          </a:lstStyle>
          <a:p>
            <a:pPr eaLnBrk="1" hangingPunct="1">
              <a:spcBef>
                <a:spcPct val="0"/>
              </a:spcBef>
            </a:pPr>
            <a:fld id="{F7AC0470-D148-4F13-9C57-C7EB20E62342}" type="slidenum">
              <a:rPr lang="en-GB" altLang="en-US" smtClean="0"/>
              <a:pPr eaLnBrk="1" hangingPunct="1">
                <a:spcBef>
                  <a:spcPct val="0"/>
                </a:spcBef>
              </a:pPr>
              <a:t>13</a:t>
            </a:fld>
            <a:endParaRPr lang="en-GB" altLang="en-US" smtClean="0"/>
          </a:p>
        </p:txBody>
      </p:sp>
    </p:spTree>
    <p:extLst>
      <p:ext uri="{BB962C8B-B14F-4D97-AF65-F5344CB8AC3E}">
        <p14:creationId xmlns:p14="http://schemas.microsoft.com/office/powerpoint/2010/main" val="27417348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p:spPr>
        <p:txBody>
          <a:bodyPr/>
          <a:lstStyle/>
          <a:p>
            <a:pPr>
              <a:lnSpc>
                <a:spcPct val="115000"/>
              </a:lnSpc>
              <a:spcAft>
                <a:spcPts val="1000"/>
              </a:spcAft>
            </a:pPr>
            <a:r>
              <a:rPr lang="en-GB" altLang="en-US" b="1" smtClean="0">
                <a:solidFill>
                  <a:srgbClr val="000000"/>
                </a:solidFill>
                <a:latin typeface="Calibri" pitchFamily="34" charset="0"/>
                <a:ea typeface="Calibri" pitchFamily="34" charset="0"/>
                <a:cs typeface="Times New Roman" pitchFamily="18" charset="0"/>
              </a:rPr>
              <a:t>Systems of government</a:t>
            </a:r>
            <a:endParaRPr lang="en-GB" altLang="en-US" smtClean="0">
              <a:solidFill>
                <a:srgbClr val="000000"/>
              </a:solidFill>
              <a:latin typeface="Calibri" pitchFamily="34" charset="0"/>
              <a:ea typeface="Calibri" pitchFamily="34" charset="0"/>
              <a:cs typeface="Times New Roman" pitchFamily="18" charset="0"/>
            </a:endParaRPr>
          </a:p>
          <a:p>
            <a:pPr>
              <a:lnSpc>
                <a:spcPct val="115000"/>
              </a:lnSpc>
              <a:spcAft>
                <a:spcPts val="1000"/>
              </a:spcAft>
            </a:pPr>
            <a:r>
              <a:rPr lang="en-GB" altLang="en-US" smtClean="0">
                <a:solidFill>
                  <a:srgbClr val="000000"/>
                </a:solidFill>
                <a:latin typeface="Calibri" pitchFamily="34" charset="0"/>
                <a:ea typeface="Calibri" pitchFamily="34" charset="0"/>
                <a:cs typeface="Times New Roman" pitchFamily="18" charset="0"/>
              </a:rPr>
              <a:t>It is customary to think of government as comprising three functions or branches: legislative, executive and judicial. The division of functions between the three is known as separation of powers, shown in Figure 7.6. The legislative is the law-making branch. In a democracy, it is located in an elected assembly. The executive is at the head of government, responsible for administration and policy. It carries out functions such as external relations and oversight of defence. It is usually considered responsible for security matters. It is also the source of much legislation in democratic systems, which then passes through the legislative process. The judicial function, located in the court system, interprets the law and thereby keeps a check on the other two branches. The system thus functions through the principle of checks and balances. Law and policy emanate mainly from legislative and executive branches, and more specifically from political interplay between the two, depending on the balance of power within the system. In practice, most systems have considerable overlap between these functions, and the main safeguard that no one branch comes to dominate the others is the system of checks and balances between them. We look first at legislative assemblies. </a:t>
            </a:r>
          </a:p>
          <a:p>
            <a:pPr>
              <a:lnSpc>
                <a:spcPct val="115000"/>
              </a:lnSpc>
              <a:spcAft>
                <a:spcPts val="1000"/>
              </a:spcAft>
            </a:pPr>
            <a:endParaRPr lang="en-GB" altLang="en-US" smtClean="0">
              <a:solidFill>
                <a:srgbClr val="000000"/>
              </a:solidFill>
              <a:latin typeface="Calibri" pitchFamily="34" charset="0"/>
              <a:ea typeface="Calibri" pitchFamily="34" charset="0"/>
              <a:cs typeface="Times New Roman" pitchFamily="18" charset="0"/>
            </a:endParaRPr>
          </a:p>
          <a:p>
            <a:r>
              <a:rPr lang="en-GB" altLang="en-US" b="1" smtClean="0">
                <a:solidFill>
                  <a:srgbClr val="000000"/>
                </a:solidFill>
                <a:latin typeface="Arial" pitchFamily="34" charset="0"/>
                <a:ea typeface="Calibri" pitchFamily="34" charset="0"/>
                <a:cs typeface="Times New Roman" pitchFamily="18" charset="0"/>
              </a:rPr>
              <a:t>Government</a:t>
            </a:r>
          </a:p>
          <a:p>
            <a:r>
              <a:rPr lang="en-GB" altLang="en-US" smtClean="0">
                <a:solidFill>
                  <a:srgbClr val="000000"/>
                </a:solidFill>
                <a:latin typeface="Arial" pitchFamily="34" charset="0"/>
                <a:ea typeface="Calibri" pitchFamily="34" charset="0"/>
                <a:cs typeface="Times New Roman" pitchFamily="18" charset="0"/>
              </a:rPr>
              <a:t>The government runs the country. It has responsibility for developing and implementing policy and for drafting laws. It is also known as the 'Executive'.</a:t>
            </a:r>
          </a:p>
          <a:p>
            <a:r>
              <a:rPr lang="en-GB" altLang="en-US" b="1" smtClean="0">
                <a:solidFill>
                  <a:srgbClr val="000000"/>
                </a:solidFill>
                <a:latin typeface="Arial" pitchFamily="34" charset="0"/>
                <a:ea typeface="Calibri" pitchFamily="34" charset="0"/>
                <a:cs typeface="Times New Roman" pitchFamily="18" charset="0"/>
              </a:rPr>
              <a:t>Parliament</a:t>
            </a:r>
          </a:p>
          <a:p>
            <a:r>
              <a:rPr lang="en-GB" altLang="en-US" smtClean="0">
                <a:solidFill>
                  <a:srgbClr val="000000"/>
                </a:solidFill>
                <a:latin typeface="Arial" pitchFamily="34" charset="0"/>
                <a:ea typeface="Calibri" pitchFamily="34" charset="0"/>
                <a:cs typeface="Times New Roman" pitchFamily="18" charset="0"/>
              </a:rPr>
              <a:t>Parliament is the highest legislative authority in the UK. It has responsibility for checking the work of government and examining, debating and approving new laws. It is also known as the 'Legislature'.</a:t>
            </a:r>
          </a:p>
          <a:p>
            <a:r>
              <a:rPr lang="en-GB" altLang="en-US" smtClean="0">
                <a:solidFill>
                  <a:srgbClr val="000000"/>
                </a:solidFill>
                <a:latin typeface="Arial" pitchFamily="34" charset="0"/>
                <a:ea typeface="Calibri" pitchFamily="34" charset="0"/>
                <a:cs typeface="Times New Roman" pitchFamily="18" charset="0"/>
              </a:rPr>
              <a:t>Parliament checks the work of the government on behalf of UK citizens through investigative select committees and by asking government ministers questions. The House of Commons also has to approve proposals for government taxes and spending.</a:t>
            </a:r>
          </a:p>
          <a:p>
            <a:pPr>
              <a:lnSpc>
                <a:spcPct val="115000"/>
              </a:lnSpc>
              <a:spcAft>
                <a:spcPts val="1000"/>
              </a:spcAft>
            </a:pPr>
            <a:endParaRPr lang="en-GB" altLang="en-US" smtClean="0">
              <a:solidFill>
                <a:srgbClr val="000000"/>
              </a:solidFill>
              <a:latin typeface="Calibri" pitchFamily="34" charset="0"/>
              <a:ea typeface="Calibri" pitchFamily="34" charset="0"/>
              <a:cs typeface="Times New Roman" pitchFamily="18" charset="0"/>
            </a:endParaRPr>
          </a:p>
          <a:p>
            <a:endParaRPr lang="en-GB" altLang="en-US" smtClean="0">
              <a:solidFill>
                <a:srgbClr val="000000"/>
              </a:solidFill>
              <a:latin typeface="Arial" pitchFamily="34" charset="0"/>
              <a:ea typeface="Calibri" pitchFamily="34" charset="0"/>
              <a:cs typeface="Times New Roman" pitchFamily="18" charset="0"/>
            </a:endParaRPr>
          </a:p>
          <a:p>
            <a:endParaRPr lang="en-GB" altLang="en-US" smtClean="0">
              <a:latin typeface="Arial" pitchFamily="34" charset="0"/>
              <a:ea typeface="Calibri" pitchFamily="34" charset="0"/>
              <a:cs typeface="Times New Roman" pitchFamily="18" charset="0"/>
            </a:endParaRPr>
          </a:p>
        </p:txBody>
      </p:sp>
      <p:sp>
        <p:nvSpPr>
          <p:cNvPr id="53252"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itchFamily="34" charset="0"/>
              </a:defRPr>
            </a:lvl1pPr>
            <a:lvl2pPr marL="742950" indent="-285750" eaLnBrk="0" hangingPunct="0">
              <a:spcBef>
                <a:spcPct val="30000"/>
              </a:spcBef>
              <a:defRPr sz="1200">
                <a:solidFill>
                  <a:schemeClr val="tx1"/>
                </a:solidFill>
                <a:latin typeface="Arial" pitchFamily="34" charset="0"/>
              </a:defRPr>
            </a:lvl2pPr>
            <a:lvl3pPr marL="1143000" indent="-228600" eaLnBrk="0" hangingPunct="0">
              <a:spcBef>
                <a:spcPct val="30000"/>
              </a:spcBef>
              <a:defRPr sz="1200">
                <a:solidFill>
                  <a:schemeClr val="tx1"/>
                </a:solidFill>
                <a:latin typeface="Arial" pitchFamily="34" charset="0"/>
              </a:defRPr>
            </a:lvl3pPr>
            <a:lvl4pPr marL="1600200" indent="-228600" eaLnBrk="0" hangingPunct="0">
              <a:spcBef>
                <a:spcPct val="30000"/>
              </a:spcBef>
              <a:defRPr sz="1200">
                <a:solidFill>
                  <a:schemeClr val="tx1"/>
                </a:solidFill>
                <a:latin typeface="Arial" pitchFamily="34" charset="0"/>
              </a:defRPr>
            </a:lvl4pPr>
            <a:lvl5pPr marL="2057400" indent="-228600" eaLnBrk="0" hangingPunct="0">
              <a:spcBef>
                <a:spcPct val="30000"/>
              </a:spcBef>
              <a:defRPr sz="1200">
                <a:solidFill>
                  <a:schemeClr val="tx1"/>
                </a:solidFill>
                <a:latin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defRPr>
            </a:lvl9pPr>
          </a:lstStyle>
          <a:p>
            <a:pPr eaLnBrk="1" hangingPunct="1">
              <a:spcBef>
                <a:spcPct val="0"/>
              </a:spcBef>
            </a:pPr>
            <a:fld id="{0495E745-E3E8-4900-A1BE-C38E56CFC192}" type="slidenum">
              <a:rPr lang="en-GB" altLang="en-US" smtClean="0"/>
              <a:pPr eaLnBrk="1" hangingPunct="1">
                <a:spcBef>
                  <a:spcPct val="0"/>
                </a:spcBef>
              </a:pPr>
              <a:t>14</a:t>
            </a:fld>
            <a:endParaRPr lang="en-GB" altLang="en-US" smtClean="0"/>
          </a:p>
        </p:txBody>
      </p:sp>
    </p:spTree>
    <p:extLst>
      <p:ext uri="{BB962C8B-B14F-4D97-AF65-F5344CB8AC3E}">
        <p14:creationId xmlns:p14="http://schemas.microsoft.com/office/powerpoint/2010/main" val="14954792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p:txBody>
          <a:bodyPr/>
          <a:lstStyle/>
          <a:p>
            <a:pPr>
              <a:lnSpc>
                <a:spcPct val="115000"/>
              </a:lnSpc>
              <a:spcAft>
                <a:spcPts val="1000"/>
              </a:spcAft>
              <a:defRPr/>
            </a:pPr>
            <a:r>
              <a:rPr lang="en-GB" b="1" dirty="0" smtClean="0">
                <a:solidFill>
                  <a:srgbClr val="000000"/>
                </a:solidFill>
                <a:latin typeface="Calibri"/>
                <a:ea typeface="Calibri"/>
                <a:cs typeface="Times New Roman"/>
              </a:rPr>
              <a:t>Political parties</a:t>
            </a:r>
            <a:endParaRPr lang="en-GB" dirty="0" smtClean="0">
              <a:solidFill>
                <a:srgbClr val="000000"/>
              </a:solidFill>
              <a:latin typeface="Calibri"/>
              <a:ea typeface="Calibri"/>
              <a:cs typeface="Times New Roman"/>
            </a:endParaRPr>
          </a:p>
          <a:p>
            <a:pPr>
              <a:lnSpc>
                <a:spcPct val="115000"/>
              </a:lnSpc>
              <a:spcAft>
                <a:spcPts val="1000"/>
              </a:spcAft>
              <a:defRPr/>
            </a:pPr>
            <a:r>
              <a:rPr lang="en-GB" dirty="0" smtClean="0">
                <a:solidFill>
                  <a:srgbClr val="000000"/>
                </a:solidFill>
                <a:latin typeface="Calibri"/>
                <a:ea typeface="Calibri"/>
                <a:cs typeface="Times New Roman"/>
              </a:rPr>
              <a:t>Political parties form the link between voters and legislative assemblies. In democratic states, they are essential to the pluralism which characterizes civil society. In authoritarian and semi-authoritarian states, they help to cement the ideology of the leadership and mobilize public support, We look at democratic systems first. In a pluralist society, parties perform several functions: </a:t>
            </a:r>
          </a:p>
          <a:p>
            <a:pPr>
              <a:lnSpc>
                <a:spcPct val="115000"/>
              </a:lnSpc>
              <a:spcAft>
                <a:spcPts val="1000"/>
              </a:spcAft>
              <a:defRPr/>
            </a:pPr>
            <a:endParaRPr lang="en-GB" dirty="0" smtClean="0">
              <a:solidFill>
                <a:srgbClr val="000000"/>
              </a:solidFill>
              <a:latin typeface="Calibri"/>
              <a:ea typeface="Calibri"/>
              <a:cs typeface="Times New Roman"/>
            </a:endParaRPr>
          </a:p>
          <a:p>
            <a:pPr marL="342900" indent="-342900">
              <a:lnSpc>
                <a:spcPct val="115000"/>
              </a:lnSpc>
              <a:spcAft>
                <a:spcPts val="1000"/>
              </a:spcAft>
              <a:buFont typeface="Symbol"/>
              <a:buChar char=""/>
              <a:defRPr/>
            </a:pPr>
            <a:r>
              <a:rPr lang="en-GB" dirty="0" smtClean="0">
                <a:solidFill>
                  <a:srgbClr val="000000"/>
                </a:solidFill>
                <a:latin typeface="Calibri"/>
                <a:ea typeface="Calibri"/>
                <a:cs typeface="Times New Roman"/>
              </a:rPr>
              <a:t>They provide candidates for public office, who rely on their organizational machinery and funding to get elected. The independent candidate faces an uphill battle, and needs to be very rich. </a:t>
            </a:r>
          </a:p>
          <a:p>
            <a:pPr marL="342900" indent="-342900">
              <a:lnSpc>
                <a:spcPct val="115000"/>
              </a:lnSpc>
              <a:spcAft>
                <a:spcPts val="1000"/>
              </a:spcAft>
              <a:buFont typeface="Symbol"/>
              <a:buChar char=""/>
              <a:defRPr/>
            </a:pPr>
            <a:r>
              <a:rPr lang="en-GB" dirty="0" smtClean="0">
                <a:solidFill>
                  <a:srgbClr val="000000"/>
                </a:solidFill>
                <a:latin typeface="Calibri"/>
                <a:ea typeface="Calibri"/>
                <a:cs typeface="Times New Roman"/>
              </a:rPr>
              <a:t>They provide a policy platform, on which voters can decide whom to support. Many voters traditionally are party loyalists, not bothered who the individual candidate is.</a:t>
            </a:r>
          </a:p>
          <a:p>
            <a:pPr marL="342900" indent="-342900">
              <a:lnSpc>
                <a:spcPct val="115000"/>
              </a:lnSpc>
              <a:spcAft>
                <a:spcPts val="1000"/>
              </a:spcAft>
              <a:buFont typeface="Symbol"/>
              <a:buChar char=""/>
              <a:defRPr/>
            </a:pPr>
            <a:r>
              <a:rPr lang="en-GB" dirty="0" smtClean="0">
                <a:solidFill>
                  <a:srgbClr val="000000"/>
                </a:solidFill>
                <a:latin typeface="Calibri"/>
                <a:ea typeface="Calibri"/>
                <a:cs typeface="Times New Roman"/>
              </a:rPr>
              <a:t>When in office, they provide an agenda for government, against which performance can be judged.</a:t>
            </a:r>
          </a:p>
          <a:p>
            <a:pPr>
              <a:lnSpc>
                <a:spcPct val="115000"/>
              </a:lnSpc>
              <a:spcAft>
                <a:spcPts val="1000"/>
              </a:spcAft>
              <a:buFont typeface="Symbol"/>
              <a:buNone/>
              <a:defRPr/>
            </a:pPr>
            <a:endParaRPr lang="en-GB" dirty="0" smtClean="0">
              <a:solidFill>
                <a:srgbClr val="000000"/>
              </a:solidFill>
              <a:latin typeface="Calibri"/>
              <a:ea typeface="Calibri"/>
              <a:cs typeface="Times New Roman"/>
            </a:endParaRPr>
          </a:p>
          <a:p>
            <a:pPr>
              <a:lnSpc>
                <a:spcPct val="115000"/>
              </a:lnSpc>
              <a:spcAft>
                <a:spcPts val="1000"/>
              </a:spcAft>
              <a:defRPr/>
            </a:pPr>
            <a:r>
              <a:rPr lang="en-GB" dirty="0" smtClean="0">
                <a:solidFill>
                  <a:srgbClr val="000000"/>
                </a:solidFill>
                <a:latin typeface="Calibri"/>
                <a:ea typeface="Calibri"/>
                <a:cs typeface="Times New Roman"/>
              </a:rPr>
              <a:t>Parties vary in their political agendas and in their views of society. Some embrace strong ideological positions, such as communist parties. Others are religious in origin, such as Muslim parties and Christian parties. Many countries have rural-based, or peasant parties which exist mainly to foster rural interests. Parties may also emerge from interest groups, such as the Green Party, which concentrates on ecological issues. Most of the narrowly based parties have little hope of gaining a majority of legislative seats and forming a government; instead, they seek publicity and political influence for their views. They are more likely to win seats in multi-party systems with proportional representation. In two-party systems, such as the US and UK, the trend has been towards the 'catch-all' party, with weaker ideological underpinning and greater direct appeal to voters via the media, in which personalities are as important as policies. </a:t>
            </a:r>
          </a:p>
          <a:p>
            <a:pPr>
              <a:lnSpc>
                <a:spcPct val="115000"/>
              </a:lnSpc>
              <a:spcAft>
                <a:spcPts val="1000"/>
              </a:spcAft>
              <a:defRPr/>
            </a:pPr>
            <a:endParaRPr lang="en-GB" dirty="0" smtClean="0">
              <a:solidFill>
                <a:srgbClr val="000000"/>
              </a:solidFill>
              <a:latin typeface="Calibri"/>
              <a:ea typeface="Calibri"/>
              <a:cs typeface="Times New Roman"/>
            </a:endParaRPr>
          </a:p>
          <a:p>
            <a:pPr>
              <a:lnSpc>
                <a:spcPct val="115000"/>
              </a:lnSpc>
              <a:spcAft>
                <a:spcPts val="1000"/>
              </a:spcAft>
              <a:defRPr/>
            </a:pPr>
            <a:r>
              <a:rPr lang="en-GB" dirty="0" smtClean="0">
                <a:solidFill>
                  <a:srgbClr val="000000"/>
                </a:solidFill>
                <a:latin typeface="Calibri"/>
                <a:ea typeface="Calibri"/>
                <a:cs typeface="Times New Roman"/>
              </a:rPr>
              <a:t>Political parties depend on funding largely from supporters, and, although many states attempt to regulate funding, this area is a fertile one for corruption scandals, in which politicians and corporate donors can become enmeshed. Political parties are usually described in terms of left, right and centre, with the modern catch-all parties falling somewhere near the centre. The modern Labour Party in Britain has shifted from being a left-wing socialist party to a broader-based centre-left party. However, pinning down what these labels stand for in terms of policy can be bewildering, especially as their meanings have shifted over time. Parties to the 'left' generally support high public spending on social services, protection of workers, and trade union rights; they tend to oppose privatization. Parties on the 'right', known almost universally as 'conservatives', generally wish to see a minimum of government intervention in business, reduced public spending, and low taxes. They favour more privatization of the economy, reducing the size of government bureaucracy. However, all modern parties, the British Conservatives included, support the welfare state. Nationalist tendencies are associated with the right, but most parties of the right (except extremist right-wing parties) support multiculturalism. With its election in 1997, 'New Labour' in Britain expressly moved closer to business-friendly policies and distanced itself from its working-class ideological roots. However, having lost the general election of 2010, the Labour leadership has moved away from the New Labour agenda towards what are perceived as more traditional trade union values. The new social democratic parties across Europe are said to represent the 'third way, between socialism and market liberalism. Also active in European politics are nationalist parties, which tend more towards the right. </a:t>
            </a:r>
          </a:p>
          <a:p>
            <a:pPr>
              <a:lnSpc>
                <a:spcPct val="115000"/>
              </a:lnSpc>
              <a:spcAft>
                <a:spcPts val="1000"/>
              </a:spcAft>
              <a:defRPr/>
            </a:pPr>
            <a:endParaRPr lang="en-GB" dirty="0" smtClean="0">
              <a:solidFill>
                <a:srgbClr val="000000"/>
              </a:solidFill>
              <a:latin typeface="Calibri"/>
              <a:ea typeface="Calibri"/>
              <a:cs typeface="Times New Roman"/>
            </a:endParaRPr>
          </a:p>
          <a:p>
            <a:pPr>
              <a:lnSpc>
                <a:spcPct val="115000"/>
              </a:lnSpc>
              <a:spcAft>
                <a:spcPts val="1000"/>
              </a:spcAft>
              <a:defRPr/>
            </a:pPr>
            <a:r>
              <a:rPr lang="en-GB" dirty="0" smtClean="0">
                <a:solidFill>
                  <a:srgbClr val="000000"/>
                </a:solidFill>
                <a:latin typeface="Calibri"/>
                <a:ea typeface="Calibri"/>
                <a:cs typeface="Times New Roman"/>
              </a:rPr>
              <a:t>Some states, such as the US and UK, have two major parties, making these </a:t>
            </a:r>
            <a:r>
              <a:rPr lang="en-GB" dirty="0" err="1" smtClean="0">
                <a:solidFill>
                  <a:srgbClr val="000000"/>
                </a:solidFill>
                <a:latin typeface="Calibri"/>
                <a:ea typeface="Calibri"/>
                <a:cs typeface="Times New Roman"/>
              </a:rPr>
              <a:t>essentally</a:t>
            </a:r>
            <a:r>
              <a:rPr lang="en-GB" dirty="0" smtClean="0">
                <a:solidFill>
                  <a:srgbClr val="000000"/>
                </a:solidFill>
                <a:latin typeface="Calibri"/>
                <a:ea typeface="Calibri"/>
                <a:cs typeface="Times New Roman"/>
              </a:rPr>
              <a:t> two-party systems. Both have first-past-the-post electoral systems. Third parties, while they obtain electoral support, are unlikely to gain seats in proportion to their overall support, unless there is a shift to a PR system (see earlier section on legislative assemblies). A multi-party system exists in much of Europe, including Italy, Poland and other Central and Eastern European countries. In these states, which have PR systems, parties cover a greater range of ideological positions, from left to right. Centre-left or centre -right coalitions are a typical outcome of elections. Some countries have a single dominant party, but are nonetheless democratic. Examples are Japan and Mexico, but in both these states, the dominant party has seen its electoral popularity decline, leading to a more fragmented political scene, in which other parties have formed governments. </a:t>
            </a:r>
          </a:p>
          <a:p>
            <a:pPr>
              <a:lnSpc>
                <a:spcPct val="115000"/>
              </a:lnSpc>
              <a:spcAft>
                <a:spcPts val="1000"/>
              </a:spcAft>
              <a:defRPr/>
            </a:pPr>
            <a:endParaRPr lang="en-GB" dirty="0" smtClean="0">
              <a:solidFill>
                <a:srgbClr val="000000"/>
              </a:solidFill>
              <a:latin typeface="Calibri"/>
              <a:ea typeface="Calibri"/>
              <a:cs typeface="Times New Roman"/>
            </a:endParaRPr>
          </a:p>
          <a:p>
            <a:pPr>
              <a:lnSpc>
                <a:spcPct val="115000"/>
              </a:lnSpc>
              <a:spcAft>
                <a:spcPts val="1000"/>
              </a:spcAft>
              <a:defRPr/>
            </a:pPr>
            <a:r>
              <a:rPr lang="en-GB" dirty="0" smtClean="0">
                <a:solidFill>
                  <a:srgbClr val="000000"/>
                </a:solidFill>
                <a:latin typeface="Calibri"/>
                <a:ea typeface="Calibri"/>
                <a:cs typeface="Times New Roman"/>
              </a:rPr>
              <a:t>Authoritarian states are typically one-party states, and in these systems, parties not approved by the leadership are banned. In China, the Communist Party is the dominant institutional force, in effect capturing the state. The state's institutions, while appearing to be autonomous, are in practice controlled by the party. Russia is a more complex example. Here there has been a democratic transition, but the dominant United Russia Party is firmly in control, and other political organizations, as well as non-governmental organizations (discussed below), have little freedom. With little press freedom and precarious freedom of association, elections fall short of being free and fair. Russia's system has been described as a 'managed democracy' (Buckley, 2006). </a:t>
            </a:r>
          </a:p>
          <a:p>
            <a:pPr>
              <a:lnSpc>
                <a:spcPct val="115000"/>
              </a:lnSpc>
              <a:spcAft>
                <a:spcPts val="1000"/>
              </a:spcAft>
              <a:defRPr/>
            </a:pPr>
            <a:endParaRPr lang="en-GB" dirty="0" smtClean="0">
              <a:solidFill>
                <a:srgbClr val="000000"/>
              </a:solidFill>
              <a:latin typeface="Calibri"/>
              <a:ea typeface="Calibri"/>
              <a:cs typeface="Times New Roman"/>
            </a:endParaRPr>
          </a:p>
          <a:p>
            <a:pPr>
              <a:lnSpc>
                <a:spcPct val="115000"/>
              </a:lnSpc>
              <a:spcAft>
                <a:spcPts val="1000"/>
              </a:spcAft>
              <a:buFont typeface="Symbol"/>
              <a:buNone/>
              <a:defRPr/>
            </a:pPr>
            <a:endParaRPr lang="en-GB" dirty="0" smtClean="0">
              <a:solidFill>
                <a:srgbClr val="000000"/>
              </a:solidFill>
              <a:latin typeface="Calibri"/>
              <a:ea typeface="Calibri"/>
              <a:cs typeface="Times New Roman"/>
            </a:endParaRPr>
          </a:p>
          <a:p>
            <a:pPr>
              <a:defRPr/>
            </a:pPr>
            <a:endParaRPr lang="en-GB" dirty="0" smtClean="0">
              <a:solidFill>
                <a:srgbClr val="000000"/>
              </a:solidFill>
            </a:endParaRPr>
          </a:p>
          <a:p>
            <a:pPr>
              <a:defRPr/>
            </a:pPr>
            <a:endParaRPr lang="en-US" altLang="en-US" dirty="0" smtClean="0">
              <a:latin typeface="Arial" pitchFamily="34" charset="0"/>
            </a:endParaRPr>
          </a:p>
        </p:txBody>
      </p:sp>
      <p:sp>
        <p:nvSpPr>
          <p:cNvPr id="58372"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itchFamily="34" charset="0"/>
              </a:defRPr>
            </a:lvl1pPr>
            <a:lvl2pPr marL="742950" indent="-285750" eaLnBrk="0" hangingPunct="0">
              <a:spcBef>
                <a:spcPct val="30000"/>
              </a:spcBef>
              <a:defRPr sz="1200">
                <a:solidFill>
                  <a:schemeClr val="tx1"/>
                </a:solidFill>
                <a:latin typeface="Arial" pitchFamily="34" charset="0"/>
              </a:defRPr>
            </a:lvl2pPr>
            <a:lvl3pPr marL="1143000" indent="-228600" eaLnBrk="0" hangingPunct="0">
              <a:spcBef>
                <a:spcPct val="30000"/>
              </a:spcBef>
              <a:defRPr sz="1200">
                <a:solidFill>
                  <a:schemeClr val="tx1"/>
                </a:solidFill>
                <a:latin typeface="Arial" pitchFamily="34" charset="0"/>
              </a:defRPr>
            </a:lvl3pPr>
            <a:lvl4pPr marL="1600200" indent="-228600" eaLnBrk="0" hangingPunct="0">
              <a:spcBef>
                <a:spcPct val="30000"/>
              </a:spcBef>
              <a:defRPr sz="1200">
                <a:solidFill>
                  <a:schemeClr val="tx1"/>
                </a:solidFill>
                <a:latin typeface="Arial" pitchFamily="34" charset="0"/>
              </a:defRPr>
            </a:lvl4pPr>
            <a:lvl5pPr marL="2057400" indent="-228600" eaLnBrk="0" hangingPunct="0">
              <a:spcBef>
                <a:spcPct val="30000"/>
              </a:spcBef>
              <a:defRPr sz="1200">
                <a:solidFill>
                  <a:schemeClr val="tx1"/>
                </a:solidFill>
                <a:latin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defRPr>
            </a:lvl9pPr>
          </a:lstStyle>
          <a:p>
            <a:pPr eaLnBrk="1" hangingPunct="1">
              <a:spcBef>
                <a:spcPct val="0"/>
              </a:spcBef>
            </a:pPr>
            <a:fld id="{B57C3A84-691F-4541-942F-A3D7D6CAC764}" type="slidenum">
              <a:rPr lang="en-GB" altLang="en-US" smtClean="0"/>
              <a:pPr eaLnBrk="1" hangingPunct="1">
                <a:spcBef>
                  <a:spcPct val="0"/>
                </a:spcBef>
              </a:pPr>
              <a:t>15</a:t>
            </a:fld>
            <a:endParaRPr lang="en-GB" altLang="en-US" smtClean="0"/>
          </a:p>
        </p:txBody>
      </p:sp>
    </p:spTree>
    <p:extLst>
      <p:ext uri="{BB962C8B-B14F-4D97-AF65-F5344CB8AC3E}">
        <p14:creationId xmlns:p14="http://schemas.microsoft.com/office/powerpoint/2010/main" val="13733833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p:spPr>
        <p:txBody>
          <a:bodyPr/>
          <a:lstStyle/>
          <a:p>
            <a:pPr>
              <a:lnSpc>
                <a:spcPct val="115000"/>
              </a:lnSpc>
              <a:spcAft>
                <a:spcPts val="1000"/>
              </a:spcAft>
            </a:pPr>
            <a:r>
              <a:rPr lang="en-GB" altLang="en-US" b="1" dirty="0" smtClean="0">
                <a:solidFill>
                  <a:srgbClr val="000000"/>
                </a:solidFill>
                <a:latin typeface="Calibri" pitchFamily="34" charset="0"/>
                <a:ea typeface="Calibri" pitchFamily="34" charset="0"/>
                <a:cs typeface="Times New Roman" pitchFamily="18" charset="0"/>
              </a:rPr>
              <a:t>Political parties</a:t>
            </a:r>
            <a:endParaRPr lang="en-GB" altLang="en-US" dirty="0" smtClean="0">
              <a:solidFill>
                <a:srgbClr val="000000"/>
              </a:solidFill>
              <a:latin typeface="Calibri" pitchFamily="34" charset="0"/>
              <a:ea typeface="Calibri" pitchFamily="34" charset="0"/>
              <a:cs typeface="Times New Roman" pitchFamily="18" charset="0"/>
            </a:endParaRPr>
          </a:p>
          <a:p>
            <a:pPr>
              <a:lnSpc>
                <a:spcPct val="115000"/>
              </a:lnSpc>
              <a:spcAft>
                <a:spcPts val="1000"/>
              </a:spcAft>
            </a:pPr>
            <a:r>
              <a:rPr lang="en-GB" altLang="en-US" dirty="0" smtClean="0">
                <a:solidFill>
                  <a:srgbClr val="000000"/>
                </a:solidFill>
                <a:latin typeface="Calibri" pitchFamily="34" charset="0"/>
                <a:ea typeface="Calibri" pitchFamily="34" charset="0"/>
                <a:cs typeface="Times New Roman" pitchFamily="18" charset="0"/>
              </a:rPr>
              <a:t>Political parties form the link between voters and legislative assemblies. In democratic states, they are essential to the pluralism which characterizes civil society. In authoritarian and semi-authoritarian states, they help to cement the ideology of the leadership and mobilize public support, We look at democratic systems first.</a:t>
            </a:r>
          </a:p>
          <a:p>
            <a:pPr>
              <a:lnSpc>
                <a:spcPct val="115000"/>
              </a:lnSpc>
              <a:spcAft>
                <a:spcPts val="1000"/>
              </a:spcAft>
            </a:pPr>
            <a:endParaRPr lang="en-GB" altLang="en-US" dirty="0" smtClean="0">
              <a:solidFill>
                <a:srgbClr val="000000"/>
              </a:solidFill>
              <a:latin typeface="Calibri" pitchFamily="34" charset="0"/>
              <a:ea typeface="Calibri" pitchFamily="34" charset="0"/>
              <a:cs typeface="Times New Roman" pitchFamily="18" charset="0"/>
            </a:endParaRPr>
          </a:p>
          <a:p>
            <a:pPr>
              <a:lnSpc>
                <a:spcPct val="115000"/>
              </a:lnSpc>
              <a:spcAft>
                <a:spcPts val="1000"/>
              </a:spcAft>
            </a:pPr>
            <a:r>
              <a:rPr lang="en-GB" altLang="en-US" dirty="0" smtClean="0">
                <a:solidFill>
                  <a:srgbClr val="000000"/>
                </a:solidFill>
                <a:latin typeface="Calibri" pitchFamily="34" charset="0"/>
                <a:ea typeface="Calibri" pitchFamily="34" charset="0"/>
                <a:cs typeface="Times New Roman" pitchFamily="18" charset="0"/>
              </a:rPr>
              <a:t>Parties vary in their political agendas and in their views of society. Some embrace strong ideological positions, such as communist parties. Others are religious in origin, such as Muslim parties and Christian parties. Many countries have rural-based, or peasant parties which exist mainly to foster rural interests. Parties may also emerge from interest groups, such as the Green Party, which concentrates on ecological issues. Most of the narrowly based parties have little hope of gaining a majority of legislative seats and forming a government; instead, they seek publicity and political influence for their views. They are more likely to win seats in multi-party systems with proportional representation. In two-party systems, such as the US and UK, the trend has been towards the 'catch-all' party, with weaker ideological underpinning and greater direct appeal to voters via the media, in which personalities are as important as policies. </a:t>
            </a:r>
          </a:p>
          <a:p>
            <a:pPr>
              <a:lnSpc>
                <a:spcPct val="115000"/>
              </a:lnSpc>
              <a:spcAft>
                <a:spcPts val="1000"/>
              </a:spcAft>
            </a:pPr>
            <a:endParaRPr lang="en-GB" altLang="en-US" dirty="0" smtClean="0">
              <a:solidFill>
                <a:srgbClr val="000000"/>
              </a:solidFill>
              <a:latin typeface="Calibri" pitchFamily="34" charset="0"/>
              <a:ea typeface="Calibri" pitchFamily="34" charset="0"/>
              <a:cs typeface="Times New Roman" pitchFamily="18" charset="0"/>
            </a:endParaRPr>
          </a:p>
          <a:p>
            <a:pPr>
              <a:lnSpc>
                <a:spcPct val="115000"/>
              </a:lnSpc>
              <a:spcAft>
                <a:spcPts val="1000"/>
              </a:spcAft>
            </a:pPr>
            <a:r>
              <a:rPr lang="en-GB" altLang="en-US" dirty="0" smtClean="0">
                <a:solidFill>
                  <a:srgbClr val="000000"/>
                </a:solidFill>
                <a:latin typeface="Calibri" pitchFamily="34" charset="0"/>
                <a:ea typeface="Calibri" pitchFamily="34" charset="0"/>
                <a:cs typeface="Times New Roman" pitchFamily="18" charset="0"/>
              </a:rPr>
              <a:t>Political parties depend on funding largely from supporters, and, although many states attempt to regulate funding, this area is a fertile one for corruption scandals, in which politicians and corporate donors can become enmeshed. Political parties are usually described in terms of left, right and centre, with the modern catch-all parties falling somewhere near the centre. The modern Labour Party in Britain has shifted from being a left-wing socialist party to a broader-based centre-left party. However, pinning down what these labels stand for in terms of policy can be bewildering, especially as their meanings have shifted over time. Parties to the 'left' generally support high public spending on social services, protection of workers, and trade union rights; they tend to oppose privatization. Parties on the 'right', known almost universally as 'conservatives', generally wish to see a minimum of government intervention in business, reduced public spending, and low taxes. They favour more privatization of the economy, reducing the size of government bureaucracy. However, all modern parties, the British Conservatives included, support the welfare state. Nationalist tendencies are associated with the right, but most parties of the right (except extremist right-wing parties) support multiculturalism. With its election in 1997, 'New Labour' in Britain expressly moved closer to business-friendly policies and distanced itself from its working-class ideological roots. However, having lost the general election of 2010, the Labour leadership has moved away from the New Labour agenda towards what are perceived as more traditional trade union values. The new social democratic parties across Europe are said to represent the 'third way, between socialism and market liberalism. Also active in European politics are nationalist parties, which tend more towards the right. </a:t>
            </a:r>
          </a:p>
          <a:p>
            <a:pPr>
              <a:lnSpc>
                <a:spcPct val="115000"/>
              </a:lnSpc>
              <a:spcAft>
                <a:spcPts val="1000"/>
              </a:spcAft>
            </a:pPr>
            <a:endParaRPr lang="en-GB" altLang="en-US" dirty="0" smtClean="0">
              <a:solidFill>
                <a:srgbClr val="000000"/>
              </a:solidFill>
              <a:latin typeface="Calibri" pitchFamily="34" charset="0"/>
              <a:ea typeface="Calibri" pitchFamily="34" charset="0"/>
              <a:cs typeface="Times New Roman" pitchFamily="18" charset="0"/>
            </a:endParaRPr>
          </a:p>
          <a:p>
            <a:pPr>
              <a:lnSpc>
                <a:spcPct val="115000"/>
              </a:lnSpc>
              <a:spcAft>
                <a:spcPts val="1000"/>
              </a:spcAft>
            </a:pPr>
            <a:r>
              <a:rPr lang="en-GB" altLang="en-US" dirty="0" smtClean="0">
                <a:solidFill>
                  <a:srgbClr val="000000"/>
                </a:solidFill>
                <a:latin typeface="Calibri" pitchFamily="34" charset="0"/>
                <a:ea typeface="Calibri" pitchFamily="34" charset="0"/>
                <a:cs typeface="Times New Roman" pitchFamily="18" charset="0"/>
              </a:rPr>
              <a:t>Some states, such as the US and UK, have two major parties, making these </a:t>
            </a:r>
            <a:r>
              <a:rPr lang="en-GB" altLang="en-US" dirty="0" err="1" smtClean="0">
                <a:solidFill>
                  <a:srgbClr val="000000"/>
                </a:solidFill>
                <a:latin typeface="Calibri" pitchFamily="34" charset="0"/>
                <a:ea typeface="Calibri" pitchFamily="34" charset="0"/>
                <a:cs typeface="Times New Roman" pitchFamily="18" charset="0"/>
              </a:rPr>
              <a:t>essentally</a:t>
            </a:r>
            <a:r>
              <a:rPr lang="en-GB" altLang="en-US" dirty="0" smtClean="0">
                <a:solidFill>
                  <a:srgbClr val="000000"/>
                </a:solidFill>
                <a:latin typeface="Calibri" pitchFamily="34" charset="0"/>
                <a:ea typeface="Calibri" pitchFamily="34" charset="0"/>
                <a:cs typeface="Times New Roman" pitchFamily="18" charset="0"/>
              </a:rPr>
              <a:t> two-party systems. Both have first-past-the-post electoral systems. Third parties, while they obtain electoral support, are unlikely to gain seats in proportion to their overall support, unless there is a shift to a PR system (see earlier section on legislative assemblies). A multi-party system exists in much of Europe, including Italy, Poland and other Central and Eastern European countries. In these states, which have PR systems, parties cover a greater range of ideological positions, from left to right. Centre-left or centre -right coalitions are a typical outcome of elections. Some countries have a single dominant party, but are nonetheless democratic. Examples are Japan and Mexico, but in both these states, the dominant party has seen its electoral popularity decline, leading to a more fragmented political scene, in which other parties have formed governments. </a:t>
            </a:r>
          </a:p>
          <a:p>
            <a:pPr>
              <a:lnSpc>
                <a:spcPct val="115000"/>
              </a:lnSpc>
              <a:spcAft>
                <a:spcPts val="1000"/>
              </a:spcAft>
            </a:pPr>
            <a:endParaRPr lang="en-GB" altLang="en-US" dirty="0" smtClean="0">
              <a:solidFill>
                <a:srgbClr val="000000"/>
              </a:solidFill>
              <a:latin typeface="Calibri" pitchFamily="34" charset="0"/>
              <a:ea typeface="Calibri" pitchFamily="34" charset="0"/>
              <a:cs typeface="Times New Roman" pitchFamily="18" charset="0"/>
            </a:endParaRPr>
          </a:p>
          <a:p>
            <a:pPr>
              <a:lnSpc>
                <a:spcPct val="115000"/>
              </a:lnSpc>
              <a:spcAft>
                <a:spcPts val="1000"/>
              </a:spcAft>
            </a:pPr>
            <a:r>
              <a:rPr lang="en-GB" altLang="en-US" dirty="0" smtClean="0">
                <a:solidFill>
                  <a:srgbClr val="000000"/>
                </a:solidFill>
                <a:latin typeface="Calibri" pitchFamily="34" charset="0"/>
                <a:ea typeface="Calibri" pitchFamily="34" charset="0"/>
                <a:cs typeface="Times New Roman" pitchFamily="18" charset="0"/>
              </a:rPr>
              <a:t>Authoritarian states are typically one-party states, and in these systems, parties not approved by the leadership are banned. In China, the Communist Party is the dominant institutional force, in effect capturing the state. The state's institutions, while appearing to be autonomous, are in practice controlled by the party. Russia is a more complex example. Here there has been a democratic transition, but the dominant United Russia Party is firmly in control, and other political organizations, as well as non-governmental organizations (discussed below), have little freedom. With little press freedom and precarious freedom of association, elections fall short of being free and fair. Russia's system has been described as a 'managed democracy' (Buckley, 2006). </a:t>
            </a:r>
          </a:p>
          <a:p>
            <a:pPr>
              <a:lnSpc>
                <a:spcPct val="115000"/>
              </a:lnSpc>
              <a:spcAft>
                <a:spcPts val="1000"/>
              </a:spcAft>
            </a:pPr>
            <a:endParaRPr lang="en-GB" altLang="en-US" dirty="0" smtClean="0">
              <a:solidFill>
                <a:srgbClr val="000000"/>
              </a:solidFill>
              <a:latin typeface="Calibri" pitchFamily="34" charset="0"/>
              <a:ea typeface="Calibri" pitchFamily="34" charset="0"/>
              <a:cs typeface="Times New Roman" pitchFamily="18" charset="0"/>
            </a:endParaRPr>
          </a:p>
          <a:p>
            <a:pPr>
              <a:lnSpc>
                <a:spcPct val="115000"/>
              </a:lnSpc>
              <a:spcAft>
                <a:spcPts val="1000"/>
              </a:spcAft>
              <a:buFont typeface="Symbol" pitchFamily="18" charset="2"/>
              <a:buNone/>
            </a:pPr>
            <a:endParaRPr lang="en-GB" altLang="en-US" dirty="0" smtClean="0">
              <a:solidFill>
                <a:srgbClr val="000000"/>
              </a:solidFill>
              <a:latin typeface="Calibri" pitchFamily="34" charset="0"/>
              <a:ea typeface="Calibri" pitchFamily="34" charset="0"/>
              <a:cs typeface="Times New Roman" pitchFamily="18" charset="0"/>
            </a:endParaRPr>
          </a:p>
          <a:p>
            <a:endParaRPr lang="en-GB" altLang="en-US" dirty="0" smtClean="0">
              <a:solidFill>
                <a:srgbClr val="000000"/>
              </a:solidFill>
              <a:latin typeface="Arial" pitchFamily="34" charset="0"/>
              <a:ea typeface="Calibri" pitchFamily="34" charset="0"/>
              <a:cs typeface="Times New Roman" pitchFamily="18" charset="0"/>
            </a:endParaRPr>
          </a:p>
          <a:p>
            <a:endParaRPr lang="en-GB" altLang="en-US" dirty="0" smtClean="0">
              <a:latin typeface="Arial" pitchFamily="34" charset="0"/>
              <a:ea typeface="Calibri" pitchFamily="34" charset="0"/>
              <a:cs typeface="Times New Roman" pitchFamily="18" charset="0"/>
            </a:endParaRPr>
          </a:p>
        </p:txBody>
      </p:sp>
      <p:sp>
        <p:nvSpPr>
          <p:cNvPr id="59396"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itchFamily="34" charset="0"/>
              </a:defRPr>
            </a:lvl1pPr>
            <a:lvl2pPr marL="742950" indent="-285750" eaLnBrk="0" hangingPunct="0">
              <a:spcBef>
                <a:spcPct val="30000"/>
              </a:spcBef>
              <a:defRPr sz="1200">
                <a:solidFill>
                  <a:schemeClr val="tx1"/>
                </a:solidFill>
                <a:latin typeface="Arial" pitchFamily="34" charset="0"/>
              </a:defRPr>
            </a:lvl2pPr>
            <a:lvl3pPr marL="1143000" indent="-228600" eaLnBrk="0" hangingPunct="0">
              <a:spcBef>
                <a:spcPct val="30000"/>
              </a:spcBef>
              <a:defRPr sz="1200">
                <a:solidFill>
                  <a:schemeClr val="tx1"/>
                </a:solidFill>
                <a:latin typeface="Arial" pitchFamily="34" charset="0"/>
              </a:defRPr>
            </a:lvl3pPr>
            <a:lvl4pPr marL="1600200" indent="-228600" eaLnBrk="0" hangingPunct="0">
              <a:spcBef>
                <a:spcPct val="30000"/>
              </a:spcBef>
              <a:defRPr sz="1200">
                <a:solidFill>
                  <a:schemeClr val="tx1"/>
                </a:solidFill>
                <a:latin typeface="Arial" pitchFamily="34" charset="0"/>
              </a:defRPr>
            </a:lvl4pPr>
            <a:lvl5pPr marL="2057400" indent="-228600" eaLnBrk="0" hangingPunct="0">
              <a:spcBef>
                <a:spcPct val="30000"/>
              </a:spcBef>
              <a:defRPr sz="1200">
                <a:solidFill>
                  <a:schemeClr val="tx1"/>
                </a:solidFill>
                <a:latin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defRPr>
            </a:lvl9pPr>
          </a:lstStyle>
          <a:p>
            <a:pPr eaLnBrk="1" hangingPunct="1">
              <a:spcBef>
                <a:spcPct val="0"/>
              </a:spcBef>
            </a:pPr>
            <a:fld id="{4A47BC78-D8A4-4300-AEC9-6A606AFF2EB6}" type="slidenum">
              <a:rPr lang="en-GB" altLang="en-US" smtClean="0">
                <a:solidFill>
                  <a:srgbClr val="000000"/>
                </a:solidFill>
              </a:rPr>
              <a:pPr eaLnBrk="1" hangingPunct="1">
                <a:spcBef>
                  <a:spcPct val="0"/>
                </a:spcBef>
              </a:pPr>
              <a:t>16</a:t>
            </a:fld>
            <a:endParaRPr lang="en-GB" altLang="en-US" smtClean="0">
              <a:solidFill>
                <a:srgbClr val="000000"/>
              </a:solidFill>
            </a:endParaRPr>
          </a:p>
        </p:txBody>
      </p:sp>
    </p:spTree>
    <p:extLst>
      <p:ext uri="{BB962C8B-B14F-4D97-AF65-F5344CB8AC3E}">
        <p14:creationId xmlns:p14="http://schemas.microsoft.com/office/powerpoint/2010/main" val="4952005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5BAE24-B87F-464F-A799-8659B5B8FAE0}" type="slidenum">
              <a:rPr lang="en-GB" smtClean="0"/>
              <a:t>18</a:t>
            </a:fld>
            <a:endParaRPr lang="en-GB"/>
          </a:p>
        </p:txBody>
      </p:sp>
    </p:spTree>
    <p:extLst>
      <p:ext uri="{BB962C8B-B14F-4D97-AF65-F5344CB8AC3E}">
        <p14:creationId xmlns:p14="http://schemas.microsoft.com/office/powerpoint/2010/main" val="506981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615186" y="314931"/>
            <a:ext cx="5913627" cy="1196340"/>
          </a:xfrm>
          <a:prstGeom prst="rect">
            <a:avLst/>
          </a:prstGeom>
        </p:spPr>
        <p:txBody>
          <a:bodyPr wrap="square" lIns="0" tIns="0" rIns="0" bIns="0">
            <a:spAutoFit/>
          </a:bodyPr>
          <a:lstStyle>
            <a:lvl1pPr>
              <a:defRPr sz="3200" b="1" i="0">
                <a:solidFill>
                  <a:srgbClr val="6600FF"/>
                </a:solidFill>
                <a:latin typeface="Trebuchet MS"/>
                <a:cs typeface="Trebuchet MS"/>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2/24/2019</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rgbClr val="6600FF"/>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2/24/2019</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rgbClr val="6600FF"/>
                </a:solidFill>
                <a:latin typeface="Arial"/>
                <a:cs typeface="Arial"/>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2/24/2019</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rgbClr val="6600FF"/>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2/24/2019</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2/24/2019</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2334260" y="461594"/>
            <a:ext cx="4475479" cy="697230"/>
          </a:xfrm>
          <a:prstGeom prst="rect">
            <a:avLst/>
          </a:prstGeom>
        </p:spPr>
        <p:txBody>
          <a:bodyPr wrap="square" lIns="0" tIns="0" rIns="0" bIns="0">
            <a:spAutoFit/>
          </a:bodyPr>
          <a:lstStyle>
            <a:lvl1pPr>
              <a:defRPr sz="4400" b="0" i="0">
                <a:solidFill>
                  <a:srgbClr val="6600FF"/>
                </a:solidFill>
                <a:latin typeface="Arial"/>
                <a:cs typeface="Arial"/>
              </a:defRPr>
            </a:lvl1pPr>
          </a:lstStyle>
          <a:p>
            <a:endParaRPr/>
          </a:p>
        </p:txBody>
      </p:sp>
      <p:sp>
        <p:nvSpPr>
          <p:cNvPr id="3" name="Holder 3"/>
          <p:cNvSpPr>
            <a:spLocks noGrp="1"/>
          </p:cNvSpPr>
          <p:nvPr>
            <p:ph type="body" idx="1"/>
          </p:nvPr>
        </p:nvSpPr>
        <p:spPr>
          <a:xfrm>
            <a:off x="457200" y="1587500"/>
            <a:ext cx="8229600" cy="4142740"/>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2/24/2019</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g"/><Relationship Id="rId7" Type="http://schemas.openxmlformats.org/officeDocument/2006/relationships/image" Target="../media/image18.jpg"/><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image" Target="../media/image17.jpg"/><Relationship Id="rId5" Type="http://schemas.openxmlformats.org/officeDocument/2006/relationships/image" Target="../media/image16.jpg"/><Relationship Id="rId4" Type="http://schemas.openxmlformats.org/officeDocument/2006/relationships/image" Target="../media/image15.jpg"/></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g"/><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hyperlink" Target="https://youtu.be/KG5jvQyF5bA" TargetMode="External"/><Relationship Id="rId1" Type="http://schemas.openxmlformats.org/officeDocument/2006/relationships/slideLayout" Target="../slideLayouts/slideLayout1.xml"/><Relationship Id="rId6" Type="http://schemas.openxmlformats.org/officeDocument/2006/relationships/image" Target="../media/image25.jpg"/><Relationship Id="rId5" Type="http://schemas.openxmlformats.org/officeDocument/2006/relationships/image" Target="../media/image24.jpg"/><Relationship Id="rId4" Type="http://schemas.openxmlformats.org/officeDocument/2006/relationships/image" Target="../media/image23.jpg"/></Relationships>
</file>

<file path=ppt/slides/_rels/slide27.xml.rels><?xml version="1.0" encoding="UTF-8" standalone="yes"?>
<Relationships xmlns="http://schemas.openxmlformats.org/package/2006/relationships"><Relationship Id="rId2" Type="http://schemas.openxmlformats.org/officeDocument/2006/relationships/hyperlink" Target="https://youtu.be/xeSFxXlLnZg"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jpg"/><Relationship Id="rId1" Type="http://schemas.openxmlformats.org/officeDocument/2006/relationships/slideLayout" Target="../slideLayouts/slideLayout4.xml"/><Relationship Id="rId6" Type="http://schemas.openxmlformats.org/officeDocument/2006/relationships/image" Target="../media/image30.png"/><Relationship Id="rId11" Type="http://schemas.openxmlformats.org/officeDocument/2006/relationships/image" Target="../media/image35.png"/><Relationship Id="rId5" Type="http://schemas.openxmlformats.org/officeDocument/2006/relationships/image" Target="../media/image29.png"/><Relationship Id="rId10" Type="http://schemas.openxmlformats.org/officeDocument/2006/relationships/image" Target="../media/image34.png"/><Relationship Id="rId4" Type="http://schemas.openxmlformats.org/officeDocument/2006/relationships/image" Target="../media/image28.png"/><Relationship Id="rId9" Type="http://schemas.openxmlformats.org/officeDocument/2006/relationships/image" Target="../media/image33.pn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740789" y="2248611"/>
            <a:ext cx="5662930" cy="1252855"/>
          </a:xfrm>
          <a:prstGeom prst="rect">
            <a:avLst/>
          </a:prstGeom>
        </p:spPr>
        <p:txBody>
          <a:bodyPr vert="horz" wrap="square" lIns="0" tIns="13335" rIns="0" bIns="0" rtlCol="0">
            <a:spAutoFit/>
          </a:bodyPr>
          <a:lstStyle/>
          <a:p>
            <a:pPr algn="ctr">
              <a:lnSpc>
                <a:spcPct val="100000"/>
              </a:lnSpc>
              <a:spcBef>
                <a:spcPts val="105"/>
              </a:spcBef>
            </a:pPr>
            <a:r>
              <a:rPr b="1" spc="-155" dirty="0">
                <a:latin typeface="Trebuchet MS"/>
                <a:cs typeface="Trebuchet MS"/>
              </a:rPr>
              <a:t>Management </a:t>
            </a:r>
            <a:r>
              <a:rPr b="1" spc="-235" dirty="0">
                <a:latin typeface="Trebuchet MS"/>
                <a:cs typeface="Trebuchet MS"/>
              </a:rPr>
              <a:t>in</a:t>
            </a:r>
            <a:r>
              <a:rPr b="1" spc="-565" dirty="0">
                <a:latin typeface="Trebuchet MS"/>
                <a:cs typeface="Trebuchet MS"/>
              </a:rPr>
              <a:t> </a:t>
            </a:r>
            <a:r>
              <a:rPr b="1" spc="-305" dirty="0">
                <a:latin typeface="Trebuchet MS"/>
                <a:cs typeface="Trebuchet MS"/>
              </a:rPr>
              <a:t>Practice</a:t>
            </a:r>
          </a:p>
          <a:p>
            <a:pPr marL="1270" algn="ctr">
              <a:lnSpc>
                <a:spcPct val="100000"/>
              </a:lnSpc>
              <a:spcBef>
                <a:spcPts val="55"/>
              </a:spcBef>
            </a:pPr>
            <a:r>
              <a:rPr sz="3600" b="1" spc="-185" dirty="0">
                <a:latin typeface="Trebuchet MS"/>
                <a:cs typeface="Trebuchet MS"/>
              </a:rPr>
              <a:t>M5X02110 </a:t>
            </a:r>
            <a:r>
              <a:rPr sz="3600" b="1" spc="470" dirty="0">
                <a:latin typeface="Trebuchet MS"/>
                <a:cs typeface="Trebuchet MS"/>
              </a:rPr>
              <a:t>–</a:t>
            </a:r>
            <a:r>
              <a:rPr sz="3600" b="1" spc="-355" dirty="0">
                <a:latin typeface="Trebuchet MS"/>
                <a:cs typeface="Trebuchet MS"/>
              </a:rPr>
              <a:t> </a:t>
            </a:r>
            <a:r>
              <a:rPr sz="3600" b="1" spc="-285" dirty="0">
                <a:latin typeface="Trebuchet MS"/>
                <a:cs typeface="Trebuchet MS"/>
              </a:rPr>
              <a:t>Level 5</a:t>
            </a:r>
            <a:endParaRPr sz="3600">
              <a:latin typeface="Trebuchet MS"/>
              <a:cs typeface="Trebuchet MS"/>
            </a:endParaRPr>
          </a:p>
        </p:txBody>
      </p:sp>
      <p:sp>
        <p:nvSpPr>
          <p:cNvPr id="3" name="object 3"/>
          <p:cNvSpPr txBox="1"/>
          <p:nvPr/>
        </p:nvSpPr>
        <p:spPr>
          <a:xfrm>
            <a:off x="76201" y="3515321"/>
            <a:ext cx="8817354" cy="1490152"/>
          </a:xfrm>
          <a:prstGeom prst="rect">
            <a:avLst/>
          </a:prstGeom>
        </p:spPr>
        <p:txBody>
          <a:bodyPr vert="horz" wrap="square" lIns="0" tIns="12700" rIns="0" bIns="0" rtlCol="0">
            <a:spAutoFit/>
          </a:bodyPr>
          <a:lstStyle/>
          <a:p>
            <a:pPr marL="635" algn="ctr">
              <a:lnSpc>
                <a:spcPct val="100000"/>
              </a:lnSpc>
              <a:spcBef>
                <a:spcPts val="100"/>
              </a:spcBef>
            </a:pPr>
            <a:r>
              <a:rPr lang="en-GB" sz="3200" b="1" spc="-275" dirty="0" smtClean="0">
                <a:uFill>
                  <a:solidFill>
                    <a:srgbClr val="000000"/>
                  </a:solidFill>
                </a:uFill>
                <a:latin typeface="Trebuchet MS"/>
                <a:cs typeface="Trebuchet MS"/>
              </a:rPr>
              <a:t>Lecture 4: </a:t>
            </a:r>
            <a:endParaRPr sz="3200" dirty="0">
              <a:latin typeface="Trebuchet MS"/>
              <a:cs typeface="Trebuchet MS"/>
            </a:endParaRPr>
          </a:p>
          <a:p>
            <a:pPr marL="12700" marR="5080" indent="1905" algn="ctr">
              <a:lnSpc>
                <a:spcPct val="100000"/>
              </a:lnSpc>
            </a:pPr>
            <a:r>
              <a:rPr sz="3200" b="1" spc="-145" dirty="0">
                <a:solidFill>
                  <a:srgbClr val="1F487C"/>
                </a:solidFill>
                <a:latin typeface="Trebuchet MS"/>
                <a:cs typeface="Trebuchet MS"/>
              </a:rPr>
              <a:t>Analysing </a:t>
            </a:r>
            <a:r>
              <a:rPr sz="3200" b="1" spc="-190" dirty="0">
                <a:solidFill>
                  <a:srgbClr val="1F487C"/>
                </a:solidFill>
                <a:latin typeface="Trebuchet MS"/>
                <a:cs typeface="Trebuchet MS"/>
              </a:rPr>
              <a:t>the </a:t>
            </a:r>
            <a:r>
              <a:rPr sz="3200" b="1" spc="-210" dirty="0" smtClean="0">
                <a:solidFill>
                  <a:srgbClr val="1F487C"/>
                </a:solidFill>
                <a:latin typeface="Trebuchet MS"/>
                <a:cs typeface="Trebuchet MS"/>
              </a:rPr>
              <a:t>External</a:t>
            </a:r>
            <a:r>
              <a:rPr sz="3200" b="1" spc="-315" dirty="0" smtClean="0">
                <a:solidFill>
                  <a:srgbClr val="1F487C"/>
                </a:solidFill>
                <a:latin typeface="Trebuchet MS"/>
                <a:cs typeface="Trebuchet MS"/>
              </a:rPr>
              <a:t> </a:t>
            </a:r>
            <a:r>
              <a:rPr sz="3200" b="1" spc="-190" dirty="0" smtClean="0">
                <a:solidFill>
                  <a:srgbClr val="1F487C"/>
                </a:solidFill>
                <a:latin typeface="Trebuchet MS"/>
                <a:cs typeface="Trebuchet MS"/>
              </a:rPr>
              <a:t>Environment</a:t>
            </a:r>
            <a:r>
              <a:rPr lang="en-GB" sz="3200" b="1" spc="-190" dirty="0" smtClean="0">
                <a:solidFill>
                  <a:srgbClr val="1F487C"/>
                </a:solidFill>
                <a:latin typeface="Trebuchet MS"/>
                <a:cs typeface="Trebuchet MS"/>
              </a:rPr>
              <a:t>:</a:t>
            </a:r>
          </a:p>
          <a:p>
            <a:pPr marL="12700" marR="5080" indent="1905" algn="ctr">
              <a:lnSpc>
                <a:spcPct val="100000"/>
              </a:lnSpc>
            </a:pPr>
            <a:r>
              <a:rPr lang="en-GB" sz="3200" b="1" spc="-190" dirty="0" smtClean="0">
                <a:solidFill>
                  <a:srgbClr val="1F487C"/>
                </a:solidFill>
                <a:latin typeface="Trebuchet MS"/>
                <a:cs typeface="Trebuchet MS"/>
              </a:rPr>
              <a:t>Political</a:t>
            </a:r>
            <a:endParaRPr sz="3200" dirty="0">
              <a:latin typeface="Trebuchet MS"/>
              <a:cs typeface="Trebuchet MS"/>
            </a:endParaRPr>
          </a:p>
        </p:txBody>
      </p:sp>
      <p:sp>
        <p:nvSpPr>
          <p:cNvPr id="4" name="object 4"/>
          <p:cNvSpPr/>
          <p:nvPr/>
        </p:nvSpPr>
        <p:spPr>
          <a:xfrm>
            <a:off x="6070853" y="332625"/>
            <a:ext cx="2822702" cy="936104"/>
          </a:xfrm>
          <a:prstGeom prst="rect">
            <a:avLst/>
          </a:prstGeom>
          <a:blipFill>
            <a:blip r:embed="rId2" cstate="print"/>
            <a:stretch>
              <a:fillRect/>
            </a:stretch>
          </a:blipFill>
        </p:spPr>
        <p:txBody>
          <a:bodyPr wrap="square" lIns="0" tIns="0" rIns="0" bIns="0" rtlCol="0"/>
          <a:lstStyle/>
          <a:p>
            <a:endParaRPr/>
          </a:p>
        </p:txBody>
      </p:sp>
      <p:sp>
        <p:nvSpPr>
          <p:cNvPr id="5" name="object 5"/>
          <p:cNvSpPr/>
          <p:nvPr/>
        </p:nvSpPr>
        <p:spPr>
          <a:xfrm>
            <a:off x="276275" y="4889372"/>
            <a:ext cx="1980945" cy="1324736"/>
          </a:xfrm>
          <a:prstGeom prst="rect">
            <a:avLst/>
          </a:prstGeom>
          <a:blipFill>
            <a:blip r:embed="rId3" cstate="print"/>
            <a:stretch>
              <a:fillRect/>
            </a:stretch>
          </a:blipFill>
        </p:spPr>
        <p:txBody>
          <a:bodyPr wrap="square" lIns="0" tIns="0" rIns="0" bIns="0" rtlCol="0"/>
          <a:lstStyle/>
          <a:p>
            <a:endParaRPr/>
          </a:p>
        </p:txBody>
      </p:sp>
      <p:sp>
        <p:nvSpPr>
          <p:cNvPr id="6" name="object 6"/>
          <p:cNvSpPr/>
          <p:nvPr/>
        </p:nvSpPr>
        <p:spPr>
          <a:xfrm>
            <a:off x="6948296" y="4885701"/>
            <a:ext cx="2190823" cy="1449185"/>
          </a:xfrm>
          <a:prstGeom prst="rect">
            <a:avLst/>
          </a:prstGeom>
          <a:blipFill>
            <a:blip r:embed="rId4" cstate="print"/>
            <a:stretch>
              <a:fillRect/>
            </a:stretch>
          </a:blipFill>
        </p:spPr>
        <p:txBody>
          <a:bodyPr wrap="square" lIns="0" tIns="0" rIns="0" bIns="0" rtlCol="0"/>
          <a:lstStyle/>
          <a:p>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599057" y="461594"/>
            <a:ext cx="5944235" cy="697230"/>
          </a:xfrm>
          <a:prstGeom prst="rect">
            <a:avLst/>
          </a:prstGeom>
        </p:spPr>
        <p:txBody>
          <a:bodyPr vert="horz" wrap="square" lIns="0" tIns="13335" rIns="0" bIns="0" rtlCol="0">
            <a:spAutoFit/>
          </a:bodyPr>
          <a:lstStyle/>
          <a:p>
            <a:pPr marL="12700">
              <a:lnSpc>
                <a:spcPct val="100000"/>
              </a:lnSpc>
              <a:spcBef>
                <a:spcPts val="105"/>
              </a:spcBef>
            </a:pPr>
            <a:r>
              <a:rPr spc="-315" dirty="0"/>
              <a:t>The </a:t>
            </a:r>
            <a:r>
              <a:rPr lang="en-GB" spc="-730" dirty="0" smtClean="0"/>
              <a:t>PESTEL</a:t>
            </a:r>
            <a:r>
              <a:rPr spc="-730" dirty="0" smtClean="0"/>
              <a:t> </a:t>
            </a:r>
            <a:r>
              <a:rPr spc="-110" dirty="0"/>
              <a:t>framework</a:t>
            </a:r>
            <a:r>
              <a:rPr spc="-220" dirty="0"/>
              <a:t> </a:t>
            </a:r>
            <a:r>
              <a:rPr spc="-165" dirty="0"/>
              <a:t>(1)</a:t>
            </a:r>
          </a:p>
        </p:txBody>
      </p:sp>
      <p:sp>
        <p:nvSpPr>
          <p:cNvPr id="3" name="object 3"/>
          <p:cNvSpPr txBox="1"/>
          <p:nvPr/>
        </p:nvSpPr>
        <p:spPr>
          <a:xfrm>
            <a:off x="663040" y="1375613"/>
            <a:ext cx="8099959" cy="878840"/>
          </a:xfrm>
          <a:prstGeom prst="rect">
            <a:avLst/>
          </a:prstGeom>
        </p:spPr>
        <p:txBody>
          <a:bodyPr vert="horz" wrap="square" lIns="0" tIns="12065" rIns="0" bIns="0" rtlCol="0">
            <a:spAutoFit/>
          </a:bodyPr>
          <a:lstStyle/>
          <a:p>
            <a:pPr marL="12700" marR="5080">
              <a:lnSpc>
                <a:spcPct val="100000"/>
              </a:lnSpc>
              <a:spcBef>
                <a:spcPts val="95"/>
              </a:spcBef>
            </a:pPr>
            <a:r>
              <a:rPr sz="2800" spc="-204" dirty="0">
                <a:latin typeface="Arial"/>
                <a:cs typeface="Arial"/>
              </a:rPr>
              <a:t>The </a:t>
            </a:r>
            <a:r>
              <a:rPr sz="2800" spc="-470" dirty="0">
                <a:latin typeface="Arial"/>
                <a:cs typeface="Arial"/>
              </a:rPr>
              <a:t>PESTEL </a:t>
            </a:r>
            <a:r>
              <a:rPr lang="en-GB" sz="2800" spc="-470" dirty="0" smtClean="0">
                <a:latin typeface="Arial"/>
                <a:cs typeface="Arial"/>
              </a:rPr>
              <a:t> </a:t>
            </a:r>
            <a:r>
              <a:rPr sz="2800" spc="-75" dirty="0" smtClean="0">
                <a:latin typeface="Arial"/>
                <a:cs typeface="Arial"/>
              </a:rPr>
              <a:t>framework </a:t>
            </a:r>
            <a:r>
              <a:rPr sz="2800" spc="-150" dirty="0">
                <a:latin typeface="Arial"/>
                <a:cs typeface="Arial"/>
              </a:rPr>
              <a:t>categorises </a:t>
            </a:r>
            <a:r>
              <a:rPr sz="2800" spc="-85" dirty="0">
                <a:latin typeface="Arial"/>
                <a:cs typeface="Arial"/>
              </a:rPr>
              <a:t>environmental  </a:t>
            </a:r>
            <a:r>
              <a:rPr sz="2800" spc="-110" dirty="0">
                <a:latin typeface="Arial"/>
                <a:cs typeface="Arial"/>
              </a:rPr>
              <a:t>influences </a:t>
            </a:r>
            <a:r>
              <a:rPr sz="2800" spc="-15" dirty="0">
                <a:latin typeface="Arial"/>
                <a:cs typeface="Arial"/>
              </a:rPr>
              <a:t>into </a:t>
            </a:r>
            <a:r>
              <a:rPr sz="2800" spc="-165" dirty="0">
                <a:latin typeface="Arial"/>
                <a:cs typeface="Arial"/>
              </a:rPr>
              <a:t>six </a:t>
            </a:r>
            <a:r>
              <a:rPr sz="2800" spc="-100" dirty="0">
                <a:latin typeface="Arial"/>
                <a:cs typeface="Arial"/>
              </a:rPr>
              <a:t>main</a:t>
            </a:r>
            <a:r>
              <a:rPr sz="2800" spc="-265" dirty="0">
                <a:latin typeface="Arial"/>
                <a:cs typeface="Arial"/>
              </a:rPr>
              <a:t> </a:t>
            </a:r>
            <a:r>
              <a:rPr sz="2800" spc="-95" dirty="0">
                <a:latin typeface="Arial"/>
                <a:cs typeface="Arial"/>
              </a:rPr>
              <a:t>types:</a:t>
            </a:r>
            <a:endParaRPr sz="2800" dirty="0">
              <a:latin typeface="Arial"/>
              <a:cs typeface="Arial"/>
            </a:endParaRPr>
          </a:p>
        </p:txBody>
      </p:sp>
      <p:sp>
        <p:nvSpPr>
          <p:cNvPr id="4" name="object 4"/>
          <p:cNvSpPr txBox="1"/>
          <p:nvPr/>
        </p:nvSpPr>
        <p:spPr>
          <a:xfrm>
            <a:off x="1234541" y="2228745"/>
            <a:ext cx="2122805" cy="1562100"/>
          </a:xfrm>
          <a:prstGeom prst="rect">
            <a:avLst/>
          </a:prstGeom>
        </p:spPr>
        <p:txBody>
          <a:bodyPr vert="horz" wrap="square" lIns="0" tIns="12700" rIns="0" bIns="0" rtlCol="0">
            <a:spAutoFit/>
          </a:bodyPr>
          <a:lstStyle/>
          <a:p>
            <a:pPr marL="12700" marR="5080">
              <a:lnSpc>
                <a:spcPct val="120000"/>
              </a:lnSpc>
              <a:spcBef>
                <a:spcPts val="100"/>
              </a:spcBef>
            </a:pPr>
            <a:r>
              <a:rPr sz="2800" spc="-55" dirty="0">
                <a:solidFill>
                  <a:srgbClr val="006FC0"/>
                </a:solidFill>
                <a:latin typeface="Arial"/>
                <a:cs typeface="Arial"/>
              </a:rPr>
              <a:t>political,  </a:t>
            </a:r>
            <a:r>
              <a:rPr sz="2800" spc="-130" dirty="0">
                <a:solidFill>
                  <a:srgbClr val="006FC0"/>
                </a:solidFill>
                <a:latin typeface="Arial"/>
                <a:cs typeface="Arial"/>
              </a:rPr>
              <a:t>social,  e</a:t>
            </a:r>
            <a:r>
              <a:rPr sz="2800" spc="-185" dirty="0">
                <a:solidFill>
                  <a:srgbClr val="006FC0"/>
                </a:solidFill>
                <a:latin typeface="Arial"/>
                <a:cs typeface="Arial"/>
              </a:rPr>
              <a:t>n</a:t>
            </a:r>
            <a:r>
              <a:rPr sz="2800" spc="-85" dirty="0">
                <a:solidFill>
                  <a:srgbClr val="006FC0"/>
                </a:solidFill>
                <a:latin typeface="Arial"/>
                <a:cs typeface="Arial"/>
              </a:rPr>
              <a:t>v</a:t>
            </a:r>
            <a:r>
              <a:rPr sz="2800" spc="-55" dirty="0">
                <a:solidFill>
                  <a:srgbClr val="006FC0"/>
                </a:solidFill>
                <a:latin typeface="Arial"/>
                <a:cs typeface="Arial"/>
              </a:rPr>
              <a:t>i</a:t>
            </a:r>
            <a:r>
              <a:rPr sz="2800" spc="-15" dirty="0">
                <a:solidFill>
                  <a:srgbClr val="006FC0"/>
                </a:solidFill>
                <a:latin typeface="Arial"/>
                <a:cs typeface="Arial"/>
              </a:rPr>
              <a:t>r</a:t>
            </a:r>
            <a:r>
              <a:rPr sz="2800" spc="-114" dirty="0">
                <a:solidFill>
                  <a:srgbClr val="006FC0"/>
                </a:solidFill>
                <a:latin typeface="Arial"/>
                <a:cs typeface="Arial"/>
              </a:rPr>
              <a:t>onme</a:t>
            </a:r>
            <a:r>
              <a:rPr sz="2800" spc="-135" dirty="0">
                <a:solidFill>
                  <a:srgbClr val="006FC0"/>
                </a:solidFill>
                <a:latin typeface="Arial"/>
                <a:cs typeface="Arial"/>
              </a:rPr>
              <a:t>n</a:t>
            </a:r>
            <a:r>
              <a:rPr sz="2800" spc="114" dirty="0">
                <a:solidFill>
                  <a:srgbClr val="006FC0"/>
                </a:solidFill>
                <a:latin typeface="Arial"/>
                <a:cs typeface="Arial"/>
              </a:rPr>
              <a:t>t</a:t>
            </a:r>
            <a:r>
              <a:rPr sz="2800" spc="-100" dirty="0">
                <a:solidFill>
                  <a:srgbClr val="006FC0"/>
                </a:solidFill>
                <a:latin typeface="Arial"/>
                <a:cs typeface="Arial"/>
              </a:rPr>
              <a:t>al</a:t>
            </a:r>
            <a:endParaRPr sz="2800" dirty="0">
              <a:latin typeface="Arial"/>
              <a:cs typeface="Arial"/>
            </a:endParaRPr>
          </a:p>
        </p:txBody>
      </p:sp>
      <p:sp>
        <p:nvSpPr>
          <p:cNvPr id="5" name="object 5"/>
          <p:cNvSpPr txBox="1"/>
          <p:nvPr/>
        </p:nvSpPr>
        <p:spPr>
          <a:xfrm>
            <a:off x="4892802" y="2228745"/>
            <a:ext cx="2033905" cy="1562100"/>
          </a:xfrm>
          <a:prstGeom prst="rect">
            <a:avLst/>
          </a:prstGeom>
        </p:spPr>
        <p:txBody>
          <a:bodyPr vert="horz" wrap="square" lIns="0" tIns="12700" rIns="0" bIns="0" rtlCol="0">
            <a:spAutoFit/>
          </a:bodyPr>
          <a:lstStyle/>
          <a:p>
            <a:pPr marL="12700" marR="5080">
              <a:lnSpc>
                <a:spcPct val="120000"/>
              </a:lnSpc>
              <a:spcBef>
                <a:spcPts val="100"/>
              </a:spcBef>
            </a:pPr>
            <a:r>
              <a:rPr sz="2800" spc="-120" dirty="0">
                <a:solidFill>
                  <a:srgbClr val="006FC0"/>
                </a:solidFill>
                <a:latin typeface="Arial"/>
                <a:cs typeface="Arial"/>
              </a:rPr>
              <a:t>economic,  </a:t>
            </a:r>
            <a:r>
              <a:rPr sz="2800" spc="125" dirty="0">
                <a:solidFill>
                  <a:srgbClr val="006FC0"/>
                </a:solidFill>
                <a:latin typeface="Arial"/>
                <a:cs typeface="Arial"/>
              </a:rPr>
              <a:t>t</a:t>
            </a:r>
            <a:r>
              <a:rPr sz="2800" spc="-114" dirty="0">
                <a:solidFill>
                  <a:srgbClr val="006FC0"/>
                </a:solidFill>
                <a:latin typeface="Arial"/>
                <a:cs typeface="Arial"/>
              </a:rPr>
              <a:t>echno</a:t>
            </a:r>
            <a:r>
              <a:rPr sz="2800" spc="-65" dirty="0">
                <a:solidFill>
                  <a:srgbClr val="006FC0"/>
                </a:solidFill>
                <a:latin typeface="Arial"/>
                <a:cs typeface="Arial"/>
              </a:rPr>
              <a:t>l</a:t>
            </a:r>
            <a:r>
              <a:rPr sz="2800" spc="-135" dirty="0">
                <a:solidFill>
                  <a:srgbClr val="006FC0"/>
                </a:solidFill>
                <a:latin typeface="Arial"/>
                <a:cs typeface="Arial"/>
              </a:rPr>
              <a:t>ogi</a:t>
            </a:r>
            <a:r>
              <a:rPr sz="2800" spc="-175" dirty="0">
                <a:solidFill>
                  <a:srgbClr val="006FC0"/>
                </a:solidFill>
                <a:latin typeface="Arial"/>
                <a:cs typeface="Arial"/>
              </a:rPr>
              <a:t>c</a:t>
            </a:r>
            <a:r>
              <a:rPr sz="2800" spc="-85" dirty="0">
                <a:solidFill>
                  <a:srgbClr val="006FC0"/>
                </a:solidFill>
                <a:latin typeface="Arial"/>
                <a:cs typeface="Arial"/>
              </a:rPr>
              <a:t>al,  </a:t>
            </a:r>
            <a:r>
              <a:rPr sz="2800" spc="-130" dirty="0">
                <a:solidFill>
                  <a:srgbClr val="006FC0"/>
                </a:solidFill>
                <a:latin typeface="Arial"/>
                <a:cs typeface="Arial"/>
              </a:rPr>
              <a:t>legal</a:t>
            </a:r>
            <a:endParaRPr sz="2800">
              <a:latin typeface="Arial"/>
              <a:cs typeface="Arial"/>
            </a:endParaRPr>
          </a:p>
        </p:txBody>
      </p:sp>
      <p:sp>
        <p:nvSpPr>
          <p:cNvPr id="6" name="object 6"/>
          <p:cNvSpPr txBox="1"/>
          <p:nvPr/>
        </p:nvSpPr>
        <p:spPr>
          <a:xfrm>
            <a:off x="663041" y="4363592"/>
            <a:ext cx="6704965" cy="1305560"/>
          </a:xfrm>
          <a:prstGeom prst="rect">
            <a:avLst/>
          </a:prstGeom>
        </p:spPr>
        <p:txBody>
          <a:bodyPr vert="horz" wrap="square" lIns="0" tIns="12065" rIns="0" bIns="0" rtlCol="0">
            <a:spAutoFit/>
          </a:bodyPr>
          <a:lstStyle/>
          <a:p>
            <a:pPr marL="12700" marR="5080">
              <a:lnSpc>
                <a:spcPct val="100000"/>
              </a:lnSpc>
              <a:spcBef>
                <a:spcPts val="95"/>
              </a:spcBef>
            </a:pPr>
            <a:r>
              <a:rPr sz="2800" spc="-215" dirty="0">
                <a:latin typeface="Arial" panose="020B0604020202020204" pitchFamily="34" charset="0"/>
                <a:cs typeface="Arial" panose="020B0604020202020204" pitchFamily="34" charset="0"/>
              </a:rPr>
              <a:t>Thus </a:t>
            </a:r>
            <a:r>
              <a:rPr sz="2800" spc="-470" dirty="0">
                <a:latin typeface="Arial" panose="020B0604020202020204" pitchFamily="34" charset="0"/>
                <a:cs typeface="Arial" panose="020B0604020202020204" pitchFamily="34" charset="0"/>
              </a:rPr>
              <a:t>PESTEL </a:t>
            </a:r>
            <a:r>
              <a:rPr lang="en-GB" sz="2800" spc="-470" dirty="0" smtClean="0">
                <a:latin typeface="Arial" panose="020B0604020202020204" pitchFamily="34" charset="0"/>
                <a:cs typeface="Arial" panose="020B0604020202020204" pitchFamily="34" charset="0"/>
              </a:rPr>
              <a:t> </a:t>
            </a:r>
            <a:r>
              <a:rPr sz="2800" spc="-114" dirty="0" smtClean="0">
                <a:latin typeface="Arial" panose="020B0604020202020204" pitchFamily="34" charset="0"/>
                <a:cs typeface="Arial" panose="020B0604020202020204" pitchFamily="34" charset="0"/>
              </a:rPr>
              <a:t>provides </a:t>
            </a:r>
            <a:r>
              <a:rPr sz="2800" spc="-220" dirty="0">
                <a:latin typeface="Arial" panose="020B0604020202020204" pitchFamily="34" charset="0"/>
                <a:cs typeface="Arial" panose="020B0604020202020204" pitchFamily="34" charset="0"/>
              </a:rPr>
              <a:t>a </a:t>
            </a:r>
            <a:r>
              <a:rPr sz="2800" spc="-130" dirty="0">
                <a:latin typeface="Arial" panose="020B0604020202020204" pitchFamily="34" charset="0"/>
                <a:cs typeface="Arial" panose="020B0604020202020204" pitchFamily="34" charset="0"/>
              </a:rPr>
              <a:t>comprehensive </a:t>
            </a:r>
            <a:r>
              <a:rPr sz="2800" spc="-45" dirty="0">
                <a:latin typeface="Arial" panose="020B0604020202020204" pitchFamily="34" charset="0"/>
                <a:cs typeface="Arial" panose="020B0604020202020204" pitchFamily="34" charset="0"/>
              </a:rPr>
              <a:t>list </a:t>
            </a:r>
            <a:r>
              <a:rPr sz="2800" spc="-10" dirty="0">
                <a:latin typeface="Arial" panose="020B0604020202020204" pitchFamily="34" charset="0"/>
                <a:cs typeface="Arial" panose="020B0604020202020204" pitchFamily="34" charset="0"/>
              </a:rPr>
              <a:t>of  </a:t>
            </a:r>
            <a:r>
              <a:rPr sz="2800" spc="-110" dirty="0">
                <a:latin typeface="Arial" panose="020B0604020202020204" pitchFamily="34" charset="0"/>
                <a:cs typeface="Arial" panose="020B0604020202020204" pitchFamily="34" charset="0"/>
              </a:rPr>
              <a:t>influences </a:t>
            </a:r>
            <a:r>
              <a:rPr sz="2800" spc="-90" dirty="0">
                <a:latin typeface="Arial" panose="020B0604020202020204" pitchFamily="34" charset="0"/>
                <a:cs typeface="Arial" panose="020B0604020202020204" pitchFamily="34" charset="0"/>
              </a:rPr>
              <a:t>on </a:t>
            </a:r>
            <a:r>
              <a:rPr sz="2800" spc="-35" dirty="0">
                <a:latin typeface="Arial" panose="020B0604020202020204" pitchFamily="34" charset="0"/>
                <a:cs typeface="Arial" panose="020B0604020202020204" pitchFamily="34" charset="0"/>
              </a:rPr>
              <a:t>the </a:t>
            </a:r>
            <a:r>
              <a:rPr sz="2800" spc="-135" dirty="0">
                <a:latin typeface="Arial" panose="020B0604020202020204" pitchFamily="34" charset="0"/>
                <a:cs typeface="Arial" panose="020B0604020202020204" pitchFamily="34" charset="0"/>
              </a:rPr>
              <a:t>possible </a:t>
            </a:r>
            <a:r>
              <a:rPr sz="2800" spc="-235" dirty="0">
                <a:latin typeface="Arial" panose="020B0604020202020204" pitchFamily="34" charset="0"/>
                <a:cs typeface="Arial" panose="020B0604020202020204" pitchFamily="34" charset="0"/>
              </a:rPr>
              <a:t>success </a:t>
            </a:r>
            <a:r>
              <a:rPr sz="2800" spc="-25" dirty="0">
                <a:latin typeface="Arial" panose="020B0604020202020204" pitchFamily="34" charset="0"/>
                <a:cs typeface="Arial" panose="020B0604020202020204" pitchFamily="34" charset="0"/>
              </a:rPr>
              <a:t>or </a:t>
            </a:r>
            <a:r>
              <a:rPr sz="2800" spc="-65" dirty="0">
                <a:latin typeface="Arial" panose="020B0604020202020204" pitchFamily="34" charset="0"/>
                <a:cs typeface="Arial" panose="020B0604020202020204" pitchFamily="34" charset="0"/>
              </a:rPr>
              <a:t>failure</a:t>
            </a:r>
            <a:r>
              <a:rPr sz="2800" spc="-260" dirty="0">
                <a:latin typeface="Arial" panose="020B0604020202020204" pitchFamily="34" charset="0"/>
                <a:cs typeface="Arial" panose="020B0604020202020204" pitchFamily="34" charset="0"/>
              </a:rPr>
              <a:t> </a:t>
            </a:r>
            <a:r>
              <a:rPr sz="2800" spc="-10" dirty="0">
                <a:latin typeface="Arial" panose="020B0604020202020204" pitchFamily="34" charset="0"/>
                <a:cs typeface="Arial" panose="020B0604020202020204" pitchFamily="34" charset="0"/>
              </a:rPr>
              <a:t>of  </a:t>
            </a:r>
            <a:r>
              <a:rPr sz="2800" spc="-60" dirty="0">
                <a:latin typeface="Arial" panose="020B0604020202020204" pitchFamily="34" charset="0"/>
                <a:cs typeface="Arial" panose="020B0604020202020204" pitchFamily="34" charset="0"/>
              </a:rPr>
              <a:t>particular</a:t>
            </a:r>
            <a:r>
              <a:rPr sz="2800" spc="-130" dirty="0">
                <a:latin typeface="Arial" panose="020B0604020202020204" pitchFamily="34" charset="0"/>
                <a:cs typeface="Arial" panose="020B0604020202020204" pitchFamily="34" charset="0"/>
              </a:rPr>
              <a:t> </a:t>
            </a:r>
            <a:r>
              <a:rPr sz="2800" spc="-120" dirty="0">
                <a:latin typeface="Arial" panose="020B0604020202020204" pitchFamily="34" charset="0"/>
                <a:cs typeface="Arial" panose="020B0604020202020204" pitchFamily="34" charset="0"/>
              </a:rPr>
              <a:t>strategies.</a:t>
            </a:r>
            <a:endParaRPr sz="2800" dirty="0">
              <a:latin typeface="Arial" panose="020B0604020202020204" pitchFamily="34" charset="0"/>
              <a:cs typeface="Arial" panose="020B0604020202020204" pitchFamily="34" charset="0"/>
            </a:endParaRPr>
          </a:p>
        </p:txBody>
      </p:sp>
      <p:sp>
        <p:nvSpPr>
          <p:cNvPr id="7" name="object 7"/>
          <p:cNvSpPr/>
          <p:nvPr/>
        </p:nvSpPr>
        <p:spPr>
          <a:xfrm>
            <a:off x="8012176" y="601598"/>
            <a:ext cx="914400" cy="914400"/>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599057" y="461594"/>
            <a:ext cx="5944235" cy="697230"/>
          </a:xfrm>
          <a:prstGeom prst="rect">
            <a:avLst/>
          </a:prstGeom>
        </p:spPr>
        <p:txBody>
          <a:bodyPr vert="horz" wrap="square" lIns="0" tIns="13335" rIns="0" bIns="0" rtlCol="0">
            <a:spAutoFit/>
          </a:bodyPr>
          <a:lstStyle/>
          <a:p>
            <a:pPr marL="12700">
              <a:lnSpc>
                <a:spcPct val="100000"/>
              </a:lnSpc>
              <a:spcBef>
                <a:spcPts val="105"/>
              </a:spcBef>
            </a:pPr>
            <a:r>
              <a:rPr spc="-315" dirty="0"/>
              <a:t>The </a:t>
            </a:r>
            <a:r>
              <a:rPr spc="-730" dirty="0"/>
              <a:t>PESTEL </a:t>
            </a:r>
            <a:r>
              <a:rPr spc="-110" dirty="0"/>
              <a:t>framework</a:t>
            </a:r>
            <a:r>
              <a:rPr spc="-220" dirty="0"/>
              <a:t> </a:t>
            </a:r>
            <a:r>
              <a:rPr spc="-165" dirty="0"/>
              <a:t>(2)</a:t>
            </a:r>
          </a:p>
        </p:txBody>
      </p:sp>
      <p:sp>
        <p:nvSpPr>
          <p:cNvPr id="3" name="object 3"/>
          <p:cNvSpPr txBox="1"/>
          <p:nvPr/>
        </p:nvSpPr>
        <p:spPr>
          <a:xfrm>
            <a:off x="535940" y="1534490"/>
            <a:ext cx="7918450" cy="4123054"/>
          </a:xfrm>
          <a:prstGeom prst="rect">
            <a:avLst/>
          </a:prstGeom>
        </p:spPr>
        <p:txBody>
          <a:bodyPr vert="horz" wrap="square" lIns="0" tIns="94615" rIns="0" bIns="0" rtlCol="0">
            <a:spAutoFit/>
          </a:bodyPr>
          <a:lstStyle/>
          <a:p>
            <a:pPr marL="305435" marR="16510" indent="-292735">
              <a:lnSpc>
                <a:spcPts val="2690"/>
              </a:lnSpc>
              <a:spcBef>
                <a:spcPts val="745"/>
              </a:spcBef>
              <a:buClr>
                <a:srgbClr val="0E6EC5"/>
              </a:buClr>
              <a:buFont typeface="Arial"/>
              <a:buChar char="•"/>
              <a:tabLst>
                <a:tab pos="306070" algn="l"/>
                <a:tab pos="2885440" algn="l"/>
              </a:tabLst>
            </a:pPr>
            <a:r>
              <a:rPr sz="2800" b="1" i="1" spc="-175" dirty="0">
                <a:solidFill>
                  <a:srgbClr val="006FC0"/>
                </a:solidFill>
                <a:latin typeface="Arial"/>
                <a:cs typeface="Arial"/>
              </a:rPr>
              <a:t>Political</a:t>
            </a:r>
            <a:r>
              <a:rPr sz="2800" b="1" i="1" spc="20" dirty="0">
                <a:solidFill>
                  <a:srgbClr val="006FC0"/>
                </a:solidFill>
                <a:latin typeface="Arial"/>
                <a:cs typeface="Arial"/>
              </a:rPr>
              <a:t> </a:t>
            </a:r>
            <a:r>
              <a:rPr sz="2800" b="1" i="1" spc="-240" dirty="0">
                <a:solidFill>
                  <a:srgbClr val="006FC0"/>
                </a:solidFill>
                <a:latin typeface="Arial"/>
                <a:cs typeface="Arial"/>
              </a:rPr>
              <a:t>Factors:	</a:t>
            </a:r>
            <a:r>
              <a:rPr sz="2800" spc="-170" dirty="0">
                <a:latin typeface="Arial"/>
                <a:cs typeface="Arial"/>
              </a:rPr>
              <a:t>For </a:t>
            </a:r>
            <a:r>
              <a:rPr sz="2800" spc="-140" dirty="0">
                <a:latin typeface="Arial"/>
                <a:cs typeface="Arial"/>
              </a:rPr>
              <a:t>example, </a:t>
            </a:r>
            <a:r>
              <a:rPr sz="2800" spc="-114" dirty="0">
                <a:latin typeface="Arial"/>
                <a:cs typeface="Arial"/>
              </a:rPr>
              <a:t>Government </a:t>
            </a:r>
            <a:r>
              <a:rPr sz="2800" spc="-105" dirty="0">
                <a:latin typeface="Arial"/>
                <a:cs typeface="Arial"/>
              </a:rPr>
              <a:t>policies,  </a:t>
            </a:r>
            <a:r>
              <a:rPr sz="2800" spc="-75" dirty="0">
                <a:latin typeface="Arial"/>
                <a:cs typeface="Arial"/>
              </a:rPr>
              <a:t>taxation </a:t>
            </a:r>
            <a:r>
              <a:rPr sz="2800" spc="-185" dirty="0">
                <a:latin typeface="Arial"/>
                <a:cs typeface="Arial"/>
              </a:rPr>
              <a:t>changes, </a:t>
            </a:r>
            <a:r>
              <a:rPr sz="2800" spc="-80" dirty="0">
                <a:latin typeface="Arial"/>
                <a:cs typeface="Arial"/>
              </a:rPr>
              <a:t>foreign </a:t>
            </a:r>
            <a:r>
              <a:rPr sz="2800" spc="-70" dirty="0">
                <a:latin typeface="Arial"/>
                <a:cs typeface="Arial"/>
              </a:rPr>
              <a:t>trade </a:t>
            </a:r>
            <a:r>
              <a:rPr sz="2800" spc="-95" dirty="0">
                <a:latin typeface="Arial"/>
                <a:cs typeface="Arial"/>
              </a:rPr>
              <a:t>regulations, </a:t>
            </a:r>
            <a:r>
              <a:rPr sz="2800" spc="-50" dirty="0">
                <a:latin typeface="Arial"/>
                <a:cs typeface="Arial"/>
              </a:rPr>
              <a:t>political  </a:t>
            </a:r>
            <a:r>
              <a:rPr sz="2800" spc="-100" dirty="0">
                <a:latin typeface="Arial"/>
                <a:cs typeface="Arial"/>
              </a:rPr>
              <a:t>risk </a:t>
            </a:r>
            <a:r>
              <a:rPr sz="2800" spc="-35" dirty="0">
                <a:latin typeface="Arial"/>
                <a:cs typeface="Arial"/>
              </a:rPr>
              <a:t>in </a:t>
            </a:r>
            <a:r>
              <a:rPr sz="2800" spc="-80" dirty="0">
                <a:latin typeface="Arial"/>
                <a:cs typeface="Arial"/>
              </a:rPr>
              <a:t>foreign </a:t>
            </a:r>
            <a:r>
              <a:rPr sz="2800" spc="-114" dirty="0">
                <a:latin typeface="Arial"/>
                <a:cs typeface="Arial"/>
              </a:rPr>
              <a:t>markets, </a:t>
            </a:r>
            <a:r>
              <a:rPr sz="2800" spc="-195" dirty="0">
                <a:latin typeface="Arial"/>
                <a:cs typeface="Arial"/>
              </a:rPr>
              <a:t>changes </a:t>
            </a:r>
            <a:r>
              <a:rPr sz="2800" spc="-35" dirty="0">
                <a:latin typeface="Arial"/>
                <a:cs typeface="Arial"/>
              </a:rPr>
              <a:t>in </a:t>
            </a:r>
            <a:r>
              <a:rPr sz="2800" spc="-70" dirty="0">
                <a:latin typeface="Arial"/>
                <a:cs typeface="Arial"/>
              </a:rPr>
              <a:t>trade </a:t>
            </a:r>
            <a:r>
              <a:rPr sz="2800" spc="-145" dirty="0">
                <a:latin typeface="Arial"/>
                <a:cs typeface="Arial"/>
              </a:rPr>
              <a:t>blocks</a:t>
            </a:r>
            <a:r>
              <a:rPr sz="2800" spc="-475" dirty="0">
                <a:latin typeface="Arial"/>
                <a:cs typeface="Arial"/>
              </a:rPr>
              <a:t> </a:t>
            </a:r>
            <a:r>
              <a:rPr sz="2800" spc="-200" dirty="0">
                <a:latin typeface="Arial"/>
                <a:cs typeface="Arial"/>
              </a:rPr>
              <a:t>(EU).</a:t>
            </a:r>
            <a:endParaRPr sz="2800">
              <a:latin typeface="Arial"/>
              <a:cs typeface="Arial"/>
            </a:endParaRPr>
          </a:p>
          <a:p>
            <a:pPr>
              <a:lnSpc>
                <a:spcPct val="100000"/>
              </a:lnSpc>
              <a:spcBef>
                <a:spcPts val="10"/>
              </a:spcBef>
              <a:buClr>
                <a:srgbClr val="0E6EC5"/>
              </a:buClr>
              <a:buFont typeface="Arial"/>
              <a:buChar char="•"/>
            </a:pPr>
            <a:endParaRPr sz="3200">
              <a:latin typeface="Times New Roman"/>
              <a:cs typeface="Times New Roman"/>
            </a:endParaRPr>
          </a:p>
          <a:p>
            <a:pPr marL="305435" marR="5080" indent="-292735">
              <a:lnSpc>
                <a:spcPts val="2690"/>
              </a:lnSpc>
              <a:buClr>
                <a:srgbClr val="0E6EC5"/>
              </a:buClr>
              <a:buFont typeface="Arial"/>
              <a:buChar char="•"/>
              <a:tabLst>
                <a:tab pos="306070" algn="l"/>
                <a:tab pos="3103880" algn="l"/>
              </a:tabLst>
            </a:pPr>
            <a:r>
              <a:rPr sz="2800" b="1" i="1" spc="-310" dirty="0">
                <a:solidFill>
                  <a:srgbClr val="006FC0"/>
                </a:solidFill>
                <a:latin typeface="Arial"/>
                <a:cs typeface="Arial"/>
              </a:rPr>
              <a:t>Economic</a:t>
            </a:r>
            <a:r>
              <a:rPr sz="2800" b="1" i="1" spc="-105" dirty="0">
                <a:solidFill>
                  <a:srgbClr val="006FC0"/>
                </a:solidFill>
                <a:latin typeface="Arial"/>
                <a:cs typeface="Arial"/>
              </a:rPr>
              <a:t> </a:t>
            </a:r>
            <a:r>
              <a:rPr sz="2800" b="1" i="1" spc="-240" dirty="0">
                <a:solidFill>
                  <a:srgbClr val="006FC0"/>
                </a:solidFill>
                <a:latin typeface="Arial"/>
                <a:cs typeface="Arial"/>
              </a:rPr>
              <a:t>Factors:	</a:t>
            </a:r>
            <a:r>
              <a:rPr sz="2800" spc="-175" dirty="0">
                <a:latin typeface="Arial"/>
                <a:cs typeface="Arial"/>
              </a:rPr>
              <a:t>For </a:t>
            </a:r>
            <a:r>
              <a:rPr sz="2800" spc="-140" dirty="0">
                <a:latin typeface="Arial"/>
                <a:cs typeface="Arial"/>
              </a:rPr>
              <a:t>example, </a:t>
            </a:r>
            <a:r>
              <a:rPr sz="2800" spc="-175" dirty="0">
                <a:latin typeface="Arial"/>
                <a:cs typeface="Arial"/>
              </a:rPr>
              <a:t>business </a:t>
            </a:r>
            <a:r>
              <a:rPr sz="2800" spc="-165" dirty="0">
                <a:latin typeface="Arial"/>
                <a:cs typeface="Arial"/>
              </a:rPr>
              <a:t>cycles,  </a:t>
            </a:r>
            <a:r>
              <a:rPr sz="2800" spc="-65" dirty="0">
                <a:latin typeface="Arial"/>
                <a:cs typeface="Arial"/>
              </a:rPr>
              <a:t>interest </a:t>
            </a:r>
            <a:r>
              <a:rPr sz="2800" spc="-114" dirty="0">
                <a:latin typeface="Arial"/>
                <a:cs typeface="Arial"/>
              </a:rPr>
              <a:t>rates, </a:t>
            </a:r>
            <a:r>
              <a:rPr sz="2800" spc="-125" dirty="0">
                <a:latin typeface="Arial"/>
                <a:cs typeface="Arial"/>
              </a:rPr>
              <a:t>personal </a:t>
            </a:r>
            <a:r>
              <a:rPr sz="2800" spc="-140" dirty="0">
                <a:latin typeface="Arial"/>
                <a:cs typeface="Arial"/>
              </a:rPr>
              <a:t>disposable </a:t>
            </a:r>
            <a:r>
              <a:rPr sz="2800" spc="-110" dirty="0">
                <a:latin typeface="Arial"/>
                <a:cs typeface="Arial"/>
              </a:rPr>
              <a:t>income, </a:t>
            </a:r>
            <a:r>
              <a:rPr sz="2800" spc="-190" dirty="0">
                <a:latin typeface="Arial"/>
                <a:cs typeface="Arial"/>
              </a:rPr>
              <a:t>exchange  </a:t>
            </a:r>
            <a:r>
              <a:rPr sz="2800" spc="-114" dirty="0">
                <a:latin typeface="Arial"/>
                <a:cs typeface="Arial"/>
              </a:rPr>
              <a:t>rates, </a:t>
            </a:r>
            <a:r>
              <a:rPr sz="2800" spc="-85" dirty="0">
                <a:latin typeface="Arial"/>
                <a:cs typeface="Arial"/>
              </a:rPr>
              <a:t>unemployment </a:t>
            </a:r>
            <a:r>
              <a:rPr sz="2800" spc="-114" dirty="0">
                <a:latin typeface="Arial"/>
                <a:cs typeface="Arial"/>
              </a:rPr>
              <a:t>rates, </a:t>
            </a:r>
            <a:r>
              <a:rPr sz="2800" spc="-380" dirty="0">
                <a:latin typeface="Arial"/>
                <a:cs typeface="Arial"/>
              </a:rPr>
              <a:t>GDP</a:t>
            </a:r>
            <a:r>
              <a:rPr sz="2800" spc="-220" dirty="0">
                <a:latin typeface="Arial"/>
                <a:cs typeface="Arial"/>
              </a:rPr>
              <a:t> </a:t>
            </a:r>
            <a:r>
              <a:rPr sz="2800" spc="-85" dirty="0">
                <a:latin typeface="Arial"/>
                <a:cs typeface="Arial"/>
              </a:rPr>
              <a:t>trends.</a:t>
            </a:r>
            <a:endParaRPr sz="2800">
              <a:latin typeface="Arial"/>
              <a:cs typeface="Arial"/>
            </a:endParaRPr>
          </a:p>
          <a:p>
            <a:pPr>
              <a:lnSpc>
                <a:spcPct val="100000"/>
              </a:lnSpc>
              <a:spcBef>
                <a:spcPts val="15"/>
              </a:spcBef>
              <a:buClr>
                <a:srgbClr val="0E6EC5"/>
              </a:buClr>
              <a:buFont typeface="Arial"/>
              <a:buChar char="•"/>
            </a:pPr>
            <a:endParaRPr sz="3200">
              <a:latin typeface="Times New Roman"/>
              <a:cs typeface="Times New Roman"/>
            </a:endParaRPr>
          </a:p>
          <a:p>
            <a:pPr marL="305435" marR="678815" indent="-292735">
              <a:lnSpc>
                <a:spcPts val="2690"/>
              </a:lnSpc>
              <a:buClr>
                <a:srgbClr val="0E6EC5"/>
              </a:buClr>
              <a:buFont typeface="Arial"/>
              <a:buChar char="•"/>
              <a:tabLst>
                <a:tab pos="306070" algn="l"/>
                <a:tab pos="3726815" algn="l"/>
              </a:tabLst>
            </a:pPr>
            <a:r>
              <a:rPr sz="2800" b="1" i="1" spc="-204" dirty="0">
                <a:solidFill>
                  <a:srgbClr val="006FC0"/>
                </a:solidFill>
                <a:latin typeface="Arial"/>
                <a:cs typeface="Arial"/>
              </a:rPr>
              <a:t>Socio-cultural</a:t>
            </a:r>
            <a:r>
              <a:rPr sz="2800" b="1" i="1" spc="-45" dirty="0">
                <a:solidFill>
                  <a:srgbClr val="006FC0"/>
                </a:solidFill>
                <a:latin typeface="Arial"/>
                <a:cs typeface="Arial"/>
              </a:rPr>
              <a:t> </a:t>
            </a:r>
            <a:r>
              <a:rPr sz="2800" b="1" i="1" spc="-240" dirty="0">
                <a:solidFill>
                  <a:srgbClr val="006FC0"/>
                </a:solidFill>
                <a:latin typeface="Arial"/>
                <a:cs typeface="Arial"/>
              </a:rPr>
              <a:t>Factors:	</a:t>
            </a:r>
            <a:r>
              <a:rPr sz="2800" spc="-175" dirty="0">
                <a:latin typeface="Arial"/>
                <a:cs typeface="Arial"/>
              </a:rPr>
              <a:t>For </a:t>
            </a:r>
            <a:r>
              <a:rPr sz="2800" spc="-140" dirty="0">
                <a:latin typeface="Arial"/>
                <a:cs typeface="Arial"/>
              </a:rPr>
              <a:t>example, </a:t>
            </a:r>
            <a:r>
              <a:rPr sz="2800" spc="-60" dirty="0">
                <a:latin typeface="Arial"/>
                <a:cs typeface="Arial"/>
              </a:rPr>
              <a:t>population  </a:t>
            </a:r>
            <a:r>
              <a:rPr sz="2800" spc="-180" dirty="0">
                <a:latin typeface="Arial"/>
                <a:cs typeface="Arial"/>
              </a:rPr>
              <a:t>changes, </a:t>
            </a:r>
            <a:r>
              <a:rPr sz="2800" spc="-114" dirty="0">
                <a:latin typeface="Arial"/>
                <a:cs typeface="Arial"/>
              </a:rPr>
              <a:t>income </a:t>
            </a:r>
            <a:r>
              <a:rPr sz="2800" spc="-40" dirty="0">
                <a:latin typeface="Arial"/>
                <a:cs typeface="Arial"/>
              </a:rPr>
              <a:t>distribution, </a:t>
            </a:r>
            <a:r>
              <a:rPr sz="2800" spc="-70" dirty="0">
                <a:latin typeface="Arial"/>
                <a:cs typeface="Arial"/>
              </a:rPr>
              <a:t>lifestyle </a:t>
            </a:r>
            <a:r>
              <a:rPr sz="2800" spc="-180" dirty="0">
                <a:latin typeface="Arial"/>
                <a:cs typeface="Arial"/>
              </a:rPr>
              <a:t>changes,  </a:t>
            </a:r>
            <a:r>
              <a:rPr sz="2800" spc="-130" dirty="0">
                <a:latin typeface="Arial"/>
                <a:cs typeface="Arial"/>
              </a:rPr>
              <a:t>consumerism, </a:t>
            </a:r>
            <a:r>
              <a:rPr sz="2800" spc="-195" dirty="0">
                <a:latin typeface="Arial"/>
                <a:cs typeface="Arial"/>
              </a:rPr>
              <a:t>changes </a:t>
            </a:r>
            <a:r>
              <a:rPr sz="2800" spc="-35" dirty="0">
                <a:latin typeface="Arial"/>
                <a:cs typeface="Arial"/>
              </a:rPr>
              <a:t>in </a:t>
            </a:r>
            <a:r>
              <a:rPr sz="2800" spc="-60" dirty="0">
                <a:latin typeface="Arial"/>
                <a:cs typeface="Arial"/>
              </a:rPr>
              <a:t>culture </a:t>
            </a:r>
            <a:r>
              <a:rPr sz="2800" spc="-135" dirty="0">
                <a:latin typeface="Arial"/>
                <a:cs typeface="Arial"/>
              </a:rPr>
              <a:t>and</a:t>
            </a:r>
            <a:r>
              <a:rPr sz="2800" spc="-210" dirty="0">
                <a:latin typeface="Arial"/>
                <a:cs typeface="Arial"/>
              </a:rPr>
              <a:t> </a:t>
            </a:r>
            <a:r>
              <a:rPr sz="2800" spc="-110" dirty="0">
                <a:latin typeface="Arial"/>
                <a:cs typeface="Arial"/>
              </a:rPr>
              <a:t>fashion.</a:t>
            </a:r>
            <a:endParaRPr sz="2800">
              <a:latin typeface="Arial"/>
              <a:cs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599057" y="461594"/>
            <a:ext cx="5944235" cy="697230"/>
          </a:xfrm>
          <a:prstGeom prst="rect">
            <a:avLst/>
          </a:prstGeom>
        </p:spPr>
        <p:txBody>
          <a:bodyPr vert="horz" wrap="square" lIns="0" tIns="13335" rIns="0" bIns="0" rtlCol="0">
            <a:spAutoFit/>
          </a:bodyPr>
          <a:lstStyle/>
          <a:p>
            <a:pPr marL="12700">
              <a:lnSpc>
                <a:spcPct val="100000"/>
              </a:lnSpc>
              <a:spcBef>
                <a:spcPts val="105"/>
              </a:spcBef>
            </a:pPr>
            <a:r>
              <a:rPr spc="-315" dirty="0"/>
              <a:t>The </a:t>
            </a:r>
            <a:r>
              <a:rPr spc="-730" dirty="0"/>
              <a:t>PESTEL </a:t>
            </a:r>
            <a:r>
              <a:rPr spc="-110" dirty="0"/>
              <a:t>framework</a:t>
            </a:r>
            <a:r>
              <a:rPr spc="-220" dirty="0"/>
              <a:t> </a:t>
            </a:r>
            <a:r>
              <a:rPr spc="-165" dirty="0"/>
              <a:t>(3)</a:t>
            </a:r>
          </a:p>
        </p:txBody>
      </p:sp>
      <p:sp>
        <p:nvSpPr>
          <p:cNvPr id="3" name="object 3"/>
          <p:cNvSpPr txBox="1"/>
          <p:nvPr/>
        </p:nvSpPr>
        <p:spPr>
          <a:xfrm>
            <a:off x="588365" y="1345819"/>
            <a:ext cx="8328659" cy="4470400"/>
          </a:xfrm>
          <a:prstGeom prst="rect">
            <a:avLst/>
          </a:prstGeom>
        </p:spPr>
        <p:txBody>
          <a:bodyPr vert="horz" wrap="square" lIns="0" tIns="58419" rIns="0" bIns="0" rtlCol="0">
            <a:spAutoFit/>
          </a:bodyPr>
          <a:lstStyle/>
          <a:p>
            <a:pPr marL="355600" marR="5080" indent="-342900">
              <a:lnSpc>
                <a:spcPts val="2920"/>
              </a:lnSpc>
              <a:spcBef>
                <a:spcPts val="459"/>
              </a:spcBef>
              <a:buClr>
                <a:srgbClr val="0E6EC5"/>
              </a:buClr>
              <a:buFont typeface="Arial"/>
              <a:buChar char="•"/>
              <a:tabLst>
                <a:tab pos="354965" algn="l"/>
                <a:tab pos="355600" algn="l"/>
                <a:tab pos="3638550" algn="l"/>
              </a:tabLst>
            </a:pPr>
            <a:r>
              <a:rPr sz="2700" b="1" i="1" spc="-229" dirty="0">
                <a:solidFill>
                  <a:srgbClr val="006FC0"/>
                </a:solidFill>
                <a:latin typeface="Arial"/>
                <a:cs typeface="Arial"/>
              </a:rPr>
              <a:t>Technological</a:t>
            </a:r>
            <a:r>
              <a:rPr sz="2700" b="1" i="1" spc="-140" dirty="0">
                <a:solidFill>
                  <a:srgbClr val="006FC0"/>
                </a:solidFill>
                <a:latin typeface="Arial"/>
                <a:cs typeface="Arial"/>
              </a:rPr>
              <a:t> </a:t>
            </a:r>
            <a:r>
              <a:rPr sz="2700" b="1" i="1" spc="-215" dirty="0">
                <a:solidFill>
                  <a:srgbClr val="006FC0"/>
                </a:solidFill>
                <a:latin typeface="Arial"/>
                <a:cs typeface="Arial"/>
              </a:rPr>
              <a:t>Factors</a:t>
            </a:r>
            <a:r>
              <a:rPr sz="2700" i="1" spc="-215" dirty="0">
                <a:solidFill>
                  <a:srgbClr val="006FC0"/>
                </a:solidFill>
                <a:latin typeface="Arial"/>
                <a:cs typeface="Arial"/>
              </a:rPr>
              <a:t>:	</a:t>
            </a:r>
            <a:r>
              <a:rPr sz="2700" spc="-165" dirty="0">
                <a:latin typeface="Arial"/>
                <a:cs typeface="Arial"/>
              </a:rPr>
              <a:t>For </a:t>
            </a:r>
            <a:r>
              <a:rPr sz="2700" spc="-130" dirty="0">
                <a:latin typeface="Arial"/>
                <a:cs typeface="Arial"/>
              </a:rPr>
              <a:t>example, </a:t>
            </a:r>
            <a:r>
              <a:rPr sz="2700" spc="-100" dirty="0">
                <a:latin typeface="Arial"/>
                <a:cs typeface="Arial"/>
              </a:rPr>
              <a:t>new </a:t>
            </a:r>
            <a:r>
              <a:rPr sz="2700" spc="-130" dirty="0">
                <a:latin typeface="Arial"/>
                <a:cs typeface="Arial"/>
              </a:rPr>
              <a:t>discoveries</a:t>
            </a:r>
            <a:r>
              <a:rPr sz="2700" spc="-260" dirty="0">
                <a:latin typeface="Arial"/>
                <a:cs typeface="Arial"/>
              </a:rPr>
              <a:t> </a:t>
            </a:r>
            <a:r>
              <a:rPr sz="2700" spc="-125" dirty="0">
                <a:latin typeface="Arial"/>
                <a:cs typeface="Arial"/>
              </a:rPr>
              <a:t>and  </a:t>
            </a:r>
            <a:r>
              <a:rPr sz="2700" spc="-95" dirty="0">
                <a:latin typeface="Arial"/>
                <a:cs typeface="Arial"/>
              </a:rPr>
              <a:t>technology </a:t>
            </a:r>
            <a:r>
              <a:rPr sz="2700" spc="-100" dirty="0">
                <a:latin typeface="Arial"/>
                <a:cs typeface="Arial"/>
              </a:rPr>
              <a:t>developments, </a:t>
            </a:r>
            <a:r>
              <a:rPr sz="2700" spc="-305" dirty="0">
                <a:latin typeface="Arial"/>
                <a:cs typeface="Arial"/>
              </a:rPr>
              <a:t>ICT </a:t>
            </a:r>
            <a:r>
              <a:rPr sz="2700" spc="-85" dirty="0">
                <a:latin typeface="Arial"/>
                <a:cs typeface="Arial"/>
              </a:rPr>
              <a:t>innovations, </a:t>
            </a:r>
            <a:r>
              <a:rPr sz="2700" spc="-120" dirty="0">
                <a:latin typeface="Arial"/>
                <a:cs typeface="Arial"/>
              </a:rPr>
              <a:t>rates </a:t>
            </a:r>
            <a:r>
              <a:rPr sz="2700" spc="-10" dirty="0">
                <a:latin typeface="Arial"/>
                <a:cs typeface="Arial"/>
              </a:rPr>
              <a:t>of  </a:t>
            </a:r>
            <a:r>
              <a:rPr sz="2700" spc="-150" dirty="0">
                <a:latin typeface="Arial"/>
                <a:cs typeface="Arial"/>
              </a:rPr>
              <a:t>obsolescence, </a:t>
            </a:r>
            <a:r>
              <a:rPr sz="2700" spc="-135" dirty="0">
                <a:latin typeface="Arial"/>
                <a:cs typeface="Arial"/>
              </a:rPr>
              <a:t>increased </a:t>
            </a:r>
            <a:r>
              <a:rPr sz="2700" spc="-130" dirty="0">
                <a:latin typeface="Arial"/>
                <a:cs typeface="Arial"/>
              </a:rPr>
              <a:t>spending </a:t>
            </a:r>
            <a:r>
              <a:rPr sz="2700" spc="-85" dirty="0">
                <a:latin typeface="Arial"/>
                <a:cs typeface="Arial"/>
              </a:rPr>
              <a:t>on</a:t>
            </a:r>
            <a:r>
              <a:rPr sz="2700" spc="-240" dirty="0">
                <a:latin typeface="Arial"/>
                <a:cs typeface="Arial"/>
              </a:rPr>
              <a:t> </a:t>
            </a:r>
            <a:r>
              <a:rPr sz="2700" spc="-225" dirty="0">
                <a:latin typeface="Arial"/>
                <a:cs typeface="Arial"/>
              </a:rPr>
              <a:t>R&amp;D.</a:t>
            </a:r>
            <a:endParaRPr sz="2700">
              <a:latin typeface="Arial"/>
              <a:cs typeface="Arial"/>
            </a:endParaRPr>
          </a:p>
          <a:p>
            <a:pPr>
              <a:lnSpc>
                <a:spcPct val="100000"/>
              </a:lnSpc>
              <a:spcBef>
                <a:spcPts val="25"/>
              </a:spcBef>
              <a:buClr>
                <a:srgbClr val="0E6EC5"/>
              </a:buClr>
              <a:buFont typeface="Arial"/>
              <a:buChar char="•"/>
            </a:pPr>
            <a:endParaRPr sz="3600">
              <a:latin typeface="Times New Roman"/>
              <a:cs typeface="Times New Roman"/>
            </a:endParaRPr>
          </a:p>
          <a:p>
            <a:pPr marL="355600" marR="581660" indent="-342900">
              <a:lnSpc>
                <a:spcPct val="90000"/>
              </a:lnSpc>
              <a:buClr>
                <a:srgbClr val="0E6EC5"/>
              </a:buClr>
              <a:buFont typeface="Arial"/>
              <a:buChar char="•"/>
              <a:tabLst>
                <a:tab pos="354965" algn="l"/>
                <a:tab pos="355600" algn="l"/>
                <a:tab pos="5100320" algn="l"/>
              </a:tabLst>
            </a:pPr>
            <a:r>
              <a:rPr sz="2700" b="1" i="1" spc="-190" dirty="0">
                <a:solidFill>
                  <a:srgbClr val="006FC0"/>
                </a:solidFill>
                <a:latin typeface="Arial"/>
                <a:cs typeface="Arial"/>
              </a:rPr>
              <a:t>Environmental</a:t>
            </a:r>
            <a:r>
              <a:rPr sz="2700" b="1" i="1" spc="-155" dirty="0">
                <a:solidFill>
                  <a:srgbClr val="006FC0"/>
                </a:solidFill>
                <a:latin typeface="Arial"/>
                <a:cs typeface="Arial"/>
              </a:rPr>
              <a:t> </a:t>
            </a:r>
            <a:r>
              <a:rPr sz="2700" b="1" i="1" spc="-150" dirty="0">
                <a:solidFill>
                  <a:srgbClr val="006FC0"/>
                </a:solidFill>
                <a:latin typeface="Arial"/>
                <a:cs typeface="Arial"/>
              </a:rPr>
              <a:t>(‘Green’)</a:t>
            </a:r>
            <a:r>
              <a:rPr sz="2700" b="1" i="1" spc="-125" dirty="0">
                <a:solidFill>
                  <a:srgbClr val="006FC0"/>
                </a:solidFill>
                <a:latin typeface="Arial"/>
                <a:cs typeface="Arial"/>
              </a:rPr>
              <a:t> </a:t>
            </a:r>
            <a:r>
              <a:rPr sz="2700" b="1" i="1" spc="-215" dirty="0">
                <a:solidFill>
                  <a:srgbClr val="006FC0"/>
                </a:solidFill>
                <a:latin typeface="Arial"/>
                <a:cs typeface="Arial"/>
              </a:rPr>
              <a:t>Factors</a:t>
            </a:r>
            <a:r>
              <a:rPr sz="2700" i="1" spc="-215" dirty="0">
                <a:solidFill>
                  <a:srgbClr val="006FC0"/>
                </a:solidFill>
                <a:latin typeface="Arial"/>
                <a:cs typeface="Arial"/>
              </a:rPr>
              <a:t>:	</a:t>
            </a:r>
            <a:r>
              <a:rPr sz="2700" spc="-165" dirty="0">
                <a:latin typeface="Arial"/>
                <a:cs typeface="Arial"/>
              </a:rPr>
              <a:t>For </a:t>
            </a:r>
            <a:r>
              <a:rPr sz="2700" spc="-130" dirty="0">
                <a:latin typeface="Arial"/>
                <a:cs typeface="Arial"/>
              </a:rPr>
              <a:t>example,  </a:t>
            </a:r>
            <a:r>
              <a:rPr sz="2700" spc="-80" dirty="0">
                <a:latin typeface="Arial"/>
                <a:cs typeface="Arial"/>
              </a:rPr>
              <a:t>environmental </a:t>
            </a:r>
            <a:r>
              <a:rPr sz="2700" spc="-45" dirty="0">
                <a:latin typeface="Arial"/>
                <a:cs typeface="Arial"/>
              </a:rPr>
              <a:t>protection </a:t>
            </a:r>
            <a:r>
              <a:rPr sz="2700" spc="-90" dirty="0">
                <a:latin typeface="Arial"/>
                <a:cs typeface="Arial"/>
              </a:rPr>
              <a:t>regulations, </a:t>
            </a:r>
            <a:r>
              <a:rPr sz="2700" spc="-130" dirty="0">
                <a:latin typeface="Arial"/>
                <a:cs typeface="Arial"/>
              </a:rPr>
              <a:t>energy  </a:t>
            </a:r>
            <a:r>
              <a:rPr sz="2700" spc="-90" dirty="0">
                <a:latin typeface="Arial"/>
                <a:cs typeface="Arial"/>
              </a:rPr>
              <a:t>consumption, </a:t>
            </a:r>
            <a:r>
              <a:rPr sz="2700" spc="-95" dirty="0">
                <a:latin typeface="Arial"/>
                <a:cs typeface="Arial"/>
              </a:rPr>
              <a:t>global </a:t>
            </a:r>
            <a:r>
              <a:rPr sz="2700" spc="-85" dirty="0">
                <a:latin typeface="Arial"/>
                <a:cs typeface="Arial"/>
              </a:rPr>
              <a:t>warming, </a:t>
            </a:r>
            <a:r>
              <a:rPr sz="2700" spc="-130" dirty="0">
                <a:latin typeface="Arial"/>
                <a:cs typeface="Arial"/>
              </a:rPr>
              <a:t>waste disposal </a:t>
            </a:r>
            <a:r>
              <a:rPr sz="2700" spc="-125" dirty="0">
                <a:latin typeface="Arial"/>
                <a:cs typeface="Arial"/>
              </a:rPr>
              <a:t>and</a:t>
            </a:r>
            <a:r>
              <a:rPr sz="2700" spc="-400" dirty="0">
                <a:latin typeface="Arial"/>
                <a:cs typeface="Arial"/>
              </a:rPr>
              <a:t> </a:t>
            </a:r>
            <a:r>
              <a:rPr sz="2700" spc="-70" dirty="0">
                <a:latin typeface="Arial"/>
                <a:cs typeface="Arial"/>
              </a:rPr>
              <a:t>re-  </a:t>
            </a:r>
            <a:r>
              <a:rPr sz="2700" spc="-120" dirty="0">
                <a:latin typeface="Arial"/>
                <a:cs typeface="Arial"/>
              </a:rPr>
              <a:t>cycling.</a:t>
            </a:r>
            <a:endParaRPr sz="2700">
              <a:latin typeface="Arial"/>
              <a:cs typeface="Arial"/>
            </a:endParaRPr>
          </a:p>
          <a:p>
            <a:pPr>
              <a:lnSpc>
                <a:spcPct val="100000"/>
              </a:lnSpc>
              <a:buClr>
                <a:srgbClr val="0E6EC5"/>
              </a:buClr>
              <a:buFont typeface="Arial"/>
              <a:buChar char="•"/>
            </a:pPr>
            <a:endParaRPr sz="3700">
              <a:latin typeface="Times New Roman"/>
              <a:cs typeface="Times New Roman"/>
            </a:endParaRPr>
          </a:p>
          <a:p>
            <a:pPr marL="355600" marR="547370" indent="-342900">
              <a:lnSpc>
                <a:spcPts val="2920"/>
              </a:lnSpc>
              <a:buClr>
                <a:srgbClr val="0E6EC5"/>
              </a:buClr>
              <a:buFont typeface="Arial"/>
              <a:buChar char="•"/>
              <a:tabLst>
                <a:tab pos="354965" algn="l"/>
                <a:tab pos="355600" algn="l"/>
                <a:tab pos="2466340" algn="l"/>
              </a:tabLst>
            </a:pPr>
            <a:r>
              <a:rPr sz="2700" b="1" i="1" spc="-215" dirty="0">
                <a:solidFill>
                  <a:srgbClr val="006FC0"/>
                </a:solidFill>
                <a:latin typeface="Arial"/>
                <a:cs typeface="Arial"/>
              </a:rPr>
              <a:t>Legal</a:t>
            </a:r>
            <a:r>
              <a:rPr sz="2700" b="1" i="1" spc="-145" dirty="0">
                <a:solidFill>
                  <a:srgbClr val="006FC0"/>
                </a:solidFill>
                <a:latin typeface="Arial"/>
                <a:cs typeface="Arial"/>
              </a:rPr>
              <a:t> </a:t>
            </a:r>
            <a:r>
              <a:rPr sz="2700" b="1" i="1" spc="-215" dirty="0">
                <a:solidFill>
                  <a:srgbClr val="006FC0"/>
                </a:solidFill>
                <a:latin typeface="Arial"/>
                <a:cs typeface="Arial"/>
              </a:rPr>
              <a:t>Factors</a:t>
            </a:r>
            <a:r>
              <a:rPr sz="2700" i="1" spc="-215" dirty="0">
                <a:solidFill>
                  <a:srgbClr val="006FC0"/>
                </a:solidFill>
                <a:latin typeface="Arial"/>
                <a:cs typeface="Arial"/>
              </a:rPr>
              <a:t>:	</a:t>
            </a:r>
            <a:r>
              <a:rPr sz="2700" spc="-165" dirty="0">
                <a:latin typeface="Arial"/>
                <a:cs typeface="Arial"/>
              </a:rPr>
              <a:t>For </a:t>
            </a:r>
            <a:r>
              <a:rPr sz="2700" spc="-130" dirty="0">
                <a:latin typeface="Arial"/>
                <a:cs typeface="Arial"/>
              </a:rPr>
              <a:t>example, </a:t>
            </a:r>
            <a:r>
              <a:rPr sz="2700" spc="-45" dirty="0">
                <a:latin typeface="Arial"/>
                <a:cs typeface="Arial"/>
              </a:rPr>
              <a:t>competition </a:t>
            </a:r>
            <a:r>
              <a:rPr sz="2700" spc="-130" dirty="0">
                <a:latin typeface="Arial"/>
                <a:cs typeface="Arial"/>
              </a:rPr>
              <a:t>laws,</a:t>
            </a:r>
            <a:r>
              <a:rPr sz="2700" spc="-310" dirty="0">
                <a:latin typeface="Arial"/>
                <a:cs typeface="Arial"/>
              </a:rPr>
              <a:t> </a:t>
            </a:r>
            <a:r>
              <a:rPr sz="2700" spc="-65" dirty="0">
                <a:latin typeface="Arial"/>
                <a:cs typeface="Arial"/>
              </a:rPr>
              <a:t>health  </a:t>
            </a:r>
            <a:r>
              <a:rPr sz="2700" spc="-125" dirty="0">
                <a:latin typeface="Arial"/>
                <a:cs typeface="Arial"/>
              </a:rPr>
              <a:t>and </a:t>
            </a:r>
            <a:r>
              <a:rPr sz="2700" spc="-110" dirty="0">
                <a:latin typeface="Arial"/>
                <a:cs typeface="Arial"/>
              </a:rPr>
              <a:t>safety </a:t>
            </a:r>
            <a:r>
              <a:rPr sz="2700" spc="-130" dirty="0">
                <a:latin typeface="Arial"/>
                <a:cs typeface="Arial"/>
              </a:rPr>
              <a:t>laws, </a:t>
            </a:r>
            <a:r>
              <a:rPr sz="2700" spc="-75" dirty="0">
                <a:latin typeface="Arial"/>
                <a:cs typeface="Arial"/>
              </a:rPr>
              <a:t>employment </a:t>
            </a:r>
            <a:r>
              <a:rPr sz="2700" spc="-130" dirty="0">
                <a:latin typeface="Arial"/>
                <a:cs typeface="Arial"/>
              </a:rPr>
              <a:t>laws, </a:t>
            </a:r>
            <a:r>
              <a:rPr sz="2700" spc="-114" dirty="0">
                <a:latin typeface="Arial"/>
                <a:cs typeface="Arial"/>
              </a:rPr>
              <a:t>licensing </a:t>
            </a:r>
            <a:r>
              <a:rPr sz="2700" spc="-130" dirty="0">
                <a:latin typeface="Arial"/>
                <a:cs typeface="Arial"/>
              </a:rPr>
              <a:t>laws,</a:t>
            </a:r>
            <a:r>
              <a:rPr sz="2700" spc="-405" dirty="0">
                <a:latin typeface="Arial"/>
                <a:cs typeface="Arial"/>
              </a:rPr>
              <a:t> </a:t>
            </a:r>
            <a:r>
              <a:rPr sz="2700" spc="-95" dirty="0">
                <a:latin typeface="Arial"/>
                <a:cs typeface="Arial"/>
              </a:rPr>
              <a:t>etc</a:t>
            </a:r>
            <a:endParaRPr sz="2700">
              <a:latin typeface="Arial"/>
              <a:cs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8384540" y="6273800"/>
            <a:ext cx="223520" cy="239395"/>
          </a:xfrm>
          <a:prstGeom prst="rect">
            <a:avLst/>
          </a:prstGeom>
        </p:spPr>
        <p:txBody>
          <a:bodyPr vert="horz" wrap="square" lIns="0" tIns="12700" rIns="0" bIns="0" rtlCol="0">
            <a:spAutoFit/>
          </a:bodyPr>
          <a:lstStyle/>
          <a:p>
            <a:pPr marL="12700">
              <a:lnSpc>
                <a:spcPct val="100000"/>
              </a:lnSpc>
              <a:spcBef>
                <a:spcPts val="100"/>
              </a:spcBef>
            </a:pPr>
            <a:r>
              <a:rPr sz="1400" spc="-5" dirty="0">
                <a:latin typeface="Arial"/>
                <a:cs typeface="Arial"/>
              </a:rPr>
              <a:t>18</a:t>
            </a:r>
            <a:endParaRPr sz="1400">
              <a:latin typeface="Arial"/>
              <a:cs typeface="Arial"/>
            </a:endParaRPr>
          </a:p>
        </p:txBody>
      </p:sp>
      <p:sp>
        <p:nvSpPr>
          <p:cNvPr id="3" name="object 3"/>
          <p:cNvSpPr/>
          <p:nvPr/>
        </p:nvSpPr>
        <p:spPr>
          <a:xfrm>
            <a:off x="1371600" y="1066800"/>
            <a:ext cx="6324600" cy="5072126"/>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3608" y="404664"/>
            <a:ext cx="7584842" cy="5688632"/>
          </a:xfrm>
          <a:prstGeom prst="rect">
            <a:avLst/>
          </a:prstGeom>
        </p:spPr>
      </p:pic>
    </p:spTree>
    <p:extLst>
      <p:ext uri="{BB962C8B-B14F-4D97-AF65-F5344CB8AC3E}">
        <p14:creationId xmlns:p14="http://schemas.microsoft.com/office/powerpoint/2010/main" val="18336896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8411971" y="6431686"/>
            <a:ext cx="196215" cy="208279"/>
          </a:xfrm>
          <a:prstGeom prst="rect">
            <a:avLst/>
          </a:prstGeom>
        </p:spPr>
        <p:txBody>
          <a:bodyPr vert="horz" wrap="square" lIns="0" tIns="12700" rIns="0" bIns="0" rtlCol="0">
            <a:spAutoFit/>
          </a:bodyPr>
          <a:lstStyle/>
          <a:p>
            <a:pPr marL="12700">
              <a:lnSpc>
                <a:spcPct val="100000"/>
              </a:lnSpc>
              <a:spcBef>
                <a:spcPts val="100"/>
              </a:spcBef>
            </a:pPr>
            <a:r>
              <a:rPr sz="1200" spc="-5" dirty="0">
                <a:solidFill>
                  <a:srgbClr val="888888"/>
                </a:solidFill>
                <a:latin typeface="Arial"/>
                <a:cs typeface="Arial"/>
              </a:rPr>
              <a:t>19</a:t>
            </a:r>
            <a:endParaRPr sz="1200">
              <a:latin typeface="Arial"/>
              <a:cs typeface="Arial"/>
            </a:endParaRPr>
          </a:p>
        </p:txBody>
      </p:sp>
      <p:sp>
        <p:nvSpPr>
          <p:cNvPr id="3" name="object 3"/>
          <p:cNvSpPr txBox="1"/>
          <p:nvPr/>
        </p:nvSpPr>
        <p:spPr>
          <a:xfrm>
            <a:off x="1410716" y="6098844"/>
            <a:ext cx="5979795" cy="574040"/>
          </a:xfrm>
          <a:prstGeom prst="rect">
            <a:avLst/>
          </a:prstGeom>
        </p:spPr>
        <p:txBody>
          <a:bodyPr vert="horz" wrap="square" lIns="0" tIns="12700" rIns="0" bIns="0" rtlCol="0">
            <a:spAutoFit/>
          </a:bodyPr>
          <a:lstStyle/>
          <a:p>
            <a:pPr marL="12700">
              <a:lnSpc>
                <a:spcPct val="100000"/>
              </a:lnSpc>
              <a:spcBef>
                <a:spcPts val="100"/>
              </a:spcBef>
            </a:pPr>
            <a:r>
              <a:rPr sz="3600" spc="-260" dirty="0">
                <a:solidFill>
                  <a:srgbClr val="6600FF"/>
                </a:solidFill>
                <a:latin typeface="Arial"/>
                <a:cs typeface="Arial"/>
              </a:rPr>
              <a:t>The </a:t>
            </a:r>
            <a:r>
              <a:rPr sz="3600" b="1" spc="-190" dirty="0">
                <a:solidFill>
                  <a:srgbClr val="6600FF"/>
                </a:solidFill>
                <a:latin typeface="Trebuchet MS"/>
                <a:cs typeface="Trebuchet MS"/>
              </a:rPr>
              <a:t>Political/Legal</a:t>
            </a:r>
            <a:r>
              <a:rPr sz="3600" b="1" spc="-254" dirty="0">
                <a:solidFill>
                  <a:srgbClr val="6600FF"/>
                </a:solidFill>
                <a:latin typeface="Trebuchet MS"/>
                <a:cs typeface="Trebuchet MS"/>
              </a:rPr>
              <a:t> </a:t>
            </a:r>
            <a:r>
              <a:rPr sz="3600" spc="-135" dirty="0">
                <a:solidFill>
                  <a:srgbClr val="6600FF"/>
                </a:solidFill>
                <a:latin typeface="Arial"/>
                <a:cs typeface="Arial"/>
              </a:rPr>
              <a:t>Environment</a:t>
            </a:r>
            <a:endParaRPr sz="3600">
              <a:latin typeface="Arial"/>
              <a:cs typeface="Arial"/>
            </a:endParaRPr>
          </a:p>
        </p:txBody>
      </p:sp>
      <p:sp>
        <p:nvSpPr>
          <p:cNvPr id="4" name="object 4"/>
          <p:cNvSpPr/>
          <p:nvPr/>
        </p:nvSpPr>
        <p:spPr>
          <a:xfrm>
            <a:off x="5603875" y="4005122"/>
            <a:ext cx="3279775" cy="2189099"/>
          </a:xfrm>
          <a:prstGeom prst="rect">
            <a:avLst/>
          </a:prstGeom>
          <a:blipFill>
            <a:blip r:embed="rId2" cstate="print"/>
            <a:stretch>
              <a:fillRect/>
            </a:stretch>
          </a:blipFill>
        </p:spPr>
        <p:txBody>
          <a:bodyPr wrap="square" lIns="0" tIns="0" rIns="0" bIns="0" rtlCol="0"/>
          <a:lstStyle/>
          <a:p>
            <a:endParaRPr/>
          </a:p>
        </p:txBody>
      </p:sp>
      <p:sp>
        <p:nvSpPr>
          <p:cNvPr id="5" name="object 5"/>
          <p:cNvSpPr/>
          <p:nvPr/>
        </p:nvSpPr>
        <p:spPr>
          <a:xfrm>
            <a:off x="0" y="0"/>
            <a:ext cx="6352921" cy="4764658"/>
          </a:xfrm>
          <a:prstGeom prst="rect">
            <a:avLst/>
          </a:prstGeom>
          <a:blipFill>
            <a:blip r:embed="rId3" cstate="print"/>
            <a:stretch>
              <a:fillRect/>
            </a:stretch>
          </a:blipFill>
        </p:spPr>
        <p:txBody>
          <a:bodyPr wrap="square" lIns="0" tIns="0" rIns="0" bIns="0" rtlCol="0"/>
          <a:lstStyle/>
          <a:p>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Activity</a:t>
            </a:r>
            <a:endParaRPr lang="en-GB" b="1" dirty="0"/>
          </a:p>
        </p:txBody>
      </p:sp>
      <p:sp>
        <p:nvSpPr>
          <p:cNvPr id="3" name="Content Placeholder 2"/>
          <p:cNvSpPr>
            <a:spLocks noGrp="1"/>
          </p:cNvSpPr>
          <p:nvPr>
            <p:ph idx="1"/>
          </p:nvPr>
        </p:nvSpPr>
        <p:spPr>
          <a:xfrm>
            <a:off x="457200" y="1587500"/>
            <a:ext cx="8229600" cy="4431983"/>
          </a:xfrm>
        </p:spPr>
        <p:txBody>
          <a:bodyPr/>
          <a:lstStyle/>
          <a:p>
            <a:pPr>
              <a:buNone/>
            </a:pPr>
            <a:r>
              <a:rPr lang="en-GB" sz="3200" dirty="0" smtClean="0">
                <a:latin typeface="Arial" panose="020B0604020202020204" pitchFamily="34" charset="0"/>
                <a:cs typeface="Arial" panose="020B0604020202020204" pitchFamily="34" charset="0"/>
              </a:rPr>
              <a:t>Answer the following questions in pairs</a:t>
            </a:r>
            <a:r>
              <a:rPr lang="en-GB" sz="3200" dirty="0" smtClean="0">
                <a:latin typeface="Arial" panose="020B0604020202020204" pitchFamily="34" charset="0"/>
                <a:cs typeface="Arial" panose="020B0604020202020204" pitchFamily="34" charset="0"/>
              </a:rPr>
              <a:t>:</a:t>
            </a:r>
          </a:p>
          <a:p>
            <a:pPr>
              <a:buNone/>
            </a:pPr>
            <a:endParaRPr lang="en-GB" sz="3200" dirty="0" smtClean="0">
              <a:latin typeface="Arial" panose="020B0604020202020204" pitchFamily="34" charset="0"/>
              <a:cs typeface="Arial" panose="020B0604020202020204" pitchFamily="34" charset="0"/>
            </a:endParaRPr>
          </a:p>
          <a:p>
            <a:pPr marL="514350" indent="-514350">
              <a:buAutoNum type="arabicPeriod"/>
            </a:pPr>
            <a:r>
              <a:rPr lang="en-GB" sz="3200" dirty="0" smtClean="0">
                <a:latin typeface="Arial" panose="020B0604020202020204" pitchFamily="34" charset="0"/>
                <a:cs typeface="Arial" panose="020B0604020202020204" pitchFamily="34" charset="0"/>
              </a:rPr>
              <a:t>What is politics?</a:t>
            </a:r>
          </a:p>
          <a:p>
            <a:pPr marL="514350" indent="-514350">
              <a:buAutoNum type="arabicPeriod"/>
            </a:pPr>
            <a:endParaRPr lang="en-GB" sz="3200" dirty="0" smtClean="0">
              <a:latin typeface="Arial" panose="020B0604020202020204" pitchFamily="34" charset="0"/>
              <a:cs typeface="Arial" panose="020B0604020202020204" pitchFamily="34" charset="0"/>
            </a:endParaRPr>
          </a:p>
          <a:p>
            <a:pPr marL="514350" indent="-514350">
              <a:buAutoNum type="arabicPeriod"/>
            </a:pPr>
            <a:r>
              <a:rPr lang="en-GB" sz="3200" dirty="0" smtClean="0">
                <a:latin typeface="Arial" panose="020B0604020202020204" pitchFamily="34" charset="0"/>
                <a:cs typeface="Arial" panose="020B0604020202020204" pitchFamily="34" charset="0"/>
              </a:rPr>
              <a:t>Are </a:t>
            </a:r>
            <a:r>
              <a:rPr lang="en-GB" sz="3200" dirty="0" smtClean="0">
                <a:latin typeface="Arial" panose="020B0604020202020204" pitchFamily="34" charset="0"/>
                <a:cs typeface="Arial" panose="020B0604020202020204" pitchFamily="34" charset="0"/>
              </a:rPr>
              <a:t>you/ should you be interested in politics? Why?</a:t>
            </a:r>
          </a:p>
          <a:p>
            <a:pPr marL="514350" indent="-514350">
              <a:buAutoNum type="arabicPeriod"/>
            </a:pPr>
            <a:endParaRPr lang="en-GB" sz="3200" dirty="0" smtClean="0">
              <a:latin typeface="Arial" panose="020B0604020202020204" pitchFamily="34" charset="0"/>
              <a:cs typeface="Arial" panose="020B0604020202020204" pitchFamily="34" charset="0"/>
            </a:endParaRPr>
          </a:p>
          <a:p>
            <a:pPr marL="514350" indent="-514350">
              <a:buAutoNum type="arabicPeriod"/>
            </a:pPr>
            <a:r>
              <a:rPr lang="en-GB" sz="3200" dirty="0" smtClean="0">
                <a:latin typeface="Arial" panose="020B0604020202020204" pitchFamily="34" charset="0"/>
                <a:cs typeface="Arial" panose="020B0604020202020204" pitchFamily="34" charset="0"/>
              </a:rPr>
              <a:t>Why </a:t>
            </a:r>
            <a:r>
              <a:rPr lang="en-GB" sz="3200" dirty="0" smtClean="0">
                <a:latin typeface="Arial" panose="020B0604020202020204" pitchFamily="34" charset="0"/>
                <a:cs typeface="Arial" panose="020B0604020202020204" pitchFamily="34" charset="0"/>
              </a:rPr>
              <a:t>should businesses be interested in politics? </a:t>
            </a:r>
            <a:endParaRPr lang="en-GB" sz="32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38084" y="310789"/>
            <a:ext cx="1331640" cy="1531714"/>
          </a:xfrm>
          <a:prstGeom prst="rect">
            <a:avLst/>
          </a:prstGeom>
        </p:spPr>
      </p:pic>
    </p:spTree>
    <p:extLst>
      <p:ext uri="{BB962C8B-B14F-4D97-AF65-F5344CB8AC3E}">
        <p14:creationId xmlns:p14="http://schemas.microsoft.com/office/powerpoint/2010/main" val="29876463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3887723" y="1522475"/>
            <a:ext cx="5146548" cy="3355848"/>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3923919" y="1557908"/>
            <a:ext cx="5021072" cy="3231261"/>
          </a:xfrm>
          <a:prstGeom prst="rect">
            <a:avLst/>
          </a:prstGeom>
          <a:blipFill>
            <a:blip r:embed="rId3" cstate="print"/>
            <a:stretch>
              <a:fillRect/>
            </a:stretch>
          </a:blipFill>
        </p:spPr>
        <p:txBody>
          <a:bodyPr wrap="square" lIns="0" tIns="0" rIns="0" bIns="0" rtlCol="0"/>
          <a:lstStyle/>
          <a:p>
            <a:endParaRPr/>
          </a:p>
        </p:txBody>
      </p:sp>
      <p:sp>
        <p:nvSpPr>
          <p:cNvPr id="4" name="object 4"/>
          <p:cNvSpPr/>
          <p:nvPr/>
        </p:nvSpPr>
        <p:spPr>
          <a:xfrm>
            <a:off x="3919220" y="1553083"/>
            <a:ext cx="5031105" cy="3241040"/>
          </a:xfrm>
          <a:custGeom>
            <a:avLst/>
            <a:gdLst/>
            <a:ahLst/>
            <a:cxnLst/>
            <a:rect l="l" t="t" r="r" b="b"/>
            <a:pathLst>
              <a:path w="5031105" h="3241040">
                <a:moveTo>
                  <a:pt x="0" y="3240786"/>
                </a:moveTo>
                <a:lnTo>
                  <a:pt x="5030597" y="3240786"/>
                </a:lnTo>
                <a:lnTo>
                  <a:pt x="5030597" y="0"/>
                </a:lnTo>
                <a:lnTo>
                  <a:pt x="0" y="0"/>
                </a:lnTo>
                <a:lnTo>
                  <a:pt x="0" y="3240786"/>
                </a:lnTo>
                <a:close/>
              </a:path>
            </a:pathLst>
          </a:custGeom>
          <a:ln w="9525">
            <a:solidFill>
              <a:srgbClr val="000000"/>
            </a:solidFill>
          </a:ln>
        </p:spPr>
        <p:txBody>
          <a:bodyPr wrap="square" lIns="0" tIns="0" rIns="0" bIns="0" rtlCol="0"/>
          <a:lstStyle/>
          <a:p>
            <a:endParaRPr/>
          </a:p>
        </p:txBody>
      </p:sp>
      <p:sp>
        <p:nvSpPr>
          <p:cNvPr id="5" name="object 5"/>
          <p:cNvSpPr txBox="1">
            <a:spLocks noGrp="1"/>
          </p:cNvSpPr>
          <p:nvPr>
            <p:ph type="title"/>
          </p:nvPr>
        </p:nvSpPr>
        <p:spPr>
          <a:xfrm>
            <a:off x="535940" y="328930"/>
            <a:ext cx="6398260" cy="505267"/>
          </a:xfrm>
          <a:prstGeom prst="rect">
            <a:avLst/>
          </a:prstGeom>
        </p:spPr>
        <p:txBody>
          <a:bodyPr vert="horz" wrap="square" lIns="0" tIns="12700" rIns="0" bIns="0" rtlCol="0">
            <a:spAutoFit/>
          </a:bodyPr>
          <a:lstStyle/>
          <a:p>
            <a:pPr marL="12700">
              <a:lnSpc>
                <a:spcPct val="100000"/>
              </a:lnSpc>
              <a:spcBef>
                <a:spcPts val="100"/>
              </a:spcBef>
            </a:pPr>
            <a:r>
              <a:rPr sz="3200" spc="114" dirty="0">
                <a:solidFill>
                  <a:srgbClr val="003399"/>
                </a:solidFill>
                <a:latin typeface="Times New Roman"/>
                <a:cs typeface="Times New Roman"/>
              </a:rPr>
              <a:t>The </a:t>
            </a:r>
            <a:r>
              <a:rPr lang="en-GB" sz="3200" spc="-35" dirty="0">
                <a:solidFill>
                  <a:srgbClr val="003399"/>
                </a:solidFill>
                <a:latin typeface="Times New Roman"/>
                <a:cs typeface="Times New Roman"/>
              </a:rPr>
              <a:t>E</a:t>
            </a:r>
            <a:r>
              <a:rPr sz="3200" spc="-35" dirty="0" err="1" smtClean="0">
                <a:solidFill>
                  <a:srgbClr val="003399"/>
                </a:solidFill>
                <a:latin typeface="Times New Roman"/>
                <a:cs typeface="Times New Roman"/>
              </a:rPr>
              <a:t>xternal</a:t>
            </a:r>
            <a:r>
              <a:rPr sz="3200" spc="-175" dirty="0" smtClean="0">
                <a:solidFill>
                  <a:srgbClr val="003399"/>
                </a:solidFill>
                <a:latin typeface="Times New Roman"/>
                <a:cs typeface="Times New Roman"/>
              </a:rPr>
              <a:t> </a:t>
            </a:r>
            <a:r>
              <a:rPr lang="en-GB" sz="3200" spc="-5" dirty="0">
                <a:solidFill>
                  <a:srgbClr val="003399"/>
                </a:solidFill>
                <a:latin typeface="Times New Roman"/>
                <a:cs typeface="Times New Roman"/>
              </a:rPr>
              <a:t>E</a:t>
            </a:r>
            <a:r>
              <a:rPr sz="3200" spc="-5" dirty="0" err="1" smtClean="0">
                <a:solidFill>
                  <a:srgbClr val="003399"/>
                </a:solidFill>
                <a:latin typeface="Times New Roman"/>
                <a:cs typeface="Times New Roman"/>
              </a:rPr>
              <a:t>nvironment</a:t>
            </a:r>
            <a:endParaRPr sz="3200" dirty="0">
              <a:latin typeface="Times New Roman"/>
              <a:cs typeface="Times New Roman"/>
            </a:endParaRPr>
          </a:p>
        </p:txBody>
      </p:sp>
      <p:sp>
        <p:nvSpPr>
          <p:cNvPr id="6" name="object 6"/>
          <p:cNvSpPr txBox="1"/>
          <p:nvPr/>
        </p:nvSpPr>
        <p:spPr>
          <a:xfrm>
            <a:off x="258267" y="1510410"/>
            <a:ext cx="3482975" cy="3821559"/>
          </a:xfrm>
          <a:prstGeom prst="rect">
            <a:avLst/>
          </a:prstGeom>
        </p:spPr>
        <p:txBody>
          <a:bodyPr vert="horz" wrap="square" lIns="0" tIns="12700" rIns="0" bIns="0" rtlCol="0">
            <a:spAutoFit/>
          </a:bodyPr>
          <a:lstStyle/>
          <a:p>
            <a:pPr marL="203200" indent="-190500">
              <a:lnSpc>
                <a:spcPts val="2645"/>
              </a:lnSpc>
              <a:spcBef>
                <a:spcPts val="100"/>
              </a:spcBef>
              <a:buChar char="•"/>
              <a:tabLst>
                <a:tab pos="203200" algn="l"/>
              </a:tabLst>
            </a:pPr>
            <a:r>
              <a:rPr sz="2400" spc="-5" dirty="0">
                <a:solidFill>
                  <a:srgbClr val="003C7C"/>
                </a:solidFill>
                <a:latin typeface="Arial"/>
                <a:cs typeface="Arial"/>
              </a:rPr>
              <a:t>Environment</a:t>
            </a:r>
            <a:r>
              <a:rPr sz="2400" spc="5" dirty="0">
                <a:solidFill>
                  <a:srgbClr val="003C7C"/>
                </a:solidFill>
                <a:latin typeface="Arial"/>
                <a:cs typeface="Arial"/>
              </a:rPr>
              <a:t> </a:t>
            </a:r>
            <a:r>
              <a:rPr sz="2400" spc="-5" dirty="0" smtClean="0">
                <a:solidFill>
                  <a:srgbClr val="003C7C"/>
                </a:solidFill>
                <a:latin typeface="Arial"/>
                <a:cs typeface="Arial"/>
              </a:rPr>
              <a:t>scanning</a:t>
            </a:r>
            <a:endParaRPr lang="en-GB" sz="2400" dirty="0">
              <a:latin typeface="Arial"/>
              <a:cs typeface="Arial"/>
            </a:endParaRPr>
          </a:p>
          <a:p>
            <a:pPr marL="469900" lvl="1">
              <a:lnSpc>
                <a:spcPts val="2645"/>
              </a:lnSpc>
              <a:spcBef>
                <a:spcPts val="100"/>
              </a:spcBef>
              <a:tabLst>
                <a:tab pos="203200" algn="l"/>
              </a:tabLst>
            </a:pPr>
            <a:r>
              <a:rPr lang="en-GB" sz="2000" dirty="0">
                <a:solidFill>
                  <a:srgbClr val="003C7C"/>
                </a:solidFill>
                <a:latin typeface="Arial"/>
                <a:cs typeface="Arial"/>
              </a:rPr>
              <a:t>m</a:t>
            </a:r>
            <a:r>
              <a:rPr sz="2000" dirty="0" err="1" smtClean="0">
                <a:solidFill>
                  <a:srgbClr val="003C7C"/>
                </a:solidFill>
                <a:latin typeface="Arial"/>
                <a:cs typeface="Arial"/>
              </a:rPr>
              <a:t>onitoring</a:t>
            </a:r>
            <a:r>
              <a:rPr sz="2000" dirty="0" smtClean="0">
                <a:solidFill>
                  <a:srgbClr val="003C7C"/>
                </a:solidFill>
                <a:latin typeface="Arial"/>
                <a:cs typeface="Arial"/>
              </a:rPr>
              <a:t> </a:t>
            </a:r>
            <a:r>
              <a:rPr sz="2000" dirty="0">
                <a:solidFill>
                  <a:srgbClr val="003C7C"/>
                </a:solidFill>
                <a:latin typeface="Arial"/>
                <a:cs typeface="Arial"/>
              </a:rPr>
              <a:t>of</a:t>
            </a:r>
            <a:r>
              <a:rPr sz="2000" spc="-70" dirty="0">
                <a:solidFill>
                  <a:srgbClr val="003C7C"/>
                </a:solidFill>
                <a:latin typeface="Arial"/>
                <a:cs typeface="Arial"/>
              </a:rPr>
              <a:t> </a:t>
            </a:r>
            <a:r>
              <a:rPr sz="2000" dirty="0">
                <a:solidFill>
                  <a:srgbClr val="003C7C"/>
                </a:solidFill>
                <a:latin typeface="Arial"/>
                <a:cs typeface="Arial"/>
              </a:rPr>
              <a:t>operating</a:t>
            </a:r>
            <a:endParaRPr sz="2000" dirty="0">
              <a:latin typeface="Arial"/>
              <a:cs typeface="Arial"/>
            </a:endParaRPr>
          </a:p>
          <a:p>
            <a:pPr marL="469900">
              <a:lnSpc>
                <a:spcPts val="1870"/>
              </a:lnSpc>
            </a:pPr>
            <a:r>
              <a:rPr sz="2000" dirty="0">
                <a:solidFill>
                  <a:srgbClr val="003C7C"/>
                </a:solidFill>
                <a:latin typeface="Arial"/>
                <a:cs typeface="Arial"/>
              </a:rPr>
              <a:t>environment</a:t>
            </a:r>
            <a:endParaRPr sz="2000" dirty="0">
              <a:latin typeface="Arial"/>
              <a:cs typeface="Arial"/>
            </a:endParaRPr>
          </a:p>
          <a:p>
            <a:pPr marL="203200" indent="-190500">
              <a:lnSpc>
                <a:spcPts val="2350"/>
              </a:lnSpc>
              <a:buChar char="•"/>
              <a:tabLst>
                <a:tab pos="203200" algn="l"/>
              </a:tabLst>
            </a:pPr>
            <a:r>
              <a:rPr sz="2400" spc="-5" dirty="0">
                <a:solidFill>
                  <a:srgbClr val="003C7C"/>
                </a:solidFill>
                <a:latin typeface="Arial"/>
                <a:cs typeface="Arial"/>
              </a:rPr>
              <a:t>Strategic</a:t>
            </a:r>
            <a:r>
              <a:rPr sz="2400" spc="5" dirty="0">
                <a:solidFill>
                  <a:srgbClr val="003C7C"/>
                </a:solidFill>
                <a:latin typeface="Arial"/>
                <a:cs typeface="Arial"/>
              </a:rPr>
              <a:t> </a:t>
            </a:r>
            <a:r>
              <a:rPr sz="2400" dirty="0">
                <a:solidFill>
                  <a:srgbClr val="003C7C"/>
                </a:solidFill>
                <a:latin typeface="Arial"/>
                <a:cs typeface="Arial"/>
              </a:rPr>
              <a:t>drift</a:t>
            </a:r>
            <a:endParaRPr sz="2400" dirty="0">
              <a:latin typeface="Arial"/>
              <a:cs typeface="Arial"/>
            </a:endParaRPr>
          </a:p>
          <a:p>
            <a:pPr marL="469900" marR="5080" lvl="1">
              <a:lnSpc>
                <a:spcPct val="80100"/>
              </a:lnSpc>
              <a:spcBef>
                <a:spcPts val="240"/>
              </a:spcBef>
              <a:tabLst>
                <a:tab pos="628650" algn="l"/>
              </a:tabLst>
            </a:pPr>
            <a:r>
              <a:rPr sz="2000" dirty="0">
                <a:solidFill>
                  <a:srgbClr val="003C7C"/>
                </a:solidFill>
                <a:latin typeface="Arial"/>
                <a:cs typeface="Arial"/>
              </a:rPr>
              <a:t>failure of business  strategy to keep abreast</a:t>
            </a:r>
            <a:r>
              <a:rPr sz="2000" spc="-170" dirty="0">
                <a:solidFill>
                  <a:srgbClr val="003C7C"/>
                </a:solidFill>
                <a:latin typeface="Arial"/>
                <a:cs typeface="Arial"/>
              </a:rPr>
              <a:t> </a:t>
            </a:r>
            <a:r>
              <a:rPr sz="2000" dirty="0">
                <a:solidFill>
                  <a:srgbClr val="003C7C"/>
                </a:solidFill>
                <a:latin typeface="Arial"/>
                <a:cs typeface="Arial"/>
              </a:rPr>
              <a:t>of  environment</a:t>
            </a:r>
            <a:r>
              <a:rPr sz="2000" spc="-50" dirty="0">
                <a:solidFill>
                  <a:srgbClr val="003C7C"/>
                </a:solidFill>
                <a:latin typeface="Arial"/>
                <a:cs typeface="Arial"/>
              </a:rPr>
              <a:t> </a:t>
            </a:r>
            <a:r>
              <a:rPr sz="2000" dirty="0">
                <a:solidFill>
                  <a:srgbClr val="003C7C"/>
                </a:solidFill>
                <a:latin typeface="Arial"/>
                <a:cs typeface="Arial"/>
              </a:rPr>
              <a:t>change</a:t>
            </a:r>
            <a:endParaRPr sz="2000" dirty="0">
              <a:latin typeface="Arial"/>
              <a:cs typeface="Arial"/>
            </a:endParaRPr>
          </a:p>
          <a:p>
            <a:pPr marL="203200" indent="-190500">
              <a:lnSpc>
                <a:spcPts val="2060"/>
              </a:lnSpc>
              <a:buChar char="•"/>
              <a:tabLst>
                <a:tab pos="203200" algn="l"/>
              </a:tabLst>
            </a:pPr>
            <a:r>
              <a:rPr sz="2400" spc="-5" dirty="0">
                <a:solidFill>
                  <a:srgbClr val="003C7C"/>
                </a:solidFill>
                <a:latin typeface="Arial"/>
                <a:cs typeface="Arial"/>
              </a:rPr>
              <a:t>Operating</a:t>
            </a:r>
            <a:r>
              <a:rPr sz="2400" spc="5" dirty="0">
                <a:solidFill>
                  <a:srgbClr val="003C7C"/>
                </a:solidFill>
                <a:latin typeface="Arial"/>
                <a:cs typeface="Arial"/>
              </a:rPr>
              <a:t> </a:t>
            </a:r>
            <a:r>
              <a:rPr sz="2400" spc="-5" dirty="0">
                <a:solidFill>
                  <a:srgbClr val="003C7C"/>
                </a:solidFill>
                <a:latin typeface="Arial"/>
                <a:cs typeface="Arial"/>
              </a:rPr>
              <a:t>environment</a:t>
            </a:r>
            <a:endParaRPr sz="2400" dirty="0">
              <a:latin typeface="Arial"/>
              <a:cs typeface="Arial"/>
            </a:endParaRPr>
          </a:p>
          <a:p>
            <a:pPr marL="469900" marR="335280" lvl="1">
              <a:lnSpc>
                <a:spcPct val="80000"/>
              </a:lnSpc>
              <a:spcBef>
                <a:spcPts val="240"/>
              </a:spcBef>
              <a:tabLst>
                <a:tab pos="628650" algn="l"/>
              </a:tabLst>
            </a:pPr>
            <a:r>
              <a:rPr sz="2000" dirty="0">
                <a:solidFill>
                  <a:srgbClr val="003C7C"/>
                </a:solidFill>
                <a:latin typeface="Arial"/>
                <a:cs typeface="Arial"/>
              </a:rPr>
              <a:t>competitive and</a:t>
            </a:r>
            <a:r>
              <a:rPr sz="2000" spc="-130" dirty="0">
                <a:solidFill>
                  <a:srgbClr val="003C7C"/>
                </a:solidFill>
                <a:latin typeface="Arial"/>
                <a:cs typeface="Arial"/>
              </a:rPr>
              <a:t> </a:t>
            </a:r>
            <a:r>
              <a:rPr sz="2000" dirty="0">
                <a:solidFill>
                  <a:srgbClr val="003C7C"/>
                </a:solidFill>
                <a:latin typeface="Arial"/>
                <a:cs typeface="Arial"/>
              </a:rPr>
              <a:t>PEST  environment</a:t>
            </a:r>
            <a:endParaRPr sz="2000" dirty="0">
              <a:latin typeface="Arial"/>
              <a:cs typeface="Arial"/>
            </a:endParaRPr>
          </a:p>
          <a:p>
            <a:pPr marL="203200" indent="-190500">
              <a:lnSpc>
                <a:spcPts val="2065"/>
              </a:lnSpc>
              <a:buChar char="•"/>
              <a:tabLst>
                <a:tab pos="203200" algn="l"/>
              </a:tabLst>
            </a:pPr>
            <a:r>
              <a:rPr sz="2400" spc="-5" dirty="0">
                <a:solidFill>
                  <a:srgbClr val="003C7C"/>
                </a:solidFill>
                <a:latin typeface="Arial"/>
                <a:cs typeface="Arial"/>
              </a:rPr>
              <a:t>PEST</a:t>
            </a:r>
            <a:endParaRPr sz="2400" dirty="0">
              <a:latin typeface="Arial"/>
              <a:cs typeface="Arial"/>
            </a:endParaRPr>
          </a:p>
          <a:p>
            <a:pPr marL="469900" marR="22860" lvl="1">
              <a:lnSpc>
                <a:spcPts val="1920"/>
              </a:lnSpc>
              <a:spcBef>
                <a:spcPts val="225"/>
              </a:spcBef>
              <a:tabLst>
                <a:tab pos="628650" algn="l"/>
              </a:tabLst>
            </a:pPr>
            <a:r>
              <a:rPr sz="2000" dirty="0">
                <a:solidFill>
                  <a:srgbClr val="003C7C"/>
                </a:solidFill>
                <a:latin typeface="Arial"/>
                <a:cs typeface="Arial"/>
              </a:rPr>
              <a:t>political, economic,  sociocultural and</a:t>
            </a:r>
            <a:r>
              <a:rPr sz="2000" spc="-95" dirty="0">
                <a:solidFill>
                  <a:srgbClr val="003C7C"/>
                </a:solidFill>
                <a:latin typeface="Arial"/>
                <a:cs typeface="Arial"/>
              </a:rPr>
              <a:t> </a:t>
            </a:r>
            <a:r>
              <a:rPr sz="2000" dirty="0">
                <a:solidFill>
                  <a:srgbClr val="003C7C"/>
                </a:solidFill>
                <a:latin typeface="Arial"/>
                <a:cs typeface="Arial"/>
              </a:rPr>
              <a:t>technical  environment</a:t>
            </a:r>
            <a:endParaRPr sz="2000" dirty="0">
              <a:latin typeface="Arial"/>
              <a:cs typeface="Arial"/>
            </a:endParaRPr>
          </a:p>
        </p:txBody>
      </p:sp>
      <p:sp>
        <p:nvSpPr>
          <p:cNvPr id="7" name="object 7"/>
          <p:cNvSpPr txBox="1"/>
          <p:nvPr/>
        </p:nvSpPr>
        <p:spPr>
          <a:xfrm>
            <a:off x="3832097" y="6273800"/>
            <a:ext cx="1480185" cy="239395"/>
          </a:xfrm>
          <a:prstGeom prst="rect">
            <a:avLst/>
          </a:prstGeom>
        </p:spPr>
        <p:txBody>
          <a:bodyPr vert="horz" wrap="square" lIns="0" tIns="12700" rIns="0" bIns="0" rtlCol="0">
            <a:spAutoFit/>
          </a:bodyPr>
          <a:lstStyle/>
          <a:p>
            <a:pPr marL="12700">
              <a:lnSpc>
                <a:spcPct val="100000"/>
              </a:lnSpc>
              <a:spcBef>
                <a:spcPts val="100"/>
              </a:spcBef>
            </a:pPr>
            <a:r>
              <a:rPr sz="1400" dirty="0">
                <a:solidFill>
                  <a:srgbClr val="003C7C"/>
                </a:solidFill>
                <a:latin typeface="Arial"/>
                <a:cs typeface="Arial"/>
              </a:rPr>
              <a:t>© 2016 John</a:t>
            </a:r>
            <a:r>
              <a:rPr sz="1400" spc="-145" dirty="0">
                <a:solidFill>
                  <a:srgbClr val="003C7C"/>
                </a:solidFill>
                <a:latin typeface="Arial"/>
                <a:cs typeface="Arial"/>
              </a:rPr>
              <a:t> </a:t>
            </a:r>
            <a:r>
              <a:rPr sz="1400" spc="-10" dirty="0">
                <a:solidFill>
                  <a:srgbClr val="003C7C"/>
                </a:solidFill>
                <a:latin typeface="Arial"/>
                <a:cs typeface="Arial"/>
              </a:rPr>
              <a:t>Tribe</a:t>
            </a:r>
            <a:endParaRPr sz="1400">
              <a:latin typeface="Arial"/>
              <a:cs typeface="Arial"/>
            </a:endParaRPr>
          </a:p>
        </p:txBody>
      </p:sp>
      <p:sp>
        <p:nvSpPr>
          <p:cNvPr id="8" name="object 8"/>
          <p:cNvSpPr txBox="1"/>
          <p:nvPr/>
        </p:nvSpPr>
        <p:spPr>
          <a:xfrm>
            <a:off x="8384540" y="6273800"/>
            <a:ext cx="223520" cy="239395"/>
          </a:xfrm>
          <a:prstGeom prst="rect">
            <a:avLst/>
          </a:prstGeom>
        </p:spPr>
        <p:txBody>
          <a:bodyPr vert="horz" wrap="square" lIns="0" tIns="12700" rIns="0" bIns="0" rtlCol="0">
            <a:spAutoFit/>
          </a:bodyPr>
          <a:lstStyle/>
          <a:p>
            <a:pPr marL="12700">
              <a:lnSpc>
                <a:spcPct val="100000"/>
              </a:lnSpc>
              <a:spcBef>
                <a:spcPts val="100"/>
              </a:spcBef>
            </a:pPr>
            <a:r>
              <a:rPr sz="1400" spc="-5" dirty="0">
                <a:latin typeface="Arial"/>
                <a:cs typeface="Arial"/>
              </a:rPr>
              <a:t>21</a:t>
            </a:r>
            <a:endParaRPr sz="1400">
              <a:latin typeface="Arial"/>
              <a:cs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bwMode="auto">
          <a:xfrm>
            <a:off x="300038" y="461594"/>
            <a:ext cx="6509701" cy="69723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4000" dirty="0" smtClean="0">
                <a:solidFill>
                  <a:srgbClr val="000000"/>
                </a:solidFill>
              </a:rPr>
              <a:t>The Political </a:t>
            </a:r>
            <a:r>
              <a:rPr lang="en-GB" altLang="en-US" sz="4000" dirty="0">
                <a:solidFill>
                  <a:srgbClr val="000000"/>
                </a:solidFill>
              </a:rPr>
              <a:t>S</a:t>
            </a:r>
            <a:r>
              <a:rPr lang="en-GB" altLang="en-US" sz="4000" dirty="0" smtClean="0">
                <a:solidFill>
                  <a:srgbClr val="000000"/>
                </a:solidFill>
              </a:rPr>
              <a:t>phere</a:t>
            </a:r>
            <a:endParaRPr lang="en-GB" altLang="en-US" dirty="0" smtClean="0"/>
          </a:p>
        </p:txBody>
      </p:sp>
      <p:sp>
        <p:nvSpPr>
          <p:cNvPr id="6147" name="TextBox 2"/>
          <p:cNvSpPr txBox="1">
            <a:spLocks noChangeArrowheads="1"/>
          </p:cNvSpPr>
          <p:nvPr/>
        </p:nvSpPr>
        <p:spPr bwMode="auto">
          <a:xfrm>
            <a:off x="300038" y="1412875"/>
            <a:ext cx="8569325" cy="5539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defRPr sz="2800">
                <a:solidFill>
                  <a:schemeClr val="tx1"/>
                </a:solidFill>
                <a:latin typeface="Verdana" pitchFamily="34" charset="0"/>
              </a:defRPr>
            </a:lvl1pPr>
            <a:lvl2pPr marL="742950" indent="-285750" eaLnBrk="0" hangingPunct="0">
              <a:buChar char="–"/>
              <a:defRPr sz="2400">
                <a:solidFill>
                  <a:srgbClr val="0066FF"/>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buChar char="–"/>
              <a:defRPr sz="2000">
                <a:solidFill>
                  <a:schemeClr val="tx1"/>
                </a:solidFill>
                <a:latin typeface="Verdana" pitchFamily="34" charset="0"/>
              </a:defRPr>
            </a:lvl4pPr>
            <a:lvl5pPr marL="2057400" indent="-228600" eaLnBrk="0" hangingPunct="0">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eaLnBrk="1" hangingPunct="1">
              <a:buFont typeface="Courier New" pitchFamily="49" charset="0"/>
              <a:buChar char="o"/>
            </a:pPr>
            <a:r>
              <a:rPr lang="en-GB" altLang="en-US" dirty="0">
                <a:solidFill>
                  <a:srgbClr val="000000"/>
                </a:solidFill>
                <a:latin typeface="Arial" panose="020B0604020202020204" pitchFamily="34" charset="0"/>
                <a:cs typeface="Arial" panose="020B0604020202020204" pitchFamily="34" charset="0"/>
              </a:rPr>
              <a:t>Public and private spheres </a:t>
            </a:r>
            <a:r>
              <a:rPr lang="en-GB" altLang="en-US" dirty="0" smtClean="0">
                <a:solidFill>
                  <a:srgbClr val="000000"/>
                </a:solidFill>
                <a:latin typeface="Arial" panose="020B0604020202020204" pitchFamily="34" charset="0"/>
                <a:cs typeface="Arial" panose="020B0604020202020204" pitchFamily="34" charset="0"/>
              </a:rPr>
              <a:t>:</a:t>
            </a:r>
            <a:endParaRPr lang="en-GB" altLang="en-US" dirty="0">
              <a:solidFill>
                <a:srgbClr val="000000"/>
              </a:solidFill>
              <a:latin typeface="Arial" panose="020B0604020202020204" pitchFamily="34" charset="0"/>
              <a:cs typeface="Arial" panose="020B0604020202020204" pitchFamily="34" charset="0"/>
            </a:endParaRPr>
          </a:p>
          <a:p>
            <a:pPr lvl="1" eaLnBrk="1" hangingPunct="1">
              <a:buFontTx/>
              <a:buChar char="•"/>
            </a:pPr>
            <a:r>
              <a:rPr lang="en-GB" altLang="en-US" sz="2800" dirty="0">
                <a:solidFill>
                  <a:srgbClr val="000000"/>
                </a:solidFill>
                <a:latin typeface="Arial" panose="020B0604020202020204" pitchFamily="34" charset="0"/>
                <a:cs typeface="Arial" panose="020B0604020202020204" pitchFamily="34" charset="0"/>
              </a:rPr>
              <a:t>Public institutions of state (colleges, schools, hospitals </a:t>
            </a:r>
            <a:r>
              <a:rPr lang="en-GB" altLang="en-US" sz="2800" dirty="0" smtClean="0">
                <a:solidFill>
                  <a:srgbClr val="000000"/>
                </a:solidFill>
                <a:latin typeface="Arial" panose="020B0604020202020204" pitchFamily="34" charset="0"/>
                <a:cs typeface="Arial" panose="020B0604020202020204" pitchFamily="34" charset="0"/>
              </a:rPr>
              <a:t>etc.), </a:t>
            </a:r>
            <a:r>
              <a:rPr lang="en-GB" altLang="en-US" sz="2800" dirty="0">
                <a:solidFill>
                  <a:srgbClr val="000000"/>
                </a:solidFill>
                <a:latin typeface="Arial" panose="020B0604020202020204" pitchFamily="34" charset="0"/>
                <a:cs typeface="Arial" panose="020B0604020202020204" pitchFamily="34" charset="0"/>
              </a:rPr>
              <a:t>government structures and the individuals who play roles in political decision-making</a:t>
            </a:r>
          </a:p>
          <a:p>
            <a:pPr lvl="1" eaLnBrk="1" hangingPunct="1">
              <a:buFontTx/>
              <a:buChar char="•"/>
            </a:pPr>
            <a:r>
              <a:rPr lang="en-GB" altLang="en-US" sz="2800" dirty="0">
                <a:solidFill>
                  <a:srgbClr val="000000"/>
                </a:solidFill>
                <a:latin typeface="Arial" panose="020B0604020202020204" pitchFamily="34" charset="0"/>
                <a:cs typeface="Arial" panose="020B0604020202020204" pitchFamily="34" charset="0"/>
              </a:rPr>
              <a:t>Civil society</a:t>
            </a:r>
            <a:r>
              <a:rPr lang="en-GB" altLang="en-US" sz="2800" dirty="0">
                <a:solidFill>
                  <a:srgbClr val="FF0000"/>
                </a:solidFill>
                <a:latin typeface="Arial" panose="020B0604020202020204" pitchFamily="34" charset="0"/>
                <a:cs typeface="Arial" panose="020B0604020202020204" pitchFamily="34" charset="0"/>
              </a:rPr>
              <a:t> </a:t>
            </a:r>
            <a:r>
              <a:rPr lang="en-GB" altLang="en-US" sz="2800" dirty="0">
                <a:solidFill>
                  <a:srgbClr val="000000"/>
                </a:solidFill>
                <a:latin typeface="Arial" panose="020B0604020202020204" pitchFamily="34" charset="0"/>
                <a:cs typeface="Arial" panose="020B0604020202020204" pitchFamily="34" charset="0"/>
              </a:rPr>
              <a:t>– private sphere in which people can pursue their own goals, including freedom to join groups such as political parties, trade </a:t>
            </a:r>
            <a:r>
              <a:rPr lang="en-GB" altLang="en-US" sz="2800" dirty="0" smtClean="0">
                <a:solidFill>
                  <a:srgbClr val="000000"/>
                </a:solidFill>
                <a:latin typeface="Arial" panose="020B0604020202020204" pitchFamily="34" charset="0"/>
                <a:cs typeface="Arial" panose="020B0604020202020204" pitchFamily="34" charset="0"/>
              </a:rPr>
              <a:t>unions</a:t>
            </a:r>
          </a:p>
          <a:p>
            <a:pPr marL="457200" lvl="1" indent="0" eaLnBrk="1" hangingPunct="1">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buFont typeface="Courier New" pitchFamily="49" charset="0"/>
              <a:buChar char="o"/>
            </a:pPr>
            <a:r>
              <a:rPr lang="en-GB" altLang="en-US" dirty="0">
                <a:latin typeface="Arial" panose="020B0604020202020204" pitchFamily="34" charset="0"/>
                <a:cs typeface="Arial" panose="020B0604020202020204" pitchFamily="34" charset="0"/>
              </a:rPr>
              <a:t>Pluralism –</a:t>
            </a:r>
            <a:r>
              <a:rPr lang="en-GB" altLang="en-US" dirty="0">
                <a:solidFill>
                  <a:srgbClr val="000000"/>
                </a:solidFill>
                <a:latin typeface="Arial" panose="020B0604020202020204" pitchFamily="34" charset="0"/>
                <a:cs typeface="Arial" panose="020B0604020202020204" pitchFamily="34" charset="0"/>
              </a:rPr>
              <a:t> existence in society of a multiplicity of groups and interests</a:t>
            </a:r>
          </a:p>
          <a:p>
            <a:pPr eaLnBrk="1" hangingPunct="1">
              <a:buFontTx/>
              <a:buNone/>
            </a:pPr>
            <a:endParaRPr lang="en-GB" altLang="en-US" sz="1800" dirty="0">
              <a:solidFill>
                <a:srgbClr val="000000"/>
              </a:solidFill>
              <a:latin typeface="Arial" pitchFamily="34" charset="0"/>
            </a:endParaRPr>
          </a:p>
        </p:txBody>
      </p:sp>
    </p:spTree>
    <p:extLst>
      <p:ext uri="{BB962C8B-B14F-4D97-AF65-F5344CB8AC3E}">
        <p14:creationId xmlns:p14="http://schemas.microsoft.com/office/powerpoint/2010/main" val="216582696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bwMode="auto">
          <a:xfrm>
            <a:off x="457200" y="274638"/>
            <a:ext cx="8229600" cy="7778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3600" dirty="0" smtClean="0"/>
              <a:t>Impacts of State </a:t>
            </a:r>
            <a:r>
              <a:rPr lang="en-GB" altLang="en-US" sz="3600" dirty="0"/>
              <a:t>P</a:t>
            </a:r>
            <a:r>
              <a:rPr lang="en-GB" altLang="en-US" sz="3600" dirty="0" smtClean="0"/>
              <a:t>olicies on Business</a:t>
            </a:r>
          </a:p>
        </p:txBody>
      </p:sp>
      <p:pic>
        <p:nvPicPr>
          <p:cNvPr id="7171" name="Picture 4"/>
          <p:cNvPicPr>
            <a:picLocks noChangeAspect="1" noChangeArrowheads="1"/>
          </p:cNvPicPr>
          <p:nvPr/>
        </p:nvPicPr>
        <p:blipFill>
          <a:blip r:embed="rId3">
            <a:extLst>
              <a:ext uri="{28A0092B-C50C-407E-A947-70E740481C1C}">
                <a14:useLocalDpi xmlns:a14="http://schemas.microsoft.com/office/drawing/2010/main" val="0"/>
              </a:ext>
            </a:extLst>
          </a:blip>
          <a:srcRect l="23895"/>
          <a:stretch>
            <a:fillRect/>
          </a:stretch>
        </p:blipFill>
        <p:spPr bwMode="auto">
          <a:xfrm>
            <a:off x="827584" y="1124744"/>
            <a:ext cx="7765597" cy="4896544"/>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2665999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bwMode="auto">
          <a:xfrm>
            <a:off x="395288" y="188913"/>
            <a:ext cx="8229600" cy="849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4000" dirty="0" smtClean="0"/>
              <a:t>Political Risk</a:t>
            </a:r>
          </a:p>
        </p:txBody>
      </p:sp>
      <p:sp>
        <p:nvSpPr>
          <p:cNvPr id="10243" name="TextBox 2"/>
          <p:cNvSpPr txBox="1">
            <a:spLocks noChangeArrowheads="1"/>
          </p:cNvSpPr>
          <p:nvPr/>
        </p:nvSpPr>
        <p:spPr bwMode="auto">
          <a:xfrm>
            <a:off x="628650" y="1196975"/>
            <a:ext cx="8263830" cy="372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eaLnBrk="0" hangingPunct="0">
              <a:defRPr sz="2800">
                <a:solidFill>
                  <a:schemeClr val="tx1"/>
                </a:solidFill>
                <a:latin typeface="Verdana" pitchFamily="34" charset="0"/>
              </a:defRPr>
            </a:lvl1pPr>
            <a:lvl2pPr marL="742950" indent="-285750" eaLnBrk="0" hangingPunct="0">
              <a:buChar char="–"/>
              <a:defRPr sz="2400">
                <a:solidFill>
                  <a:srgbClr val="0066FF"/>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buChar char="–"/>
              <a:defRPr sz="2000">
                <a:solidFill>
                  <a:schemeClr val="tx1"/>
                </a:solidFill>
                <a:latin typeface="Verdana" pitchFamily="34" charset="0"/>
              </a:defRPr>
            </a:lvl4pPr>
            <a:lvl5pPr marL="2057400" indent="-228600" eaLnBrk="0" hangingPunct="0">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eaLnBrk="1" hangingPunct="1"/>
            <a:r>
              <a:rPr lang="en-GB" altLang="en-US" sz="3200" dirty="0" smtClean="0">
                <a:solidFill>
                  <a:srgbClr val="000000"/>
                </a:solidFill>
                <a:latin typeface="Calibri" pitchFamily="34" charset="0"/>
              </a:rPr>
              <a:t>    Three </a:t>
            </a:r>
            <a:r>
              <a:rPr lang="en-GB" altLang="en-US" sz="3200" dirty="0">
                <a:solidFill>
                  <a:srgbClr val="000000"/>
                </a:solidFill>
                <a:latin typeface="Calibri" pitchFamily="34" charset="0"/>
              </a:rPr>
              <a:t>major effects of the political </a:t>
            </a:r>
            <a:r>
              <a:rPr lang="en-GB" altLang="en-US" sz="3200" dirty="0" smtClean="0">
                <a:solidFill>
                  <a:srgbClr val="000000"/>
                </a:solidFill>
                <a:latin typeface="Calibri" pitchFamily="34" charset="0"/>
              </a:rPr>
              <a:t>environment on </a:t>
            </a:r>
            <a:r>
              <a:rPr lang="en-GB" altLang="en-US" sz="3200" dirty="0">
                <a:solidFill>
                  <a:srgbClr val="000000"/>
                </a:solidFill>
                <a:latin typeface="Calibri" pitchFamily="34" charset="0"/>
              </a:rPr>
              <a:t>businesses</a:t>
            </a:r>
            <a:r>
              <a:rPr lang="en-GB" altLang="en-US" sz="3200" dirty="0" smtClean="0">
                <a:solidFill>
                  <a:srgbClr val="000000"/>
                </a:solidFill>
                <a:latin typeface="Calibri" pitchFamily="34" charset="0"/>
              </a:rPr>
              <a:t>:</a:t>
            </a:r>
          </a:p>
          <a:p>
            <a:pPr eaLnBrk="1" hangingPunct="1"/>
            <a:endParaRPr lang="en-GB" altLang="en-US" sz="3200" dirty="0">
              <a:solidFill>
                <a:srgbClr val="000000"/>
              </a:solidFill>
              <a:latin typeface="Calibri" pitchFamily="34" charset="0"/>
            </a:endParaRPr>
          </a:p>
          <a:p>
            <a:pPr lvl="1" eaLnBrk="1" hangingPunct="1"/>
            <a:r>
              <a:rPr lang="en-GB" altLang="en-US" sz="2800" dirty="0">
                <a:solidFill>
                  <a:srgbClr val="000000"/>
                </a:solidFill>
                <a:latin typeface="Calibri" pitchFamily="34" charset="0"/>
              </a:rPr>
              <a:t>Impact on </a:t>
            </a:r>
            <a:r>
              <a:rPr lang="en-GB" altLang="en-US" sz="2800" dirty="0" smtClean="0">
                <a:solidFill>
                  <a:srgbClr val="000000"/>
                </a:solidFill>
                <a:latin typeface="Calibri" pitchFamily="34" charset="0"/>
              </a:rPr>
              <a:t>economy</a:t>
            </a:r>
          </a:p>
          <a:p>
            <a:pPr marL="457200" lvl="1" indent="0" eaLnBrk="1" hangingPunct="1">
              <a:buNone/>
            </a:pPr>
            <a:endParaRPr lang="en-GB" altLang="en-US" sz="2800" dirty="0">
              <a:solidFill>
                <a:srgbClr val="000000"/>
              </a:solidFill>
              <a:latin typeface="Calibri" pitchFamily="34" charset="0"/>
            </a:endParaRPr>
          </a:p>
          <a:p>
            <a:pPr lvl="1" eaLnBrk="1" hangingPunct="1"/>
            <a:r>
              <a:rPr lang="en-GB" altLang="en-US" sz="2800" dirty="0">
                <a:solidFill>
                  <a:srgbClr val="000000"/>
                </a:solidFill>
                <a:latin typeface="Calibri" pitchFamily="34" charset="0"/>
              </a:rPr>
              <a:t>Changes in </a:t>
            </a:r>
            <a:r>
              <a:rPr lang="en-GB" altLang="en-US" sz="2800" dirty="0" smtClean="0">
                <a:solidFill>
                  <a:srgbClr val="000000"/>
                </a:solidFill>
                <a:latin typeface="Calibri" pitchFamily="34" charset="0"/>
              </a:rPr>
              <a:t>regulation</a:t>
            </a:r>
          </a:p>
          <a:p>
            <a:pPr marL="457200" lvl="1" indent="0" eaLnBrk="1" hangingPunct="1">
              <a:buNone/>
            </a:pPr>
            <a:endParaRPr lang="en-GB" altLang="en-US" sz="2800" dirty="0">
              <a:solidFill>
                <a:srgbClr val="000000"/>
              </a:solidFill>
              <a:latin typeface="Calibri" pitchFamily="34" charset="0"/>
            </a:endParaRPr>
          </a:p>
          <a:p>
            <a:pPr lvl="1" eaLnBrk="1" hangingPunct="1"/>
            <a:r>
              <a:rPr lang="en-GB" altLang="en-US" sz="2800" dirty="0">
                <a:solidFill>
                  <a:srgbClr val="000000"/>
                </a:solidFill>
                <a:latin typeface="Calibri" pitchFamily="34" charset="0"/>
              </a:rPr>
              <a:t>Political stability</a:t>
            </a:r>
          </a:p>
        </p:txBody>
      </p:sp>
    </p:spTree>
    <p:extLst>
      <p:ext uri="{BB962C8B-B14F-4D97-AF65-F5344CB8AC3E}">
        <p14:creationId xmlns:p14="http://schemas.microsoft.com/office/powerpoint/2010/main" val="17489750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bwMode="auto">
          <a:xfrm>
            <a:off x="457200" y="274638"/>
            <a:ext cx="8229600" cy="8509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4000" dirty="0" smtClean="0"/>
              <a:t>Democracy</a:t>
            </a:r>
          </a:p>
        </p:txBody>
      </p:sp>
      <p:sp>
        <p:nvSpPr>
          <p:cNvPr id="15363" name="TextBox 3"/>
          <p:cNvSpPr txBox="1">
            <a:spLocks noChangeArrowheads="1"/>
          </p:cNvSpPr>
          <p:nvPr/>
        </p:nvSpPr>
        <p:spPr bwMode="auto">
          <a:xfrm>
            <a:off x="687388" y="1341438"/>
            <a:ext cx="7416800"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defRPr sz="2800">
                <a:solidFill>
                  <a:schemeClr val="tx1"/>
                </a:solidFill>
                <a:latin typeface="Verdana" pitchFamily="34" charset="0"/>
              </a:defRPr>
            </a:lvl1pPr>
            <a:lvl2pPr marL="742950" indent="-285750" eaLnBrk="0" hangingPunct="0">
              <a:buChar char="–"/>
              <a:defRPr sz="2400">
                <a:solidFill>
                  <a:srgbClr val="0066FF"/>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buChar char="–"/>
              <a:defRPr sz="2000">
                <a:solidFill>
                  <a:schemeClr val="tx1"/>
                </a:solidFill>
                <a:latin typeface="Verdana" pitchFamily="34" charset="0"/>
              </a:defRPr>
            </a:lvl4pPr>
            <a:lvl5pPr marL="2057400" indent="-228600" eaLnBrk="0" hangingPunct="0">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eaLnBrk="1" hangingPunct="1">
              <a:buFont typeface="Courier New" pitchFamily="49" charset="0"/>
              <a:buChar char="o"/>
            </a:pPr>
            <a:r>
              <a:rPr lang="en-GB" altLang="en-US" sz="2400" dirty="0">
                <a:latin typeface="+mn-lt"/>
              </a:rPr>
              <a:t>Formal institutions such as elections constitute a minimal approach, but lack the pluralism and freedoms of genuine democracy</a:t>
            </a:r>
          </a:p>
          <a:p>
            <a:pPr eaLnBrk="1" hangingPunct="1">
              <a:buFont typeface="Courier New" pitchFamily="49" charset="0"/>
              <a:buChar char="o"/>
            </a:pPr>
            <a:r>
              <a:rPr lang="en-GB" altLang="en-US" sz="2400" dirty="0">
                <a:latin typeface="+mn-lt"/>
              </a:rPr>
              <a:t>Basic principles of democracy</a:t>
            </a:r>
          </a:p>
          <a:p>
            <a:pPr lvl="1" eaLnBrk="1" hangingPunct="1">
              <a:buFontTx/>
              <a:buChar char="•"/>
            </a:pPr>
            <a:r>
              <a:rPr lang="en-GB" altLang="en-US" dirty="0">
                <a:solidFill>
                  <a:schemeClr val="tx1"/>
                </a:solidFill>
                <a:latin typeface="+mn-lt"/>
              </a:rPr>
              <a:t>Rule of law</a:t>
            </a:r>
          </a:p>
          <a:p>
            <a:pPr lvl="1" eaLnBrk="1" hangingPunct="1">
              <a:buFontTx/>
              <a:buChar char="•"/>
            </a:pPr>
            <a:r>
              <a:rPr lang="en-GB" altLang="en-US" dirty="0">
                <a:solidFill>
                  <a:schemeClr val="tx1"/>
                </a:solidFill>
                <a:latin typeface="+mn-lt"/>
              </a:rPr>
              <a:t>Free and fair elections, for representatives with law-making authority</a:t>
            </a:r>
          </a:p>
          <a:p>
            <a:pPr lvl="1" eaLnBrk="1" hangingPunct="1">
              <a:buFontTx/>
              <a:buChar char="•"/>
            </a:pPr>
            <a:r>
              <a:rPr lang="en-GB" altLang="en-US" dirty="0">
                <a:solidFill>
                  <a:schemeClr val="tx1"/>
                </a:solidFill>
                <a:latin typeface="+mn-lt"/>
              </a:rPr>
              <a:t>Universal right to vote</a:t>
            </a:r>
          </a:p>
          <a:p>
            <a:pPr lvl="1" eaLnBrk="1" hangingPunct="1">
              <a:buFontTx/>
              <a:buChar char="•"/>
            </a:pPr>
            <a:r>
              <a:rPr lang="en-GB" altLang="en-US" dirty="0">
                <a:solidFill>
                  <a:schemeClr val="tx1"/>
                </a:solidFill>
                <a:latin typeface="+mn-lt"/>
              </a:rPr>
              <a:t>Freedom of expression, speech and association</a:t>
            </a:r>
          </a:p>
          <a:p>
            <a:pPr lvl="1" eaLnBrk="1" hangingPunct="1">
              <a:buFontTx/>
              <a:buChar char="•"/>
            </a:pPr>
            <a:r>
              <a:rPr lang="en-GB" altLang="en-US" dirty="0">
                <a:solidFill>
                  <a:schemeClr val="tx1"/>
                </a:solidFill>
                <a:latin typeface="+mn-lt"/>
              </a:rPr>
              <a:t>Majority rule and minority rights</a:t>
            </a:r>
          </a:p>
        </p:txBody>
      </p:sp>
    </p:spTree>
    <p:extLst>
      <p:ext uri="{BB962C8B-B14F-4D97-AF65-F5344CB8AC3E}">
        <p14:creationId xmlns:p14="http://schemas.microsoft.com/office/powerpoint/2010/main" val="340142492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bwMode="auto">
          <a:xfrm>
            <a:off x="457200" y="274638"/>
            <a:ext cx="8229600" cy="8509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4000" dirty="0" smtClean="0"/>
              <a:t>Systems of Government</a:t>
            </a:r>
          </a:p>
        </p:txBody>
      </p:sp>
      <p:pic>
        <p:nvPicPr>
          <p:cNvPr id="18435" name="Picture 2"/>
          <p:cNvPicPr>
            <a:picLocks noChangeAspect="1" noChangeArrowheads="1"/>
          </p:cNvPicPr>
          <p:nvPr/>
        </p:nvPicPr>
        <p:blipFill>
          <a:blip r:embed="rId3">
            <a:extLst>
              <a:ext uri="{28A0092B-C50C-407E-A947-70E740481C1C}">
                <a14:useLocalDpi xmlns:a14="http://schemas.microsoft.com/office/drawing/2010/main" val="0"/>
              </a:ext>
            </a:extLst>
          </a:blip>
          <a:srcRect l="29642"/>
          <a:stretch>
            <a:fillRect/>
          </a:stretch>
        </p:blipFill>
        <p:spPr bwMode="auto">
          <a:xfrm>
            <a:off x="3203575" y="1196975"/>
            <a:ext cx="5616575" cy="4535488"/>
          </a:xfrm>
          <a:prstGeom prst="rect">
            <a:avLst/>
          </a:prstGeom>
          <a:noFill/>
          <a:ln w="1905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8436" name="TextBox 3"/>
          <p:cNvSpPr txBox="1">
            <a:spLocks noChangeArrowheads="1"/>
          </p:cNvSpPr>
          <p:nvPr/>
        </p:nvSpPr>
        <p:spPr bwMode="auto">
          <a:xfrm>
            <a:off x="395288" y="1268413"/>
            <a:ext cx="2520950" cy="385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defRPr sz="2800">
                <a:solidFill>
                  <a:schemeClr val="tx1"/>
                </a:solidFill>
                <a:latin typeface="Verdana" pitchFamily="34" charset="0"/>
              </a:defRPr>
            </a:lvl1pPr>
            <a:lvl2pPr marL="742950" indent="-285750" eaLnBrk="0" hangingPunct="0">
              <a:buChar char="–"/>
              <a:defRPr sz="2400">
                <a:solidFill>
                  <a:srgbClr val="0066FF"/>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buChar char="–"/>
              <a:defRPr sz="2000">
                <a:solidFill>
                  <a:schemeClr val="tx1"/>
                </a:solidFill>
                <a:latin typeface="Verdana" pitchFamily="34" charset="0"/>
              </a:defRPr>
            </a:lvl4pPr>
            <a:lvl5pPr marL="2057400" indent="-228600" eaLnBrk="0" hangingPunct="0">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eaLnBrk="1" hangingPunct="1">
              <a:buFont typeface="Courier New" pitchFamily="49" charset="0"/>
              <a:buChar char="o"/>
            </a:pPr>
            <a:r>
              <a:rPr lang="en-GB" altLang="en-US" sz="2400" dirty="0">
                <a:solidFill>
                  <a:srgbClr val="FF0000"/>
                </a:solidFill>
                <a:latin typeface="+mn-lt"/>
              </a:rPr>
              <a:t>Separation of powers </a:t>
            </a:r>
            <a:r>
              <a:rPr lang="en-GB" altLang="en-US" sz="2400" dirty="0">
                <a:latin typeface="+mn-lt"/>
              </a:rPr>
              <a:t>between the three branches of government </a:t>
            </a:r>
          </a:p>
          <a:p>
            <a:pPr eaLnBrk="1" hangingPunct="1">
              <a:buFont typeface="Courier New" pitchFamily="49" charset="0"/>
              <a:buChar char="o"/>
            </a:pPr>
            <a:r>
              <a:rPr lang="en-GB" altLang="en-US" sz="2400" dirty="0">
                <a:solidFill>
                  <a:srgbClr val="FF0000"/>
                </a:solidFill>
                <a:latin typeface="+mn-lt"/>
              </a:rPr>
              <a:t>Checks and balances </a:t>
            </a:r>
            <a:r>
              <a:rPr lang="en-GB" altLang="en-US" sz="2400" dirty="0">
                <a:latin typeface="+mn-lt"/>
              </a:rPr>
              <a:t>to ensure the accountability of each</a:t>
            </a:r>
          </a:p>
        </p:txBody>
      </p:sp>
    </p:spTree>
    <p:extLst>
      <p:ext uri="{BB962C8B-B14F-4D97-AF65-F5344CB8AC3E}">
        <p14:creationId xmlns:p14="http://schemas.microsoft.com/office/powerpoint/2010/main" val="120695503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bwMode="auto">
          <a:xfrm>
            <a:off x="323850" y="115888"/>
            <a:ext cx="8229600" cy="7794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4000" dirty="0" smtClean="0"/>
              <a:t>Political Parties</a:t>
            </a:r>
          </a:p>
        </p:txBody>
      </p:sp>
      <p:sp>
        <p:nvSpPr>
          <p:cNvPr id="23555" name="TextBox 2"/>
          <p:cNvSpPr txBox="1">
            <a:spLocks noChangeArrowheads="1"/>
          </p:cNvSpPr>
          <p:nvPr/>
        </p:nvSpPr>
        <p:spPr bwMode="auto">
          <a:xfrm>
            <a:off x="684213" y="1052513"/>
            <a:ext cx="7991475" cy="38472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sz="2800">
                <a:solidFill>
                  <a:schemeClr val="tx1"/>
                </a:solidFill>
                <a:latin typeface="Verdana" pitchFamily="34" charset="0"/>
              </a:defRPr>
            </a:lvl1pPr>
            <a:lvl2pPr marL="742950" indent="-285750" eaLnBrk="0" hangingPunct="0">
              <a:buChar char="–"/>
              <a:defRPr sz="2400">
                <a:solidFill>
                  <a:srgbClr val="0066FF"/>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buChar char="–"/>
              <a:defRPr sz="2000">
                <a:solidFill>
                  <a:schemeClr val="tx1"/>
                </a:solidFill>
                <a:latin typeface="Verdana" pitchFamily="34" charset="0"/>
              </a:defRPr>
            </a:lvl4pPr>
            <a:lvl5pPr marL="2057400" indent="-228600" eaLnBrk="0" hangingPunct="0">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eaLnBrk="1" hangingPunct="1">
              <a:buFont typeface="Courier New" pitchFamily="49" charset="0"/>
              <a:buChar char="o"/>
            </a:pPr>
            <a:r>
              <a:rPr lang="en-GB" altLang="en-US" sz="3200" dirty="0">
                <a:solidFill>
                  <a:srgbClr val="FF0000"/>
                </a:solidFill>
                <a:latin typeface="Arial" panose="020B0604020202020204" pitchFamily="34" charset="0"/>
                <a:cs typeface="Arial" panose="020B0604020202020204" pitchFamily="34" charset="0"/>
              </a:rPr>
              <a:t>The political party </a:t>
            </a:r>
            <a:r>
              <a:rPr lang="en-GB" altLang="en-US" sz="3200" dirty="0">
                <a:latin typeface="Arial" panose="020B0604020202020204" pitchFamily="34" charset="0"/>
                <a:cs typeface="Arial" panose="020B0604020202020204" pitchFamily="34" charset="0"/>
              </a:rPr>
              <a:t>- </a:t>
            </a:r>
            <a:r>
              <a:rPr lang="en-GB" altLang="en-US" sz="3200" dirty="0" smtClean="0">
                <a:latin typeface="Arial" panose="020B0604020202020204" pitchFamily="34" charset="0"/>
                <a:cs typeface="Arial" panose="020B0604020202020204" pitchFamily="34" charset="0"/>
              </a:rPr>
              <a:t>organisation </a:t>
            </a:r>
            <a:r>
              <a:rPr lang="en-GB" altLang="en-US" sz="3200" dirty="0">
                <a:latin typeface="Arial" panose="020B0604020202020204" pitchFamily="34" charset="0"/>
                <a:cs typeface="Arial" panose="020B0604020202020204" pitchFamily="34" charset="0"/>
              </a:rPr>
              <a:t>of people who come together voluntarily to participate in political activities, e.g. by submitting candidates for </a:t>
            </a:r>
            <a:r>
              <a:rPr lang="en-GB" altLang="en-US" sz="3200" dirty="0" smtClean="0">
                <a:latin typeface="Arial" panose="020B0604020202020204" pitchFamily="34" charset="0"/>
                <a:cs typeface="Arial" panose="020B0604020202020204" pitchFamily="34" charset="0"/>
              </a:rPr>
              <a:t>election</a:t>
            </a:r>
          </a:p>
          <a:p>
            <a:pPr marL="0" indent="0" eaLnBrk="1" hangingPunct="1"/>
            <a:endParaRPr lang="en-GB" altLang="en-US" sz="3200" dirty="0">
              <a:latin typeface="Arial" panose="020B0604020202020204" pitchFamily="34" charset="0"/>
              <a:cs typeface="Arial" panose="020B0604020202020204" pitchFamily="34" charset="0"/>
            </a:endParaRPr>
          </a:p>
          <a:p>
            <a:pPr eaLnBrk="1" hangingPunct="1">
              <a:buFont typeface="Courier New" pitchFamily="49" charset="0"/>
              <a:buChar char="o"/>
            </a:pPr>
            <a:r>
              <a:rPr lang="en-GB" altLang="en-US" sz="3200" dirty="0">
                <a:latin typeface="Arial" panose="020B0604020202020204" pitchFamily="34" charset="0"/>
                <a:cs typeface="Arial" panose="020B0604020202020204" pitchFamily="34" charset="0"/>
              </a:rPr>
              <a:t>Political parties form link between voters and legislative assemblies</a:t>
            </a:r>
          </a:p>
          <a:p>
            <a:pPr lvl="1" eaLnBrk="1" hangingPunct="1">
              <a:buFont typeface="Courier New" pitchFamily="49" charset="0"/>
              <a:buChar char="o"/>
            </a:pPr>
            <a:endParaRPr lang="en-GB" altLang="en-US" sz="2000" dirty="0">
              <a:latin typeface="Arial" pitchFamily="34" charset="0"/>
            </a:endParaRPr>
          </a:p>
        </p:txBody>
      </p:sp>
    </p:spTree>
    <p:extLst>
      <p:ext uri="{BB962C8B-B14F-4D97-AF65-F5344CB8AC3E}">
        <p14:creationId xmlns:p14="http://schemas.microsoft.com/office/powerpoint/2010/main" val="355977304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bwMode="auto">
          <a:xfrm>
            <a:off x="323850" y="115888"/>
            <a:ext cx="8229600" cy="7794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4000" dirty="0" smtClean="0"/>
              <a:t>Political parties</a:t>
            </a:r>
          </a:p>
        </p:txBody>
      </p:sp>
      <p:sp>
        <p:nvSpPr>
          <p:cNvPr id="24579" name="TextBox 2"/>
          <p:cNvSpPr txBox="1">
            <a:spLocks noChangeArrowheads="1"/>
          </p:cNvSpPr>
          <p:nvPr/>
        </p:nvSpPr>
        <p:spPr bwMode="auto">
          <a:xfrm>
            <a:off x="684213" y="1052513"/>
            <a:ext cx="7991475"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sz="2800">
                <a:solidFill>
                  <a:schemeClr val="tx1"/>
                </a:solidFill>
                <a:latin typeface="Verdana" pitchFamily="34" charset="0"/>
              </a:defRPr>
            </a:lvl1pPr>
            <a:lvl2pPr marL="742950" indent="-285750" eaLnBrk="0" hangingPunct="0">
              <a:buChar char="–"/>
              <a:defRPr sz="2400">
                <a:solidFill>
                  <a:srgbClr val="0066FF"/>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buChar char="–"/>
              <a:defRPr sz="2000">
                <a:solidFill>
                  <a:schemeClr val="tx1"/>
                </a:solidFill>
                <a:latin typeface="Verdana" pitchFamily="34" charset="0"/>
              </a:defRPr>
            </a:lvl4pPr>
            <a:lvl5pPr marL="2057400" indent="-228600" eaLnBrk="0" hangingPunct="0">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marL="0" indent="0" eaLnBrk="1" hangingPunct="1"/>
            <a:r>
              <a:rPr lang="en-GB" altLang="en-US" dirty="0" smtClean="0">
                <a:solidFill>
                  <a:srgbClr val="000000"/>
                </a:solidFill>
                <a:latin typeface="Arial" panose="020B0604020202020204" pitchFamily="34" charset="0"/>
                <a:cs typeface="Arial" panose="020B0604020202020204" pitchFamily="34" charset="0"/>
              </a:rPr>
              <a:t>Each </a:t>
            </a:r>
            <a:r>
              <a:rPr lang="en-GB" altLang="en-US" dirty="0">
                <a:solidFill>
                  <a:srgbClr val="000000"/>
                </a:solidFill>
                <a:latin typeface="Arial" panose="020B0604020202020204" pitchFamily="34" charset="0"/>
                <a:cs typeface="Arial" panose="020B0604020202020204" pitchFamily="34" charset="0"/>
              </a:rPr>
              <a:t>party has its own perspective and policy agenda</a:t>
            </a:r>
          </a:p>
          <a:p>
            <a:pPr lvl="1" eaLnBrk="1" hangingPunct="1">
              <a:buFontTx/>
              <a:buChar char="•"/>
            </a:pPr>
            <a:r>
              <a:rPr lang="en-GB" altLang="en-US" sz="2800" dirty="0">
                <a:solidFill>
                  <a:srgbClr val="000000"/>
                </a:solidFill>
                <a:latin typeface="Arial" panose="020B0604020202020204" pitchFamily="34" charset="0"/>
                <a:cs typeface="Arial" panose="020B0604020202020204" pitchFamily="34" charset="0"/>
              </a:rPr>
              <a:t>Parties to the </a:t>
            </a:r>
            <a:r>
              <a:rPr lang="en-GB" altLang="en-US" sz="2800" dirty="0">
                <a:solidFill>
                  <a:srgbClr val="FF0000"/>
                </a:solidFill>
                <a:latin typeface="Arial" panose="020B0604020202020204" pitchFamily="34" charset="0"/>
                <a:cs typeface="Arial" panose="020B0604020202020204" pitchFamily="34" charset="0"/>
              </a:rPr>
              <a:t>left</a:t>
            </a:r>
            <a:r>
              <a:rPr lang="en-GB" altLang="en-US" sz="2800" dirty="0">
                <a:solidFill>
                  <a:srgbClr val="000000"/>
                </a:solidFill>
                <a:latin typeface="Arial" panose="020B0604020202020204" pitchFamily="34" charset="0"/>
                <a:cs typeface="Arial" panose="020B0604020202020204" pitchFamily="34" charset="0"/>
              </a:rPr>
              <a:t> tend towards socialism, trade union values, government spending on social priorities</a:t>
            </a:r>
          </a:p>
          <a:p>
            <a:pPr lvl="1" eaLnBrk="1" hangingPunct="1">
              <a:buFontTx/>
              <a:buChar char="•"/>
            </a:pPr>
            <a:r>
              <a:rPr lang="en-GB" altLang="en-US" sz="2800" dirty="0">
                <a:solidFill>
                  <a:srgbClr val="000000"/>
                </a:solidFill>
                <a:latin typeface="Arial" panose="020B0604020202020204" pitchFamily="34" charset="0"/>
                <a:cs typeface="Arial" panose="020B0604020202020204" pitchFamily="34" charset="0"/>
              </a:rPr>
              <a:t>Parties to the </a:t>
            </a:r>
            <a:r>
              <a:rPr lang="en-GB" altLang="en-US" sz="2800" dirty="0">
                <a:solidFill>
                  <a:srgbClr val="FF0000"/>
                </a:solidFill>
                <a:latin typeface="Arial" panose="020B0604020202020204" pitchFamily="34" charset="0"/>
                <a:cs typeface="Arial" panose="020B0604020202020204" pitchFamily="34" charset="0"/>
              </a:rPr>
              <a:t>right</a:t>
            </a:r>
            <a:r>
              <a:rPr lang="en-GB" altLang="en-US" sz="2800" dirty="0">
                <a:solidFill>
                  <a:srgbClr val="000000"/>
                </a:solidFill>
                <a:latin typeface="Arial" panose="020B0604020202020204" pitchFamily="34" charset="0"/>
                <a:cs typeface="Arial" panose="020B0604020202020204" pitchFamily="34" charset="0"/>
              </a:rPr>
              <a:t>, generally conceived as conservative, tend towards enterprise values and minimal government intervention</a:t>
            </a:r>
          </a:p>
          <a:p>
            <a:pPr lvl="1" eaLnBrk="1" hangingPunct="1">
              <a:buFontTx/>
              <a:buChar char="•"/>
            </a:pPr>
            <a:r>
              <a:rPr lang="en-GB" altLang="en-US" sz="2800" dirty="0">
                <a:solidFill>
                  <a:srgbClr val="000000"/>
                </a:solidFill>
                <a:latin typeface="Arial" panose="020B0604020202020204" pitchFamily="34" charset="0"/>
                <a:cs typeface="Arial" panose="020B0604020202020204" pitchFamily="34" charset="0"/>
              </a:rPr>
              <a:t>Parties may also be religious in perspective, or focused on a range of issues, such as green </a:t>
            </a:r>
            <a:r>
              <a:rPr lang="en-GB" altLang="en-US" sz="2800" dirty="0" smtClean="0">
                <a:solidFill>
                  <a:srgbClr val="000000"/>
                </a:solidFill>
                <a:latin typeface="Arial" panose="020B0604020202020204" pitchFamily="34" charset="0"/>
                <a:cs typeface="Arial" panose="020B0604020202020204" pitchFamily="34" charset="0"/>
              </a:rPr>
              <a:t>parties</a:t>
            </a:r>
          </a:p>
        </p:txBody>
      </p:sp>
    </p:spTree>
    <p:extLst>
      <p:ext uri="{BB962C8B-B14F-4D97-AF65-F5344CB8AC3E}">
        <p14:creationId xmlns:p14="http://schemas.microsoft.com/office/powerpoint/2010/main" val="8079083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35940" y="559434"/>
            <a:ext cx="6474460" cy="505908"/>
          </a:xfrm>
          <a:prstGeom prst="rect">
            <a:avLst/>
          </a:prstGeom>
        </p:spPr>
        <p:txBody>
          <a:bodyPr vert="horz" wrap="square" lIns="0" tIns="13335" rIns="0" bIns="0" rtlCol="0">
            <a:spAutoFit/>
          </a:bodyPr>
          <a:lstStyle/>
          <a:p>
            <a:pPr marL="12700">
              <a:lnSpc>
                <a:spcPct val="100000"/>
              </a:lnSpc>
              <a:spcBef>
                <a:spcPts val="105"/>
              </a:spcBef>
            </a:pPr>
            <a:r>
              <a:rPr lang="en-GB" sz="3200" spc="-60" dirty="0" smtClean="0">
                <a:solidFill>
                  <a:srgbClr val="003399"/>
                </a:solidFill>
                <a:latin typeface="Arial" panose="020B0604020202020204" pitchFamily="34" charset="0"/>
                <a:cs typeface="Arial" panose="020B0604020202020204" pitchFamily="34" charset="0"/>
              </a:rPr>
              <a:t>P</a:t>
            </a:r>
            <a:r>
              <a:rPr sz="3200" spc="-60" dirty="0" err="1" smtClean="0">
                <a:solidFill>
                  <a:srgbClr val="003399"/>
                </a:solidFill>
                <a:latin typeface="Arial" panose="020B0604020202020204" pitchFamily="34" charset="0"/>
                <a:cs typeface="Arial" panose="020B0604020202020204" pitchFamily="34" charset="0"/>
              </a:rPr>
              <a:t>olitical</a:t>
            </a:r>
            <a:r>
              <a:rPr sz="3200" spc="-180" dirty="0" smtClean="0">
                <a:solidFill>
                  <a:srgbClr val="003399"/>
                </a:solidFill>
                <a:latin typeface="Arial" panose="020B0604020202020204" pitchFamily="34" charset="0"/>
                <a:cs typeface="Arial" panose="020B0604020202020204" pitchFamily="34" charset="0"/>
              </a:rPr>
              <a:t> </a:t>
            </a:r>
            <a:r>
              <a:rPr lang="en-GB" sz="3200" spc="-5" dirty="0" smtClean="0">
                <a:solidFill>
                  <a:srgbClr val="003399"/>
                </a:solidFill>
                <a:latin typeface="Arial" panose="020B0604020202020204" pitchFamily="34" charset="0"/>
                <a:cs typeface="Arial" panose="020B0604020202020204" pitchFamily="34" charset="0"/>
              </a:rPr>
              <a:t>Parties</a:t>
            </a:r>
            <a:endParaRPr sz="3200" dirty="0">
              <a:latin typeface="Arial" panose="020B0604020202020204" pitchFamily="34" charset="0"/>
              <a:cs typeface="Arial" panose="020B0604020202020204" pitchFamily="34" charset="0"/>
            </a:endParaRPr>
          </a:p>
        </p:txBody>
      </p:sp>
      <p:graphicFrame>
        <p:nvGraphicFramePr>
          <p:cNvPr id="3" name="object 3"/>
          <p:cNvGraphicFramePr>
            <a:graphicFrameLocks noGrp="1"/>
          </p:cNvGraphicFramePr>
          <p:nvPr/>
        </p:nvGraphicFramePr>
        <p:xfrm>
          <a:off x="457200" y="1587500"/>
          <a:ext cx="8230234" cy="4129405"/>
        </p:xfrm>
        <a:graphic>
          <a:graphicData uri="http://schemas.openxmlformats.org/drawingml/2006/table">
            <a:tbl>
              <a:tblPr firstRow="1" bandRow="1">
                <a:tableStyleId>{2D5ABB26-0587-4C30-8999-92F81FD0307C}</a:tableStyleId>
              </a:tblPr>
              <a:tblGrid>
                <a:gridCol w="3919220">
                  <a:extLst>
                    <a:ext uri="{9D8B030D-6E8A-4147-A177-3AD203B41FA5}">
                      <a16:colId xmlns:a16="http://schemas.microsoft.com/office/drawing/2014/main" val="20000"/>
                    </a:ext>
                  </a:extLst>
                </a:gridCol>
                <a:gridCol w="4311014">
                  <a:extLst>
                    <a:ext uri="{9D8B030D-6E8A-4147-A177-3AD203B41FA5}">
                      <a16:colId xmlns:a16="http://schemas.microsoft.com/office/drawing/2014/main" val="20001"/>
                    </a:ext>
                  </a:extLst>
                </a:gridCol>
              </a:tblGrid>
              <a:tr h="1343025">
                <a:tc>
                  <a:txBody>
                    <a:bodyPr/>
                    <a:lstStyle/>
                    <a:p>
                      <a:pPr marL="51435" algn="ctr">
                        <a:lnSpc>
                          <a:spcPct val="100000"/>
                        </a:lnSpc>
                        <a:spcBef>
                          <a:spcPts val="315"/>
                        </a:spcBef>
                      </a:pPr>
                      <a:r>
                        <a:rPr sz="1800" spc="-5" dirty="0">
                          <a:solidFill>
                            <a:srgbClr val="003C7C"/>
                          </a:solidFill>
                          <a:latin typeface="Arial"/>
                          <a:cs typeface="Arial"/>
                        </a:rPr>
                        <a:t>Left </a:t>
                      </a:r>
                      <a:r>
                        <a:rPr sz="1800" spc="-15" dirty="0">
                          <a:solidFill>
                            <a:srgbClr val="003C7C"/>
                          </a:solidFill>
                          <a:latin typeface="Arial"/>
                          <a:cs typeface="Arial"/>
                        </a:rPr>
                        <a:t>wing</a:t>
                      </a:r>
                      <a:endParaRPr sz="1800" dirty="0">
                        <a:latin typeface="Arial"/>
                        <a:cs typeface="Arial"/>
                      </a:endParaRPr>
                    </a:p>
                    <a:p>
                      <a:pPr marL="52705" algn="ctr">
                        <a:lnSpc>
                          <a:spcPct val="100000"/>
                        </a:lnSpc>
                      </a:pPr>
                      <a:r>
                        <a:rPr sz="1800" spc="-5" dirty="0">
                          <a:solidFill>
                            <a:srgbClr val="003C7C"/>
                          </a:solidFill>
                          <a:latin typeface="Arial"/>
                          <a:cs typeface="Arial"/>
                        </a:rPr>
                        <a:t>(e.g. Labour/Democrat</a:t>
                      </a:r>
                      <a:r>
                        <a:rPr sz="1800" spc="25" dirty="0">
                          <a:solidFill>
                            <a:srgbClr val="003C7C"/>
                          </a:solidFill>
                          <a:latin typeface="Arial"/>
                          <a:cs typeface="Arial"/>
                        </a:rPr>
                        <a:t> </a:t>
                      </a:r>
                      <a:r>
                        <a:rPr sz="1800" spc="-5" dirty="0">
                          <a:solidFill>
                            <a:srgbClr val="003C7C"/>
                          </a:solidFill>
                          <a:latin typeface="Arial"/>
                          <a:cs typeface="Arial"/>
                        </a:rPr>
                        <a:t>parties)</a:t>
                      </a:r>
                      <a:endParaRPr sz="1800" dirty="0">
                        <a:latin typeface="Arial"/>
                        <a:cs typeface="Arial"/>
                      </a:endParaRPr>
                    </a:p>
                  </a:txBody>
                  <a:tcPr marL="0" marR="0" marT="40005" marB="0">
                    <a:lnT w="28575">
                      <a:solidFill>
                        <a:srgbClr val="808080"/>
                      </a:solidFill>
                      <a:prstDash val="solid"/>
                    </a:lnT>
                    <a:lnB w="12700">
                      <a:solidFill>
                        <a:srgbClr val="808080"/>
                      </a:solidFill>
                      <a:prstDash val="solid"/>
                    </a:lnB>
                  </a:tcPr>
                </a:tc>
                <a:tc>
                  <a:txBody>
                    <a:bodyPr/>
                    <a:lstStyle/>
                    <a:p>
                      <a:pPr marL="53340" algn="ctr">
                        <a:lnSpc>
                          <a:spcPct val="100000"/>
                        </a:lnSpc>
                        <a:spcBef>
                          <a:spcPts val="315"/>
                        </a:spcBef>
                      </a:pPr>
                      <a:r>
                        <a:rPr sz="1800" spc="-10" dirty="0">
                          <a:solidFill>
                            <a:srgbClr val="003C7C"/>
                          </a:solidFill>
                          <a:latin typeface="Arial"/>
                          <a:cs typeface="Arial"/>
                        </a:rPr>
                        <a:t>Right</a:t>
                      </a:r>
                      <a:r>
                        <a:rPr sz="1800" spc="10" dirty="0">
                          <a:solidFill>
                            <a:srgbClr val="003C7C"/>
                          </a:solidFill>
                          <a:latin typeface="Arial"/>
                          <a:cs typeface="Arial"/>
                        </a:rPr>
                        <a:t> </a:t>
                      </a:r>
                      <a:r>
                        <a:rPr sz="1800" spc="-15" dirty="0">
                          <a:solidFill>
                            <a:srgbClr val="003C7C"/>
                          </a:solidFill>
                          <a:latin typeface="Arial"/>
                          <a:cs typeface="Arial"/>
                        </a:rPr>
                        <a:t>wing</a:t>
                      </a:r>
                      <a:endParaRPr sz="1800">
                        <a:latin typeface="Arial"/>
                        <a:cs typeface="Arial"/>
                      </a:endParaRPr>
                    </a:p>
                    <a:p>
                      <a:pPr marL="53975" algn="ctr">
                        <a:lnSpc>
                          <a:spcPct val="100000"/>
                        </a:lnSpc>
                      </a:pPr>
                      <a:r>
                        <a:rPr sz="1800" spc="-5" dirty="0">
                          <a:solidFill>
                            <a:srgbClr val="003C7C"/>
                          </a:solidFill>
                          <a:latin typeface="Arial"/>
                          <a:cs typeface="Arial"/>
                        </a:rPr>
                        <a:t>(e.g. Conservative/Republican</a:t>
                      </a:r>
                      <a:r>
                        <a:rPr sz="1800" spc="45" dirty="0">
                          <a:solidFill>
                            <a:srgbClr val="003C7C"/>
                          </a:solidFill>
                          <a:latin typeface="Arial"/>
                          <a:cs typeface="Arial"/>
                        </a:rPr>
                        <a:t> </a:t>
                      </a:r>
                      <a:r>
                        <a:rPr sz="1800" spc="-5" dirty="0">
                          <a:solidFill>
                            <a:srgbClr val="003C7C"/>
                          </a:solidFill>
                          <a:latin typeface="Arial"/>
                          <a:cs typeface="Arial"/>
                        </a:rPr>
                        <a:t>parties)</a:t>
                      </a:r>
                      <a:endParaRPr sz="1800">
                        <a:latin typeface="Arial"/>
                        <a:cs typeface="Arial"/>
                      </a:endParaRPr>
                    </a:p>
                  </a:txBody>
                  <a:tcPr marL="0" marR="0" marT="40005" marB="0">
                    <a:lnT w="28575">
                      <a:solidFill>
                        <a:srgbClr val="808080"/>
                      </a:solidFill>
                      <a:prstDash val="solid"/>
                    </a:lnT>
                    <a:lnB w="12700">
                      <a:solidFill>
                        <a:srgbClr val="808080"/>
                      </a:solidFill>
                      <a:prstDash val="solid"/>
                    </a:lnB>
                  </a:tcPr>
                </a:tc>
                <a:extLst>
                  <a:ext uri="{0D108BD9-81ED-4DB2-BD59-A6C34878D82A}">
                    <a16:rowId xmlns:a16="http://schemas.microsoft.com/office/drawing/2014/main" val="10000"/>
                  </a:ext>
                </a:extLst>
              </a:tr>
              <a:tr h="2786380">
                <a:tc>
                  <a:txBody>
                    <a:bodyPr/>
                    <a:lstStyle/>
                    <a:p>
                      <a:pPr marL="434340" indent="-342900">
                        <a:lnSpc>
                          <a:spcPct val="100000"/>
                        </a:lnSpc>
                        <a:spcBef>
                          <a:spcPts val="320"/>
                        </a:spcBef>
                        <a:buAutoNum type="arabicPeriod"/>
                        <a:tabLst>
                          <a:tab pos="434340" algn="l"/>
                          <a:tab pos="434975" algn="l"/>
                        </a:tabLst>
                      </a:pPr>
                      <a:r>
                        <a:rPr sz="1800" spc="-5" dirty="0">
                          <a:solidFill>
                            <a:srgbClr val="003C7C"/>
                          </a:solidFill>
                          <a:latin typeface="Arial"/>
                          <a:cs typeface="Arial"/>
                        </a:rPr>
                        <a:t>need </a:t>
                      </a:r>
                      <a:r>
                        <a:rPr sz="1800" dirty="0">
                          <a:solidFill>
                            <a:srgbClr val="003C7C"/>
                          </a:solidFill>
                          <a:latin typeface="Arial"/>
                          <a:cs typeface="Arial"/>
                        </a:rPr>
                        <a:t>to </a:t>
                      </a:r>
                      <a:r>
                        <a:rPr sz="1800" spc="-5" dirty="0">
                          <a:solidFill>
                            <a:srgbClr val="003C7C"/>
                          </a:solidFill>
                          <a:latin typeface="Arial"/>
                          <a:cs typeface="Arial"/>
                        </a:rPr>
                        <a:t>control </a:t>
                      </a:r>
                      <a:r>
                        <a:rPr sz="1800" dirty="0">
                          <a:solidFill>
                            <a:srgbClr val="003C7C"/>
                          </a:solidFill>
                          <a:latin typeface="Arial"/>
                          <a:cs typeface="Arial"/>
                        </a:rPr>
                        <a:t>the free</a:t>
                      </a:r>
                      <a:r>
                        <a:rPr sz="1800" spc="-35" dirty="0">
                          <a:solidFill>
                            <a:srgbClr val="003C7C"/>
                          </a:solidFill>
                          <a:latin typeface="Arial"/>
                          <a:cs typeface="Arial"/>
                        </a:rPr>
                        <a:t> </a:t>
                      </a:r>
                      <a:r>
                        <a:rPr sz="1800" dirty="0">
                          <a:solidFill>
                            <a:srgbClr val="003C7C"/>
                          </a:solidFill>
                          <a:latin typeface="Arial"/>
                          <a:cs typeface="Arial"/>
                        </a:rPr>
                        <a:t>market</a:t>
                      </a:r>
                      <a:endParaRPr sz="1800">
                        <a:latin typeface="Arial"/>
                        <a:cs typeface="Arial"/>
                      </a:endParaRPr>
                    </a:p>
                    <a:p>
                      <a:pPr marL="434340" indent="-342900">
                        <a:lnSpc>
                          <a:spcPct val="100000"/>
                        </a:lnSpc>
                        <a:buAutoNum type="arabicPeriod"/>
                        <a:tabLst>
                          <a:tab pos="434340" algn="l"/>
                          <a:tab pos="434975" algn="l"/>
                        </a:tabLst>
                      </a:pPr>
                      <a:r>
                        <a:rPr sz="1800" spc="-5" dirty="0">
                          <a:solidFill>
                            <a:srgbClr val="003C7C"/>
                          </a:solidFill>
                          <a:latin typeface="Arial"/>
                          <a:cs typeface="Arial"/>
                        </a:rPr>
                        <a:t>pro trade unions</a:t>
                      </a:r>
                      <a:endParaRPr sz="1800">
                        <a:latin typeface="Arial"/>
                        <a:cs typeface="Arial"/>
                      </a:endParaRPr>
                    </a:p>
                    <a:p>
                      <a:pPr marL="434340" indent="-342900">
                        <a:lnSpc>
                          <a:spcPct val="100000"/>
                        </a:lnSpc>
                        <a:buAutoNum type="arabicPeriod"/>
                        <a:tabLst>
                          <a:tab pos="434340" algn="l"/>
                          <a:tab pos="434975" algn="l"/>
                        </a:tabLst>
                      </a:pPr>
                      <a:r>
                        <a:rPr sz="1800" spc="-5" dirty="0">
                          <a:solidFill>
                            <a:srgbClr val="003C7C"/>
                          </a:solidFill>
                          <a:latin typeface="Arial"/>
                          <a:cs typeface="Arial"/>
                        </a:rPr>
                        <a:t>some </a:t>
                      </a:r>
                      <a:r>
                        <a:rPr sz="1800" dirty="0">
                          <a:solidFill>
                            <a:srgbClr val="003C7C"/>
                          </a:solidFill>
                          <a:latin typeface="Arial"/>
                          <a:cs typeface="Arial"/>
                        </a:rPr>
                        <a:t>state </a:t>
                      </a:r>
                      <a:r>
                        <a:rPr sz="1800" spc="-10" dirty="0">
                          <a:solidFill>
                            <a:srgbClr val="003C7C"/>
                          </a:solidFill>
                          <a:latin typeface="Arial"/>
                          <a:cs typeface="Arial"/>
                        </a:rPr>
                        <a:t>ownership </a:t>
                      </a:r>
                      <a:r>
                        <a:rPr sz="1800" dirty="0">
                          <a:solidFill>
                            <a:srgbClr val="003C7C"/>
                          </a:solidFill>
                          <a:latin typeface="Arial"/>
                          <a:cs typeface="Arial"/>
                        </a:rPr>
                        <a:t>of</a:t>
                      </a:r>
                      <a:r>
                        <a:rPr sz="1800" spc="25" dirty="0">
                          <a:solidFill>
                            <a:srgbClr val="003C7C"/>
                          </a:solidFill>
                          <a:latin typeface="Arial"/>
                          <a:cs typeface="Arial"/>
                        </a:rPr>
                        <a:t> </a:t>
                      </a:r>
                      <a:r>
                        <a:rPr sz="1800" spc="-5" dirty="0">
                          <a:solidFill>
                            <a:srgbClr val="003C7C"/>
                          </a:solidFill>
                          <a:latin typeface="Arial"/>
                          <a:cs typeface="Arial"/>
                        </a:rPr>
                        <a:t>industry</a:t>
                      </a:r>
                      <a:endParaRPr sz="1800">
                        <a:latin typeface="Arial"/>
                        <a:cs typeface="Arial"/>
                      </a:endParaRPr>
                    </a:p>
                    <a:p>
                      <a:pPr marL="434340" indent="-342900">
                        <a:lnSpc>
                          <a:spcPct val="100000"/>
                        </a:lnSpc>
                        <a:buAutoNum type="arabicPeriod"/>
                        <a:tabLst>
                          <a:tab pos="434340" algn="l"/>
                          <a:tab pos="434975" algn="l"/>
                        </a:tabLst>
                      </a:pPr>
                      <a:r>
                        <a:rPr sz="1800" spc="-5" dirty="0">
                          <a:solidFill>
                            <a:srgbClr val="003C7C"/>
                          </a:solidFill>
                          <a:latin typeface="Arial"/>
                          <a:cs typeface="Arial"/>
                        </a:rPr>
                        <a:t>progressive</a:t>
                      </a:r>
                      <a:r>
                        <a:rPr sz="1800" spc="10" dirty="0">
                          <a:solidFill>
                            <a:srgbClr val="003C7C"/>
                          </a:solidFill>
                          <a:latin typeface="Arial"/>
                          <a:cs typeface="Arial"/>
                        </a:rPr>
                        <a:t> </a:t>
                      </a:r>
                      <a:r>
                        <a:rPr sz="1800" spc="-5" dirty="0">
                          <a:solidFill>
                            <a:srgbClr val="003C7C"/>
                          </a:solidFill>
                          <a:latin typeface="Arial"/>
                          <a:cs typeface="Arial"/>
                        </a:rPr>
                        <a:t>taxation</a:t>
                      </a:r>
                      <a:endParaRPr sz="1800">
                        <a:latin typeface="Arial"/>
                        <a:cs typeface="Arial"/>
                      </a:endParaRPr>
                    </a:p>
                    <a:p>
                      <a:pPr marL="434340" indent="-342900">
                        <a:lnSpc>
                          <a:spcPct val="100000"/>
                        </a:lnSpc>
                        <a:buAutoNum type="arabicPeriod"/>
                        <a:tabLst>
                          <a:tab pos="434340" algn="l"/>
                          <a:tab pos="434975" algn="l"/>
                        </a:tabLst>
                      </a:pPr>
                      <a:r>
                        <a:rPr sz="1800" spc="-5" dirty="0">
                          <a:solidFill>
                            <a:srgbClr val="003C7C"/>
                          </a:solidFill>
                          <a:latin typeface="Arial"/>
                          <a:cs typeface="Arial"/>
                        </a:rPr>
                        <a:t>regulation </a:t>
                      </a:r>
                      <a:r>
                        <a:rPr sz="1800" dirty="0">
                          <a:solidFill>
                            <a:srgbClr val="003C7C"/>
                          </a:solidFill>
                          <a:latin typeface="Arial"/>
                          <a:cs typeface="Arial"/>
                        </a:rPr>
                        <a:t>of</a:t>
                      </a:r>
                      <a:r>
                        <a:rPr sz="1800" spc="15" dirty="0">
                          <a:solidFill>
                            <a:srgbClr val="003C7C"/>
                          </a:solidFill>
                          <a:latin typeface="Arial"/>
                          <a:cs typeface="Arial"/>
                        </a:rPr>
                        <a:t> </a:t>
                      </a:r>
                      <a:r>
                        <a:rPr sz="1800" spc="-5" dirty="0">
                          <a:solidFill>
                            <a:srgbClr val="003C7C"/>
                          </a:solidFill>
                          <a:latin typeface="Arial"/>
                          <a:cs typeface="Arial"/>
                        </a:rPr>
                        <a:t>industry</a:t>
                      </a:r>
                      <a:endParaRPr sz="1800">
                        <a:latin typeface="Arial"/>
                        <a:cs typeface="Arial"/>
                      </a:endParaRPr>
                    </a:p>
                    <a:p>
                      <a:pPr marL="434340" marR="138430" indent="-342900">
                        <a:lnSpc>
                          <a:spcPct val="100000"/>
                        </a:lnSpc>
                        <a:buAutoNum type="arabicPeriod"/>
                        <a:tabLst>
                          <a:tab pos="434340" algn="l"/>
                          <a:tab pos="434975" algn="l"/>
                        </a:tabLst>
                      </a:pPr>
                      <a:r>
                        <a:rPr sz="1800" spc="-5" dirty="0">
                          <a:solidFill>
                            <a:srgbClr val="003C7C"/>
                          </a:solidFill>
                          <a:latin typeface="Arial"/>
                          <a:cs typeface="Arial"/>
                        </a:rPr>
                        <a:t>higher government spending and  taxes</a:t>
                      </a:r>
                      <a:endParaRPr sz="1800">
                        <a:latin typeface="Arial"/>
                        <a:cs typeface="Arial"/>
                      </a:endParaRPr>
                    </a:p>
                    <a:p>
                      <a:pPr marL="434340" indent="-342900">
                        <a:lnSpc>
                          <a:spcPct val="100000"/>
                        </a:lnSpc>
                        <a:buAutoNum type="arabicPeriod"/>
                        <a:tabLst>
                          <a:tab pos="434340" algn="l"/>
                          <a:tab pos="434975" algn="l"/>
                        </a:tabLst>
                      </a:pPr>
                      <a:r>
                        <a:rPr sz="1800" spc="-5" dirty="0">
                          <a:solidFill>
                            <a:srgbClr val="003C7C"/>
                          </a:solidFill>
                          <a:latin typeface="Arial"/>
                          <a:cs typeface="Arial"/>
                        </a:rPr>
                        <a:t>reduce inequality </a:t>
                      </a:r>
                      <a:r>
                        <a:rPr sz="1800" dirty="0">
                          <a:solidFill>
                            <a:srgbClr val="003C7C"/>
                          </a:solidFill>
                          <a:latin typeface="Arial"/>
                          <a:cs typeface="Arial"/>
                        </a:rPr>
                        <a:t>of</a:t>
                      </a:r>
                      <a:r>
                        <a:rPr sz="1800" spc="30" dirty="0">
                          <a:solidFill>
                            <a:srgbClr val="003C7C"/>
                          </a:solidFill>
                          <a:latin typeface="Arial"/>
                          <a:cs typeface="Arial"/>
                        </a:rPr>
                        <a:t> </a:t>
                      </a:r>
                      <a:r>
                        <a:rPr sz="1800" spc="-5" dirty="0">
                          <a:solidFill>
                            <a:srgbClr val="003C7C"/>
                          </a:solidFill>
                          <a:latin typeface="Arial"/>
                          <a:cs typeface="Arial"/>
                        </a:rPr>
                        <a:t>incomes</a:t>
                      </a:r>
                      <a:endParaRPr sz="1800">
                        <a:latin typeface="Arial"/>
                        <a:cs typeface="Arial"/>
                      </a:endParaRPr>
                    </a:p>
                    <a:p>
                      <a:pPr marL="434340" indent="-342900">
                        <a:lnSpc>
                          <a:spcPct val="100000"/>
                        </a:lnSpc>
                        <a:buAutoNum type="arabicPeriod"/>
                        <a:tabLst>
                          <a:tab pos="434340" algn="l"/>
                          <a:tab pos="434975" algn="l"/>
                        </a:tabLst>
                      </a:pPr>
                      <a:r>
                        <a:rPr sz="1800" spc="-5" dirty="0">
                          <a:solidFill>
                            <a:srgbClr val="003C7C"/>
                          </a:solidFill>
                          <a:latin typeface="Arial"/>
                          <a:cs typeface="Arial"/>
                        </a:rPr>
                        <a:t>provision of </a:t>
                      </a:r>
                      <a:r>
                        <a:rPr sz="1800" spc="-10" dirty="0">
                          <a:solidFill>
                            <a:srgbClr val="003C7C"/>
                          </a:solidFill>
                          <a:latin typeface="Arial"/>
                          <a:cs typeface="Arial"/>
                        </a:rPr>
                        <a:t>jobs </a:t>
                      </a:r>
                      <a:r>
                        <a:rPr sz="1800" dirty="0">
                          <a:solidFill>
                            <a:srgbClr val="003C7C"/>
                          </a:solidFill>
                          <a:latin typeface="Arial"/>
                          <a:cs typeface="Arial"/>
                        </a:rPr>
                        <a:t>a</a:t>
                      </a:r>
                      <a:r>
                        <a:rPr sz="1800" spc="30" dirty="0">
                          <a:solidFill>
                            <a:srgbClr val="003C7C"/>
                          </a:solidFill>
                          <a:latin typeface="Arial"/>
                          <a:cs typeface="Arial"/>
                        </a:rPr>
                        <a:t> </a:t>
                      </a:r>
                      <a:r>
                        <a:rPr sz="1800" spc="-5" dirty="0">
                          <a:solidFill>
                            <a:srgbClr val="003C7C"/>
                          </a:solidFill>
                          <a:latin typeface="Arial"/>
                          <a:cs typeface="Arial"/>
                        </a:rPr>
                        <a:t>priority</a:t>
                      </a:r>
                      <a:endParaRPr sz="1800">
                        <a:latin typeface="Arial"/>
                        <a:cs typeface="Arial"/>
                      </a:endParaRPr>
                    </a:p>
                    <a:p>
                      <a:pPr marL="434340" indent="-342900">
                        <a:lnSpc>
                          <a:spcPts val="2080"/>
                        </a:lnSpc>
                        <a:buAutoNum type="arabicPeriod"/>
                        <a:tabLst>
                          <a:tab pos="434340" algn="l"/>
                          <a:tab pos="434975" algn="l"/>
                        </a:tabLst>
                      </a:pPr>
                      <a:r>
                        <a:rPr sz="1800" spc="-5" dirty="0">
                          <a:solidFill>
                            <a:srgbClr val="003C7C"/>
                          </a:solidFill>
                          <a:latin typeface="Arial"/>
                          <a:cs typeface="Arial"/>
                        </a:rPr>
                        <a:t>comprehensive </a:t>
                      </a:r>
                      <a:r>
                        <a:rPr sz="1800" spc="-10" dirty="0">
                          <a:solidFill>
                            <a:srgbClr val="003C7C"/>
                          </a:solidFill>
                          <a:latin typeface="Arial"/>
                          <a:cs typeface="Arial"/>
                        </a:rPr>
                        <a:t>welfare</a:t>
                      </a:r>
                      <a:r>
                        <a:rPr sz="1800" spc="60" dirty="0">
                          <a:solidFill>
                            <a:srgbClr val="003C7C"/>
                          </a:solidFill>
                          <a:latin typeface="Arial"/>
                          <a:cs typeface="Arial"/>
                        </a:rPr>
                        <a:t> </a:t>
                      </a:r>
                      <a:r>
                        <a:rPr sz="1800" spc="-5" dirty="0">
                          <a:solidFill>
                            <a:srgbClr val="003C7C"/>
                          </a:solidFill>
                          <a:latin typeface="Arial"/>
                          <a:cs typeface="Arial"/>
                        </a:rPr>
                        <a:t>state</a:t>
                      </a:r>
                      <a:endParaRPr sz="1800">
                        <a:latin typeface="Arial"/>
                        <a:cs typeface="Arial"/>
                      </a:endParaRPr>
                    </a:p>
                  </a:txBody>
                  <a:tcPr marL="0" marR="0" marT="40640" marB="0">
                    <a:lnT w="12700">
                      <a:solidFill>
                        <a:srgbClr val="808080"/>
                      </a:solidFill>
                      <a:prstDash val="solid"/>
                    </a:lnT>
                  </a:tcPr>
                </a:tc>
                <a:tc>
                  <a:txBody>
                    <a:bodyPr/>
                    <a:lstStyle/>
                    <a:p>
                      <a:pPr marL="487680" marR="754380" indent="-342900">
                        <a:lnSpc>
                          <a:spcPct val="100000"/>
                        </a:lnSpc>
                        <a:spcBef>
                          <a:spcPts val="320"/>
                        </a:spcBef>
                        <a:buAutoNum type="arabicPeriod"/>
                        <a:tabLst>
                          <a:tab pos="487680" algn="l"/>
                          <a:tab pos="488315" algn="l"/>
                        </a:tabLst>
                      </a:pPr>
                      <a:r>
                        <a:rPr sz="1800" spc="-5" dirty="0">
                          <a:solidFill>
                            <a:srgbClr val="003C7C"/>
                          </a:solidFill>
                          <a:latin typeface="Arial"/>
                          <a:cs typeface="Arial"/>
                        </a:rPr>
                        <a:t>belief in supremacy </a:t>
                      </a:r>
                      <a:r>
                        <a:rPr sz="1800" dirty="0">
                          <a:solidFill>
                            <a:srgbClr val="003C7C"/>
                          </a:solidFill>
                          <a:latin typeface="Arial"/>
                          <a:cs typeface="Arial"/>
                        </a:rPr>
                        <a:t>of </a:t>
                      </a:r>
                      <a:r>
                        <a:rPr sz="1800" spc="-5" dirty="0">
                          <a:solidFill>
                            <a:srgbClr val="003C7C"/>
                          </a:solidFill>
                          <a:latin typeface="Arial"/>
                          <a:cs typeface="Arial"/>
                        </a:rPr>
                        <a:t>the </a:t>
                      </a:r>
                      <a:r>
                        <a:rPr sz="1800" dirty="0">
                          <a:solidFill>
                            <a:srgbClr val="003C7C"/>
                          </a:solidFill>
                          <a:latin typeface="Arial"/>
                          <a:cs typeface="Arial"/>
                        </a:rPr>
                        <a:t>free  </a:t>
                      </a:r>
                      <a:r>
                        <a:rPr sz="1800" spc="-5" dirty="0">
                          <a:solidFill>
                            <a:srgbClr val="003C7C"/>
                          </a:solidFill>
                          <a:latin typeface="Arial"/>
                          <a:cs typeface="Arial"/>
                        </a:rPr>
                        <a:t>market</a:t>
                      </a:r>
                      <a:endParaRPr sz="1800" dirty="0">
                        <a:latin typeface="Arial"/>
                        <a:cs typeface="Arial"/>
                      </a:endParaRPr>
                    </a:p>
                    <a:p>
                      <a:pPr marL="487680" indent="-342900">
                        <a:lnSpc>
                          <a:spcPct val="100000"/>
                        </a:lnSpc>
                        <a:buAutoNum type="arabicPeriod"/>
                        <a:tabLst>
                          <a:tab pos="487680" algn="l"/>
                          <a:tab pos="488315" algn="l"/>
                        </a:tabLst>
                      </a:pPr>
                      <a:r>
                        <a:rPr sz="1800" spc="-5" dirty="0">
                          <a:solidFill>
                            <a:srgbClr val="003C7C"/>
                          </a:solidFill>
                          <a:latin typeface="Arial"/>
                          <a:cs typeface="Arial"/>
                        </a:rPr>
                        <a:t>anti trade</a:t>
                      </a:r>
                      <a:r>
                        <a:rPr sz="1800" spc="5" dirty="0">
                          <a:solidFill>
                            <a:srgbClr val="003C7C"/>
                          </a:solidFill>
                          <a:latin typeface="Arial"/>
                          <a:cs typeface="Arial"/>
                        </a:rPr>
                        <a:t> </a:t>
                      </a:r>
                      <a:r>
                        <a:rPr sz="1800" spc="-5" dirty="0">
                          <a:solidFill>
                            <a:srgbClr val="003C7C"/>
                          </a:solidFill>
                          <a:latin typeface="Arial"/>
                          <a:cs typeface="Arial"/>
                        </a:rPr>
                        <a:t>unions</a:t>
                      </a:r>
                      <a:endParaRPr sz="1800" dirty="0">
                        <a:latin typeface="Arial"/>
                        <a:cs typeface="Arial"/>
                      </a:endParaRPr>
                    </a:p>
                    <a:p>
                      <a:pPr marL="487680" indent="-342900">
                        <a:lnSpc>
                          <a:spcPct val="100000"/>
                        </a:lnSpc>
                        <a:buAutoNum type="arabicPeriod"/>
                        <a:tabLst>
                          <a:tab pos="487680" algn="l"/>
                          <a:tab pos="488315" algn="l"/>
                        </a:tabLst>
                      </a:pPr>
                      <a:r>
                        <a:rPr sz="1800" spc="-5" dirty="0">
                          <a:solidFill>
                            <a:srgbClr val="003C7C"/>
                          </a:solidFill>
                          <a:latin typeface="Arial"/>
                          <a:cs typeface="Arial"/>
                        </a:rPr>
                        <a:t>private </a:t>
                      </a:r>
                      <a:r>
                        <a:rPr sz="1800" spc="-10" dirty="0">
                          <a:solidFill>
                            <a:srgbClr val="003C7C"/>
                          </a:solidFill>
                          <a:latin typeface="Arial"/>
                          <a:cs typeface="Arial"/>
                        </a:rPr>
                        <a:t>ownership </a:t>
                      </a:r>
                      <a:r>
                        <a:rPr sz="1800" spc="-5" dirty="0">
                          <a:solidFill>
                            <a:srgbClr val="003C7C"/>
                          </a:solidFill>
                          <a:latin typeface="Arial"/>
                          <a:cs typeface="Arial"/>
                        </a:rPr>
                        <a:t>of</a:t>
                      </a:r>
                      <a:r>
                        <a:rPr sz="1800" spc="55" dirty="0">
                          <a:solidFill>
                            <a:srgbClr val="003C7C"/>
                          </a:solidFill>
                          <a:latin typeface="Arial"/>
                          <a:cs typeface="Arial"/>
                        </a:rPr>
                        <a:t> </a:t>
                      </a:r>
                      <a:r>
                        <a:rPr sz="1800" spc="-5" dirty="0">
                          <a:solidFill>
                            <a:srgbClr val="003C7C"/>
                          </a:solidFill>
                          <a:latin typeface="Arial"/>
                          <a:cs typeface="Arial"/>
                        </a:rPr>
                        <a:t>industry</a:t>
                      </a:r>
                      <a:endParaRPr sz="1800" dirty="0">
                        <a:latin typeface="Arial"/>
                        <a:cs typeface="Arial"/>
                      </a:endParaRPr>
                    </a:p>
                    <a:p>
                      <a:pPr marL="487680" indent="-342900">
                        <a:lnSpc>
                          <a:spcPct val="100000"/>
                        </a:lnSpc>
                        <a:buAutoNum type="arabicPeriod"/>
                        <a:tabLst>
                          <a:tab pos="487680" algn="l"/>
                          <a:tab pos="488315" algn="l"/>
                        </a:tabLst>
                      </a:pPr>
                      <a:r>
                        <a:rPr sz="1800" spc="-5" dirty="0">
                          <a:solidFill>
                            <a:srgbClr val="003C7C"/>
                          </a:solidFill>
                          <a:latin typeface="Arial"/>
                          <a:cs typeface="Arial"/>
                        </a:rPr>
                        <a:t>proportional</a:t>
                      </a:r>
                      <a:r>
                        <a:rPr sz="1800" spc="10" dirty="0">
                          <a:solidFill>
                            <a:srgbClr val="003C7C"/>
                          </a:solidFill>
                          <a:latin typeface="Arial"/>
                          <a:cs typeface="Arial"/>
                        </a:rPr>
                        <a:t> </a:t>
                      </a:r>
                      <a:r>
                        <a:rPr sz="1800" spc="-5" dirty="0">
                          <a:solidFill>
                            <a:srgbClr val="003C7C"/>
                          </a:solidFill>
                          <a:latin typeface="Arial"/>
                          <a:cs typeface="Arial"/>
                        </a:rPr>
                        <a:t>taxation</a:t>
                      </a:r>
                      <a:endParaRPr sz="1800" dirty="0">
                        <a:latin typeface="Arial"/>
                        <a:cs typeface="Arial"/>
                      </a:endParaRPr>
                    </a:p>
                    <a:p>
                      <a:pPr marL="487680" indent="-342900">
                        <a:lnSpc>
                          <a:spcPct val="100000"/>
                        </a:lnSpc>
                        <a:buAutoNum type="arabicPeriod"/>
                        <a:tabLst>
                          <a:tab pos="487680" algn="l"/>
                          <a:tab pos="488315" algn="l"/>
                        </a:tabLst>
                      </a:pPr>
                      <a:r>
                        <a:rPr sz="1800" spc="-5" dirty="0">
                          <a:solidFill>
                            <a:srgbClr val="003C7C"/>
                          </a:solidFill>
                          <a:latin typeface="Arial"/>
                          <a:cs typeface="Arial"/>
                        </a:rPr>
                        <a:t>minimal </a:t>
                      </a:r>
                      <a:r>
                        <a:rPr sz="1800" dirty="0">
                          <a:solidFill>
                            <a:srgbClr val="003C7C"/>
                          </a:solidFill>
                          <a:latin typeface="Arial"/>
                          <a:cs typeface="Arial"/>
                        </a:rPr>
                        <a:t>state</a:t>
                      </a:r>
                      <a:r>
                        <a:rPr sz="1800" spc="10" dirty="0">
                          <a:solidFill>
                            <a:srgbClr val="003C7C"/>
                          </a:solidFill>
                          <a:latin typeface="Arial"/>
                          <a:cs typeface="Arial"/>
                        </a:rPr>
                        <a:t> </a:t>
                      </a:r>
                      <a:r>
                        <a:rPr sz="1800" spc="-5" dirty="0">
                          <a:solidFill>
                            <a:srgbClr val="003C7C"/>
                          </a:solidFill>
                          <a:latin typeface="Arial"/>
                          <a:cs typeface="Arial"/>
                        </a:rPr>
                        <a:t>interference</a:t>
                      </a:r>
                      <a:endParaRPr sz="1800" dirty="0">
                        <a:latin typeface="Arial"/>
                        <a:cs typeface="Arial"/>
                      </a:endParaRPr>
                    </a:p>
                    <a:p>
                      <a:pPr marL="487680" indent="-342900">
                        <a:lnSpc>
                          <a:spcPct val="100000"/>
                        </a:lnSpc>
                        <a:buAutoNum type="arabicPeriod"/>
                        <a:tabLst>
                          <a:tab pos="487680" algn="l"/>
                          <a:tab pos="488315" algn="l"/>
                        </a:tabLst>
                      </a:pPr>
                      <a:r>
                        <a:rPr sz="1800" spc="-5" dirty="0">
                          <a:solidFill>
                            <a:srgbClr val="003C7C"/>
                          </a:solidFill>
                          <a:latin typeface="Arial"/>
                          <a:cs typeface="Arial"/>
                        </a:rPr>
                        <a:t>low taxes and government</a:t>
                      </a:r>
                      <a:r>
                        <a:rPr sz="1800" spc="20" dirty="0">
                          <a:solidFill>
                            <a:srgbClr val="003C7C"/>
                          </a:solidFill>
                          <a:latin typeface="Arial"/>
                          <a:cs typeface="Arial"/>
                        </a:rPr>
                        <a:t> </a:t>
                      </a:r>
                      <a:r>
                        <a:rPr sz="1800" spc="-5" dirty="0">
                          <a:solidFill>
                            <a:srgbClr val="003C7C"/>
                          </a:solidFill>
                          <a:latin typeface="Arial"/>
                          <a:cs typeface="Arial"/>
                        </a:rPr>
                        <a:t>spending</a:t>
                      </a:r>
                      <a:endParaRPr sz="1800" dirty="0">
                        <a:latin typeface="Arial"/>
                        <a:cs typeface="Arial"/>
                      </a:endParaRPr>
                    </a:p>
                    <a:p>
                      <a:pPr marL="487680" indent="-342900">
                        <a:lnSpc>
                          <a:spcPct val="100000"/>
                        </a:lnSpc>
                        <a:buAutoNum type="arabicPeriod"/>
                        <a:tabLst>
                          <a:tab pos="487680" algn="l"/>
                          <a:tab pos="488315" algn="l"/>
                        </a:tabLst>
                      </a:pPr>
                      <a:r>
                        <a:rPr sz="1800" spc="-5" dirty="0">
                          <a:solidFill>
                            <a:srgbClr val="003C7C"/>
                          </a:solidFill>
                          <a:latin typeface="Arial"/>
                          <a:cs typeface="Arial"/>
                        </a:rPr>
                        <a:t>inequality </a:t>
                      </a:r>
                      <a:r>
                        <a:rPr sz="1800" dirty="0">
                          <a:solidFill>
                            <a:srgbClr val="003C7C"/>
                          </a:solidFill>
                          <a:latin typeface="Arial"/>
                          <a:cs typeface="Arial"/>
                        </a:rPr>
                        <a:t>of </a:t>
                      </a:r>
                      <a:r>
                        <a:rPr sz="1800" spc="-5" dirty="0">
                          <a:solidFill>
                            <a:srgbClr val="003C7C"/>
                          </a:solidFill>
                          <a:latin typeface="Arial"/>
                          <a:cs typeface="Arial"/>
                        </a:rPr>
                        <a:t>income as</a:t>
                      </a:r>
                      <a:r>
                        <a:rPr sz="1800" spc="30" dirty="0">
                          <a:solidFill>
                            <a:srgbClr val="003C7C"/>
                          </a:solidFill>
                          <a:latin typeface="Arial"/>
                          <a:cs typeface="Arial"/>
                        </a:rPr>
                        <a:t> </a:t>
                      </a:r>
                      <a:r>
                        <a:rPr sz="1800" spc="-5" dirty="0">
                          <a:solidFill>
                            <a:srgbClr val="003C7C"/>
                          </a:solidFill>
                          <a:latin typeface="Arial"/>
                          <a:cs typeface="Arial"/>
                        </a:rPr>
                        <a:t>incentive</a:t>
                      </a:r>
                      <a:endParaRPr sz="1800" dirty="0">
                        <a:latin typeface="Arial"/>
                        <a:cs typeface="Arial"/>
                      </a:endParaRPr>
                    </a:p>
                    <a:p>
                      <a:pPr marL="487680" indent="-342900">
                        <a:lnSpc>
                          <a:spcPct val="100000"/>
                        </a:lnSpc>
                        <a:buAutoNum type="arabicPeriod"/>
                        <a:tabLst>
                          <a:tab pos="487680" algn="l"/>
                          <a:tab pos="488315" algn="l"/>
                        </a:tabLst>
                      </a:pPr>
                      <a:r>
                        <a:rPr sz="1800" spc="-5" dirty="0">
                          <a:solidFill>
                            <a:srgbClr val="003C7C"/>
                          </a:solidFill>
                          <a:latin typeface="Arial"/>
                          <a:cs typeface="Arial"/>
                        </a:rPr>
                        <a:t>control of inflation </a:t>
                      </a:r>
                      <a:r>
                        <a:rPr sz="1800" dirty="0">
                          <a:solidFill>
                            <a:srgbClr val="003C7C"/>
                          </a:solidFill>
                          <a:latin typeface="Arial"/>
                          <a:cs typeface="Arial"/>
                        </a:rPr>
                        <a:t>a</a:t>
                      </a:r>
                      <a:r>
                        <a:rPr sz="1800" spc="20" dirty="0">
                          <a:solidFill>
                            <a:srgbClr val="003C7C"/>
                          </a:solidFill>
                          <a:latin typeface="Arial"/>
                          <a:cs typeface="Arial"/>
                        </a:rPr>
                        <a:t> </a:t>
                      </a:r>
                      <a:r>
                        <a:rPr sz="1800" spc="-5" dirty="0">
                          <a:solidFill>
                            <a:srgbClr val="003C7C"/>
                          </a:solidFill>
                          <a:latin typeface="Arial"/>
                          <a:cs typeface="Arial"/>
                        </a:rPr>
                        <a:t>priority</a:t>
                      </a:r>
                      <a:endParaRPr sz="1800" dirty="0">
                        <a:latin typeface="Arial"/>
                        <a:cs typeface="Arial"/>
                      </a:endParaRPr>
                    </a:p>
                    <a:p>
                      <a:pPr marL="487680" indent="-342900">
                        <a:lnSpc>
                          <a:spcPts val="2080"/>
                        </a:lnSpc>
                        <a:buAutoNum type="arabicPeriod"/>
                        <a:tabLst>
                          <a:tab pos="487680" algn="l"/>
                          <a:tab pos="488315" algn="l"/>
                        </a:tabLst>
                      </a:pPr>
                      <a:r>
                        <a:rPr sz="1800" spc="-5" dirty="0">
                          <a:solidFill>
                            <a:srgbClr val="003C7C"/>
                          </a:solidFill>
                          <a:latin typeface="Arial"/>
                          <a:cs typeface="Arial"/>
                        </a:rPr>
                        <a:t>minimal </a:t>
                      </a:r>
                      <a:r>
                        <a:rPr sz="1800" spc="-10" dirty="0">
                          <a:solidFill>
                            <a:srgbClr val="003C7C"/>
                          </a:solidFill>
                          <a:latin typeface="Arial"/>
                          <a:cs typeface="Arial"/>
                        </a:rPr>
                        <a:t>welfare</a:t>
                      </a:r>
                      <a:r>
                        <a:rPr sz="1800" spc="55" dirty="0">
                          <a:solidFill>
                            <a:srgbClr val="003C7C"/>
                          </a:solidFill>
                          <a:latin typeface="Arial"/>
                          <a:cs typeface="Arial"/>
                        </a:rPr>
                        <a:t> </a:t>
                      </a:r>
                      <a:r>
                        <a:rPr sz="1800" spc="-5" dirty="0">
                          <a:solidFill>
                            <a:srgbClr val="003C7C"/>
                          </a:solidFill>
                          <a:latin typeface="Arial"/>
                          <a:cs typeface="Arial"/>
                        </a:rPr>
                        <a:t>state</a:t>
                      </a:r>
                      <a:endParaRPr sz="1800" dirty="0">
                        <a:latin typeface="Arial"/>
                        <a:cs typeface="Arial"/>
                      </a:endParaRPr>
                    </a:p>
                  </a:txBody>
                  <a:tcPr marL="0" marR="0" marT="40640" marB="0">
                    <a:lnT w="12700">
                      <a:solidFill>
                        <a:srgbClr val="808080"/>
                      </a:solidFill>
                      <a:prstDash val="solid"/>
                    </a:lnT>
                  </a:tcPr>
                </a:tc>
                <a:extLst>
                  <a:ext uri="{0D108BD9-81ED-4DB2-BD59-A6C34878D82A}">
                    <a16:rowId xmlns:a16="http://schemas.microsoft.com/office/drawing/2014/main" val="10001"/>
                  </a:ext>
                </a:extLst>
              </a:tr>
            </a:tbl>
          </a:graphicData>
        </a:graphic>
      </p:graphicFrame>
      <p:sp>
        <p:nvSpPr>
          <p:cNvPr id="4" name="object 4"/>
          <p:cNvSpPr txBox="1"/>
          <p:nvPr/>
        </p:nvSpPr>
        <p:spPr>
          <a:xfrm>
            <a:off x="3832097" y="6273800"/>
            <a:ext cx="1479550" cy="239395"/>
          </a:xfrm>
          <a:prstGeom prst="rect">
            <a:avLst/>
          </a:prstGeom>
        </p:spPr>
        <p:txBody>
          <a:bodyPr vert="horz" wrap="square" lIns="0" tIns="12700" rIns="0" bIns="0" rtlCol="0">
            <a:spAutoFit/>
          </a:bodyPr>
          <a:lstStyle/>
          <a:p>
            <a:pPr marL="12700">
              <a:lnSpc>
                <a:spcPct val="100000"/>
              </a:lnSpc>
              <a:spcBef>
                <a:spcPts val="100"/>
              </a:spcBef>
            </a:pPr>
            <a:r>
              <a:rPr sz="1400" dirty="0">
                <a:solidFill>
                  <a:srgbClr val="003C7C"/>
                </a:solidFill>
                <a:latin typeface="Arial"/>
                <a:cs typeface="Arial"/>
              </a:rPr>
              <a:t>© </a:t>
            </a:r>
            <a:r>
              <a:rPr sz="1400" spc="-5" dirty="0">
                <a:solidFill>
                  <a:srgbClr val="003C7C"/>
                </a:solidFill>
                <a:latin typeface="Arial"/>
                <a:cs typeface="Arial"/>
              </a:rPr>
              <a:t>2016 </a:t>
            </a:r>
            <a:r>
              <a:rPr sz="1400" dirty="0">
                <a:solidFill>
                  <a:srgbClr val="003C7C"/>
                </a:solidFill>
                <a:latin typeface="Arial"/>
                <a:cs typeface="Arial"/>
              </a:rPr>
              <a:t>John</a:t>
            </a:r>
            <a:r>
              <a:rPr sz="1400" spc="-135" dirty="0">
                <a:solidFill>
                  <a:srgbClr val="003C7C"/>
                </a:solidFill>
                <a:latin typeface="Arial"/>
                <a:cs typeface="Arial"/>
              </a:rPr>
              <a:t> </a:t>
            </a:r>
            <a:r>
              <a:rPr sz="1400" spc="-10" dirty="0">
                <a:solidFill>
                  <a:srgbClr val="003C7C"/>
                </a:solidFill>
                <a:latin typeface="Arial"/>
                <a:cs typeface="Arial"/>
              </a:rPr>
              <a:t>Tribe</a:t>
            </a:r>
            <a:endParaRPr sz="1400">
              <a:latin typeface="Arial"/>
              <a:cs typeface="Arial"/>
            </a:endParaRPr>
          </a:p>
        </p:txBody>
      </p:sp>
      <p:sp>
        <p:nvSpPr>
          <p:cNvPr id="5" name="object 5"/>
          <p:cNvSpPr txBox="1"/>
          <p:nvPr/>
        </p:nvSpPr>
        <p:spPr>
          <a:xfrm>
            <a:off x="8384540" y="6273800"/>
            <a:ext cx="223520" cy="239395"/>
          </a:xfrm>
          <a:prstGeom prst="rect">
            <a:avLst/>
          </a:prstGeom>
        </p:spPr>
        <p:txBody>
          <a:bodyPr vert="horz" wrap="square" lIns="0" tIns="12700" rIns="0" bIns="0" rtlCol="0">
            <a:spAutoFit/>
          </a:bodyPr>
          <a:lstStyle/>
          <a:p>
            <a:pPr marL="12700">
              <a:lnSpc>
                <a:spcPct val="100000"/>
              </a:lnSpc>
              <a:spcBef>
                <a:spcPts val="100"/>
              </a:spcBef>
            </a:pPr>
            <a:r>
              <a:rPr sz="1400" spc="-5" dirty="0">
                <a:latin typeface="Arial"/>
                <a:cs typeface="Arial"/>
              </a:rPr>
              <a:t>20</a:t>
            </a:r>
            <a:endParaRPr sz="1400">
              <a:latin typeface="Arial"/>
              <a:cs typeface="Arial"/>
            </a:endParaRPr>
          </a:p>
        </p:txBody>
      </p:sp>
    </p:spTree>
    <p:extLst>
      <p:ext uri="{BB962C8B-B14F-4D97-AF65-F5344CB8AC3E}">
        <p14:creationId xmlns:p14="http://schemas.microsoft.com/office/powerpoint/2010/main" val="17964915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61594"/>
            <a:ext cx="6200139" cy="697230"/>
          </a:xfrm>
        </p:spPr>
        <p:txBody>
          <a:bodyPr/>
          <a:lstStyle/>
          <a:p>
            <a:r>
              <a:rPr lang="en-GB" dirty="0" smtClean="0"/>
              <a:t>UK’s Political Parties</a:t>
            </a:r>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60451" y="2002492"/>
            <a:ext cx="1924050" cy="1390650"/>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1071" y="3645121"/>
            <a:ext cx="1981200" cy="1114425"/>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76056" y="2109242"/>
            <a:ext cx="2857500" cy="838200"/>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283968" y="3902296"/>
            <a:ext cx="2857500" cy="1714500"/>
          </a:xfrm>
          <a:prstGeom prst="rect">
            <a:avLst/>
          </a:prstGeom>
        </p:spPr>
      </p:pic>
      <p:pic>
        <p:nvPicPr>
          <p:cNvPr id="7" name="Picture 6"/>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55576" y="5263505"/>
            <a:ext cx="1809750" cy="1352550"/>
          </a:xfrm>
          <a:prstGeom prst="rect">
            <a:avLst/>
          </a:prstGeom>
        </p:spPr>
      </p:pic>
    </p:spTree>
    <p:extLst>
      <p:ext uri="{BB962C8B-B14F-4D97-AF65-F5344CB8AC3E}">
        <p14:creationId xmlns:p14="http://schemas.microsoft.com/office/powerpoint/2010/main" val="3098524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12"/>
            <a:ext cx="9144000" cy="5336540"/>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10668" y="5362955"/>
            <a:ext cx="9133331" cy="1495044"/>
          </a:xfrm>
          <a:prstGeom prst="rect">
            <a:avLst/>
          </a:prstGeom>
          <a:blipFill>
            <a:blip r:embed="rId3" cstate="print"/>
            <a:stretch>
              <a:fillRect/>
            </a:stretch>
          </a:blipFill>
        </p:spPr>
        <p:txBody>
          <a:bodyPr wrap="square" lIns="0" tIns="0" rIns="0" bIns="0" rtlCol="0"/>
          <a:lstStyle/>
          <a:p>
            <a:endParaRPr/>
          </a:p>
        </p:txBody>
      </p:sp>
      <p:sp>
        <p:nvSpPr>
          <p:cNvPr id="4" name="object 4"/>
          <p:cNvSpPr/>
          <p:nvPr/>
        </p:nvSpPr>
        <p:spPr>
          <a:xfrm>
            <a:off x="1110996" y="5158738"/>
            <a:ext cx="7193280" cy="1699260"/>
          </a:xfrm>
          <a:prstGeom prst="rect">
            <a:avLst/>
          </a:prstGeom>
          <a:blipFill>
            <a:blip r:embed="rId4" cstate="print"/>
            <a:stretch>
              <a:fillRect/>
            </a:stretch>
          </a:blipFill>
        </p:spPr>
        <p:txBody>
          <a:bodyPr wrap="square" lIns="0" tIns="0" rIns="0" bIns="0" rtlCol="0"/>
          <a:lstStyle/>
          <a:p>
            <a:endParaRPr/>
          </a:p>
        </p:txBody>
      </p:sp>
      <p:sp>
        <p:nvSpPr>
          <p:cNvPr id="5" name="object 5"/>
          <p:cNvSpPr txBox="1">
            <a:spLocks noGrp="1"/>
          </p:cNvSpPr>
          <p:nvPr>
            <p:ph type="title"/>
          </p:nvPr>
        </p:nvSpPr>
        <p:spPr>
          <a:xfrm>
            <a:off x="1620392" y="5378297"/>
            <a:ext cx="5902960" cy="1092200"/>
          </a:xfrm>
          <a:prstGeom prst="rect">
            <a:avLst/>
          </a:prstGeom>
        </p:spPr>
        <p:txBody>
          <a:bodyPr vert="horz" wrap="square" lIns="0" tIns="12065" rIns="0" bIns="0" rtlCol="0">
            <a:spAutoFit/>
          </a:bodyPr>
          <a:lstStyle/>
          <a:p>
            <a:pPr marL="12700">
              <a:lnSpc>
                <a:spcPct val="100000"/>
              </a:lnSpc>
              <a:spcBef>
                <a:spcPts val="95"/>
              </a:spcBef>
            </a:pPr>
            <a:r>
              <a:rPr sz="7000" b="1" spc="-60" dirty="0">
                <a:solidFill>
                  <a:srgbClr val="660033"/>
                </a:solidFill>
                <a:latin typeface="Arial"/>
                <a:cs typeface="Arial"/>
              </a:rPr>
              <a:t>Trading</a:t>
            </a:r>
            <a:r>
              <a:rPr sz="7000" b="1" spc="-50" dirty="0">
                <a:solidFill>
                  <a:srgbClr val="660033"/>
                </a:solidFill>
                <a:latin typeface="Arial"/>
                <a:cs typeface="Arial"/>
              </a:rPr>
              <a:t> </a:t>
            </a:r>
            <a:r>
              <a:rPr sz="7000" b="1" spc="-5" dirty="0">
                <a:solidFill>
                  <a:srgbClr val="660033"/>
                </a:solidFill>
                <a:latin typeface="Arial"/>
                <a:cs typeface="Arial"/>
              </a:rPr>
              <a:t>Blocs</a:t>
            </a:r>
            <a:endParaRPr sz="7000">
              <a:latin typeface="Arial"/>
              <a:cs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3335" rIns="0" bIns="0" rtlCol="0">
            <a:spAutoFit/>
          </a:bodyPr>
          <a:lstStyle/>
          <a:p>
            <a:pPr marL="13970">
              <a:lnSpc>
                <a:spcPct val="100000"/>
              </a:lnSpc>
              <a:spcBef>
                <a:spcPts val="105"/>
              </a:spcBef>
            </a:pPr>
            <a:r>
              <a:rPr spc="-135" dirty="0"/>
              <a:t>Preferential</a:t>
            </a:r>
            <a:r>
              <a:rPr spc="-325" dirty="0"/>
              <a:t> </a:t>
            </a:r>
            <a:r>
              <a:rPr spc="-254" dirty="0"/>
              <a:t>Trading</a:t>
            </a:r>
          </a:p>
        </p:txBody>
      </p:sp>
      <p:sp>
        <p:nvSpPr>
          <p:cNvPr id="3" name="object 3"/>
          <p:cNvSpPr txBox="1"/>
          <p:nvPr/>
        </p:nvSpPr>
        <p:spPr>
          <a:xfrm>
            <a:off x="380491" y="1489746"/>
            <a:ext cx="7517765" cy="4632960"/>
          </a:xfrm>
          <a:prstGeom prst="rect">
            <a:avLst/>
          </a:prstGeom>
        </p:spPr>
        <p:txBody>
          <a:bodyPr vert="horz" wrap="square" lIns="0" tIns="62230" rIns="0" bIns="0" rtlCol="0">
            <a:spAutoFit/>
          </a:bodyPr>
          <a:lstStyle/>
          <a:p>
            <a:pPr marL="355600" indent="-342900">
              <a:lnSpc>
                <a:spcPct val="100000"/>
              </a:lnSpc>
              <a:spcBef>
                <a:spcPts val="490"/>
              </a:spcBef>
              <a:buChar char="•"/>
              <a:tabLst>
                <a:tab pos="354965" algn="l"/>
                <a:tab pos="355600" algn="l"/>
              </a:tabLst>
            </a:pPr>
            <a:r>
              <a:rPr sz="3000" spc="-250" dirty="0">
                <a:latin typeface="Arial"/>
                <a:cs typeface="Arial"/>
              </a:rPr>
              <a:t>Types </a:t>
            </a:r>
            <a:r>
              <a:rPr sz="3000" spc="-5" dirty="0">
                <a:latin typeface="Arial"/>
                <a:cs typeface="Arial"/>
              </a:rPr>
              <a:t>of </a:t>
            </a:r>
            <a:r>
              <a:rPr sz="3000" spc="-70" dirty="0">
                <a:latin typeface="Arial"/>
                <a:cs typeface="Arial"/>
              </a:rPr>
              <a:t>preferential </a:t>
            </a:r>
            <a:r>
              <a:rPr sz="3000" spc="-75" dirty="0">
                <a:latin typeface="Arial"/>
                <a:cs typeface="Arial"/>
              </a:rPr>
              <a:t>trading</a:t>
            </a:r>
            <a:r>
              <a:rPr sz="3000" spc="-315" dirty="0">
                <a:latin typeface="Arial"/>
                <a:cs typeface="Arial"/>
              </a:rPr>
              <a:t> </a:t>
            </a:r>
            <a:r>
              <a:rPr sz="3000" spc="-114" dirty="0">
                <a:latin typeface="Arial"/>
                <a:cs typeface="Arial"/>
              </a:rPr>
              <a:t>arrangement</a:t>
            </a:r>
            <a:endParaRPr sz="3000">
              <a:latin typeface="Arial"/>
              <a:cs typeface="Arial"/>
            </a:endParaRPr>
          </a:p>
          <a:p>
            <a:pPr marL="756285" lvl="1" indent="-286385">
              <a:lnSpc>
                <a:spcPct val="100000"/>
              </a:lnSpc>
              <a:spcBef>
                <a:spcPts val="345"/>
              </a:spcBef>
              <a:buChar char="–"/>
              <a:tabLst>
                <a:tab pos="756920" algn="l"/>
              </a:tabLst>
            </a:pPr>
            <a:r>
              <a:rPr sz="2600" spc="-60" dirty="0">
                <a:latin typeface="Arial"/>
                <a:cs typeface="Arial"/>
              </a:rPr>
              <a:t>free trade</a:t>
            </a:r>
            <a:r>
              <a:rPr sz="2600" spc="-250" dirty="0">
                <a:latin typeface="Arial"/>
                <a:cs typeface="Arial"/>
              </a:rPr>
              <a:t> </a:t>
            </a:r>
            <a:r>
              <a:rPr sz="2600" spc="-165" dirty="0">
                <a:latin typeface="Arial"/>
                <a:cs typeface="Arial"/>
              </a:rPr>
              <a:t>areas</a:t>
            </a:r>
            <a:endParaRPr sz="2600">
              <a:latin typeface="Arial"/>
              <a:cs typeface="Arial"/>
            </a:endParaRPr>
          </a:p>
          <a:p>
            <a:pPr marL="756285" lvl="1" indent="-286385">
              <a:lnSpc>
                <a:spcPct val="100000"/>
              </a:lnSpc>
              <a:spcBef>
                <a:spcPts val="310"/>
              </a:spcBef>
              <a:buChar char="–"/>
              <a:tabLst>
                <a:tab pos="756920" algn="l"/>
              </a:tabLst>
            </a:pPr>
            <a:r>
              <a:rPr sz="2600" spc="-130" dirty="0">
                <a:latin typeface="Arial"/>
                <a:cs typeface="Arial"/>
              </a:rPr>
              <a:t>customs</a:t>
            </a:r>
            <a:r>
              <a:rPr sz="2600" spc="-165" dirty="0">
                <a:latin typeface="Arial"/>
                <a:cs typeface="Arial"/>
              </a:rPr>
              <a:t> </a:t>
            </a:r>
            <a:r>
              <a:rPr sz="2600" spc="-100" dirty="0">
                <a:latin typeface="Arial"/>
                <a:cs typeface="Arial"/>
              </a:rPr>
              <a:t>unions</a:t>
            </a:r>
            <a:endParaRPr sz="2600">
              <a:latin typeface="Arial"/>
              <a:cs typeface="Arial"/>
            </a:endParaRPr>
          </a:p>
          <a:p>
            <a:pPr marL="756285" lvl="1" indent="-286385">
              <a:lnSpc>
                <a:spcPct val="100000"/>
              </a:lnSpc>
              <a:spcBef>
                <a:spcPts val="315"/>
              </a:spcBef>
              <a:buChar char="–"/>
              <a:tabLst>
                <a:tab pos="756920" algn="l"/>
              </a:tabLst>
            </a:pPr>
            <a:r>
              <a:rPr sz="2600" spc="-110" dirty="0">
                <a:latin typeface="Arial"/>
                <a:cs typeface="Arial"/>
              </a:rPr>
              <a:t>common</a:t>
            </a:r>
            <a:r>
              <a:rPr sz="2600" spc="-145" dirty="0">
                <a:latin typeface="Arial"/>
                <a:cs typeface="Arial"/>
              </a:rPr>
              <a:t> </a:t>
            </a:r>
            <a:r>
              <a:rPr sz="2600" spc="-110" dirty="0">
                <a:latin typeface="Arial"/>
                <a:cs typeface="Arial"/>
              </a:rPr>
              <a:t>markets</a:t>
            </a:r>
            <a:endParaRPr sz="2600">
              <a:latin typeface="Arial"/>
              <a:cs typeface="Arial"/>
            </a:endParaRPr>
          </a:p>
          <a:p>
            <a:pPr marL="1155700" lvl="2" indent="-228600">
              <a:lnSpc>
                <a:spcPct val="100000"/>
              </a:lnSpc>
              <a:spcBef>
                <a:spcPts val="290"/>
              </a:spcBef>
              <a:buChar char="•"/>
              <a:tabLst>
                <a:tab pos="1155065" algn="l"/>
                <a:tab pos="1155700" algn="l"/>
              </a:tabLst>
            </a:pPr>
            <a:r>
              <a:rPr sz="2200" spc="-95" dirty="0">
                <a:latin typeface="Arial"/>
                <a:cs typeface="Arial"/>
              </a:rPr>
              <a:t>common </a:t>
            </a:r>
            <a:r>
              <a:rPr sz="2200" spc="-135" dirty="0">
                <a:latin typeface="Arial"/>
                <a:cs typeface="Arial"/>
              </a:rPr>
              <a:t>system </a:t>
            </a:r>
            <a:r>
              <a:rPr sz="2200" spc="-5" dirty="0">
                <a:latin typeface="Arial"/>
                <a:cs typeface="Arial"/>
              </a:rPr>
              <a:t>of</a:t>
            </a:r>
            <a:r>
              <a:rPr sz="2200" spc="-70" dirty="0">
                <a:latin typeface="Arial"/>
                <a:cs typeface="Arial"/>
              </a:rPr>
              <a:t> </a:t>
            </a:r>
            <a:r>
              <a:rPr sz="2200" spc="-60" dirty="0">
                <a:latin typeface="Arial"/>
                <a:cs typeface="Arial"/>
              </a:rPr>
              <a:t>taxation</a:t>
            </a:r>
            <a:endParaRPr sz="2200">
              <a:latin typeface="Arial"/>
              <a:cs typeface="Arial"/>
            </a:endParaRPr>
          </a:p>
          <a:p>
            <a:pPr marL="1155700" lvl="2" indent="-228600">
              <a:lnSpc>
                <a:spcPct val="100000"/>
              </a:lnSpc>
              <a:spcBef>
                <a:spcPts val="265"/>
              </a:spcBef>
              <a:buChar char="•"/>
              <a:tabLst>
                <a:tab pos="1155065" algn="l"/>
                <a:tab pos="1155700" algn="l"/>
              </a:tabLst>
            </a:pPr>
            <a:r>
              <a:rPr sz="2200" spc="-95" dirty="0">
                <a:latin typeface="Arial"/>
                <a:cs typeface="Arial"/>
              </a:rPr>
              <a:t>common </a:t>
            </a:r>
            <a:r>
              <a:rPr sz="2200" spc="-114" dirty="0">
                <a:latin typeface="Arial"/>
                <a:cs typeface="Arial"/>
              </a:rPr>
              <a:t>laws </a:t>
            </a:r>
            <a:r>
              <a:rPr sz="2200" spc="-105" dirty="0">
                <a:latin typeface="Arial"/>
                <a:cs typeface="Arial"/>
              </a:rPr>
              <a:t>and </a:t>
            </a:r>
            <a:r>
              <a:rPr sz="2200" spc="-75" dirty="0">
                <a:latin typeface="Arial"/>
                <a:cs typeface="Arial"/>
              </a:rPr>
              <a:t>regulations </a:t>
            </a:r>
            <a:r>
              <a:rPr sz="2200" spc="-70" dirty="0">
                <a:latin typeface="Arial"/>
                <a:cs typeface="Arial"/>
              </a:rPr>
              <a:t>on </a:t>
            </a:r>
            <a:r>
              <a:rPr sz="2200" spc="-30" dirty="0">
                <a:latin typeface="Arial"/>
                <a:cs typeface="Arial"/>
              </a:rPr>
              <a:t>the</a:t>
            </a:r>
            <a:r>
              <a:rPr sz="2200" spc="-229" dirty="0">
                <a:latin typeface="Arial"/>
                <a:cs typeface="Arial"/>
              </a:rPr>
              <a:t> </a:t>
            </a:r>
            <a:r>
              <a:rPr sz="2200" spc="-110" dirty="0">
                <a:latin typeface="Arial"/>
                <a:cs typeface="Arial"/>
              </a:rPr>
              <a:t>economy</a:t>
            </a:r>
            <a:endParaRPr sz="2200">
              <a:latin typeface="Arial"/>
              <a:cs typeface="Arial"/>
            </a:endParaRPr>
          </a:p>
          <a:p>
            <a:pPr marL="1155700" lvl="2" indent="-228600">
              <a:lnSpc>
                <a:spcPct val="100000"/>
              </a:lnSpc>
              <a:spcBef>
                <a:spcPts val="265"/>
              </a:spcBef>
              <a:buChar char="•"/>
              <a:tabLst>
                <a:tab pos="1155065" algn="l"/>
                <a:tab pos="1155700" algn="l"/>
              </a:tabLst>
            </a:pPr>
            <a:r>
              <a:rPr sz="2200" spc="-50" dirty="0">
                <a:latin typeface="Arial"/>
                <a:cs typeface="Arial"/>
              </a:rPr>
              <a:t>free </a:t>
            </a:r>
            <a:r>
              <a:rPr sz="2200" spc="-45" dirty="0">
                <a:latin typeface="Arial"/>
                <a:cs typeface="Arial"/>
              </a:rPr>
              <a:t>factor </a:t>
            </a:r>
            <a:r>
              <a:rPr sz="2200" spc="-75" dirty="0">
                <a:latin typeface="Arial"/>
                <a:cs typeface="Arial"/>
              </a:rPr>
              <a:t>movement </a:t>
            </a:r>
            <a:r>
              <a:rPr sz="2200" spc="-180" dirty="0">
                <a:latin typeface="Arial"/>
                <a:cs typeface="Arial"/>
              </a:rPr>
              <a:t>(NB </a:t>
            </a:r>
            <a:r>
              <a:rPr sz="2200" spc="-55" dirty="0">
                <a:latin typeface="Arial"/>
                <a:cs typeface="Arial"/>
              </a:rPr>
              <a:t>labour </a:t>
            </a:r>
            <a:r>
              <a:rPr sz="2200" spc="-130" dirty="0">
                <a:latin typeface="Arial"/>
                <a:cs typeface="Arial"/>
              </a:rPr>
              <a:t>– </a:t>
            </a:r>
            <a:r>
              <a:rPr sz="2200" spc="-50" dirty="0">
                <a:latin typeface="Arial"/>
                <a:cs typeface="Arial"/>
              </a:rPr>
              <a:t>immigration</a:t>
            </a:r>
            <a:r>
              <a:rPr sz="2200" spc="-245" dirty="0">
                <a:latin typeface="Arial"/>
                <a:cs typeface="Arial"/>
              </a:rPr>
              <a:t> </a:t>
            </a:r>
            <a:r>
              <a:rPr sz="2200" spc="-85" dirty="0">
                <a:latin typeface="Arial"/>
                <a:cs typeface="Arial"/>
              </a:rPr>
              <a:t>debate)</a:t>
            </a:r>
            <a:endParaRPr sz="2200">
              <a:latin typeface="Arial"/>
              <a:cs typeface="Arial"/>
            </a:endParaRPr>
          </a:p>
          <a:p>
            <a:pPr marL="1155700" lvl="2" indent="-228600">
              <a:lnSpc>
                <a:spcPts val="2510"/>
              </a:lnSpc>
              <a:spcBef>
                <a:spcPts val="265"/>
              </a:spcBef>
              <a:buChar char="•"/>
              <a:tabLst>
                <a:tab pos="1155065" algn="l"/>
                <a:tab pos="1155700" algn="l"/>
              </a:tabLst>
            </a:pPr>
            <a:r>
              <a:rPr sz="2200" spc="-145" dirty="0">
                <a:latin typeface="Arial"/>
                <a:cs typeface="Arial"/>
              </a:rPr>
              <a:t>absence </a:t>
            </a:r>
            <a:r>
              <a:rPr sz="2200" spc="-5" dirty="0">
                <a:latin typeface="Arial"/>
                <a:cs typeface="Arial"/>
              </a:rPr>
              <a:t>of </a:t>
            </a:r>
            <a:r>
              <a:rPr sz="2200" spc="-114" dirty="0">
                <a:latin typeface="Arial"/>
                <a:cs typeface="Arial"/>
              </a:rPr>
              <a:t>special </a:t>
            </a:r>
            <a:r>
              <a:rPr sz="2200" spc="-30" dirty="0">
                <a:latin typeface="Arial"/>
                <a:cs typeface="Arial"/>
              </a:rPr>
              <a:t>treatment </a:t>
            </a:r>
            <a:r>
              <a:rPr sz="2200" spc="-5" dirty="0">
                <a:latin typeface="Arial"/>
                <a:cs typeface="Arial"/>
              </a:rPr>
              <a:t>of </a:t>
            </a:r>
            <a:r>
              <a:rPr sz="2200" spc="-50" dirty="0">
                <a:latin typeface="Arial"/>
                <a:cs typeface="Arial"/>
              </a:rPr>
              <a:t>firms </a:t>
            </a:r>
            <a:r>
              <a:rPr sz="2200" spc="-95" dirty="0">
                <a:latin typeface="Arial"/>
                <a:cs typeface="Arial"/>
              </a:rPr>
              <a:t>by </a:t>
            </a:r>
            <a:r>
              <a:rPr sz="2200" spc="-10" dirty="0">
                <a:latin typeface="Arial"/>
                <a:cs typeface="Arial"/>
              </a:rPr>
              <a:t>their</a:t>
            </a:r>
            <a:r>
              <a:rPr sz="2200" spc="-440" dirty="0">
                <a:latin typeface="Arial"/>
                <a:cs typeface="Arial"/>
              </a:rPr>
              <a:t> </a:t>
            </a:r>
            <a:r>
              <a:rPr sz="2200" spc="-55" dirty="0">
                <a:latin typeface="Arial"/>
                <a:cs typeface="Arial"/>
              </a:rPr>
              <a:t>national</a:t>
            </a:r>
            <a:endParaRPr sz="2200">
              <a:latin typeface="Arial"/>
              <a:cs typeface="Arial"/>
            </a:endParaRPr>
          </a:p>
          <a:p>
            <a:pPr marL="1155700">
              <a:lnSpc>
                <a:spcPts val="2510"/>
              </a:lnSpc>
            </a:pPr>
            <a:r>
              <a:rPr sz="2200" spc="-95" dirty="0">
                <a:latin typeface="Arial"/>
                <a:cs typeface="Arial"/>
              </a:rPr>
              <a:t>governments</a:t>
            </a:r>
            <a:endParaRPr sz="2200">
              <a:latin typeface="Arial"/>
              <a:cs typeface="Arial"/>
            </a:endParaRPr>
          </a:p>
          <a:p>
            <a:pPr marL="1155700" lvl="2" indent="-228600">
              <a:lnSpc>
                <a:spcPct val="100000"/>
              </a:lnSpc>
              <a:spcBef>
                <a:spcPts val="265"/>
              </a:spcBef>
              <a:buChar char="•"/>
              <a:tabLst>
                <a:tab pos="1155065" algn="l"/>
                <a:tab pos="1155700" algn="l"/>
              </a:tabLst>
            </a:pPr>
            <a:r>
              <a:rPr sz="2200" spc="-100" dirty="0">
                <a:latin typeface="Arial"/>
                <a:cs typeface="Arial"/>
              </a:rPr>
              <a:t>economic </a:t>
            </a:r>
            <a:r>
              <a:rPr sz="2200" spc="-105" dirty="0">
                <a:latin typeface="Arial"/>
                <a:cs typeface="Arial"/>
              </a:rPr>
              <a:t>and </a:t>
            </a:r>
            <a:r>
              <a:rPr sz="2200" spc="-65" dirty="0">
                <a:latin typeface="Arial"/>
                <a:cs typeface="Arial"/>
              </a:rPr>
              <a:t>monetary</a:t>
            </a:r>
            <a:r>
              <a:rPr sz="2200" spc="-130" dirty="0">
                <a:latin typeface="Arial"/>
                <a:cs typeface="Arial"/>
              </a:rPr>
              <a:t> </a:t>
            </a:r>
            <a:r>
              <a:rPr sz="2200" spc="-60" dirty="0">
                <a:latin typeface="Arial"/>
                <a:cs typeface="Arial"/>
              </a:rPr>
              <a:t>union</a:t>
            </a:r>
            <a:endParaRPr sz="2200">
              <a:latin typeface="Arial"/>
              <a:cs typeface="Arial"/>
            </a:endParaRPr>
          </a:p>
          <a:p>
            <a:pPr marL="1612900" lvl="3" indent="-228600">
              <a:lnSpc>
                <a:spcPct val="100000"/>
              </a:lnSpc>
              <a:spcBef>
                <a:spcPts val="244"/>
              </a:spcBef>
              <a:buChar char="–"/>
              <a:tabLst>
                <a:tab pos="1613535" algn="l"/>
              </a:tabLst>
            </a:pPr>
            <a:r>
              <a:rPr sz="1900" spc="-65" dirty="0">
                <a:latin typeface="Arial"/>
                <a:cs typeface="Arial"/>
              </a:rPr>
              <a:t>fixed </a:t>
            </a:r>
            <a:r>
              <a:rPr sz="1900" spc="-130" dirty="0">
                <a:latin typeface="Arial"/>
                <a:cs typeface="Arial"/>
              </a:rPr>
              <a:t>exchange </a:t>
            </a:r>
            <a:r>
              <a:rPr sz="1900" spc="-50" dirty="0">
                <a:latin typeface="Arial"/>
                <a:cs typeface="Arial"/>
              </a:rPr>
              <a:t>rate </a:t>
            </a:r>
            <a:r>
              <a:rPr sz="1900" spc="-20" dirty="0">
                <a:latin typeface="Arial"/>
                <a:cs typeface="Arial"/>
              </a:rPr>
              <a:t>or </a:t>
            </a:r>
            <a:r>
              <a:rPr sz="1900" spc="-85" dirty="0">
                <a:latin typeface="Arial"/>
                <a:cs typeface="Arial"/>
              </a:rPr>
              <a:t>common</a:t>
            </a:r>
            <a:r>
              <a:rPr sz="1900" spc="-220" dirty="0">
                <a:latin typeface="Arial"/>
                <a:cs typeface="Arial"/>
              </a:rPr>
              <a:t> </a:t>
            </a:r>
            <a:r>
              <a:rPr sz="1900" spc="-75" dirty="0">
                <a:latin typeface="Arial"/>
                <a:cs typeface="Arial"/>
              </a:rPr>
              <a:t>currency</a:t>
            </a:r>
            <a:endParaRPr sz="1900">
              <a:latin typeface="Arial"/>
              <a:cs typeface="Arial"/>
            </a:endParaRPr>
          </a:p>
          <a:p>
            <a:pPr marL="1612900" lvl="3" indent="-228600">
              <a:lnSpc>
                <a:spcPct val="100000"/>
              </a:lnSpc>
              <a:spcBef>
                <a:spcPts val="225"/>
              </a:spcBef>
              <a:buChar char="–"/>
              <a:tabLst>
                <a:tab pos="1613535" algn="l"/>
              </a:tabLst>
            </a:pPr>
            <a:r>
              <a:rPr sz="1900" spc="-85" dirty="0">
                <a:latin typeface="Arial"/>
                <a:cs typeface="Arial"/>
              </a:rPr>
              <a:t>common </a:t>
            </a:r>
            <a:r>
              <a:rPr sz="1900" spc="-90" dirty="0">
                <a:latin typeface="Arial"/>
                <a:cs typeface="Arial"/>
              </a:rPr>
              <a:t>macroeconomic</a:t>
            </a:r>
            <a:r>
              <a:rPr sz="1900" spc="-110" dirty="0">
                <a:latin typeface="Arial"/>
                <a:cs typeface="Arial"/>
              </a:rPr>
              <a:t> </a:t>
            </a:r>
            <a:r>
              <a:rPr sz="1900" spc="-75" dirty="0">
                <a:latin typeface="Arial"/>
                <a:cs typeface="Arial"/>
              </a:rPr>
              <a:t>policies</a:t>
            </a:r>
            <a:endParaRPr sz="1900">
              <a:latin typeface="Arial"/>
              <a:cs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3335" rIns="0" bIns="0" rtlCol="0">
            <a:spAutoFit/>
          </a:bodyPr>
          <a:lstStyle/>
          <a:p>
            <a:pPr marL="13970">
              <a:lnSpc>
                <a:spcPct val="100000"/>
              </a:lnSpc>
              <a:spcBef>
                <a:spcPts val="105"/>
              </a:spcBef>
            </a:pPr>
            <a:r>
              <a:rPr spc="-135" dirty="0"/>
              <a:t>Preferential</a:t>
            </a:r>
            <a:r>
              <a:rPr spc="-325" dirty="0"/>
              <a:t> </a:t>
            </a:r>
            <a:r>
              <a:rPr spc="-254" dirty="0"/>
              <a:t>Trading</a:t>
            </a:r>
          </a:p>
        </p:txBody>
      </p:sp>
      <p:sp>
        <p:nvSpPr>
          <p:cNvPr id="3" name="object 3"/>
          <p:cNvSpPr txBox="1"/>
          <p:nvPr/>
        </p:nvSpPr>
        <p:spPr>
          <a:xfrm>
            <a:off x="380491" y="1393298"/>
            <a:ext cx="5692140" cy="1909445"/>
          </a:xfrm>
          <a:prstGeom prst="rect">
            <a:avLst/>
          </a:prstGeom>
        </p:spPr>
        <p:txBody>
          <a:bodyPr vert="horz" wrap="square" lIns="0" tIns="212090" rIns="0" bIns="0" rtlCol="0">
            <a:spAutoFit/>
          </a:bodyPr>
          <a:lstStyle/>
          <a:p>
            <a:pPr marL="355600" indent="-342900">
              <a:lnSpc>
                <a:spcPct val="100000"/>
              </a:lnSpc>
              <a:spcBef>
                <a:spcPts val="1670"/>
              </a:spcBef>
              <a:buChar char="•"/>
              <a:tabLst>
                <a:tab pos="354965" algn="l"/>
                <a:tab pos="355600" algn="l"/>
              </a:tabLst>
            </a:pPr>
            <a:r>
              <a:rPr sz="3200" spc="-140" dirty="0">
                <a:latin typeface="Arial"/>
                <a:cs typeface="Arial"/>
              </a:rPr>
              <a:t>Static </a:t>
            </a:r>
            <a:r>
              <a:rPr sz="3200" spc="-110" dirty="0">
                <a:latin typeface="Arial"/>
                <a:cs typeface="Arial"/>
              </a:rPr>
              <a:t>effects </a:t>
            </a:r>
            <a:r>
              <a:rPr sz="3200" spc="-5" dirty="0">
                <a:latin typeface="Arial"/>
                <a:cs typeface="Arial"/>
              </a:rPr>
              <a:t>of </a:t>
            </a:r>
            <a:r>
              <a:rPr sz="3200" spc="-245" dirty="0">
                <a:latin typeface="Arial"/>
                <a:cs typeface="Arial"/>
              </a:rPr>
              <a:t>a </a:t>
            </a:r>
            <a:r>
              <a:rPr sz="3200" spc="-165" dirty="0">
                <a:latin typeface="Arial"/>
                <a:cs typeface="Arial"/>
              </a:rPr>
              <a:t>customs</a:t>
            </a:r>
            <a:r>
              <a:rPr sz="3200" spc="-395" dirty="0">
                <a:latin typeface="Arial"/>
                <a:cs typeface="Arial"/>
              </a:rPr>
              <a:t> </a:t>
            </a:r>
            <a:r>
              <a:rPr sz="3200" spc="-80" dirty="0">
                <a:latin typeface="Arial"/>
                <a:cs typeface="Arial"/>
              </a:rPr>
              <a:t>union</a:t>
            </a:r>
            <a:endParaRPr sz="3200">
              <a:latin typeface="Arial"/>
              <a:cs typeface="Arial"/>
            </a:endParaRPr>
          </a:p>
          <a:p>
            <a:pPr marL="756285" lvl="1" indent="-286385">
              <a:lnSpc>
                <a:spcPct val="100000"/>
              </a:lnSpc>
              <a:spcBef>
                <a:spcPts val="1360"/>
              </a:spcBef>
              <a:buChar char="–"/>
              <a:tabLst>
                <a:tab pos="756920" algn="l"/>
              </a:tabLst>
            </a:pPr>
            <a:r>
              <a:rPr sz="2800" spc="-70" dirty="0">
                <a:latin typeface="Arial"/>
                <a:cs typeface="Arial"/>
              </a:rPr>
              <a:t>trade</a:t>
            </a:r>
            <a:r>
              <a:rPr sz="2800" spc="-140" dirty="0">
                <a:latin typeface="Arial"/>
                <a:cs typeface="Arial"/>
              </a:rPr>
              <a:t> </a:t>
            </a:r>
            <a:r>
              <a:rPr sz="2800" spc="-80" dirty="0">
                <a:latin typeface="Arial"/>
                <a:cs typeface="Arial"/>
              </a:rPr>
              <a:t>creation</a:t>
            </a:r>
            <a:endParaRPr sz="2800">
              <a:latin typeface="Arial"/>
              <a:cs typeface="Arial"/>
            </a:endParaRPr>
          </a:p>
          <a:p>
            <a:pPr marL="756285" lvl="1" indent="-286385">
              <a:lnSpc>
                <a:spcPct val="100000"/>
              </a:lnSpc>
              <a:spcBef>
                <a:spcPts val="1345"/>
              </a:spcBef>
              <a:buChar char="–"/>
              <a:tabLst>
                <a:tab pos="756920" algn="l"/>
              </a:tabLst>
            </a:pPr>
            <a:r>
              <a:rPr sz="2800" spc="-70" dirty="0">
                <a:latin typeface="Arial"/>
                <a:cs typeface="Arial"/>
              </a:rPr>
              <a:t>trade</a:t>
            </a:r>
            <a:r>
              <a:rPr sz="2800" spc="-140" dirty="0">
                <a:latin typeface="Arial"/>
                <a:cs typeface="Arial"/>
              </a:rPr>
              <a:t> </a:t>
            </a:r>
            <a:r>
              <a:rPr sz="2800" spc="-105" dirty="0">
                <a:latin typeface="Arial"/>
                <a:cs typeface="Arial"/>
              </a:rPr>
              <a:t>diversion</a:t>
            </a:r>
            <a:endParaRPr sz="2800">
              <a:latin typeface="Arial"/>
              <a:cs typeface="Aria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3335" rIns="0" bIns="0" rtlCol="0">
            <a:spAutoFit/>
          </a:bodyPr>
          <a:lstStyle/>
          <a:p>
            <a:pPr marL="13970">
              <a:lnSpc>
                <a:spcPct val="100000"/>
              </a:lnSpc>
              <a:spcBef>
                <a:spcPts val="105"/>
              </a:spcBef>
            </a:pPr>
            <a:r>
              <a:rPr spc="-135" dirty="0"/>
              <a:t>Preferential</a:t>
            </a:r>
            <a:r>
              <a:rPr spc="-325" dirty="0"/>
              <a:t> </a:t>
            </a:r>
            <a:r>
              <a:rPr spc="-254" dirty="0"/>
              <a:t>Trading</a:t>
            </a:r>
          </a:p>
        </p:txBody>
      </p:sp>
      <p:sp>
        <p:nvSpPr>
          <p:cNvPr id="3" name="object 3"/>
          <p:cNvSpPr txBox="1"/>
          <p:nvPr/>
        </p:nvSpPr>
        <p:spPr>
          <a:xfrm>
            <a:off x="535940" y="1457227"/>
            <a:ext cx="6845934" cy="4509770"/>
          </a:xfrm>
          <a:prstGeom prst="rect">
            <a:avLst/>
          </a:prstGeom>
        </p:spPr>
        <p:txBody>
          <a:bodyPr vert="horz" wrap="square" lIns="0" tIns="38735" rIns="0" bIns="0" rtlCol="0">
            <a:spAutoFit/>
          </a:bodyPr>
          <a:lstStyle/>
          <a:p>
            <a:pPr marL="355600" indent="-342900">
              <a:lnSpc>
                <a:spcPct val="100000"/>
              </a:lnSpc>
              <a:spcBef>
                <a:spcPts val="305"/>
              </a:spcBef>
              <a:buChar char="•"/>
              <a:tabLst>
                <a:tab pos="355600" algn="l"/>
                <a:tab pos="356235" algn="l"/>
              </a:tabLst>
            </a:pPr>
            <a:r>
              <a:rPr sz="3200" spc="-114" dirty="0">
                <a:latin typeface="Arial"/>
                <a:cs typeface="Arial"/>
              </a:rPr>
              <a:t>Longer-term </a:t>
            </a:r>
            <a:r>
              <a:rPr sz="3200" spc="-110" dirty="0">
                <a:latin typeface="Arial"/>
                <a:cs typeface="Arial"/>
              </a:rPr>
              <a:t>effects </a:t>
            </a:r>
            <a:r>
              <a:rPr sz="3200" spc="-5" dirty="0">
                <a:latin typeface="Arial"/>
                <a:cs typeface="Arial"/>
              </a:rPr>
              <a:t>of </a:t>
            </a:r>
            <a:r>
              <a:rPr sz="3200" spc="-245" dirty="0">
                <a:latin typeface="Arial"/>
                <a:cs typeface="Arial"/>
              </a:rPr>
              <a:t>a </a:t>
            </a:r>
            <a:r>
              <a:rPr sz="3200" spc="-165" dirty="0">
                <a:latin typeface="Arial"/>
                <a:cs typeface="Arial"/>
              </a:rPr>
              <a:t>customs</a:t>
            </a:r>
            <a:r>
              <a:rPr sz="3200" spc="-415" dirty="0">
                <a:latin typeface="Arial"/>
                <a:cs typeface="Arial"/>
              </a:rPr>
              <a:t> </a:t>
            </a:r>
            <a:r>
              <a:rPr sz="3200" spc="-80" dirty="0">
                <a:latin typeface="Arial"/>
                <a:cs typeface="Arial"/>
              </a:rPr>
              <a:t>union</a:t>
            </a:r>
            <a:endParaRPr sz="3200">
              <a:latin typeface="Arial"/>
              <a:cs typeface="Arial"/>
            </a:endParaRPr>
          </a:p>
          <a:p>
            <a:pPr marL="756285" lvl="1" indent="-286385">
              <a:lnSpc>
                <a:spcPct val="100000"/>
              </a:lnSpc>
              <a:spcBef>
                <a:spcPts val="170"/>
              </a:spcBef>
              <a:buChar char="–"/>
              <a:tabLst>
                <a:tab pos="756920" algn="l"/>
              </a:tabLst>
            </a:pPr>
            <a:r>
              <a:rPr sz="2800" spc="-70" dirty="0">
                <a:latin typeface="Arial"/>
                <a:cs typeface="Arial"/>
              </a:rPr>
              <a:t>longer-term</a:t>
            </a:r>
            <a:r>
              <a:rPr sz="2800" spc="-145" dirty="0">
                <a:latin typeface="Arial"/>
                <a:cs typeface="Arial"/>
              </a:rPr>
              <a:t> </a:t>
            </a:r>
            <a:r>
              <a:rPr sz="2800" spc="-165" dirty="0">
                <a:latin typeface="Arial"/>
                <a:cs typeface="Arial"/>
              </a:rPr>
              <a:t>advantages</a:t>
            </a:r>
            <a:endParaRPr sz="2800">
              <a:latin typeface="Arial"/>
              <a:cs typeface="Arial"/>
            </a:endParaRPr>
          </a:p>
          <a:p>
            <a:pPr marL="1155700" lvl="2" indent="-228600">
              <a:lnSpc>
                <a:spcPct val="100000"/>
              </a:lnSpc>
              <a:spcBef>
                <a:spcPts val="150"/>
              </a:spcBef>
              <a:buChar char="•"/>
              <a:tabLst>
                <a:tab pos="1156335" algn="l"/>
              </a:tabLst>
            </a:pPr>
            <a:r>
              <a:rPr sz="2400" spc="-40" dirty="0">
                <a:latin typeface="Arial"/>
                <a:cs typeface="Arial"/>
              </a:rPr>
              <a:t>internal </a:t>
            </a:r>
            <a:r>
              <a:rPr sz="2400" spc="-114" dirty="0">
                <a:latin typeface="Arial"/>
                <a:cs typeface="Arial"/>
              </a:rPr>
              <a:t>and </a:t>
            </a:r>
            <a:r>
              <a:rPr sz="2400" spc="-75" dirty="0">
                <a:latin typeface="Arial"/>
                <a:cs typeface="Arial"/>
              </a:rPr>
              <a:t>external </a:t>
            </a:r>
            <a:r>
              <a:rPr sz="2400" spc="-120" dirty="0">
                <a:latin typeface="Arial"/>
                <a:cs typeface="Arial"/>
              </a:rPr>
              <a:t>economies </a:t>
            </a:r>
            <a:r>
              <a:rPr sz="2400" spc="-5" dirty="0">
                <a:latin typeface="Arial"/>
                <a:cs typeface="Arial"/>
              </a:rPr>
              <a:t>of</a:t>
            </a:r>
            <a:r>
              <a:rPr sz="2400" spc="-325" dirty="0">
                <a:latin typeface="Arial"/>
                <a:cs typeface="Arial"/>
              </a:rPr>
              <a:t> </a:t>
            </a:r>
            <a:r>
              <a:rPr sz="2400" spc="-160" dirty="0">
                <a:latin typeface="Arial"/>
                <a:cs typeface="Arial"/>
              </a:rPr>
              <a:t>scale</a:t>
            </a:r>
            <a:endParaRPr sz="2400">
              <a:latin typeface="Arial"/>
              <a:cs typeface="Arial"/>
            </a:endParaRPr>
          </a:p>
          <a:p>
            <a:pPr marL="1155700" lvl="2" indent="-228600">
              <a:lnSpc>
                <a:spcPct val="100000"/>
              </a:lnSpc>
              <a:spcBef>
                <a:spcPts val="145"/>
              </a:spcBef>
              <a:buChar char="•"/>
              <a:tabLst>
                <a:tab pos="1156335" algn="l"/>
              </a:tabLst>
            </a:pPr>
            <a:r>
              <a:rPr sz="2400" spc="-114" dirty="0">
                <a:latin typeface="Arial"/>
                <a:cs typeface="Arial"/>
              </a:rPr>
              <a:t>increased </a:t>
            </a:r>
            <a:r>
              <a:rPr sz="2400" spc="-105" dirty="0">
                <a:latin typeface="Arial"/>
                <a:cs typeface="Arial"/>
              </a:rPr>
              <a:t>bargaining </a:t>
            </a:r>
            <a:r>
              <a:rPr sz="2400" spc="-65" dirty="0">
                <a:latin typeface="Arial"/>
                <a:cs typeface="Arial"/>
              </a:rPr>
              <a:t>power </a:t>
            </a:r>
            <a:r>
              <a:rPr sz="2400" spc="15" dirty="0">
                <a:latin typeface="Arial"/>
                <a:cs typeface="Arial"/>
              </a:rPr>
              <a:t>with </a:t>
            </a:r>
            <a:r>
              <a:rPr sz="2400" spc="-75" dirty="0">
                <a:latin typeface="Arial"/>
                <a:cs typeface="Arial"/>
              </a:rPr>
              <a:t>rest </a:t>
            </a:r>
            <a:r>
              <a:rPr sz="2400" spc="-5" dirty="0">
                <a:latin typeface="Arial"/>
                <a:cs typeface="Arial"/>
              </a:rPr>
              <a:t>of</a:t>
            </a:r>
            <a:r>
              <a:rPr sz="2400" spc="-495" dirty="0">
                <a:latin typeface="Arial"/>
                <a:cs typeface="Arial"/>
              </a:rPr>
              <a:t> </a:t>
            </a:r>
            <a:r>
              <a:rPr sz="2400" spc="-30" dirty="0">
                <a:latin typeface="Arial"/>
                <a:cs typeface="Arial"/>
              </a:rPr>
              <a:t>world</a:t>
            </a:r>
            <a:endParaRPr sz="2400">
              <a:latin typeface="Arial"/>
              <a:cs typeface="Arial"/>
            </a:endParaRPr>
          </a:p>
          <a:p>
            <a:pPr marL="1155700" lvl="2" indent="-228600">
              <a:lnSpc>
                <a:spcPct val="100000"/>
              </a:lnSpc>
              <a:spcBef>
                <a:spcPts val="145"/>
              </a:spcBef>
              <a:buChar char="•"/>
              <a:tabLst>
                <a:tab pos="1156335" algn="l"/>
              </a:tabLst>
            </a:pPr>
            <a:r>
              <a:rPr sz="2400" spc="-120" dirty="0">
                <a:latin typeface="Arial"/>
                <a:cs typeface="Arial"/>
              </a:rPr>
              <a:t>increased</a:t>
            </a:r>
            <a:r>
              <a:rPr sz="2400" spc="-130" dirty="0">
                <a:latin typeface="Arial"/>
                <a:cs typeface="Arial"/>
              </a:rPr>
              <a:t> </a:t>
            </a:r>
            <a:r>
              <a:rPr sz="2400" spc="-40" dirty="0">
                <a:latin typeface="Arial"/>
                <a:cs typeface="Arial"/>
              </a:rPr>
              <a:t>competition</a:t>
            </a:r>
            <a:endParaRPr sz="2400">
              <a:latin typeface="Arial"/>
              <a:cs typeface="Arial"/>
            </a:endParaRPr>
          </a:p>
          <a:p>
            <a:pPr marL="1155700" lvl="2" indent="-228600">
              <a:lnSpc>
                <a:spcPct val="100000"/>
              </a:lnSpc>
              <a:spcBef>
                <a:spcPts val="145"/>
              </a:spcBef>
              <a:buChar char="•"/>
              <a:tabLst>
                <a:tab pos="1156335" algn="l"/>
              </a:tabLst>
            </a:pPr>
            <a:r>
              <a:rPr sz="2400" spc="-75" dirty="0">
                <a:latin typeface="Arial"/>
                <a:cs typeface="Arial"/>
              </a:rPr>
              <a:t>more </a:t>
            </a:r>
            <a:r>
              <a:rPr sz="2400" spc="-65" dirty="0">
                <a:latin typeface="Arial"/>
                <a:cs typeface="Arial"/>
              </a:rPr>
              <a:t>rapid </a:t>
            </a:r>
            <a:r>
              <a:rPr sz="2400" spc="-125" dirty="0">
                <a:latin typeface="Arial"/>
                <a:cs typeface="Arial"/>
              </a:rPr>
              <a:t>spread </a:t>
            </a:r>
            <a:r>
              <a:rPr sz="2400" spc="-10" dirty="0">
                <a:latin typeface="Arial"/>
                <a:cs typeface="Arial"/>
              </a:rPr>
              <a:t>of</a:t>
            </a:r>
            <a:r>
              <a:rPr sz="2400" spc="-260" dirty="0">
                <a:latin typeface="Arial"/>
                <a:cs typeface="Arial"/>
              </a:rPr>
              <a:t> </a:t>
            </a:r>
            <a:r>
              <a:rPr sz="2400" spc="-85" dirty="0">
                <a:latin typeface="Arial"/>
                <a:cs typeface="Arial"/>
              </a:rPr>
              <a:t>technology</a:t>
            </a:r>
            <a:endParaRPr sz="2400">
              <a:latin typeface="Arial"/>
              <a:cs typeface="Arial"/>
            </a:endParaRPr>
          </a:p>
          <a:p>
            <a:pPr marL="756285" lvl="1" indent="-286385">
              <a:lnSpc>
                <a:spcPct val="100000"/>
              </a:lnSpc>
              <a:spcBef>
                <a:spcPts val="165"/>
              </a:spcBef>
              <a:buChar char="–"/>
              <a:tabLst>
                <a:tab pos="756920" algn="l"/>
              </a:tabLst>
            </a:pPr>
            <a:r>
              <a:rPr sz="2800" spc="-70" dirty="0">
                <a:latin typeface="Arial"/>
                <a:cs typeface="Arial"/>
              </a:rPr>
              <a:t>longer-term</a:t>
            </a:r>
            <a:r>
              <a:rPr sz="2800" spc="-150" dirty="0">
                <a:latin typeface="Arial"/>
                <a:cs typeface="Arial"/>
              </a:rPr>
              <a:t> </a:t>
            </a:r>
            <a:r>
              <a:rPr sz="2800" spc="-160" dirty="0">
                <a:latin typeface="Arial"/>
                <a:cs typeface="Arial"/>
              </a:rPr>
              <a:t>disadvantages</a:t>
            </a:r>
            <a:endParaRPr sz="2800">
              <a:latin typeface="Arial"/>
              <a:cs typeface="Arial"/>
            </a:endParaRPr>
          </a:p>
          <a:p>
            <a:pPr marL="1155700" lvl="2" indent="-228600">
              <a:lnSpc>
                <a:spcPct val="100000"/>
              </a:lnSpc>
              <a:spcBef>
                <a:spcPts val="150"/>
              </a:spcBef>
              <a:buChar char="•"/>
              <a:tabLst>
                <a:tab pos="1156335" algn="l"/>
              </a:tabLst>
            </a:pPr>
            <a:r>
              <a:rPr sz="2400" spc="-70" dirty="0">
                <a:latin typeface="Arial"/>
                <a:cs typeface="Arial"/>
              </a:rPr>
              <a:t>widening </a:t>
            </a:r>
            <a:r>
              <a:rPr sz="2400" spc="-95" dirty="0">
                <a:latin typeface="Arial"/>
                <a:cs typeface="Arial"/>
              </a:rPr>
              <a:t>income </a:t>
            </a:r>
            <a:r>
              <a:rPr sz="2400" spc="-175" dirty="0">
                <a:latin typeface="Arial"/>
                <a:cs typeface="Arial"/>
              </a:rPr>
              <a:t>gap </a:t>
            </a:r>
            <a:r>
              <a:rPr sz="2400" dirty="0">
                <a:latin typeface="Arial"/>
                <a:cs typeface="Arial"/>
              </a:rPr>
              <a:t>within </a:t>
            </a:r>
            <a:r>
              <a:rPr sz="2400" spc="-30" dirty="0">
                <a:latin typeface="Arial"/>
                <a:cs typeface="Arial"/>
              </a:rPr>
              <a:t>the</a:t>
            </a:r>
            <a:r>
              <a:rPr sz="2400" spc="-340" dirty="0">
                <a:latin typeface="Arial"/>
                <a:cs typeface="Arial"/>
              </a:rPr>
              <a:t> </a:t>
            </a:r>
            <a:r>
              <a:rPr sz="2400" spc="-60" dirty="0">
                <a:latin typeface="Arial"/>
                <a:cs typeface="Arial"/>
              </a:rPr>
              <a:t>union</a:t>
            </a:r>
            <a:endParaRPr sz="2400">
              <a:latin typeface="Arial"/>
              <a:cs typeface="Arial"/>
            </a:endParaRPr>
          </a:p>
          <a:p>
            <a:pPr marL="1155700" lvl="2" indent="-228600">
              <a:lnSpc>
                <a:spcPct val="100000"/>
              </a:lnSpc>
              <a:spcBef>
                <a:spcPts val="145"/>
              </a:spcBef>
              <a:buChar char="•"/>
              <a:tabLst>
                <a:tab pos="1156335" algn="l"/>
              </a:tabLst>
            </a:pPr>
            <a:r>
              <a:rPr sz="2400" spc="-80" dirty="0">
                <a:latin typeface="Arial"/>
                <a:cs typeface="Arial"/>
              </a:rPr>
              <a:t>greater</a:t>
            </a:r>
            <a:r>
              <a:rPr sz="2400" spc="-135" dirty="0">
                <a:latin typeface="Arial"/>
                <a:cs typeface="Arial"/>
              </a:rPr>
              <a:t> </a:t>
            </a:r>
            <a:r>
              <a:rPr sz="2400" spc="-85" dirty="0">
                <a:latin typeface="Arial"/>
                <a:cs typeface="Arial"/>
              </a:rPr>
              <a:t>collusion</a:t>
            </a:r>
            <a:endParaRPr sz="2400">
              <a:latin typeface="Arial"/>
              <a:cs typeface="Arial"/>
            </a:endParaRPr>
          </a:p>
          <a:p>
            <a:pPr marL="1155700" lvl="2" indent="-228600">
              <a:lnSpc>
                <a:spcPct val="100000"/>
              </a:lnSpc>
              <a:spcBef>
                <a:spcPts val="140"/>
              </a:spcBef>
              <a:buChar char="•"/>
              <a:tabLst>
                <a:tab pos="1156335" algn="l"/>
              </a:tabLst>
            </a:pPr>
            <a:r>
              <a:rPr sz="2400" spc="-120" dirty="0">
                <a:latin typeface="Arial"/>
                <a:cs typeface="Arial"/>
              </a:rPr>
              <a:t>diseconomies </a:t>
            </a:r>
            <a:r>
              <a:rPr sz="2400" spc="-5" dirty="0">
                <a:latin typeface="Arial"/>
                <a:cs typeface="Arial"/>
              </a:rPr>
              <a:t>of</a:t>
            </a:r>
            <a:r>
              <a:rPr sz="2400" spc="-140" dirty="0">
                <a:latin typeface="Arial"/>
                <a:cs typeface="Arial"/>
              </a:rPr>
              <a:t> </a:t>
            </a:r>
            <a:r>
              <a:rPr sz="2400" spc="-160" dirty="0">
                <a:latin typeface="Arial"/>
                <a:cs typeface="Arial"/>
              </a:rPr>
              <a:t>scale</a:t>
            </a:r>
            <a:endParaRPr sz="2400">
              <a:latin typeface="Arial"/>
              <a:cs typeface="Arial"/>
            </a:endParaRPr>
          </a:p>
          <a:p>
            <a:pPr marL="1155700" lvl="2" indent="-228600">
              <a:lnSpc>
                <a:spcPct val="100000"/>
              </a:lnSpc>
              <a:spcBef>
                <a:spcPts val="150"/>
              </a:spcBef>
              <a:buChar char="•"/>
              <a:tabLst>
                <a:tab pos="1156335" algn="l"/>
              </a:tabLst>
            </a:pPr>
            <a:r>
              <a:rPr sz="2400" spc="-140" dirty="0">
                <a:latin typeface="Arial"/>
                <a:cs typeface="Arial"/>
              </a:rPr>
              <a:t>costs </a:t>
            </a:r>
            <a:r>
              <a:rPr sz="2400" spc="-5" dirty="0">
                <a:latin typeface="Arial"/>
                <a:cs typeface="Arial"/>
              </a:rPr>
              <a:t>of </a:t>
            </a:r>
            <a:r>
              <a:rPr sz="2400" spc="-75" dirty="0">
                <a:latin typeface="Arial"/>
                <a:cs typeface="Arial"/>
              </a:rPr>
              <a:t>administering </a:t>
            </a:r>
            <a:r>
              <a:rPr sz="2400" spc="-30" dirty="0">
                <a:latin typeface="Arial"/>
                <a:cs typeface="Arial"/>
              </a:rPr>
              <a:t>the</a:t>
            </a:r>
            <a:r>
              <a:rPr sz="2400" spc="-345" dirty="0">
                <a:latin typeface="Arial"/>
                <a:cs typeface="Arial"/>
              </a:rPr>
              <a:t> </a:t>
            </a:r>
            <a:r>
              <a:rPr sz="2400" spc="-60" dirty="0">
                <a:latin typeface="Arial"/>
                <a:cs typeface="Arial"/>
              </a:rPr>
              <a:t>union</a:t>
            </a:r>
            <a:endParaRPr sz="2400">
              <a:latin typeface="Arial"/>
              <a:cs typeface="Aria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93114" y="461594"/>
            <a:ext cx="6960234" cy="697230"/>
          </a:xfrm>
          <a:prstGeom prst="rect">
            <a:avLst/>
          </a:prstGeom>
        </p:spPr>
        <p:txBody>
          <a:bodyPr vert="horz" wrap="square" lIns="0" tIns="13335" rIns="0" bIns="0" rtlCol="0">
            <a:spAutoFit/>
          </a:bodyPr>
          <a:lstStyle/>
          <a:p>
            <a:pPr marL="12700">
              <a:lnSpc>
                <a:spcPct val="100000"/>
              </a:lnSpc>
              <a:spcBef>
                <a:spcPts val="105"/>
              </a:spcBef>
            </a:pPr>
            <a:r>
              <a:rPr spc="-135" dirty="0"/>
              <a:t>Preferential </a:t>
            </a:r>
            <a:r>
              <a:rPr spc="-254" dirty="0"/>
              <a:t>Trading </a:t>
            </a:r>
            <a:r>
              <a:rPr spc="-50" dirty="0"/>
              <a:t>in</a:t>
            </a:r>
            <a:r>
              <a:rPr spc="-365" dirty="0"/>
              <a:t> </a:t>
            </a:r>
            <a:r>
              <a:rPr spc="-210" dirty="0"/>
              <a:t>Practice</a:t>
            </a:r>
          </a:p>
        </p:txBody>
      </p:sp>
      <p:sp>
        <p:nvSpPr>
          <p:cNvPr id="3" name="object 3"/>
          <p:cNvSpPr txBox="1"/>
          <p:nvPr/>
        </p:nvSpPr>
        <p:spPr>
          <a:xfrm>
            <a:off x="380491" y="1283123"/>
            <a:ext cx="7369809" cy="4500880"/>
          </a:xfrm>
          <a:prstGeom prst="rect">
            <a:avLst/>
          </a:prstGeom>
        </p:spPr>
        <p:txBody>
          <a:bodyPr vert="horz" wrap="square" lIns="0" tIns="284480" rIns="0" bIns="0" rtlCol="0">
            <a:spAutoFit/>
          </a:bodyPr>
          <a:lstStyle/>
          <a:p>
            <a:pPr marL="355600" indent="-342900">
              <a:lnSpc>
                <a:spcPct val="100000"/>
              </a:lnSpc>
              <a:spcBef>
                <a:spcPts val="2240"/>
              </a:spcBef>
              <a:buChar char="•"/>
              <a:tabLst>
                <a:tab pos="354965" algn="l"/>
                <a:tab pos="355600" algn="l"/>
              </a:tabLst>
            </a:pPr>
            <a:r>
              <a:rPr sz="3200" spc="-105" dirty="0">
                <a:latin typeface="Arial"/>
                <a:cs typeface="Arial"/>
              </a:rPr>
              <a:t>Preferential </a:t>
            </a:r>
            <a:r>
              <a:rPr sz="3200" spc="-75" dirty="0">
                <a:latin typeface="Arial"/>
                <a:cs typeface="Arial"/>
              </a:rPr>
              <a:t>trading </a:t>
            </a:r>
            <a:r>
              <a:rPr sz="3200" spc="-40" dirty="0">
                <a:latin typeface="Arial"/>
                <a:cs typeface="Arial"/>
              </a:rPr>
              <a:t>in</a:t>
            </a:r>
            <a:r>
              <a:rPr sz="3200" spc="-320" dirty="0">
                <a:latin typeface="Arial"/>
                <a:cs typeface="Arial"/>
              </a:rPr>
              <a:t> </a:t>
            </a:r>
            <a:r>
              <a:rPr sz="3200" spc="-105" dirty="0">
                <a:latin typeface="Arial"/>
                <a:cs typeface="Arial"/>
              </a:rPr>
              <a:t>practice</a:t>
            </a:r>
            <a:endParaRPr sz="3200">
              <a:latin typeface="Arial"/>
              <a:cs typeface="Arial"/>
            </a:endParaRPr>
          </a:p>
          <a:p>
            <a:pPr marL="756285" lvl="1" indent="-286385">
              <a:lnSpc>
                <a:spcPct val="100000"/>
              </a:lnSpc>
              <a:spcBef>
                <a:spcPts val="1864"/>
              </a:spcBef>
              <a:buChar char="–"/>
              <a:tabLst>
                <a:tab pos="756920" algn="l"/>
              </a:tabLst>
            </a:pPr>
            <a:r>
              <a:rPr sz="2800" spc="-35" dirty="0">
                <a:latin typeface="Arial"/>
                <a:cs typeface="Arial"/>
              </a:rPr>
              <a:t>the</a:t>
            </a:r>
            <a:r>
              <a:rPr sz="2800" spc="-145" dirty="0">
                <a:latin typeface="Arial"/>
                <a:cs typeface="Arial"/>
              </a:rPr>
              <a:t> </a:t>
            </a:r>
            <a:r>
              <a:rPr sz="2800" spc="-375" dirty="0">
                <a:latin typeface="Arial"/>
                <a:cs typeface="Arial"/>
              </a:rPr>
              <a:t>EU</a:t>
            </a:r>
            <a:endParaRPr sz="2800">
              <a:latin typeface="Arial"/>
              <a:cs typeface="Arial"/>
            </a:endParaRPr>
          </a:p>
          <a:p>
            <a:pPr marL="756285" lvl="1" indent="-286385">
              <a:lnSpc>
                <a:spcPct val="100000"/>
              </a:lnSpc>
              <a:spcBef>
                <a:spcPts val="1850"/>
              </a:spcBef>
              <a:buChar char="–"/>
              <a:tabLst>
                <a:tab pos="756920" algn="l"/>
              </a:tabLst>
            </a:pPr>
            <a:r>
              <a:rPr sz="2800" spc="-35" dirty="0">
                <a:latin typeface="Arial"/>
                <a:cs typeface="Arial"/>
              </a:rPr>
              <a:t>the</a:t>
            </a:r>
            <a:r>
              <a:rPr sz="2800" spc="-155" dirty="0">
                <a:latin typeface="Arial"/>
                <a:cs typeface="Arial"/>
              </a:rPr>
              <a:t> </a:t>
            </a:r>
            <a:r>
              <a:rPr sz="2800" spc="-430" dirty="0">
                <a:latin typeface="Arial"/>
                <a:cs typeface="Arial"/>
              </a:rPr>
              <a:t>EEA</a:t>
            </a:r>
            <a:endParaRPr sz="2800">
              <a:latin typeface="Arial"/>
              <a:cs typeface="Arial"/>
            </a:endParaRPr>
          </a:p>
          <a:p>
            <a:pPr marL="756285" lvl="1" indent="-286385">
              <a:lnSpc>
                <a:spcPct val="100000"/>
              </a:lnSpc>
              <a:spcBef>
                <a:spcPts val="1850"/>
              </a:spcBef>
              <a:buChar char="–"/>
              <a:tabLst>
                <a:tab pos="756920" algn="l"/>
              </a:tabLst>
            </a:pPr>
            <a:r>
              <a:rPr sz="2800" spc="-345" dirty="0">
                <a:latin typeface="Arial"/>
                <a:cs typeface="Arial"/>
              </a:rPr>
              <a:t>NAFTA</a:t>
            </a:r>
            <a:endParaRPr sz="2800">
              <a:latin typeface="Arial"/>
              <a:cs typeface="Arial"/>
            </a:endParaRPr>
          </a:p>
          <a:p>
            <a:pPr marL="756285" marR="5080" lvl="1" indent="-286385">
              <a:lnSpc>
                <a:spcPts val="3190"/>
              </a:lnSpc>
              <a:spcBef>
                <a:spcPts val="2100"/>
              </a:spcBef>
              <a:buChar char="–"/>
              <a:tabLst>
                <a:tab pos="756920" algn="l"/>
              </a:tabLst>
            </a:pPr>
            <a:r>
              <a:rPr sz="2800" spc="-35" dirty="0">
                <a:latin typeface="Arial"/>
                <a:cs typeface="Arial"/>
              </a:rPr>
              <a:t>the </a:t>
            </a:r>
            <a:r>
              <a:rPr sz="2800" spc="-160" dirty="0">
                <a:latin typeface="Arial"/>
                <a:cs typeface="Arial"/>
              </a:rPr>
              <a:t>Asia-Pacific </a:t>
            </a:r>
            <a:r>
              <a:rPr sz="2800" spc="-170" dirty="0">
                <a:latin typeface="Arial"/>
                <a:cs typeface="Arial"/>
              </a:rPr>
              <a:t>Economic </a:t>
            </a:r>
            <a:r>
              <a:rPr sz="2800" spc="-110" dirty="0">
                <a:latin typeface="Arial"/>
                <a:cs typeface="Arial"/>
              </a:rPr>
              <a:t>Co-operation </a:t>
            </a:r>
            <a:r>
              <a:rPr sz="2800" spc="-50" dirty="0">
                <a:latin typeface="Arial"/>
                <a:cs typeface="Arial"/>
              </a:rPr>
              <a:t>forum  </a:t>
            </a:r>
            <a:r>
              <a:rPr sz="2800" spc="-325" dirty="0">
                <a:latin typeface="Arial"/>
                <a:cs typeface="Arial"/>
              </a:rPr>
              <a:t>(APEC)</a:t>
            </a:r>
            <a:endParaRPr sz="2800">
              <a:latin typeface="Arial"/>
              <a:cs typeface="Arial"/>
            </a:endParaRPr>
          </a:p>
          <a:p>
            <a:pPr marL="756285" lvl="1" indent="-286385">
              <a:lnSpc>
                <a:spcPct val="100000"/>
              </a:lnSpc>
              <a:spcBef>
                <a:spcPts val="1775"/>
              </a:spcBef>
              <a:buChar char="–"/>
              <a:tabLst>
                <a:tab pos="756920" algn="l"/>
              </a:tabLst>
            </a:pPr>
            <a:r>
              <a:rPr sz="2800" spc="-35" dirty="0">
                <a:latin typeface="Arial"/>
                <a:cs typeface="Arial"/>
              </a:rPr>
              <a:t>other </a:t>
            </a:r>
            <a:r>
              <a:rPr sz="2800" spc="-70" dirty="0">
                <a:latin typeface="Arial"/>
                <a:cs typeface="Arial"/>
              </a:rPr>
              <a:t>free trade </a:t>
            </a:r>
            <a:r>
              <a:rPr sz="2800" spc="-90" dirty="0">
                <a:latin typeface="Arial"/>
                <a:cs typeface="Arial"/>
              </a:rPr>
              <a:t>areas/customs</a:t>
            </a:r>
            <a:r>
              <a:rPr sz="2800" spc="-400" dirty="0">
                <a:latin typeface="Arial"/>
                <a:cs typeface="Arial"/>
              </a:rPr>
              <a:t> </a:t>
            </a:r>
            <a:r>
              <a:rPr sz="2800" spc="-110" dirty="0">
                <a:latin typeface="Arial"/>
                <a:cs typeface="Arial"/>
              </a:rPr>
              <a:t>unions</a:t>
            </a:r>
            <a:endParaRPr sz="2800">
              <a:latin typeface="Arial"/>
              <a:cs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234564" y="461594"/>
            <a:ext cx="4671695" cy="697230"/>
          </a:xfrm>
          <a:prstGeom prst="rect">
            <a:avLst/>
          </a:prstGeom>
        </p:spPr>
        <p:txBody>
          <a:bodyPr vert="horz" wrap="square" lIns="0" tIns="13335" rIns="0" bIns="0" rtlCol="0">
            <a:spAutoFit/>
          </a:bodyPr>
          <a:lstStyle/>
          <a:p>
            <a:pPr marL="12700">
              <a:lnSpc>
                <a:spcPct val="100000"/>
              </a:lnSpc>
              <a:spcBef>
                <a:spcPts val="105"/>
              </a:spcBef>
            </a:pPr>
            <a:r>
              <a:rPr spc="-315" dirty="0"/>
              <a:t>The </a:t>
            </a:r>
            <a:r>
              <a:rPr spc="-245" dirty="0"/>
              <a:t>European</a:t>
            </a:r>
            <a:r>
              <a:rPr spc="-200" dirty="0"/>
              <a:t> </a:t>
            </a:r>
            <a:r>
              <a:rPr spc="-150" dirty="0"/>
              <a:t>Union</a:t>
            </a:r>
          </a:p>
        </p:txBody>
      </p:sp>
      <p:sp>
        <p:nvSpPr>
          <p:cNvPr id="3" name="object 3"/>
          <p:cNvSpPr txBox="1"/>
          <p:nvPr/>
        </p:nvSpPr>
        <p:spPr>
          <a:xfrm>
            <a:off x="535940" y="1458296"/>
            <a:ext cx="6074410" cy="4340225"/>
          </a:xfrm>
          <a:prstGeom prst="rect">
            <a:avLst/>
          </a:prstGeom>
        </p:spPr>
        <p:txBody>
          <a:bodyPr vert="horz" wrap="square" lIns="0" tIns="81280" rIns="0" bIns="0" rtlCol="0">
            <a:spAutoFit/>
          </a:bodyPr>
          <a:lstStyle/>
          <a:p>
            <a:pPr marL="355600" indent="-342900">
              <a:lnSpc>
                <a:spcPct val="100000"/>
              </a:lnSpc>
              <a:spcBef>
                <a:spcPts val="640"/>
              </a:spcBef>
              <a:buChar char="•"/>
              <a:tabLst>
                <a:tab pos="355600" algn="l"/>
                <a:tab pos="356235" algn="l"/>
              </a:tabLst>
            </a:pPr>
            <a:r>
              <a:rPr sz="3000" spc="-105" dirty="0">
                <a:latin typeface="Arial"/>
                <a:cs typeface="Arial"/>
              </a:rPr>
              <a:t>Historical</a:t>
            </a:r>
            <a:r>
              <a:rPr sz="3000" spc="-175" dirty="0">
                <a:latin typeface="Arial"/>
                <a:cs typeface="Arial"/>
              </a:rPr>
              <a:t> </a:t>
            </a:r>
            <a:r>
              <a:rPr sz="3000" spc="-135" dirty="0">
                <a:latin typeface="Arial"/>
                <a:cs typeface="Arial"/>
              </a:rPr>
              <a:t>background</a:t>
            </a:r>
            <a:endParaRPr sz="3000">
              <a:latin typeface="Arial"/>
              <a:cs typeface="Arial"/>
            </a:endParaRPr>
          </a:p>
          <a:p>
            <a:pPr marL="355600" indent="-342900">
              <a:lnSpc>
                <a:spcPct val="100000"/>
              </a:lnSpc>
              <a:spcBef>
                <a:spcPts val="540"/>
              </a:spcBef>
              <a:buChar char="•"/>
              <a:tabLst>
                <a:tab pos="355600" algn="l"/>
                <a:tab pos="356235" algn="l"/>
              </a:tabLst>
            </a:pPr>
            <a:r>
              <a:rPr sz="3000" spc="-220" dirty="0">
                <a:latin typeface="Arial"/>
                <a:cs typeface="Arial"/>
              </a:rPr>
              <a:t>The </a:t>
            </a:r>
            <a:r>
              <a:rPr sz="3000" spc="-130" dirty="0">
                <a:latin typeface="Arial"/>
                <a:cs typeface="Arial"/>
              </a:rPr>
              <a:t>economic </a:t>
            </a:r>
            <a:r>
              <a:rPr sz="3000" spc="-75" dirty="0">
                <a:latin typeface="Arial"/>
                <a:cs typeface="Arial"/>
              </a:rPr>
              <a:t>nature </a:t>
            </a:r>
            <a:r>
              <a:rPr sz="3000" spc="-5" dirty="0">
                <a:latin typeface="Arial"/>
                <a:cs typeface="Arial"/>
              </a:rPr>
              <a:t>of </a:t>
            </a:r>
            <a:r>
              <a:rPr sz="3000" spc="-35" dirty="0">
                <a:latin typeface="Arial"/>
                <a:cs typeface="Arial"/>
              </a:rPr>
              <a:t>the</a:t>
            </a:r>
            <a:r>
              <a:rPr sz="3000" spc="-420" dirty="0">
                <a:latin typeface="Arial"/>
                <a:cs typeface="Arial"/>
              </a:rPr>
              <a:t> </a:t>
            </a:r>
            <a:r>
              <a:rPr sz="3000" spc="-395" dirty="0">
                <a:latin typeface="Arial"/>
                <a:cs typeface="Arial"/>
              </a:rPr>
              <a:t>EU</a:t>
            </a:r>
            <a:endParaRPr sz="3000">
              <a:latin typeface="Arial"/>
              <a:cs typeface="Arial"/>
            </a:endParaRPr>
          </a:p>
          <a:p>
            <a:pPr marL="355600" indent="-342900">
              <a:lnSpc>
                <a:spcPct val="100000"/>
              </a:lnSpc>
              <a:spcBef>
                <a:spcPts val="540"/>
              </a:spcBef>
              <a:buChar char="•"/>
              <a:tabLst>
                <a:tab pos="355600" algn="l"/>
                <a:tab pos="356235" algn="l"/>
              </a:tabLst>
            </a:pPr>
            <a:r>
              <a:rPr sz="3000" spc="-120" dirty="0">
                <a:latin typeface="Arial"/>
                <a:cs typeface="Arial"/>
              </a:rPr>
              <a:t>Development </a:t>
            </a:r>
            <a:r>
              <a:rPr sz="3000" spc="-5" dirty="0">
                <a:latin typeface="Arial"/>
                <a:cs typeface="Arial"/>
              </a:rPr>
              <a:t>of </a:t>
            </a:r>
            <a:r>
              <a:rPr sz="3000" spc="-125" dirty="0">
                <a:latin typeface="Arial"/>
                <a:cs typeface="Arial"/>
              </a:rPr>
              <a:t>common </a:t>
            </a:r>
            <a:r>
              <a:rPr sz="3000" spc="-395" dirty="0">
                <a:latin typeface="Arial"/>
                <a:cs typeface="Arial"/>
              </a:rPr>
              <a:t>EU</a:t>
            </a:r>
            <a:r>
              <a:rPr sz="3000" spc="-415" dirty="0">
                <a:latin typeface="Arial"/>
                <a:cs typeface="Arial"/>
              </a:rPr>
              <a:t> </a:t>
            </a:r>
            <a:r>
              <a:rPr sz="3000" spc="-114" dirty="0">
                <a:latin typeface="Arial"/>
                <a:cs typeface="Arial"/>
              </a:rPr>
              <a:t>policies</a:t>
            </a:r>
            <a:endParaRPr sz="3000">
              <a:latin typeface="Arial"/>
              <a:cs typeface="Arial"/>
            </a:endParaRPr>
          </a:p>
          <a:p>
            <a:pPr marL="756285" lvl="1" indent="-286385">
              <a:lnSpc>
                <a:spcPct val="100000"/>
              </a:lnSpc>
              <a:spcBef>
                <a:spcPts val="484"/>
              </a:spcBef>
              <a:buChar char="–"/>
              <a:tabLst>
                <a:tab pos="756920" algn="l"/>
              </a:tabLst>
            </a:pPr>
            <a:r>
              <a:rPr sz="2600" spc="-155" dirty="0">
                <a:latin typeface="Arial"/>
                <a:cs typeface="Arial"/>
              </a:rPr>
              <a:t>Common </a:t>
            </a:r>
            <a:r>
              <a:rPr sz="2600" spc="-65" dirty="0">
                <a:latin typeface="Arial"/>
                <a:cs typeface="Arial"/>
              </a:rPr>
              <a:t>Agricultural</a:t>
            </a:r>
            <a:r>
              <a:rPr sz="2600" spc="-150" dirty="0">
                <a:latin typeface="Arial"/>
                <a:cs typeface="Arial"/>
              </a:rPr>
              <a:t> </a:t>
            </a:r>
            <a:r>
              <a:rPr sz="2600" spc="-140" dirty="0">
                <a:latin typeface="Arial"/>
                <a:cs typeface="Arial"/>
              </a:rPr>
              <a:t>Policy</a:t>
            </a:r>
            <a:endParaRPr sz="2600">
              <a:latin typeface="Arial"/>
              <a:cs typeface="Arial"/>
            </a:endParaRPr>
          </a:p>
          <a:p>
            <a:pPr marL="756285" lvl="1" indent="-286385">
              <a:lnSpc>
                <a:spcPct val="100000"/>
              </a:lnSpc>
              <a:spcBef>
                <a:spcPts val="470"/>
              </a:spcBef>
              <a:buChar char="–"/>
              <a:tabLst>
                <a:tab pos="756920" algn="l"/>
              </a:tabLst>
            </a:pPr>
            <a:r>
              <a:rPr sz="2600" spc="-85" dirty="0">
                <a:latin typeface="Arial"/>
                <a:cs typeface="Arial"/>
              </a:rPr>
              <a:t>regional</a:t>
            </a:r>
            <a:r>
              <a:rPr sz="2600" spc="-140" dirty="0">
                <a:latin typeface="Arial"/>
                <a:cs typeface="Arial"/>
              </a:rPr>
              <a:t> </a:t>
            </a:r>
            <a:r>
              <a:rPr sz="2600" spc="-80" dirty="0">
                <a:latin typeface="Arial"/>
                <a:cs typeface="Arial"/>
              </a:rPr>
              <a:t>policy</a:t>
            </a:r>
            <a:endParaRPr sz="2600">
              <a:latin typeface="Arial"/>
              <a:cs typeface="Arial"/>
            </a:endParaRPr>
          </a:p>
          <a:p>
            <a:pPr marL="756285" lvl="1" indent="-286385">
              <a:lnSpc>
                <a:spcPct val="100000"/>
              </a:lnSpc>
              <a:spcBef>
                <a:spcPts val="470"/>
              </a:spcBef>
              <a:buChar char="–"/>
              <a:tabLst>
                <a:tab pos="756920" algn="l"/>
              </a:tabLst>
            </a:pPr>
            <a:r>
              <a:rPr sz="2600" spc="-45" dirty="0">
                <a:latin typeface="Arial"/>
                <a:cs typeface="Arial"/>
              </a:rPr>
              <a:t>competition</a:t>
            </a:r>
            <a:r>
              <a:rPr sz="2600" spc="-155" dirty="0">
                <a:latin typeface="Arial"/>
                <a:cs typeface="Arial"/>
              </a:rPr>
              <a:t> </a:t>
            </a:r>
            <a:r>
              <a:rPr sz="2600" spc="-80" dirty="0">
                <a:latin typeface="Arial"/>
                <a:cs typeface="Arial"/>
              </a:rPr>
              <a:t>policy</a:t>
            </a:r>
            <a:endParaRPr sz="2600">
              <a:latin typeface="Arial"/>
              <a:cs typeface="Arial"/>
            </a:endParaRPr>
          </a:p>
          <a:p>
            <a:pPr marL="756285" lvl="1" indent="-286385">
              <a:lnSpc>
                <a:spcPct val="100000"/>
              </a:lnSpc>
              <a:spcBef>
                <a:spcPts val="470"/>
              </a:spcBef>
              <a:buChar char="–"/>
              <a:tabLst>
                <a:tab pos="756920" algn="l"/>
              </a:tabLst>
            </a:pPr>
            <a:r>
              <a:rPr sz="2600" spc="-95" dirty="0">
                <a:latin typeface="Arial"/>
                <a:cs typeface="Arial"/>
              </a:rPr>
              <a:t>tax</a:t>
            </a:r>
            <a:r>
              <a:rPr sz="2600" spc="-140" dirty="0">
                <a:latin typeface="Arial"/>
                <a:cs typeface="Arial"/>
              </a:rPr>
              <a:t> </a:t>
            </a:r>
            <a:r>
              <a:rPr sz="2600" spc="-80" dirty="0">
                <a:latin typeface="Arial"/>
                <a:cs typeface="Arial"/>
              </a:rPr>
              <a:t>harmonisation</a:t>
            </a:r>
            <a:endParaRPr sz="2600">
              <a:latin typeface="Arial"/>
              <a:cs typeface="Arial"/>
            </a:endParaRPr>
          </a:p>
          <a:p>
            <a:pPr marL="756285" lvl="1" indent="-286385">
              <a:lnSpc>
                <a:spcPct val="100000"/>
              </a:lnSpc>
              <a:spcBef>
                <a:spcPts val="465"/>
              </a:spcBef>
              <a:buChar char="–"/>
              <a:tabLst>
                <a:tab pos="756920" algn="l"/>
              </a:tabLst>
            </a:pPr>
            <a:r>
              <a:rPr sz="2600" spc="-125" dirty="0">
                <a:latin typeface="Arial"/>
                <a:cs typeface="Arial"/>
              </a:rPr>
              <a:t>social</a:t>
            </a:r>
            <a:r>
              <a:rPr sz="2600" spc="-140" dirty="0">
                <a:latin typeface="Arial"/>
                <a:cs typeface="Arial"/>
              </a:rPr>
              <a:t> </a:t>
            </a:r>
            <a:r>
              <a:rPr sz="2600" spc="-80" dirty="0">
                <a:latin typeface="Arial"/>
                <a:cs typeface="Arial"/>
              </a:rPr>
              <a:t>policy</a:t>
            </a:r>
            <a:endParaRPr sz="2600">
              <a:latin typeface="Arial"/>
              <a:cs typeface="Arial"/>
            </a:endParaRPr>
          </a:p>
          <a:p>
            <a:pPr marL="756285" lvl="1" indent="-286385">
              <a:lnSpc>
                <a:spcPct val="100000"/>
              </a:lnSpc>
              <a:spcBef>
                <a:spcPts val="470"/>
              </a:spcBef>
              <a:buChar char="–"/>
              <a:tabLst>
                <a:tab pos="756920" algn="l"/>
              </a:tabLst>
            </a:pPr>
            <a:r>
              <a:rPr sz="2600" spc="-55" dirty="0">
                <a:latin typeface="Arial"/>
                <a:cs typeface="Arial"/>
              </a:rPr>
              <a:t>trade</a:t>
            </a:r>
            <a:r>
              <a:rPr sz="2600" spc="-170" dirty="0">
                <a:latin typeface="Arial"/>
                <a:cs typeface="Arial"/>
              </a:rPr>
              <a:t> </a:t>
            </a:r>
            <a:r>
              <a:rPr sz="2600" spc="-80" dirty="0">
                <a:latin typeface="Arial"/>
                <a:cs typeface="Arial"/>
              </a:rPr>
              <a:t>policy</a:t>
            </a:r>
            <a:endParaRPr sz="2600">
              <a:latin typeface="Arial"/>
              <a:cs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234564" y="461594"/>
            <a:ext cx="4671695" cy="697230"/>
          </a:xfrm>
          <a:prstGeom prst="rect">
            <a:avLst/>
          </a:prstGeom>
        </p:spPr>
        <p:txBody>
          <a:bodyPr vert="horz" wrap="square" lIns="0" tIns="13335" rIns="0" bIns="0" rtlCol="0">
            <a:spAutoFit/>
          </a:bodyPr>
          <a:lstStyle/>
          <a:p>
            <a:pPr marL="12700">
              <a:lnSpc>
                <a:spcPct val="100000"/>
              </a:lnSpc>
              <a:spcBef>
                <a:spcPts val="105"/>
              </a:spcBef>
            </a:pPr>
            <a:r>
              <a:rPr spc="-315" dirty="0"/>
              <a:t>The </a:t>
            </a:r>
            <a:r>
              <a:rPr spc="-245" dirty="0"/>
              <a:t>European</a:t>
            </a:r>
            <a:r>
              <a:rPr spc="-200" dirty="0"/>
              <a:t> </a:t>
            </a:r>
            <a:r>
              <a:rPr spc="-150" dirty="0"/>
              <a:t>Union</a:t>
            </a:r>
          </a:p>
        </p:txBody>
      </p:sp>
      <p:sp>
        <p:nvSpPr>
          <p:cNvPr id="3" name="object 3"/>
          <p:cNvSpPr txBox="1"/>
          <p:nvPr/>
        </p:nvSpPr>
        <p:spPr>
          <a:xfrm>
            <a:off x="380491" y="1559495"/>
            <a:ext cx="5550535" cy="5895844"/>
          </a:xfrm>
          <a:prstGeom prst="rect">
            <a:avLst/>
          </a:prstGeom>
        </p:spPr>
        <p:txBody>
          <a:bodyPr vert="horz" wrap="square" lIns="0" tIns="113664" rIns="0" bIns="0" rtlCol="0">
            <a:spAutoFit/>
          </a:bodyPr>
          <a:lstStyle/>
          <a:p>
            <a:pPr marL="355600" indent="-342900">
              <a:lnSpc>
                <a:spcPct val="100000"/>
              </a:lnSpc>
              <a:spcBef>
                <a:spcPts val="894"/>
              </a:spcBef>
              <a:buChar char="•"/>
              <a:tabLst>
                <a:tab pos="354965" algn="l"/>
                <a:tab pos="355600" algn="l"/>
              </a:tabLst>
            </a:pPr>
            <a:r>
              <a:rPr sz="3200" spc="-140" dirty="0">
                <a:latin typeface="Arial"/>
                <a:cs typeface="Arial"/>
              </a:rPr>
              <a:t>Criticisms </a:t>
            </a:r>
            <a:r>
              <a:rPr sz="3200" spc="-5" dirty="0">
                <a:latin typeface="Arial"/>
                <a:cs typeface="Arial"/>
              </a:rPr>
              <a:t>of </a:t>
            </a:r>
            <a:r>
              <a:rPr sz="3200" spc="-40" dirty="0">
                <a:latin typeface="Arial"/>
                <a:cs typeface="Arial"/>
              </a:rPr>
              <a:t>the </a:t>
            </a:r>
            <a:r>
              <a:rPr sz="3200" spc="-150" dirty="0">
                <a:latin typeface="Arial"/>
                <a:cs typeface="Arial"/>
              </a:rPr>
              <a:t>single</a:t>
            </a:r>
            <a:r>
              <a:rPr sz="3200" spc="-475" dirty="0">
                <a:latin typeface="Arial"/>
                <a:cs typeface="Arial"/>
              </a:rPr>
              <a:t> </a:t>
            </a:r>
            <a:r>
              <a:rPr sz="3200" spc="-100" dirty="0">
                <a:latin typeface="Arial"/>
                <a:cs typeface="Arial"/>
              </a:rPr>
              <a:t>market</a:t>
            </a:r>
            <a:endParaRPr sz="3200" dirty="0">
              <a:latin typeface="Arial"/>
              <a:cs typeface="Arial"/>
            </a:endParaRPr>
          </a:p>
          <a:p>
            <a:pPr marL="756285" lvl="1" indent="-286385">
              <a:lnSpc>
                <a:spcPct val="100000"/>
              </a:lnSpc>
              <a:spcBef>
                <a:spcPts val="690"/>
              </a:spcBef>
              <a:buChar char="–"/>
              <a:tabLst>
                <a:tab pos="756920" algn="l"/>
              </a:tabLst>
            </a:pPr>
            <a:r>
              <a:rPr sz="2800" spc="-110" dirty="0">
                <a:latin typeface="Arial"/>
                <a:cs typeface="Arial"/>
              </a:rPr>
              <a:t>radical </a:t>
            </a:r>
            <a:r>
              <a:rPr sz="2800" spc="-125" dirty="0">
                <a:latin typeface="Arial"/>
                <a:cs typeface="Arial"/>
              </a:rPr>
              <a:t>economic </a:t>
            </a:r>
            <a:r>
              <a:rPr sz="2800" spc="-175" dirty="0">
                <a:latin typeface="Arial"/>
                <a:cs typeface="Arial"/>
              </a:rPr>
              <a:t>change </a:t>
            </a:r>
            <a:r>
              <a:rPr sz="2800" spc="-145" dirty="0">
                <a:latin typeface="Arial"/>
                <a:cs typeface="Arial"/>
              </a:rPr>
              <a:t>is</a:t>
            </a:r>
            <a:r>
              <a:rPr sz="2800" spc="-185" dirty="0">
                <a:latin typeface="Arial"/>
                <a:cs typeface="Arial"/>
              </a:rPr>
              <a:t> </a:t>
            </a:r>
            <a:r>
              <a:rPr sz="2800" spc="-105" dirty="0">
                <a:latin typeface="Arial"/>
                <a:cs typeface="Arial"/>
              </a:rPr>
              <a:t>costly</a:t>
            </a:r>
            <a:endParaRPr sz="2800" dirty="0">
              <a:latin typeface="Arial"/>
              <a:cs typeface="Arial"/>
            </a:endParaRPr>
          </a:p>
          <a:p>
            <a:pPr marL="756285" lvl="1" indent="-286385">
              <a:lnSpc>
                <a:spcPct val="100000"/>
              </a:lnSpc>
              <a:spcBef>
                <a:spcPts val="670"/>
              </a:spcBef>
              <a:buChar char="–"/>
              <a:tabLst>
                <a:tab pos="756920" algn="l"/>
              </a:tabLst>
            </a:pPr>
            <a:r>
              <a:rPr sz="2800" spc="-165" dirty="0">
                <a:latin typeface="Arial"/>
                <a:cs typeface="Arial"/>
              </a:rPr>
              <a:t>adverse </a:t>
            </a:r>
            <a:r>
              <a:rPr sz="2800" spc="-95" dirty="0">
                <a:latin typeface="Arial"/>
                <a:cs typeface="Arial"/>
              </a:rPr>
              <a:t>regional</a:t>
            </a:r>
            <a:r>
              <a:rPr sz="2800" spc="-145" dirty="0">
                <a:latin typeface="Arial"/>
                <a:cs typeface="Arial"/>
              </a:rPr>
              <a:t> </a:t>
            </a:r>
            <a:r>
              <a:rPr sz="2800" spc="-100" dirty="0">
                <a:latin typeface="Arial"/>
                <a:cs typeface="Arial"/>
              </a:rPr>
              <a:t>effects</a:t>
            </a:r>
            <a:endParaRPr sz="2800" dirty="0">
              <a:latin typeface="Arial"/>
              <a:cs typeface="Arial"/>
            </a:endParaRPr>
          </a:p>
          <a:p>
            <a:pPr marL="756285" lvl="1" indent="-286385">
              <a:lnSpc>
                <a:spcPct val="100000"/>
              </a:lnSpc>
              <a:spcBef>
                <a:spcPts val="675"/>
              </a:spcBef>
              <a:buChar char="–"/>
              <a:tabLst>
                <a:tab pos="756920" algn="l"/>
              </a:tabLst>
            </a:pPr>
            <a:r>
              <a:rPr sz="2800" spc="-95" dirty="0">
                <a:latin typeface="Arial"/>
                <a:cs typeface="Arial"/>
              </a:rPr>
              <a:t>development </a:t>
            </a:r>
            <a:r>
              <a:rPr sz="2800" spc="-10" dirty="0">
                <a:latin typeface="Arial"/>
                <a:cs typeface="Arial"/>
              </a:rPr>
              <a:t>of</a:t>
            </a:r>
            <a:r>
              <a:rPr sz="2800" spc="-200" dirty="0">
                <a:latin typeface="Arial"/>
                <a:cs typeface="Arial"/>
              </a:rPr>
              <a:t> </a:t>
            </a:r>
            <a:r>
              <a:rPr sz="2800" spc="-65" dirty="0">
                <a:latin typeface="Arial"/>
                <a:cs typeface="Arial"/>
              </a:rPr>
              <a:t>monopolypower</a:t>
            </a:r>
            <a:endParaRPr sz="2800" dirty="0">
              <a:latin typeface="Arial"/>
              <a:cs typeface="Arial"/>
            </a:endParaRPr>
          </a:p>
          <a:p>
            <a:pPr marL="756285" lvl="1" indent="-286385">
              <a:lnSpc>
                <a:spcPct val="100000"/>
              </a:lnSpc>
              <a:spcBef>
                <a:spcPts val="675"/>
              </a:spcBef>
              <a:buChar char="–"/>
              <a:tabLst>
                <a:tab pos="756920" algn="l"/>
              </a:tabLst>
            </a:pPr>
            <a:r>
              <a:rPr sz="2800" spc="-70" dirty="0">
                <a:latin typeface="Arial"/>
                <a:cs typeface="Arial"/>
              </a:rPr>
              <a:t>trade</a:t>
            </a:r>
            <a:r>
              <a:rPr sz="2800" spc="-140" dirty="0">
                <a:latin typeface="Arial"/>
                <a:cs typeface="Arial"/>
              </a:rPr>
              <a:t> </a:t>
            </a:r>
            <a:r>
              <a:rPr sz="2800" spc="-105" dirty="0">
                <a:latin typeface="Arial"/>
                <a:cs typeface="Arial"/>
              </a:rPr>
              <a:t>diversion</a:t>
            </a:r>
            <a:endParaRPr sz="2800" dirty="0">
              <a:latin typeface="Arial"/>
              <a:cs typeface="Arial"/>
            </a:endParaRPr>
          </a:p>
          <a:p>
            <a:pPr marL="756285" lvl="1" indent="-286385">
              <a:lnSpc>
                <a:spcPct val="100000"/>
              </a:lnSpc>
              <a:spcBef>
                <a:spcPts val="670"/>
              </a:spcBef>
              <a:buChar char="–"/>
              <a:tabLst>
                <a:tab pos="756920" algn="l"/>
              </a:tabLst>
            </a:pPr>
            <a:r>
              <a:rPr sz="2800" spc="-50" dirty="0">
                <a:latin typeface="Arial"/>
                <a:cs typeface="Arial"/>
              </a:rPr>
              <a:t>political</a:t>
            </a:r>
            <a:r>
              <a:rPr sz="2800" spc="-145" dirty="0">
                <a:latin typeface="Arial"/>
                <a:cs typeface="Arial"/>
              </a:rPr>
              <a:t> </a:t>
            </a:r>
            <a:r>
              <a:rPr sz="2800" spc="-90" dirty="0">
                <a:latin typeface="Arial"/>
                <a:cs typeface="Arial"/>
              </a:rPr>
              <a:t>objections</a:t>
            </a:r>
            <a:endParaRPr sz="2800" dirty="0">
              <a:latin typeface="Arial"/>
              <a:cs typeface="Arial"/>
            </a:endParaRPr>
          </a:p>
          <a:p>
            <a:pPr marL="355600" indent="-342900">
              <a:lnSpc>
                <a:spcPct val="100000"/>
              </a:lnSpc>
              <a:spcBef>
                <a:spcPts val="755"/>
              </a:spcBef>
              <a:buChar char="•"/>
              <a:tabLst>
                <a:tab pos="354965" algn="l"/>
                <a:tab pos="355600" algn="l"/>
              </a:tabLst>
            </a:pPr>
            <a:r>
              <a:rPr sz="3200" spc="-130" dirty="0">
                <a:latin typeface="Arial"/>
                <a:cs typeface="Arial"/>
              </a:rPr>
              <a:t>Completing </a:t>
            </a:r>
            <a:r>
              <a:rPr sz="3200" spc="-35" dirty="0">
                <a:latin typeface="Arial"/>
                <a:cs typeface="Arial"/>
              </a:rPr>
              <a:t>the </a:t>
            </a:r>
            <a:r>
              <a:rPr sz="3200" spc="-55" dirty="0">
                <a:latin typeface="Arial"/>
                <a:cs typeface="Arial"/>
              </a:rPr>
              <a:t>internal</a:t>
            </a:r>
            <a:r>
              <a:rPr sz="3200" spc="-320" dirty="0">
                <a:latin typeface="Arial"/>
                <a:cs typeface="Arial"/>
              </a:rPr>
              <a:t> </a:t>
            </a:r>
            <a:r>
              <a:rPr sz="3200" spc="-100" dirty="0">
                <a:latin typeface="Arial"/>
                <a:cs typeface="Arial"/>
              </a:rPr>
              <a:t>market</a:t>
            </a:r>
            <a:endParaRPr sz="3200" dirty="0">
              <a:latin typeface="Arial"/>
              <a:cs typeface="Arial"/>
            </a:endParaRPr>
          </a:p>
          <a:p>
            <a:pPr marL="756285" lvl="1" indent="-286385">
              <a:lnSpc>
                <a:spcPct val="100000"/>
              </a:lnSpc>
              <a:spcBef>
                <a:spcPts val="690"/>
              </a:spcBef>
              <a:buChar char="–"/>
              <a:tabLst>
                <a:tab pos="756920" algn="l"/>
              </a:tabLst>
            </a:pPr>
            <a:r>
              <a:rPr sz="2800" spc="-135" dirty="0">
                <a:latin typeface="Arial"/>
                <a:cs typeface="Arial"/>
              </a:rPr>
              <a:t>evidence </a:t>
            </a:r>
            <a:r>
              <a:rPr sz="2800" spc="-10" dirty="0">
                <a:latin typeface="Arial"/>
                <a:cs typeface="Arial"/>
              </a:rPr>
              <a:t>of </a:t>
            </a:r>
            <a:r>
              <a:rPr sz="2800" spc="-125" dirty="0">
                <a:latin typeface="Arial"/>
                <a:cs typeface="Arial"/>
              </a:rPr>
              <a:t>economic</a:t>
            </a:r>
            <a:r>
              <a:rPr sz="2800" spc="-275" dirty="0">
                <a:latin typeface="Arial"/>
                <a:cs typeface="Arial"/>
              </a:rPr>
              <a:t> </a:t>
            </a:r>
            <a:r>
              <a:rPr sz="2800" spc="-80" dirty="0">
                <a:latin typeface="Arial"/>
                <a:cs typeface="Arial"/>
              </a:rPr>
              <a:t>benefits</a:t>
            </a:r>
            <a:endParaRPr sz="2800" dirty="0">
              <a:latin typeface="Arial"/>
              <a:cs typeface="Arial"/>
            </a:endParaRPr>
          </a:p>
          <a:p>
            <a:pPr marL="756285" lvl="1" indent="-286385">
              <a:lnSpc>
                <a:spcPct val="100000"/>
              </a:lnSpc>
              <a:spcBef>
                <a:spcPts val="670"/>
              </a:spcBef>
              <a:buChar char="–"/>
              <a:tabLst>
                <a:tab pos="756920" algn="l"/>
              </a:tabLst>
            </a:pPr>
            <a:r>
              <a:rPr sz="2800" spc="-70" dirty="0">
                <a:latin typeface="Arial"/>
                <a:cs typeface="Arial"/>
              </a:rPr>
              <a:t>eliminating </a:t>
            </a:r>
            <a:r>
              <a:rPr sz="2800" spc="-100" dirty="0">
                <a:latin typeface="Arial"/>
                <a:cs typeface="Arial"/>
              </a:rPr>
              <a:t>remaining</a:t>
            </a:r>
            <a:r>
              <a:rPr sz="2800" spc="-185" dirty="0">
                <a:latin typeface="Arial"/>
                <a:cs typeface="Arial"/>
              </a:rPr>
              <a:t> </a:t>
            </a:r>
            <a:r>
              <a:rPr sz="2800" spc="-95" dirty="0" smtClean="0">
                <a:latin typeface="Arial"/>
                <a:cs typeface="Arial"/>
              </a:rPr>
              <a:t>barriers</a:t>
            </a:r>
            <a:endParaRPr lang="en-GB" sz="2800" spc="-95" dirty="0" smtClean="0">
              <a:latin typeface="Arial"/>
              <a:cs typeface="Arial"/>
            </a:endParaRPr>
          </a:p>
          <a:p>
            <a:pPr marL="756285" lvl="1" indent="-286385">
              <a:spcBef>
                <a:spcPts val="670"/>
              </a:spcBef>
              <a:buFontTx/>
              <a:buChar char="–"/>
              <a:tabLst>
                <a:tab pos="756920" algn="l"/>
              </a:tabLst>
            </a:pPr>
            <a:r>
              <a:rPr lang="en-GB" sz="2800" spc="-10" dirty="0" smtClean="0">
                <a:solidFill>
                  <a:srgbClr val="004846"/>
                </a:solidFill>
                <a:latin typeface="Arial"/>
                <a:cs typeface="Arial"/>
              </a:rPr>
              <a:t>effects </a:t>
            </a:r>
            <a:r>
              <a:rPr lang="en-GB" sz="2800" dirty="0" smtClean="0">
                <a:solidFill>
                  <a:srgbClr val="004846"/>
                </a:solidFill>
                <a:latin typeface="Arial"/>
                <a:cs typeface="Arial"/>
              </a:rPr>
              <a:t>of new member</a:t>
            </a:r>
            <a:r>
              <a:rPr lang="en-GB" sz="2800" spc="-30" dirty="0" smtClean="0">
                <a:solidFill>
                  <a:srgbClr val="004846"/>
                </a:solidFill>
                <a:latin typeface="Arial"/>
                <a:cs typeface="Arial"/>
              </a:rPr>
              <a:t> </a:t>
            </a:r>
            <a:r>
              <a:rPr lang="en-GB" sz="2800" dirty="0" smtClean="0">
                <a:solidFill>
                  <a:srgbClr val="004846"/>
                </a:solidFill>
                <a:latin typeface="Arial"/>
                <a:cs typeface="Arial"/>
              </a:rPr>
              <a:t>states</a:t>
            </a:r>
            <a:endParaRPr lang="en-GB" sz="2800" dirty="0" smtClean="0">
              <a:latin typeface="Arial"/>
              <a:cs typeface="Arial"/>
            </a:endParaRPr>
          </a:p>
          <a:p>
            <a:pPr marL="469900" lvl="1">
              <a:lnSpc>
                <a:spcPct val="100000"/>
              </a:lnSpc>
              <a:spcBef>
                <a:spcPts val="670"/>
              </a:spcBef>
              <a:tabLst>
                <a:tab pos="756920" algn="l"/>
              </a:tabLst>
            </a:pPr>
            <a:endParaRPr sz="2800" dirty="0">
              <a:latin typeface="Arial"/>
              <a:cs typeface="Aria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ctrTitle"/>
          </p:nvPr>
        </p:nvSpPr>
        <p:spPr>
          <a:prstGeom prst="rect">
            <a:avLst/>
          </a:prstGeom>
        </p:spPr>
        <p:txBody>
          <a:bodyPr vert="horz" wrap="square" lIns="0" tIns="12065" rIns="0" bIns="0" rtlCol="0">
            <a:spAutoFit/>
          </a:bodyPr>
          <a:lstStyle/>
          <a:p>
            <a:pPr marL="981710" marR="5080" indent="-969644">
              <a:lnSpc>
                <a:spcPct val="120100"/>
              </a:lnSpc>
              <a:spcBef>
                <a:spcPts val="95"/>
              </a:spcBef>
            </a:pPr>
            <a:r>
              <a:rPr spc="-105" dirty="0"/>
              <a:t>What </a:t>
            </a:r>
            <a:r>
              <a:rPr spc="-204" dirty="0"/>
              <a:t>are </a:t>
            </a:r>
            <a:r>
              <a:rPr spc="-190" dirty="0"/>
              <a:t>the </a:t>
            </a:r>
            <a:r>
              <a:rPr spc="-165" dirty="0"/>
              <a:t>implications </a:t>
            </a:r>
            <a:r>
              <a:rPr spc="-130" dirty="0"/>
              <a:t>of</a:t>
            </a:r>
            <a:r>
              <a:rPr spc="-650" dirty="0"/>
              <a:t> </a:t>
            </a:r>
            <a:r>
              <a:rPr spc="-215" dirty="0"/>
              <a:t>Brexit  </a:t>
            </a:r>
            <a:r>
              <a:rPr spc="-185" dirty="0"/>
              <a:t>for </a:t>
            </a:r>
            <a:r>
              <a:rPr spc="-190" dirty="0"/>
              <a:t>the </a:t>
            </a:r>
            <a:r>
              <a:rPr spc="-235" dirty="0"/>
              <a:t>UK’s </a:t>
            </a:r>
            <a:r>
              <a:rPr spc="-350" dirty="0"/>
              <a:t>LET</a:t>
            </a:r>
            <a:r>
              <a:rPr spc="-395" dirty="0"/>
              <a:t> </a:t>
            </a:r>
            <a:r>
              <a:rPr spc="-150" dirty="0"/>
              <a:t>sector?</a:t>
            </a:r>
          </a:p>
        </p:txBody>
      </p:sp>
      <p:sp>
        <p:nvSpPr>
          <p:cNvPr id="3" name="object 3"/>
          <p:cNvSpPr txBox="1"/>
          <p:nvPr/>
        </p:nvSpPr>
        <p:spPr>
          <a:xfrm>
            <a:off x="535940" y="2167839"/>
            <a:ext cx="5168265" cy="514350"/>
          </a:xfrm>
          <a:prstGeom prst="rect">
            <a:avLst/>
          </a:prstGeom>
        </p:spPr>
        <p:txBody>
          <a:bodyPr vert="horz" wrap="square" lIns="0" tIns="13335" rIns="0" bIns="0" rtlCol="0">
            <a:spAutoFit/>
          </a:bodyPr>
          <a:lstStyle/>
          <a:p>
            <a:pPr marL="12700">
              <a:lnSpc>
                <a:spcPct val="100000"/>
              </a:lnSpc>
              <a:spcBef>
                <a:spcPts val="105"/>
              </a:spcBef>
            </a:pPr>
            <a:r>
              <a:rPr sz="3200" u="heavy" spc="-105" dirty="0">
                <a:solidFill>
                  <a:srgbClr val="0000FF"/>
                </a:solidFill>
                <a:uFill>
                  <a:solidFill>
                    <a:srgbClr val="0000FF"/>
                  </a:solidFill>
                </a:uFill>
                <a:latin typeface="Arial"/>
                <a:cs typeface="Arial"/>
                <a:hlinkClick r:id="rId2"/>
              </a:rPr>
              <a:t>https://youtu.be/KG5jvQyF5bA</a:t>
            </a:r>
            <a:endParaRPr sz="3200">
              <a:latin typeface="Arial"/>
              <a:cs typeface="Arial"/>
            </a:endParaRPr>
          </a:p>
        </p:txBody>
      </p:sp>
      <p:sp>
        <p:nvSpPr>
          <p:cNvPr id="4" name="object 4"/>
          <p:cNvSpPr/>
          <p:nvPr/>
        </p:nvSpPr>
        <p:spPr>
          <a:xfrm>
            <a:off x="107504" y="3068942"/>
            <a:ext cx="2995710" cy="3411346"/>
          </a:xfrm>
          <a:prstGeom prst="rect">
            <a:avLst/>
          </a:prstGeom>
          <a:blipFill>
            <a:blip r:embed="rId3" cstate="print"/>
            <a:stretch>
              <a:fillRect/>
            </a:stretch>
          </a:blipFill>
        </p:spPr>
        <p:txBody>
          <a:bodyPr wrap="square" lIns="0" tIns="0" rIns="0" bIns="0" rtlCol="0"/>
          <a:lstStyle/>
          <a:p>
            <a:endParaRPr/>
          </a:p>
        </p:txBody>
      </p:sp>
      <p:sp>
        <p:nvSpPr>
          <p:cNvPr id="5" name="object 5"/>
          <p:cNvSpPr/>
          <p:nvPr/>
        </p:nvSpPr>
        <p:spPr>
          <a:xfrm>
            <a:off x="3131820" y="3694480"/>
            <a:ext cx="3857625" cy="2160270"/>
          </a:xfrm>
          <a:prstGeom prst="rect">
            <a:avLst/>
          </a:prstGeom>
          <a:blipFill>
            <a:blip r:embed="rId4" cstate="print"/>
            <a:stretch>
              <a:fillRect/>
            </a:stretch>
          </a:blipFill>
        </p:spPr>
        <p:txBody>
          <a:bodyPr wrap="square" lIns="0" tIns="0" rIns="0" bIns="0" rtlCol="0"/>
          <a:lstStyle/>
          <a:p>
            <a:endParaRPr/>
          </a:p>
        </p:txBody>
      </p:sp>
      <p:sp>
        <p:nvSpPr>
          <p:cNvPr id="6" name="object 6"/>
          <p:cNvSpPr/>
          <p:nvPr/>
        </p:nvSpPr>
        <p:spPr>
          <a:xfrm>
            <a:off x="6156197" y="1524000"/>
            <a:ext cx="2667000" cy="1905000"/>
          </a:xfrm>
          <a:prstGeom prst="rect">
            <a:avLst/>
          </a:prstGeom>
          <a:blipFill>
            <a:blip r:embed="rId5" cstate="print"/>
            <a:stretch>
              <a:fillRect/>
            </a:stretch>
          </a:blipFill>
        </p:spPr>
        <p:txBody>
          <a:bodyPr wrap="square" lIns="0" tIns="0" rIns="0" bIns="0" rtlCol="0"/>
          <a:lstStyle/>
          <a:p>
            <a:endParaRPr/>
          </a:p>
        </p:txBody>
      </p:sp>
      <p:sp>
        <p:nvSpPr>
          <p:cNvPr id="7" name="object 7"/>
          <p:cNvSpPr/>
          <p:nvPr/>
        </p:nvSpPr>
        <p:spPr>
          <a:xfrm>
            <a:off x="5982842" y="4530596"/>
            <a:ext cx="3161157" cy="2327402"/>
          </a:xfrm>
          <a:prstGeom prst="rect">
            <a:avLst/>
          </a:prstGeom>
          <a:blipFill>
            <a:blip r:embed="rId6" cstate="print"/>
            <a:stretch>
              <a:fillRect/>
            </a:stretch>
          </a:blipFill>
        </p:spPr>
        <p:txBody>
          <a:bodyPr wrap="square" lIns="0" tIns="0" rIns="0" bIns="0" rtlCol="0"/>
          <a:lstStyle/>
          <a:p>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81634" y="461594"/>
            <a:ext cx="8309966" cy="690574"/>
          </a:xfrm>
          <a:prstGeom prst="rect">
            <a:avLst/>
          </a:prstGeom>
        </p:spPr>
        <p:txBody>
          <a:bodyPr vert="horz" wrap="square" lIns="0" tIns="13335" rIns="0" bIns="0" rtlCol="0">
            <a:spAutoFit/>
          </a:bodyPr>
          <a:lstStyle/>
          <a:p>
            <a:pPr marL="12700">
              <a:lnSpc>
                <a:spcPct val="100000"/>
              </a:lnSpc>
              <a:spcBef>
                <a:spcPts val="105"/>
              </a:spcBef>
            </a:pPr>
            <a:r>
              <a:rPr lang="en-GB" spc="-275" dirty="0" smtClean="0"/>
              <a:t>So … </a:t>
            </a:r>
            <a:r>
              <a:rPr spc="-275" dirty="0" smtClean="0"/>
              <a:t>politics </a:t>
            </a:r>
            <a:r>
              <a:rPr spc="-125" dirty="0"/>
              <a:t>matters </a:t>
            </a:r>
            <a:r>
              <a:rPr spc="40" dirty="0"/>
              <a:t>to</a:t>
            </a:r>
            <a:r>
              <a:rPr spc="-320" dirty="0"/>
              <a:t> </a:t>
            </a:r>
            <a:r>
              <a:rPr spc="-285" dirty="0"/>
              <a:t>businesses</a:t>
            </a:r>
          </a:p>
        </p:txBody>
      </p:sp>
      <p:sp>
        <p:nvSpPr>
          <p:cNvPr id="3" name="object 3"/>
          <p:cNvSpPr txBox="1"/>
          <p:nvPr/>
        </p:nvSpPr>
        <p:spPr>
          <a:xfrm>
            <a:off x="535940" y="1510703"/>
            <a:ext cx="7947025" cy="3928110"/>
          </a:xfrm>
          <a:prstGeom prst="rect">
            <a:avLst/>
          </a:prstGeom>
        </p:spPr>
        <p:txBody>
          <a:bodyPr vert="horz" wrap="square" lIns="0" tIns="110490" rIns="0" bIns="0" rtlCol="0">
            <a:spAutoFit/>
          </a:bodyPr>
          <a:lstStyle/>
          <a:p>
            <a:pPr marL="355600" indent="-342900">
              <a:lnSpc>
                <a:spcPct val="100000"/>
              </a:lnSpc>
              <a:spcBef>
                <a:spcPts val="870"/>
              </a:spcBef>
              <a:buChar char="•"/>
              <a:tabLst>
                <a:tab pos="355600" algn="l"/>
                <a:tab pos="356235" algn="l"/>
              </a:tabLst>
            </a:pPr>
            <a:r>
              <a:rPr sz="3200" spc="-150" dirty="0">
                <a:latin typeface="Arial"/>
                <a:cs typeface="Arial"/>
              </a:rPr>
              <a:t>How </a:t>
            </a:r>
            <a:r>
              <a:rPr sz="3200" spc="-185" dirty="0">
                <a:latin typeface="Arial"/>
                <a:cs typeface="Arial"/>
              </a:rPr>
              <a:t>does </a:t>
            </a:r>
            <a:r>
              <a:rPr sz="3200" spc="-110" dirty="0">
                <a:latin typeface="Arial"/>
                <a:cs typeface="Arial"/>
              </a:rPr>
              <a:t>government </a:t>
            </a:r>
            <a:r>
              <a:rPr sz="3200" spc="-95" dirty="0">
                <a:latin typeface="Arial"/>
                <a:cs typeface="Arial"/>
              </a:rPr>
              <a:t>policy </a:t>
            </a:r>
            <a:r>
              <a:rPr sz="3200" spc="-80" dirty="0">
                <a:latin typeface="Arial"/>
                <a:cs typeface="Arial"/>
              </a:rPr>
              <a:t>impact </a:t>
            </a:r>
            <a:r>
              <a:rPr sz="3200" spc="-95" dirty="0">
                <a:latin typeface="Arial"/>
                <a:cs typeface="Arial"/>
              </a:rPr>
              <a:t>on</a:t>
            </a:r>
            <a:r>
              <a:rPr sz="3200" spc="-395" dirty="0">
                <a:latin typeface="Arial"/>
                <a:cs typeface="Arial"/>
              </a:rPr>
              <a:t> </a:t>
            </a:r>
            <a:r>
              <a:rPr sz="3200" spc="-30" dirty="0">
                <a:latin typeface="Arial"/>
                <a:cs typeface="Arial"/>
              </a:rPr>
              <a:t>it?</a:t>
            </a:r>
            <a:endParaRPr sz="3200" dirty="0">
              <a:latin typeface="Arial"/>
              <a:cs typeface="Arial"/>
            </a:endParaRPr>
          </a:p>
          <a:p>
            <a:pPr marL="355600" marR="5080" indent="-342900">
              <a:lnSpc>
                <a:spcPct val="100000"/>
              </a:lnSpc>
              <a:spcBef>
                <a:spcPts val="765"/>
              </a:spcBef>
              <a:buChar char="•"/>
              <a:tabLst>
                <a:tab pos="355600" algn="l"/>
                <a:tab pos="356235" algn="l"/>
              </a:tabLst>
            </a:pPr>
            <a:r>
              <a:rPr sz="3200" spc="-150" dirty="0">
                <a:latin typeface="Arial"/>
                <a:cs typeface="Arial"/>
              </a:rPr>
              <a:t>How </a:t>
            </a:r>
            <a:r>
              <a:rPr sz="3200" spc="-165" dirty="0">
                <a:latin typeface="Arial"/>
                <a:cs typeface="Arial"/>
              </a:rPr>
              <a:t>is </a:t>
            </a:r>
            <a:r>
              <a:rPr sz="3200" spc="-35" dirty="0">
                <a:latin typeface="Arial"/>
                <a:cs typeface="Arial"/>
              </a:rPr>
              <a:t>the </a:t>
            </a:r>
            <a:r>
              <a:rPr sz="3200" spc="-50" dirty="0">
                <a:latin typeface="Arial"/>
                <a:cs typeface="Arial"/>
              </a:rPr>
              <a:t>political </a:t>
            </a:r>
            <a:r>
              <a:rPr sz="3200" spc="-110" dirty="0">
                <a:latin typeface="Arial"/>
                <a:cs typeface="Arial"/>
              </a:rPr>
              <a:t>risk </a:t>
            </a:r>
            <a:r>
              <a:rPr sz="3200" spc="-95" dirty="0">
                <a:latin typeface="Arial"/>
                <a:cs typeface="Arial"/>
              </a:rPr>
              <a:t>affecting </a:t>
            </a:r>
            <a:r>
              <a:rPr sz="3200" spc="-114" dirty="0">
                <a:latin typeface="Arial"/>
                <a:cs typeface="Arial"/>
              </a:rPr>
              <a:t>planning</a:t>
            </a:r>
            <a:r>
              <a:rPr sz="3200" spc="-480" dirty="0">
                <a:latin typeface="Arial"/>
                <a:cs typeface="Arial"/>
              </a:rPr>
              <a:t> </a:t>
            </a:r>
            <a:r>
              <a:rPr sz="3200" spc="-150" dirty="0">
                <a:latin typeface="Arial"/>
                <a:cs typeface="Arial"/>
              </a:rPr>
              <a:t>and  </a:t>
            </a:r>
            <a:r>
              <a:rPr sz="3200" spc="-140" dirty="0">
                <a:latin typeface="Arial"/>
                <a:cs typeface="Arial"/>
              </a:rPr>
              <a:t>strategy?</a:t>
            </a:r>
            <a:endParaRPr sz="3200">
              <a:latin typeface="Arial"/>
              <a:cs typeface="Arial"/>
            </a:endParaRPr>
          </a:p>
          <a:p>
            <a:pPr marL="355600" marR="726440" indent="-342900">
              <a:lnSpc>
                <a:spcPct val="100000"/>
              </a:lnSpc>
              <a:spcBef>
                <a:spcPts val="770"/>
              </a:spcBef>
              <a:buChar char="•"/>
              <a:tabLst>
                <a:tab pos="355600" algn="l"/>
                <a:tab pos="356235" algn="l"/>
              </a:tabLst>
            </a:pPr>
            <a:r>
              <a:rPr sz="3200" spc="-175" dirty="0">
                <a:latin typeface="Arial"/>
                <a:cs typeface="Arial"/>
              </a:rPr>
              <a:t>Consider </a:t>
            </a:r>
            <a:r>
              <a:rPr sz="3200" spc="-204" dirty="0">
                <a:latin typeface="Arial"/>
                <a:cs typeface="Arial"/>
              </a:rPr>
              <a:t>areas </a:t>
            </a:r>
            <a:r>
              <a:rPr sz="3200" spc="-95" dirty="0">
                <a:latin typeface="Arial"/>
                <a:cs typeface="Arial"/>
              </a:rPr>
              <a:t>where </a:t>
            </a:r>
            <a:r>
              <a:rPr sz="3200" spc="-195" dirty="0">
                <a:latin typeface="Arial"/>
                <a:cs typeface="Arial"/>
              </a:rPr>
              <a:t>change </a:t>
            </a:r>
            <a:r>
              <a:rPr sz="3200" spc="-165" dirty="0">
                <a:latin typeface="Arial"/>
                <a:cs typeface="Arial"/>
              </a:rPr>
              <a:t>is </a:t>
            </a:r>
            <a:r>
              <a:rPr sz="3200" spc="-90" dirty="0">
                <a:latin typeface="Arial"/>
                <a:cs typeface="Arial"/>
              </a:rPr>
              <a:t>likely </a:t>
            </a:r>
            <a:r>
              <a:rPr sz="3200" spc="-300" dirty="0">
                <a:latin typeface="Arial"/>
                <a:cs typeface="Arial"/>
              </a:rPr>
              <a:t>as </a:t>
            </a:r>
            <a:r>
              <a:rPr sz="3200" spc="-245" dirty="0">
                <a:latin typeface="Arial"/>
                <a:cs typeface="Arial"/>
              </a:rPr>
              <a:t>a  </a:t>
            </a:r>
            <a:r>
              <a:rPr sz="3200" spc="-75" dirty="0">
                <a:latin typeface="Arial"/>
                <a:cs typeface="Arial"/>
              </a:rPr>
              <a:t>result </a:t>
            </a:r>
            <a:r>
              <a:rPr sz="3200" spc="-5" dirty="0">
                <a:latin typeface="Arial"/>
                <a:cs typeface="Arial"/>
              </a:rPr>
              <a:t>of</a:t>
            </a:r>
            <a:r>
              <a:rPr sz="3200" spc="-265" dirty="0">
                <a:latin typeface="Arial"/>
                <a:cs typeface="Arial"/>
              </a:rPr>
              <a:t> </a:t>
            </a:r>
            <a:r>
              <a:rPr sz="3200" spc="-110" dirty="0">
                <a:latin typeface="Arial"/>
                <a:cs typeface="Arial"/>
              </a:rPr>
              <a:t>Brexit</a:t>
            </a:r>
            <a:endParaRPr sz="3200" dirty="0">
              <a:latin typeface="Arial"/>
              <a:cs typeface="Arial"/>
            </a:endParaRPr>
          </a:p>
          <a:p>
            <a:pPr>
              <a:lnSpc>
                <a:spcPct val="100000"/>
              </a:lnSpc>
              <a:spcBef>
                <a:spcPts val="30"/>
              </a:spcBef>
            </a:pPr>
            <a:endParaRPr sz="4650" dirty="0">
              <a:latin typeface="Times New Roman"/>
              <a:cs typeface="Times New Roman"/>
            </a:endParaRPr>
          </a:p>
          <a:p>
            <a:pPr marL="12700">
              <a:lnSpc>
                <a:spcPct val="100000"/>
              </a:lnSpc>
              <a:spcBef>
                <a:spcPts val="5"/>
              </a:spcBef>
            </a:pPr>
            <a:r>
              <a:rPr sz="3200" u="heavy" spc="-130" dirty="0">
                <a:solidFill>
                  <a:srgbClr val="0000FF"/>
                </a:solidFill>
                <a:uFill>
                  <a:solidFill>
                    <a:srgbClr val="0000FF"/>
                  </a:solidFill>
                </a:uFill>
                <a:latin typeface="Arial"/>
                <a:cs typeface="Arial"/>
                <a:hlinkClick r:id="rId2"/>
              </a:rPr>
              <a:t>https://youtu.be/xeSFxXlLnZg</a:t>
            </a:r>
            <a:endParaRPr sz="3200" dirty="0">
              <a:latin typeface="Arial"/>
              <a:cs typeface="Arial"/>
            </a:endParaRPr>
          </a:p>
        </p:txBody>
      </p:sp>
      <p:sp>
        <p:nvSpPr>
          <p:cNvPr id="4" name="object 4"/>
          <p:cNvSpPr txBox="1"/>
          <p:nvPr/>
        </p:nvSpPr>
        <p:spPr>
          <a:xfrm>
            <a:off x="8411971" y="6431686"/>
            <a:ext cx="196215" cy="208279"/>
          </a:xfrm>
          <a:prstGeom prst="rect">
            <a:avLst/>
          </a:prstGeom>
        </p:spPr>
        <p:txBody>
          <a:bodyPr vert="horz" wrap="square" lIns="0" tIns="12700" rIns="0" bIns="0" rtlCol="0">
            <a:spAutoFit/>
          </a:bodyPr>
          <a:lstStyle/>
          <a:p>
            <a:pPr marL="12700">
              <a:lnSpc>
                <a:spcPct val="100000"/>
              </a:lnSpc>
              <a:spcBef>
                <a:spcPts val="100"/>
              </a:spcBef>
            </a:pPr>
            <a:r>
              <a:rPr sz="1200" spc="-5" dirty="0">
                <a:solidFill>
                  <a:srgbClr val="888888"/>
                </a:solidFill>
                <a:latin typeface="Arial"/>
                <a:cs typeface="Arial"/>
              </a:rPr>
              <a:t>34</a:t>
            </a:r>
            <a:endParaRPr sz="1200">
              <a:latin typeface="Arial"/>
              <a:cs typeface="Aria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9143999" cy="6857999"/>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0" y="88392"/>
            <a:ext cx="2510028" cy="1008887"/>
          </a:xfrm>
          <a:prstGeom prst="rect">
            <a:avLst/>
          </a:prstGeom>
          <a:blipFill>
            <a:blip r:embed="rId3" cstate="print"/>
            <a:stretch>
              <a:fillRect/>
            </a:stretch>
          </a:blipFill>
        </p:spPr>
        <p:txBody>
          <a:bodyPr wrap="square" lIns="0" tIns="0" rIns="0" bIns="0" rtlCol="0"/>
          <a:lstStyle/>
          <a:p>
            <a:endParaRPr/>
          </a:p>
        </p:txBody>
      </p:sp>
      <p:sp>
        <p:nvSpPr>
          <p:cNvPr id="4" name="object 4"/>
          <p:cNvSpPr/>
          <p:nvPr/>
        </p:nvSpPr>
        <p:spPr>
          <a:xfrm>
            <a:off x="1912620" y="88392"/>
            <a:ext cx="701040" cy="1008887"/>
          </a:xfrm>
          <a:prstGeom prst="rect">
            <a:avLst/>
          </a:prstGeom>
          <a:blipFill>
            <a:blip r:embed="rId4" cstate="print"/>
            <a:stretch>
              <a:fillRect/>
            </a:stretch>
          </a:blipFill>
        </p:spPr>
        <p:txBody>
          <a:bodyPr wrap="square" lIns="0" tIns="0" rIns="0" bIns="0" rtlCol="0"/>
          <a:lstStyle/>
          <a:p>
            <a:endParaRPr/>
          </a:p>
        </p:txBody>
      </p:sp>
      <p:sp>
        <p:nvSpPr>
          <p:cNvPr id="5" name="object 5"/>
          <p:cNvSpPr/>
          <p:nvPr/>
        </p:nvSpPr>
        <p:spPr>
          <a:xfrm>
            <a:off x="190500" y="705612"/>
            <a:ext cx="2045208" cy="79248"/>
          </a:xfrm>
          <a:prstGeom prst="rect">
            <a:avLst/>
          </a:prstGeom>
          <a:blipFill>
            <a:blip r:embed="rId5" cstate="print"/>
            <a:stretch>
              <a:fillRect/>
            </a:stretch>
          </a:blipFill>
        </p:spPr>
        <p:txBody>
          <a:bodyPr wrap="square" lIns="0" tIns="0" rIns="0" bIns="0" rtlCol="0"/>
          <a:lstStyle/>
          <a:p>
            <a:endParaRPr/>
          </a:p>
        </p:txBody>
      </p:sp>
      <p:sp>
        <p:nvSpPr>
          <p:cNvPr id="6" name="object 6"/>
          <p:cNvSpPr/>
          <p:nvPr/>
        </p:nvSpPr>
        <p:spPr>
          <a:xfrm>
            <a:off x="0" y="637031"/>
            <a:ext cx="4853940" cy="1008888"/>
          </a:xfrm>
          <a:prstGeom prst="rect">
            <a:avLst/>
          </a:prstGeom>
          <a:blipFill>
            <a:blip r:embed="rId6" cstate="print"/>
            <a:stretch>
              <a:fillRect/>
            </a:stretch>
          </a:blipFill>
        </p:spPr>
        <p:txBody>
          <a:bodyPr wrap="square" lIns="0" tIns="0" rIns="0" bIns="0" rtlCol="0"/>
          <a:lstStyle/>
          <a:p>
            <a:endParaRPr/>
          </a:p>
        </p:txBody>
      </p:sp>
      <p:sp>
        <p:nvSpPr>
          <p:cNvPr id="7" name="object 7"/>
          <p:cNvSpPr/>
          <p:nvPr/>
        </p:nvSpPr>
        <p:spPr>
          <a:xfrm>
            <a:off x="4256532" y="637031"/>
            <a:ext cx="701039" cy="1008888"/>
          </a:xfrm>
          <a:prstGeom prst="rect">
            <a:avLst/>
          </a:prstGeom>
          <a:blipFill>
            <a:blip r:embed="rId4" cstate="print"/>
            <a:stretch>
              <a:fillRect/>
            </a:stretch>
          </a:blipFill>
        </p:spPr>
        <p:txBody>
          <a:bodyPr wrap="square" lIns="0" tIns="0" rIns="0" bIns="0" rtlCol="0"/>
          <a:lstStyle/>
          <a:p>
            <a:endParaRPr/>
          </a:p>
        </p:txBody>
      </p:sp>
      <p:sp>
        <p:nvSpPr>
          <p:cNvPr id="8" name="object 8"/>
          <p:cNvSpPr/>
          <p:nvPr/>
        </p:nvSpPr>
        <p:spPr>
          <a:xfrm>
            <a:off x="0" y="1185672"/>
            <a:ext cx="5515356" cy="1008888"/>
          </a:xfrm>
          <a:prstGeom prst="rect">
            <a:avLst/>
          </a:prstGeom>
          <a:blipFill>
            <a:blip r:embed="rId7" cstate="print"/>
            <a:stretch>
              <a:fillRect/>
            </a:stretch>
          </a:blipFill>
        </p:spPr>
        <p:txBody>
          <a:bodyPr wrap="square" lIns="0" tIns="0" rIns="0" bIns="0" rtlCol="0"/>
          <a:lstStyle/>
          <a:p>
            <a:endParaRPr/>
          </a:p>
        </p:txBody>
      </p:sp>
      <p:sp>
        <p:nvSpPr>
          <p:cNvPr id="9" name="object 9"/>
          <p:cNvSpPr/>
          <p:nvPr/>
        </p:nvSpPr>
        <p:spPr>
          <a:xfrm>
            <a:off x="0" y="1734311"/>
            <a:ext cx="5879592" cy="1008888"/>
          </a:xfrm>
          <a:prstGeom prst="rect">
            <a:avLst/>
          </a:prstGeom>
          <a:blipFill>
            <a:blip r:embed="rId8" cstate="print"/>
            <a:stretch>
              <a:fillRect/>
            </a:stretch>
          </a:blipFill>
        </p:spPr>
        <p:txBody>
          <a:bodyPr wrap="square" lIns="0" tIns="0" rIns="0" bIns="0" rtlCol="0"/>
          <a:lstStyle/>
          <a:p>
            <a:endParaRPr/>
          </a:p>
        </p:txBody>
      </p:sp>
      <p:sp>
        <p:nvSpPr>
          <p:cNvPr id="10" name="object 10"/>
          <p:cNvSpPr/>
          <p:nvPr/>
        </p:nvSpPr>
        <p:spPr>
          <a:xfrm>
            <a:off x="5282184" y="1734311"/>
            <a:ext cx="701039" cy="1008888"/>
          </a:xfrm>
          <a:prstGeom prst="rect">
            <a:avLst/>
          </a:prstGeom>
          <a:blipFill>
            <a:blip r:embed="rId4" cstate="print"/>
            <a:stretch>
              <a:fillRect/>
            </a:stretch>
          </a:blipFill>
        </p:spPr>
        <p:txBody>
          <a:bodyPr wrap="square" lIns="0" tIns="0" rIns="0" bIns="0" rtlCol="0"/>
          <a:lstStyle/>
          <a:p>
            <a:endParaRPr/>
          </a:p>
        </p:txBody>
      </p:sp>
      <p:sp>
        <p:nvSpPr>
          <p:cNvPr id="11" name="object 11"/>
          <p:cNvSpPr/>
          <p:nvPr/>
        </p:nvSpPr>
        <p:spPr>
          <a:xfrm>
            <a:off x="0" y="2282951"/>
            <a:ext cx="617220" cy="1008888"/>
          </a:xfrm>
          <a:prstGeom prst="rect">
            <a:avLst/>
          </a:prstGeom>
          <a:blipFill>
            <a:blip r:embed="rId9" cstate="print"/>
            <a:stretch>
              <a:fillRect/>
            </a:stretch>
          </a:blipFill>
        </p:spPr>
        <p:txBody>
          <a:bodyPr wrap="square" lIns="0" tIns="0" rIns="0" bIns="0" rtlCol="0"/>
          <a:lstStyle/>
          <a:p>
            <a:endParaRPr/>
          </a:p>
        </p:txBody>
      </p:sp>
      <p:sp>
        <p:nvSpPr>
          <p:cNvPr id="12" name="object 12"/>
          <p:cNvSpPr/>
          <p:nvPr/>
        </p:nvSpPr>
        <p:spPr>
          <a:xfrm>
            <a:off x="0" y="2831592"/>
            <a:ext cx="617220" cy="1008887"/>
          </a:xfrm>
          <a:prstGeom prst="rect">
            <a:avLst/>
          </a:prstGeom>
          <a:blipFill>
            <a:blip r:embed="rId9" cstate="print"/>
            <a:stretch>
              <a:fillRect/>
            </a:stretch>
          </a:blipFill>
        </p:spPr>
        <p:txBody>
          <a:bodyPr wrap="square" lIns="0" tIns="0" rIns="0" bIns="0" rtlCol="0"/>
          <a:lstStyle/>
          <a:p>
            <a:endParaRPr/>
          </a:p>
        </p:txBody>
      </p:sp>
      <p:sp>
        <p:nvSpPr>
          <p:cNvPr id="13" name="object 13"/>
          <p:cNvSpPr/>
          <p:nvPr/>
        </p:nvSpPr>
        <p:spPr>
          <a:xfrm>
            <a:off x="0" y="3380232"/>
            <a:ext cx="617220" cy="1008888"/>
          </a:xfrm>
          <a:prstGeom prst="rect">
            <a:avLst/>
          </a:prstGeom>
          <a:blipFill>
            <a:blip r:embed="rId9" cstate="print"/>
            <a:stretch>
              <a:fillRect/>
            </a:stretch>
          </a:blipFill>
        </p:spPr>
        <p:txBody>
          <a:bodyPr wrap="square" lIns="0" tIns="0" rIns="0" bIns="0" rtlCol="0"/>
          <a:lstStyle/>
          <a:p>
            <a:endParaRPr/>
          </a:p>
        </p:txBody>
      </p:sp>
      <p:sp>
        <p:nvSpPr>
          <p:cNvPr id="14" name="object 14"/>
          <p:cNvSpPr/>
          <p:nvPr/>
        </p:nvSpPr>
        <p:spPr>
          <a:xfrm>
            <a:off x="0" y="3928871"/>
            <a:ext cx="617220" cy="1008888"/>
          </a:xfrm>
          <a:prstGeom prst="rect">
            <a:avLst/>
          </a:prstGeom>
          <a:blipFill>
            <a:blip r:embed="rId9" cstate="print"/>
            <a:stretch>
              <a:fillRect/>
            </a:stretch>
          </a:blipFill>
        </p:spPr>
        <p:txBody>
          <a:bodyPr wrap="square" lIns="0" tIns="0" rIns="0" bIns="0" rtlCol="0"/>
          <a:lstStyle/>
          <a:p>
            <a:endParaRPr/>
          </a:p>
        </p:txBody>
      </p:sp>
      <p:sp>
        <p:nvSpPr>
          <p:cNvPr id="15" name="object 15"/>
          <p:cNvSpPr/>
          <p:nvPr/>
        </p:nvSpPr>
        <p:spPr>
          <a:xfrm>
            <a:off x="0" y="4477511"/>
            <a:ext cx="617220" cy="1008888"/>
          </a:xfrm>
          <a:prstGeom prst="rect">
            <a:avLst/>
          </a:prstGeom>
          <a:blipFill>
            <a:blip r:embed="rId9" cstate="print"/>
            <a:stretch>
              <a:fillRect/>
            </a:stretch>
          </a:blipFill>
        </p:spPr>
        <p:txBody>
          <a:bodyPr wrap="square" lIns="0" tIns="0" rIns="0" bIns="0" rtlCol="0"/>
          <a:lstStyle/>
          <a:p>
            <a:endParaRPr/>
          </a:p>
        </p:txBody>
      </p:sp>
      <p:sp>
        <p:nvSpPr>
          <p:cNvPr id="16" name="object 16"/>
          <p:cNvSpPr/>
          <p:nvPr/>
        </p:nvSpPr>
        <p:spPr>
          <a:xfrm>
            <a:off x="0" y="5026152"/>
            <a:ext cx="617220" cy="1008888"/>
          </a:xfrm>
          <a:prstGeom prst="rect">
            <a:avLst/>
          </a:prstGeom>
          <a:blipFill>
            <a:blip r:embed="rId9" cstate="print"/>
            <a:stretch>
              <a:fillRect/>
            </a:stretch>
          </a:blipFill>
        </p:spPr>
        <p:txBody>
          <a:bodyPr wrap="square" lIns="0" tIns="0" rIns="0" bIns="0" rtlCol="0"/>
          <a:lstStyle/>
          <a:p>
            <a:endParaRPr/>
          </a:p>
        </p:txBody>
      </p:sp>
      <p:sp>
        <p:nvSpPr>
          <p:cNvPr id="17" name="object 17"/>
          <p:cNvSpPr/>
          <p:nvPr/>
        </p:nvSpPr>
        <p:spPr>
          <a:xfrm>
            <a:off x="0" y="5574791"/>
            <a:ext cx="617220" cy="1008888"/>
          </a:xfrm>
          <a:prstGeom prst="rect">
            <a:avLst/>
          </a:prstGeom>
          <a:blipFill>
            <a:blip r:embed="rId9" cstate="print"/>
            <a:stretch>
              <a:fillRect/>
            </a:stretch>
          </a:blipFill>
        </p:spPr>
        <p:txBody>
          <a:bodyPr wrap="square" lIns="0" tIns="0" rIns="0" bIns="0" rtlCol="0"/>
          <a:lstStyle/>
          <a:p>
            <a:endParaRPr/>
          </a:p>
        </p:txBody>
      </p:sp>
      <p:sp>
        <p:nvSpPr>
          <p:cNvPr id="18" name="object 18"/>
          <p:cNvSpPr/>
          <p:nvPr/>
        </p:nvSpPr>
        <p:spPr>
          <a:xfrm>
            <a:off x="0" y="6123430"/>
            <a:ext cx="617220" cy="734568"/>
          </a:xfrm>
          <a:prstGeom prst="rect">
            <a:avLst/>
          </a:prstGeom>
          <a:blipFill>
            <a:blip r:embed="rId10" cstate="print"/>
            <a:stretch>
              <a:fillRect/>
            </a:stretch>
          </a:blipFill>
        </p:spPr>
        <p:txBody>
          <a:bodyPr wrap="square" lIns="0" tIns="0" rIns="0" bIns="0" rtlCol="0"/>
          <a:lstStyle/>
          <a:p>
            <a:endParaRPr/>
          </a:p>
        </p:txBody>
      </p:sp>
      <p:sp>
        <p:nvSpPr>
          <p:cNvPr id="19" name="object 19"/>
          <p:cNvSpPr/>
          <p:nvPr/>
        </p:nvSpPr>
        <p:spPr>
          <a:xfrm>
            <a:off x="0" y="6672070"/>
            <a:ext cx="617220" cy="185928"/>
          </a:xfrm>
          <a:prstGeom prst="rect">
            <a:avLst/>
          </a:prstGeom>
          <a:blipFill>
            <a:blip r:embed="rId11" cstate="print"/>
            <a:stretch>
              <a:fillRect/>
            </a:stretch>
          </a:blipFill>
        </p:spPr>
        <p:txBody>
          <a:bodyPr wrap="square" lIns="0" tIns="0" rIns="0" bIns="0" rtlCol="0"/>
          <a:lstStyle/>
          <a:p>
            <a:endParaRPr/>
          </a:p>
        </p:txBody>
      </p:sp>
      <p:sp>
        <p:nvSpPr>
          <p:cNvPr id="20" name="object 20"/>
          <p:cNvSpPr txBox="1">
            <a:spLocks noGrp="1"/>
          </p:cNvSpPr>
          <p:nvPr>
            <p:ph type="title"/>
          </p:nvPr>
        </p:nvSpPr>
        <p:spPr>
          <a:xfrm>
            <a:off x="186334" y="192785"/>
            <a:ext cx="5288280" cy="2228815"/>
          </a:xfrm>
          <a:prstGeom prst="rect">
            <a:avLst/>
          </a:prstGeom>
        </p:spPr>
        <p:txBody>
          <a:bodyPr vert="horz" wrap="square" lIns="0" tIns="12700" rIns="0" bIns="0" rtlCol="0">
            <a:spAutoFit/>
          </a:bodyPr>
          <a:lstStyle/>
          <a:p>
            <a:pPr marL="12700">
              <a:lnSpc>
                <a:spcPct val="100000"/>
              </a:lnSpc>
              <a:spcBef>
                <a:spcPts val="100"/>
              </a:spcBef>
            </a:pPr>
            <a:r>
              <a:rPr sz="3600" b="1" u="heavy" spc="-220" dirty="0">
                <a:solidFill>
                  <a:srgbClr val="FFFF00"/>
                </a:solidFill>
                <a:uFill>
                  <a:solidFill>
                    <a:srgbClr val="FFFF00"/>
                  </a:solidFill>
                </a:uFill>
                <a:latin typeface="Trebuchet MS"/>
                <a:cs typeface="Trebuchet MS"/>
              </a:rPr>
              <a:t>Next</a:t>
            </a:r>
            <a:r>
              <a:rPr sz="3600" b="1" u="heavy" spc="-280" dirty="0">
                <a:solidFill>
                  <a:srgbClr val="FFFF00"/>
                </a:solidFill>
                <a:uFill>
                  <a:solidFill>
                    <a:srgbClr val="FFFF00"/>
                  </a:solidFill>
                </a:uFill>
                <a:latin typeface="Trebuchet MS"/>
                <a:cs typeface="Trebuchet MS"/>
              </a:rPr>
              <a:t> </a:t>
            </a:r>
            <a:r>
              <a:rPr sz="3600" b="1" u="heavy" spc="-225" dirty="0">
                <a:solidFill>
                  <a:srgbClr val="FFFF00"/>
                </a:solidFill>
                <a:uFill>
                  <a:solidFill>
                    <a:srgbClr val="FFFF00"/>
                  </a:solidFill>
                </a:uFill>
                <a:latin typeface="Trebuchet MS"/>
                <a:cs typeface="Trebuchet MS"/>
              </a:rPr>
              <a:t>time:</a:t>
            </a:r>
            <a:endParaRPr sz="3600" dirty="0">
              <a:latin typeface="Trebuchet MS"/>
              <a:cs typeface="Trebuchet MS"/>
            </a:endParaRPr>
          </a:p>
          <a:p>
            <a:pPr marL="12700" marR="5080">
              <a:lnSpc>
                <a:spcPct val="100000"/>
              </a:lnSpc>
            </a:pPr>
            <a:r>
              <a:rPr sz="3600" b="1" spc="-165" dirty="0">
                <a:solidFill>
                  <a:srgbClr val="FFFF00"/>
                </a:solidFill>
                <a:latin typeface="Trebuchet MS"/>
                <a:cs typeface="Trebuchet MS"/>
              </a:rPr>
              <a:t>Analysing </a:t>
            </a:r>
            <a:r>
              <a:rPr sz="3600" b="1" spc="-215" dirty="0">
                <a:solidFill>
                  <a:srgbClr val="FFFF00"/>
                </a:solidFill>
                <a:latin typeface="Trebuchet MS"/>
                <a:cs typeface="Trebuchet MS"/>
              </a:rPr>
              <a:t>the </a:t>
            </a:r>
            <a:r>
              <a:rPr sz="3600" b="1" spc="-240" dirty="0">
                <a:solidFill>
                  <a:srgbClr val="FFFF00"/>
                </a:solidFill>
                <a:latin typeface="Trebuchet MS"/>
                <a:cs typeface="Trebuchet MS"/>
              </a:rPr>
              <a:t>External </a:t>
            </a:r>
            <a:r>
              <a:rPr sz="3600" b="1" spc="-220" dirty="0" smtClean="0">
                <a:solidFill>
                  <a:srgbClr val="FFFF00"/>
                </a:solidFill>
                <a:latin typeface="Trebuchet MS"/>
                <a:cs typeface="Trebuchet MS"/>
              </a:rPr>
              <a:t>Environment </a:t>
            </a:r>
            <a:r>
              <a:rPr sz="3600" b="1" spc="-310" dirty="0" smtClean="0">
                <a:solidFill>
                  <a:srgbClr val="FFFF00"/>
                </a:solidFill>
                <a:latin typeface="Trebuchet MS"/>
                <a:cs typeface="Trebuchet MS"/>
              </a:rPr>
              <a:t>:  </a:t>
            </a:r>
            <a:r>
              <a:rPr lang="en-GB" sz="3600" b="1" spc="-204" dirty="0" smtClean="0">
                <a:solidFill>
                  <a:srgbClr val="FFFF00"/>
                </a:solidFill>
                <a:latin typeface="Trebuchet MS"/>
                <a:cs typeface="Trebuchet MS"/>
              </a:rPr>
              <a:t>Social and Technological</a:t>
            </a:r>
            <a:r>
              <a:rPr sz="3600" b="1" spc="-265" dirty="0" smtClean="0">
                <a:solidFill>
                  <a:srgbClr val="FFFF00"/>
                </a:solidFill>
                <a:latin typeface="Trebuchet MS"/>
                <a:cs typeface="Trebuchet MS"/>
              </a:rPr>
              <a:t> </a:t>
            </a:r>
            <a:r>
              <a:rPr sz="3600" b="1" spc="-210" dirty="0">
                <a:solidFill>
                  <a:srgbClr val="FFFF00"/>
                </a:solidFill>
                <a:latin typeface="Trebuchet MS"/>
                <a:cs typeface="Trebuchet MS"/>
              </a:rPr>
              <a:t>factors</a:t>
            </a:r>
            <a:endParaRPr sz="3600" dirty="0">
              <a:latin typeface="Trebuchet MS"/>
              <a:cs typeface="Trebuchet MS"/>
            </a:endParaRPr>
          </a:p>
        </p:txBody>
      </p:sp>
      <p:sp>
        <p:nvSpPr>
          <p:cNvPr id="21" name="object 21"/>
          <p:cNvSpPr txBox="1"/>
          <p:nvPr/>
        </p:nvSpPr>
        <p:spPr>
          <a:xfrm>
            <a:off x="8411971" y="6431686"/>
            <a:ext cx="196215" cy="208279"/>
          </a:xfrm>
          <a:prstGeom prst="rect">
            <a:avLst/>
          </a:prstGeom>
        </p:spPr>
        <p:txBody>
          <a:bodyPr vert="horz" wrap="square" lIns="0" tIns="12700" rIns="0" bIns="0" rtlCol="0">
            <a:spAutoFit/>
          </a:bodyPr>
          <a:lstStyle/>
          <a:p>
            <a:pPr marL="12700">
              <a:lnSpc>
                <a:spcPct val="100000"/>
              </a:lnSpc>
              <a:spcBef>
                <a:spcPts val="100"/>
              </a:spcBef>
            </a:pPr>
            <a:r>
              <a:rPr sz="1200" spc="-5" dirty="0">
                <a:solidFill>
                  <a:srgbClr val="888888"/>
                </a:solidFill>
                <a:latin typeface="Arial"/>
                <a:cs typeface="Arial"/>
              </a:rPr>
              <a:t>35</a:t>
            </a:r>
            <a:endParaRPr sz="1200">
              <a:latin typeface="Arial"/>
              <a:cs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49</TotalTime>
  <Words>4052</Words>
  <Application>Microsoft Office PowerPoint</Application>
  <PresentationFormat>On-screen Show (4:3)</PresentationFormat>
  <Paragraphs>245</Paragraphs>
  <Slides>28</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Arial</vt:lpstr>
      <vt:lpstr>Calibri</vt:lpstr>
      <vt:lpstr>Courier New</vt:lpstr>
      <vt:lpstr>Open Sans</vt:lpstr>
      <vt:lpstr>Symbol</vt:lpstr>
      <vt:lpstr>Times New Roman</vt:lpstr>
      <vt:lpstr>Trebuchet MS</vt:lpstr>
      <vt:lpstr>Office Theme</vt:lpstr>
      <vt:lpstr>Management in Practice M5X02110 – Level 5</vt:lpstr>
      <vt:lpstr>The PESTEL framework (1)</vt:lpstr>
      <vt:lpstr>The PESTEL framework (2)</vt:lpstr>
      <vt:lpstr>The PESTEL framework (3)</vt:lpstr>
      <vt:lpstr>PowerPoint Presentation</vt:lpstr>
      <vt:lpstr>PowerPoint Presentation</vt:lpstr>
      <vt:lpstr>PowerPoint Presentation</vt:lpstr>
      <vt:lpstr>Activity</vt:lpstr>
      <vt:lpstr>The External Environment</vt:lpstr>
      <vt:lpstr>The Political Sphere</vt:lpstr>
      <vt:lpstr>Impacts of State Policies on Business</vt:lpstr>
      <vt:lpstr>Political Risk</vt:lpstr>
      <vt:lpstr>Democracy</vt:lpstr>
      <vt:lpstr>Systems of Government</vt:lpstr>
      <vt:lpstr>Political Parties</vt:lpstr>
      <vt:lpstr>Political parties</vt:lpstr>
      <vt:lpstr>Political Parties</vt:lpstr>
      <vt:lpstr>UK’s Political Parties</vt:lpstr>
      <vt:lpstr>Trading Blocs</vt:lpstr>
      <vt:lpstr>Preferential Trading</vt:lpstr>
      <vt:lpstr>Preferential Trading</vt:lpstr>
      <vt:lpstr>Preferential Trading</vt:lpstr>
      <vt:lpstr>Preferential Trading in Practice</vt:lpstr>
      <vt:lpstr>The European Union</vt:lpstr>
      <vt:lpstr>The European Union</vt:lpstr>
      <vt:lpstr>What are the implications of Brexit  for the UK’s LET sector?</vt:lpstr>
      <vt:lpstr>So … politics matters to businesses</vt:lpstr>
      <vt:lpstr>Next time: Analysing the External Environment :  Social and Technological factors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dc:title>
  <dc:creator>MD</dc:creator>
  <cp:lastModifiedBy>Sandra Dettmer</cp:lastModifiedBy>
  <cp:revision>10</cp:revision>
  <dcterms:created xsi:type="dcterms:W3CDTF">2019-02-24T21:36:02Z</dcterms:created>
  <dcterms:modified xsi:type="dcterms:W3CDTF">2019-02-24T22:26:23Z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2018-03-09T00:00:00Z</vt:filetime>
  </property>
  <property fmtid="{D5CDD505-2E9C-101B-9397-08002B2CF9AE}" pid="3" name="Creator">
    <vt:lpwstr>Microsoft® PowerPoint® 2010</vt:lpwstr>
  </property>
  <property fmtid="{D5CDD505-2E9C-101B-9397-08002B2CF9AE}" pid="4" name="LastSaved">
    <vt:filetime>2019-02-24T00:00:00Z</vt:filetime>
  </property>
</Properties>
</file>