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9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63" r:id="rId7"/>
    <p:sldId id="261" r:id="rId8"/>
    <p:sldId id="264" r:id="rId9"/>
    <p:sldId id="262" r:id="rId10"/>
    <p:sldId id="265" r:id="rId11"/>
    <p:sldId id="260" r:id="rId12"/>
    <p:sldId id="270" r:id="rId13"/>
    <p:sldId id="272" r:id="rId14"/>
    <p:sldId id="273" r:id="rId15"/>
    <p:sldId id="271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94" autoAdjust="0"/>
    <p:restoredTop sz="94364" autoAdjust="0"/>
  </p:normalViewPr>
  <p:slideViewPr>
    <p:cSldViewPr snapToGrid="0">
      <p:cViewPr varScale="1">
        <p:scale>
          <a:sx n="73" d="100"/>
          <a:sy n="73" d="100"/>
        </p:scale>
        <p:origin x="4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14E8A7-5D38-4762-81CC-1499E487E7C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D14B5C-65A5-4C8F-B8E0-E1465AB793F8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I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nsomnia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by balancing a hormone called</a:t>
          </a:r>
          <a:r>
            <a:rPr lang="en-US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noradrenaline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3F723C-9623-4CAF-AED7-8B57FE36310D}" type="parTrans" cxnId="{0AFEA0C6-CFC1-4976-A717-98770FC31674}">
      <dgm:prSet/>
      <dgm:spPr/>
      <dgm:t>
        <a:bodyPr/>
        <a:lstStyle/>
        <a:p>
          <a:endParaRPr lang="en-US"/>
        </a:p>
      </dgm:t>
    </dgm:pt>
    <dgm:pt modelId="{1F599421-C828-4443-A64C-04F74E721030}" type="sibTrans" cxnId="{0AFEA0C6-CFC1-4976-A717-98770FC31674}">
      <dgm:prSet/>
      <dgm:spPr/>
      <dgm:t>
        <a:bodyPr/>
        <a:lstStyle/>
        <a:p>
          <a:endParaRPr lang="en-US"/>
        </a:p>
      </dgm:t>
    </dgm:pt>
    <dgm:pt modelId="{4CAEA16F-BF34-40D8-BB33-F3705A35421D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Dementia 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patients  connect with others around them, so they don’t feel as isolated.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81F7C8-DAFE-4A5F-B3B3-49F2B9BBCBE1}" type="parTrans" cxnId="{FCCB72C8-5DE3-4FB7-ABF0-9A65E9C89581}">
      <dgm:prSet/>
      <dgm:spPr/>
      <dgm:t>
        <a:bodyPr/>
        <a:lstStyle/>
        <a:p>
          <a:endParaRPr lang="en-US"/>
        </a:p>
      </dgm:t>
    </dgm:pt>
    <dgm:pt modelId="{57EFC2F3-CABD-4D92-87B5-DB2F3123BDE6}" type="sibTrans" cxnId="{FCCB72C8-5DE3-4FB7-ABF0-9A65E9C89581}">
      <dgm:prSet/>
      <dgm:spPr/>
      <dgm:t>
        <a:bodyPr/>
        <a:lstStyle/>
        <a:p>
          <a:endParaRPr lang="en-US"/>
        </a:p>
      </dgm:t>
    </dgm:pt>
    <dgm:pt modelId="{1DE6B3D5-438E-41C3-AAD2-80EBCAF8B4C7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Reduce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blood pressure.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034CAD-4923-4907-8B7A-97D8EBBACB0C}" type="parTrans" cxnId="{1E028919-4278-4D2D-AB9C-0DFCBE1228BA}">
      <dgm:prSet/>
      <dgm:spPr/>
      <dgm:t>
        <a:bodyPr/>
        <a:lstStyle/>
        <a:p>
          <a:endParaRPr lang="en-US"/>
        </a:p>
      </dgm:t>
    </dgm:pt>
    <dgm:pt modelId="{9EA6CF59-E2A6-4DA0-8C8B-E7F98E33E2ED}" type="sibTrans" cxnId="{1E028919-4278-4D2D-AB9C-0DFCBE1228BA}">
      <dgm:prSet/>
      <dgm:spPr/>
      <dgm:t>
        <a:bodyPr/>
        <a:lstStyle/>
        <a:p>
          <a:endParaRPr lang="en-US"/>
        </a:p>
      </dgm:t>
    </dgm:pt>
    <dgm:pt modelId="{B0D6EDC1-9E00-41EB-8F20-8FAE658F4BA0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Music therapy patients   less likely to drop out  than those who took part in normal counselling.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130BC7-DC06-4864-AC8C-262D57E6E1EB}" type="parTrans" cxnId="{071DC151-EF57-41AE-8BF9-847416124DB3}">
      <dgm:prSet/>
      <dgm:spPr/>
      <dgm:t>
        <a:bodyPr/>
        <a:lstStyle/>
        <a:p>
          <a:endParaRPr lang="en-US"/>
        </a:p>
      </dgm:t>
    </dgm:pt>
    <dgm:pt modelId="{14760869-D8FE-4553-9914-AEFE32367505}" type="sibTrans" cxnId="{071DC151-EF57-41AE-8BF9-847416124DB3}">
      <dgm:prSet/>
      <dgm:spPr/>
      <dgm:t>
        <a:bodyPr/>
        <a:lstStyle/>
        <a:p>
          <a:endParaRPr lang="en-US"/>
        </a:p>
      </dgm:t>
    </dgm:pt>
    <dgm:pt modelId="{C19A7735-8386-424D-833A-1BA42EF321A9}">
      <dgm:prSet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A language for A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utistic 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adults     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364280-CC3B-4C3B-B0F1-141E9F1B5567}" type="sibTrans" cxnId="{E8E6DE50-C1B4-47AC-A659-EC260AA9695D}">
      <dgm:prSet/>
      <dgm:spPr/>
      <dgm:t>
        <a:bodyPr/>
        <a:lstStyle/>
        <a:p>
          <a:endParaRPr lang="en-US"/>
        </a:p>
      </dgm:t>
    </dgm:pt>
    <dgm:pt modelId="{9BBBB018-5ACE-4DF9-884C-C96455F72CD4}" type="parTrans" cxnId="{E8E6DE50-C1B4-47AC-A659-EC260AA9695D}">
      <dgm:prSet/>
      <dgm:spPr/>
      <dgm:t>
        <a:bodyPr/>
        <a:lstStyle/>
        <a:p>
          <a:endParaRPr lang="en-US"/>
        </a:p>
      </dgm:t>
    </dgm:pt>
    <dgm:pt modelId="{7400ED37-0EA7-438A-8340-2D96F5ECE6AD}">
      <dgm:prSet phldrT="[Text]"/>
      <dgm:spPr/>
      <dgm:t>
        <a:bodyPr/>
        <a:lstStyle/>
        <a:p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Help </a:t>
          </a:r>
          <a:r>
            <a:rPr lang="en-GB" b="1" i="0" u="none" dirty="0" smtClean="0">
              <a:latin typeface="Arial" panose="020B0604020202020204" pitchFamily="34" charset="0"/>
              <a:cs typeface="Arial" panose="020B0604020202020204" pitchFamily="34" charset="0"/>
            </a:rPr>
            <a:t>foetus</a:t>
          </a:r>
          <a:r>
            <a:rPr lang="en-GB" b="0" i="0" u="none" dirty="0" smtClean="0">
              <a:latin typeface="Arial" panose="020B0604020202020204" pitchFamily="34" charset="0"/>
              <a:cs typeface="Arial" panose="020B0604020202020204" pitchFamily="34" charset="0"/>
            </a:rPr>
            <a:t>   more responsive  after birth. 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CA06DF-9468-4038-8B1D-EA0FA58BFE12}" type="sibTrans" cxnId="{ACDAE825-A481-41C8-AF24-BA797DCAF48C}">
      <dgm:prSet/>
      <dgm:spPr/>
      <dgm:t>
        <a:bodyPr/>
        <a:lstStyle/>
        <a:p>
          <a:endParaRPr lang="en-US"/>
        </a:p>
      </dgm:t>
    </dgm:pt>
    <dgm:pt modelId="{E8686EA0-A64B-4516-AB51-E76B81AAFC8D}" type="parTrans" cxnId="{ACDAE825-A481-41C8-AF24-BA797DCAF48C}">
      <dgm:prSet/>
      <dgm:spPr/>
      <dgm:t>
        <a:bodyPr/>
        <a:lstStyle/>
        <a:p>
          <a:endParaRPr lang="en-US"/>
        </a:p>
      </dgm:t>
    </dgm:pt>
    <dgm:pt modelId="{E9A38AFD-F3A4-483A-93A3-77C60BA69EF4}" type="pres">
      <dgm:prSet presAssocID="{D514E8A7-5D38-4762-81CC-1499E487E7C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C9BE5AE-D2E6-4C4A-8FE0-AE600B9FC301}" type="pres">
      <dgm:prSet presAssocID="{82D14B5C-65A5-4C8F-B8E0-E1465AB793F8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56917E6-9539-4036-80B9-7A8D7C6B48F8}" type="pres">
      <dgm:prSet presAssocID="{1F599421-C828-4443-A64C-04F74E721030}" presName="sibTrans" presStyleCnt="0"/>
      <dgm:spPr/>
    </dgm:pt>
    <dgm:pt modelId="{07DB3A14-2BD5-4C6C-BE65-B616F94CD09B}" type="pres">
      <dgm:prSet presAssocID="{C19A7735-8386-424D-833A-1BA42EF321A9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6A8CFB-89A4-479D-8A2A-43510CD3EBA0}" type="pres">
      <dgm:prSet presAssocID="{BA364280-CC3B-4C3B-B0F1-141E9F1B5567}" presName="sibTrans" presStyleCnt="0"/>
      <dgm:spPr/>
    </dgm:pt>
    <dgm:pt modelId="{1704AEF3-4FA3-4088-B714-9591912E1135}" type="pres">
      <dgm:prSet presAssocID="{7400ED37-0EA7-438A-8340-2D96F5ECE6AD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27DAB1-0E9A-43B4-8935-5FBC7AE037A9}" type="pres">
      <dgm:prSet presAssocID="{FBCA06DF-9468-4038-8B1D-EA0FA58BFE12}" presName="sibTrans" presStyleCnt="0"/>
      <dgm:spPr/>
    </dgm:pt>
    <dgm:pt modelId="{1952DD00-6B10-40FE-9719-53D9C2469700}" type="pres">
      <dgm:prSet presAssocID="{4CAEA16F-BF34-40D8-BB33-F3705A35421D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48F3D44-C497-4B3D-BCFB-CA652088398B}" type="pres">
      <dgm:prSet presAssocID="{57EFC2F3-CABD-4D92-87B5-DB2F3123BDE6}" presName="sibTrans" presStyleCnt="0"/>
      <dgm:spPr/>
    </dgm:pt>
    <dgm:pt modelId="{7234B192-084F-43D7-AF7D-3784601179C6}" type="pres">
      <dgm:prSet presAssocID="{1DE6B3D5-438E-41C3-AAD2-80EBCAF8B4C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F60A11-E302-4C3C-96AA-7CC7A6065AE3}" type="pres">
      <dgm:prSet presAssocID="{9EA6CF59-E2A6-4DA0-8C8B-E7F98E33E2ED}" presName="sibTrans" presStyleCnt="0"/>
      <dgm:spPr/>
    </dgm:pt>
    <dgm:pt modelId="{9B1FCB31-CDA6-4157-B0EB-FA6C49168755}" type="pres">
      <dgm:prSet presAssocID="{B0D6EDC1-9E00-41EB-8F20-8FAE658F4BA0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EE222B-4F3A-4DA2-9AAC-A2B20B2A52F7}" type="presOf" srcId="{B0D6EDC1-9E00-41EB-8F20-8FAE658F4BA0}" destId="{9B1FCB31-CDA6-4157-B0EB-FA6C49168755}" srcOrd="0" destOrd="0" presId="urn:microsoft.com/office/officeart/2005/8/layout/default"/>
    <dgm:cxn modelId="{FFB054DF-5502-42AE-BCF7-6DF2596BE9B9}" type="presOf" srcId="{D514E8A7-5D38-4762-81CC-1499E487E7C0}" destId="{E9A38AFD-F3A4-483A-93A3-77C60BA69EF4}" srcOrd="0" destOrd="0" presId="urn:microsoft.com/office/officeart/2005/8/layout/default"/>
    <dgm:cxn modelId="{071DC151-EF57-41AE-8BF9-847416124DB3}" srcId="{D514E8A7-5D38-4762-81CC-1499E487E7C0}" destId="{B0D6EDC1-9E00-41EB-8F20-8FAE658F4BA0}" srcOrd="5" destOrd="0" parTransId="{4F130BC7-DC06-4864-AC8C-262D57E6E1EB}" sibTransId="{14760869-D8FE-4553-9914-AEFE32367505}"/>
    <dgm:cxn modelId="{FCCB72C8-5DE3-4FB7-ABF0-9A65E9C89581}" srcId="{D514E8A7-5D38-4762-81CC-1499E487E7C0}" destId="{4CAEA16F-BF34-40D8-BB33-F3705A35421D}" srcOrd="3" destOrd="0" parTransId="{5981F7C8-DAFE-4A5F-B3B3-49F2B9BBCBE1}" sibTransId="{57EFC2F3-CABD-4D92-87B5-DB2F3123BDE6}"/>
    <dgm:cxn modelId="{ACDAE825-A481-41C8-AF24-BA797DCAF48C}" srcId="{D514E8A7-5D38-4762-81CC-1499E487E7C0}" destId="{7400ED37-0EA7-438A-8340-2D96F5ECE6AD}" srcOrd="2" destOrd="0" parTransId="{E8686EA0-A64B-4516-AB51-E76B81AAFC8D}" sibTransId="{FBCA06DF-9468-4038-8B1D-EA0FA58BFE12}"/>
    <dgm:cxn modelId="{41418D2E-708B-4483-9D0B-0BCCDEEFAD94}" type="presOf" srcId="{4CAEA16F-BF34-40D8-BB33-F3705A35421D}" destId="{1952DD00-6B10-40FE-9719-53D9C2469700}" srcOrd="0" destOrd="0" presId="urn:microsoft.com/office/officeart/2005/8/layout/default"/>
    <dgm:cxn modelId="{F429F8F4-074F-402D-9D51-CBF785A4E3CD}" type="presOf" srcId="{7400ED37-0EA7-438A-8340-2D96F5ECE6AD}" destId="{1704AEF3-4FA3-4088-B714-9591912E1135}" srcOrd="0" destOrd="0" presId="urn:microsoft.com/office/officeart/2005/8/layout/default"/>
    <dgm:cxn modelId="{1288E1A2-3915-488D-809E-C3B3ED338EFA}" type="presOf" srcId="{82D14B5C-65A5-4C8F-B8E0-E1465AB793F8}" destId="{7C9BE5AE-D2E6-4C4A-8FE0-AE600B9FC301}" srcOrd="0" destOrd="0" presId="urn:microsoft.com/office/officeart/2005/8/layout/default"/>
    <dgm:cxn modelId="{E9045A23-7186-4560-87AB-5E9BAB2F6629}" type="presOf" srcId="{C19A7735-8386-424D-833A-1BA42EF321A9}" destId="{07DB3A14-2BD5-4C6C-BE65-B616F94CD09B}" srcOrd="0" destOrd="0" presId="urn:microsoft.com/office/officeart/2005/8/layout/default"/>
    <dgm:cxn modelId="{E8E6DE50-C1B4-47AC-A659-EC260AA9695D}" srcId="{D514E8A7-5D38-4762-81CC-1499E487E7C0}" destId="{C19A7735-8386-424D-833A-1BA42EF321A9}" srcOrd="1" destOrd="0" parTransId="{9BBBB018-5ACE-4DF9-884C-C96455F72CD4}" sibTransId="{BA364280-CC3B-4C3B-B0F1-141E9F1B5567}"/>
    <dgm:cxn modelId="{1E028919-4278-4D2D-AB9C-0DFCBE1228BA}" srcId="{D514E8A7-5D38-4762-81CC-1499E487E7C0}" destId="{1DE6B3D5-438E-41C3-AAD2-80EBCAF8B4C7}" srcOrd="4" destOrd="0" parTransId="{92034CAD-4923-4907-8B7A-97D8EBBACB0C}" sibTransId="{9EA6CF59-E2A6-4DA0-8C8B-E7F98E33E2ED}"/>
    <dgm:cxn modelId="{DA53B302-8E35-4E7C-81F4-21B3516DF5CD}" type="presOf" srcId="{1DE6B3D5-438E-41C3-AAD2-80EBCAF8B4C7}" destId="{7234B192-084F-43D7-AF7D-3784601179C6}" srcOrd="0" destOrd="0" presId="urn:microsoft.com/office/officeart/2005/8/layout/default"/>
    <dgm:cxn modelId="{0AFEA0C6-CFC1-4976-A717-98770FC31674}" srcId="{D514E8A7-5D38-4762-81CC-1499E487E7C0}" destId="{82D14B5C-65A5-4C8F-B8E0-E1465AB793F8}" srcOrd="0" destOrd="0" parTransId="{C33F723C-9623-4CAF-AED7-8B57FE36310D}" sibTransId="{1F599421-C828-4443-A64C-04F74E721030}"/>
    <dgm:cxn modelId="{51F42789-6A64-47F4-8051-BB3B81038E9A}" type="presParOf" srcId="{E9A38AFD-F3A4-483A-93A3-77C60BA69EF4}" destId="{7C9BE5AE-D2E6-4C4A-8FE0-AE600B9FC301}" srcOrd="0" destOrd="0" presId="urn:microsoft.com/office/officeart/2005/8/layout/default"/>
    <dgm:cxn modelId="{12443AE1-31BE-4419-A438-69350E24CC95}" type="presParOf" srcId="{E9A38AFD-F3A4-483A-93A3-77C60BA69EF4}" destId="{856917E6-9539-4036-80B9-7A8D7C6B48F8}" srcOrd="1" destOrd="0" presId="urn:microsoft.com/office/officeart/2005/8/layout/default"/>
    <dgm:cxn modelId="{46427DDE-351C-4AC6-A603-75DF4322EF4A}" type="presParOf" srcId="{E9A38AFD-F3A4-483A-93A3-77C60BA69EF4}" destId="{07DB3A14-2BD5-4C6C-BE65-B616F94CD09B}" srcOrd="2" destOrd="0" presId="urn:microsoft.com/office/officeart/2005/8/layout/default"/>
    <dgm:cxn modelId="{0F77B2DB-8274-4A55-AC4A-3B6DDE75A7EA}" type="presParOf" srcId="{E9A38AFD-F3A4-483A-93A3-77C60BA69EF4}" destId="{C96A8CFB-89A4-479D-8A2A-43510CD3EBA0}" srcOrd="3" destOrd="0" presId="urn:microsoft.com/office/officeart/2005/8/layout/default"/>
    <dgm:cxn modelId="{3E56CF49-AEED-4A6B-97BC-61638A7A89C9}" type="presParOf" srcId="{E9A38AFD-F3A4-483A-93A3-77C60BA69EF4}" destId="{1704AEF3-4FA3-4088-B714-9591912E1135}" srcOrd="4" destOrd="0" presId="urn:microsoft.com/office/officeart/2005/8/layout/default"/>
    <dgm:cxn modelId="{9DC5CFFE-AF90-478A-9C62-8B8855610B96}" type="presParOf" srcId="{E9A38AFD-F3A4-483A-93A3-77C60BA69EF4}" destId="{1C27DAB1-0E9A-43B4-8935-5FBC7AE037A9}" srcOrd="5" destOrd="0" presId="urn:microsoft.com/office/officeart/2005/8/layout/default"/>
    <dgm:cxn modelId="{57AD7075-514F-4F2E-976E-CBDBF20A7BA6}" type="presParOf" srcId="{E9A38AFD-F3A4-483A-93A3-77C60BA69EF4}" destId="{1952DD00-6B10-40FE-9719-53D9C2469700}" srcOrd="6" destOrd="0" presId="urn:microsoft.com/office/officeart/2005/8/layout/default"/>
    <dgm:cxn modelId="{6BA190CB-5F5C-483D-90D6-B186D209A1BA}" type="presParOf" srcId="{E9A38AFD-F3A4-483A-93A3-77C60BA69EF4}" destId="{F48F3D44-C497-4B3D-BCFB-CA652088398B}" srcOrd="7" destOrd="0" presId="urn:microsoft.com/office/officeart/2005/8/layout/default"/>
    <dgm:cxn modelId="{3749E794-BCD0-4455-864F-4F02566D6C8B}" type="presParOf" srcId="{E9A38AFD-F3A4-483A-93A3-77C60BA69EF4}" destId="{7234B192-084F-43D7-AF7D-3784601179C6}" srcOrd="8" destOrd="0" presId="urn:microsoft.com/office/officeart/2005/8/layout/default"/>
    <dgm:cxn modelId="{46941A28-EEAD-4A2C-8474-D469F523E94B}" type="presParOf" srcId="{E9A38AFD-F3A4-483A-93A3-77C60BA69EF4}" destId="{C6F60A11-E302-4C3C-96AA-7CC7A6065AE3}" srcOrd="9" destOrd="0" presId="urn:microsoft.com/office/officeart/2005/8/layout/default"/>
    <dgm:cxn modelId="{E00C8414-0BD9-4767-B53C-5D600072FB3C}" type="presParOf" srcId="{E9A38AFD-F3A4-483A-93A3-77C60BA69EF4}" destId="{9B1FCB31-CDA6-4157-B0EB-FA6C4916875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BE5AE-D2E6-4C4A-8FE0-AE600B9FC301}">
      <dsp:nvSpPr>
        <dsp:cNvPr id="0" name=""/>
        <dsp:cNvSpPr/>
      </dsp:nvSpPr>
      <dsp:spPr>
        <a:xfrm>
          <a:off x="0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I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nsomnia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by balancing a hormone called</a:t>
          </a:r>
          <a:r>
            <a:rPr lang="en-US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noradrenaline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55824"/>
        <a:ext cx="2795984" cy="1677590"/>
      </dsp:txXfrm>
    </dsp:sp>
    <dsp:sp modelId="{07DB3A14-2BD5-4C6C-BE65-B616F94CD09B}">
      <dsp:nvSpPr>
        <dsp:cNvPr id="0" name=""/>
        <dsp:cNvSpPr/>
      </dsp:nvSpPr>
      <dsp:spPr>
        <a:xfrm>
          <a:off x="3075582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A language for A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utistic 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adults     </a:t>
          </a:r>
          <a:endParaRPr lang="en-GB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582" y="755824"/>
        <a:ext cx="2795984" cy="1677590"/>
      </dsp:txXfrm>
    </dsp:sp>
    <dsp:sp modelId="{1704AEF3-4FA3-4088-B714-9591912E1135}">
      <dsp:nvSpPr>
        <dsp:cNvPr id="0" name=""/>
        <dsp:cNvSpPr/>
      </dsp:nvSpPr>
      <dsp:spPr>
        <a:xfrm>
          <a:off x="6151165" y="755824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Help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foetus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 more responsive  after birth.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51165" y="755824"/>
        <a:ext cx="2795984" cy="1677590"/>
      </dsp:txXfrm>
    </dsp:sp>
    <dsp:sp modelId="{1952DD00-6B10-40FE-9719-53D9C2469700}">
      <dsp:nvSpPr>
        <dsp:cNvPr id="0" name=""/>
        <dsp:cNvSpPr/>
      </dsp:nvSpPr>
      <dsp:spPr>
        <a:xfrm>
          <a:off x="0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Dementia </a:t>
          </a: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patients  connect with others around them, so they don’t feel as isolated. 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13013"/>
        <a:ext cx="2795984" cy="1677590"/>
      </dsp:txXfrm>
    </dsp:sp>
    <dsp:sp modelId="{7234B192-084F-43D7-AF7D-3784601179C6}">
      <dsp:nvSpPr>
        <dsp:cNvPr id="0" name=""/>
        <dsp:cNvSpPr/>
      </dsp:nvSpPr>
      <dsp:spPr>
        <a:xfrm>
          <a:off x="3075582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  Reduce </a:t>
          </a:r>
          <a:r>
            <a:rPr lang="en-GB" sz="2100" b="1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blood pressure.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582" y="2713013"/>
        <a:ext cx="2795984" cy="1677590"/>
      </dsp:txXfrm>
    </dsp:sp>
    <dsp:sp modelId="{9B1FCB31-CDA6-4157-B0EB-FA6C49168755}">
      <dsp:nvSpPr>
        <dsp:cNvPr id="0" name=""/>
        <dsp:cNvSpPr/>
      </dsp:nvSpPr>
      <dsp:spPr>
        <a:xfrm>
          <a:off x="6151165" y="2713013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b="0" i="0" u="none" kern="1200" dirty="0" smtClean="0">
              <a:latin typeface="Arial" panose="020B0604020202020204" pitchFamily="34" charset="0"/>
              <a:cs typeface="Arial" panose="020B0604020202020204" pitchFamily="34" charset="0"/>
            </a:rPr>
            <a:t>Music therapy patients   less likely to drop out  than those who took part in normal counselling. 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51165" y="2713013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8F0D9-A40A-418C-A93E-49FFF1C6964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A322DA-6D61-493C-9226-A092520145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DDB92-3317-4B9C-B989-3EB0B44A5A4A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4581A2-DB2F-40D7-B1A3-70F4450F3DC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92494D-5DF8-4272-AF70-90734D1FFE8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035C5E-88AC-4A67-B70E-0C66EA6AF9B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1318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92BB80-3726-4084-9E76-EB2EA862C828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A7A7E-4FCE-4AF5-84C5-94C9D6C82EC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191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462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643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405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638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A7A7E-4FCE-4AF5-84C5-94C9D6C82EC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938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01711-02DC-4F5A-B0A4-D7A4CFB82638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581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10A69-C0BC-4A5A-8FE4-5D0B5D0F11EE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831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3B61-F054-442D-881D-6A81C2774BFE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12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8CD3A-8283-4FC4-856C-D5E0BF662449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666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8FEE8-FC08-4C54-BE1B-81CB6CA05FC8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844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A528B-AADB-4276-9F0D-B13FCF86F309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158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6497F-A1E4-4C0B-8811-954A59B26923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75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824E7-1432-4F89-B9E6-59843C6C91FE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434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AD9C-D29C-4D1E-A739-CC3C95B41085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961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336BD-BA89-4B92-9DBC-679F61142570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823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B5C7-A3C7-439B-802A-DFE3FCA7ADBD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516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E65EA-47B7-4DBF-958B-A3D4DA4F431A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3327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A4AAA-CF98-48DB-9517-D7ADD1FD1213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978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9F696-D0E7-4C66-925E-251F9C0B0F21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5841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2732E-4FBC-4B01-A175-6B1CAC9B226D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1777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4AFC5-17E4-4A26-A144-49682BD36ECA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005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79482-E0DA-4858-9A19-F8B792C0C3D9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960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C48ED7C-D9A5-4EA8-B309-6E368BFA8F2B}" type="datetimeFigureOut">
              <a:rPr lang="en-US" smtClean="0"/>
              <a:t>6/16/2020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9285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0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mt.org/music-therapy/what-is-music-therapy.html" TargetMode="External"/><Relationship Id="rId2" Type="http://schemas.openxmlformats.org/officeDocument/2006/relationships/hyperlink" Target="http://youtube/OlsiC0Cf95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amsfans.org/history-music-therapy/" TargetMode="External"/><Relationship Id="rId4" Type="http://schemas.openxmlformats.org/officeDocument/2006/relationships/hyperlink" Target="https://www.cancerresearchuk.org/about-cancer/cancer-in-general/treatment/complementary-alternative-therapies/individual-therapies/musi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health/sound-healing#types" TargetMode="External"/><Relationship Id="rId2" Type="http://schemas.openxmlformats.org/officeDocument/2006/relationships/hyperlink" Target="https://musictherapyconnections.org/who-can-benefit-from-music-therap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o1pp3S57-xI" TargetMode="External"/><Relationship Id="rId5" Type="http://schemas.openxmlformats.org/officeDocument/2006/relationships/hyperlink" Target="https://www.verywellmind.com/how-and-therapy-is-effective-3145190" TargetMode="External"/><Relationship Id="rId4" Type="http://schemas.openxmlformats.org/officeDocument/2006/relationships/hyperlink" Target="https://www.takingcharge.csh.umn.edu/common-questions/what-music-therap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7D09F-2F1E-4DAD-B786-189E47A2AF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547" y="4219304"/>
            <a:ext cx="10805790" cy="1227908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Music Therapy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F96823-18E9-4FD7-A8FB-A5248AAB38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957" y="5577840"/>
            <a:ext cx="10792448" cy="775534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 smtClean="0"/>
              <a:t>Yasmin, Sofia and Asif</a:t>
            </a:r>
          </a:p>
          <a:p>
            <a:pPr algn="ctr"/>
            <a:r>
              <a:rPr lang="en-US" dirty="0" smtClean="0"/>
              <a:t>Group 7</a:t>
            </a:r>
          </a:p>
          <a:p>
            <a:pPr algn="ctr"/>
            <a:endParaRPr lang="en-US" dirty="0"/>
          </a:p>
        </p:txBody>
      </p:sp>
      <p:pic>
        <p:nvPicPr>
          <p:cNvPr id="5" name="Picture 4" descr="Piano">
            <a:extLst>
              <a:ext uri="{FF2B5EF4-FFF2-40B4-BE49-F238E27FC236}">
                <a16:creationId xmlns:a16="http://schemas.microsoft.com/office/drawing/2014/main" id="{1408D6ED-00BD-4F1D-9B16-DF0CD8E63D6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 rot="21600000">
            <a:off x="691547" y="691546"/>
            <a:ext cx="10805789" cy="287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115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Guitar">
            <a:extLst>
              <a:ext uri="{FF2B5EF4-FFF2-40B4-BE49-F238E27FC236}">
                <a16:creationId xmlns:a16="http://schemas.microsoft.com/office/drawing/2014/main" id="{150CE2A5-651E-4827-9FE3-B4DD9A8631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61" r="-3" b="-3"/>
          <a:stretch/>
        </p:blipFill>
        <p:spPr>
          <a:xfrm>
            <a:off x="7793391" y="234347"/>
            <a:ext cx="3680817" cy="5903415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690479"/>
            <a:ext cx="6413501" cy="154472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Music </a:t>
            </a:r>
            <a:r>
              <a:rPr lang="en-US" sz="5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5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herapy?</a:t>
            </a:r>
            <a:endParaRPr lang="en-US" sz="5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300" y="2400300"/>
            <a:ext cx="7099301" cy="39497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Music plays a fundamental role in our identity, culture, </a:t>
            </a:r>
          </a:p>
          <a:p>
            <a:pPr marL="0" indent="0" algn="just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Heritage and spiritual beliefs.  It is a powerful medium which can effect us all deeply. </a:t>
            </a:r>
          </a:p>
          <a:p>
            <a:pPr marL="0" indent="0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 Music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therapy may involve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istening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to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inging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along to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oving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to the beat of the music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editating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laying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an instrument</a:t>
            </a:r>
          </a:p>
          <a:p>
            <a:pPr marL="0" indent="0">
              <a:buNone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 smtClean="0">
                <a:latin typeface="Arial" panose="020B0604020202020204" pitchFamily="34" charset="0"/>
                <a:cs typeface="Arial" panose="020B0604020202020204" pitchFamily="34" charset="0"/>
              </a:rPr>
              <a:t>									(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BAMT, 2017)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					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259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685801"/>
            <a:ext cx="10267708" cy="1026886"/>
          </a:xfrm>
        </p:spPr>
        <p:txBody>
          <a:bodyPr/>
          <a:lstStyle/>
          <a:p>
            <a:pPr algn="ctr"/>
            <a:r>
              <a:rPr lang="en-GB" dirty="0" smtClean="0"/>
              <a:t>History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usic</a:t>
            </a:r>
            <a:r>
              <a:rPr lang="en-GB" dirty="0" smtClean="0"/>
              <a:t> Therapy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5087" y="1712687"/>
            <a:ext cx="10485422" cy="3669194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use of music to influence the human body, was first mentioned in writing in 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Egyptian 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medical papyri dating back to 1500 bce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cap="none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he Greek philosopher Pythagoras, Aristotle and Plato also approached the healing and transformative power of music.</a:t>
            </a:r>
          </a:p>
          <a:p>
            <a:pPr algn="just"/>
            <a:endParaRPr lang="en-GB" cap="none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odern history of music therapy starts in the 18</a:t>
            </a:r>
            <a:r>
              <a:rPr lang="en-GB" cap="none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 century in 1789</a:t>
            </a:r>
          </a:p>
          <a:p>
            <a:pPr lvl="8"/>
            <a:r>
              <a:rPr lang="en-GB" dirty="0" smtClean="0"/>
              <a:t>(Gracida, 2018)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89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447801"/>
            <a:ext cx="3098800" cy="3238500"/>
          </a:xfrm>
        </p:spPr>
        <p:txBody>
          <a:bodyPr>
            <a:normAutofit/>
          </a:bodyPr>
          <a:lstStyle/>
          <a:p>
            <a:pPr algn="ctr"/>
            <a:r>
              <a:rPr lang="en-US" sz="4400" dirty="0" smtClean="0">
                <a:solidFill>
                  <a:srgbClr val="FFFFFF"/>
                </a:solidFill>
              </a:rPr>
              <a:t/>
            </a:r>
            <a:br>
              <a:rPr lang="en-US" sz="4400" dirty="0" smtClean="0">
                <a:solidFill>
                  <a:srgbClr val="FFFFFF"/>
                </a:solidFill>
              </a:rPr>
            </a:br>
            <a:r>
              <a:rPr lang="en-US" sz="44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Music </a:t>
            </a:r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44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herapy</a:t>
            </a:r>
            <a:endParaRPr lang="en-US" sz="4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050276"/>
              </p:ext>
            </p:extLst>
          </p:nvPr>
        </p:nvGraphicFramePr>
        <p:xfrm>
          <a:off x="3797300" y="190500"/>
          <a:ext cx="7874000" cy="6210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74000">
                  <a:extLst>
                    <a:ext uri="{9D8B030D-6E8A-4147-A177-3AD203B41FA5}">
                      <a16:colId xmlns:a16="http://schemas.microsoft.com/office/drawing/2014/main" val="53319642"/>
                    </a:ext>
                  </a:extLst>
                </a:gridCol>
              </a:tblGrid>
              <a:tr h="62103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Emotional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cognitive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social needs of  individuals.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aspects of mind, body, brain and behaviours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Distraction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the mind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 the rhythm of the body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Alter the mood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Influence behaviour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and depression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Trained therapists work in a variety of healthcare and educational settings to assist people in their final hour of life.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Strokes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head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injuries,  Cancer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Parkinson's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and Alzheimer's 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disease.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88222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5899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342900" lvl="0" indent="-342900">
              <a:spcBef>
                <a:spcPts val="1000"/>
              </a:spcBef>
            </a:pPr>
            <a:r>
              <a:rPr lang="en-GB" sz="1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Music Therapy Impact Quality of Life?</a:t>
            </a:r>
            <a:br>
              <a:rPr lang="en-GB" sz="28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64343"/>
            <a:ext cx="8946541" cy="50219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>
              <a:latin typeface="&amp;quo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istening to sad or happy music can impact the way to look at the world around you.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Music triggers activity in the same part of the brain that releases DOPAMINE (pleasure chemical)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Networks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neurons into an organised movement.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Relief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last hours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Your heartbeat changes to mimic the music you listen to.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Relaxed body = relax mind 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decreasing all your tension and stress.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Strong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beat can stimulate brainwaves to resonate in sync with the beat,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</a:p>
          <a:p>
            <a:pPr marL="0" indent="0">
              <a:buNone/>
            </a:pPr>
            <a:r>
              <a:rPr lang="en-GB" dirty="0">
                <a:latin typeface="&amp;quot"/>
              </a:rPr>
              <a:t>	</a:t>
            </a:r>
            <a:r>
              <a:rPr lang="en-GB" dirty="0" smtClean="0">
                <a:latin typeface="&amp;quot"/>
              </a:rPr>
              <a:t>									</a:t>
            </a:r>
          </a:p>
          <a:p>
            <a:pPr marL="3657600" lvl="8" indent="0">
              <a:buNone/>
            </a:pPr>
            <a:r>
              <a:rPr lang="en-GB" b="1" dirty="0"/>
              <a:t>(Reschke-Hernandez, 2012)</a:t>
            </a:r>
            <a:endParaRPr lang="en-GB" dirty="0"/>
          </a:p>
          <a:p>
            <a:pPr marL="3657600" lvl="8" indent="0">
              <a:buNone/>
            </a:pPr>
            <a:endParaRPr lang="en-GB" dirty="0" smtClean="0">
              <a:latin typeface="&amp;quo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&amp;quo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07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Music Sheet">
            <a:extLst>
              <a:ext uri="{FF2B5EF4-FFF2-40B4-BE49-F238E27FC236}">
                <a16:creationId xmlns:a16="http://schemas.microsoft.com/office/drawing/2014/main" id="{150CE2A5-651E-4827-9FE3-B4DD9A8631F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96512"/>
            <a:ext cx="12191980" cy="76837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41825-9472-4B27-9F6F-149754944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420000">
            <a:off x="4640997" y="351763"/>
            <a:ext cx="6851126" cy="1079498"/>
          </a:xfrm>
        </p:spPr>
        <p:txBody>
          <a:bodyPr>
            <a:normAutofit/>
          </a:bodyPr>
          <a:lstStyle/>
          <a:p>
            <a:pPr algn="ctr"/>
            <a:r>
              <a:rPr lang="en-US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effective is </a:t>
            </a:r>
            <a:r>
              <a:rPr 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3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usic therapy ?</a:t>
            </a:r>
            <a:endParaRPr lang="en-US" sz="3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7580518"/>
              </p:ext>
            </p:extLst>
          </p:nvPr>
        </p:nvGraphicFramePr>
        <p:xfrm>
          <a:off x="1337774" y="1324708"/>
          <a:ext cx="8947150" cy="5146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22587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there Side Effects?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rauma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egative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feelings from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Violent outbreak after listening to certain song.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Tinnitus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16"/>
          </p:nvPr>
        </p:nvSpPr>
        <p:spPr>
          <a:xfrm>
            <a:off x="4001224" y="2557462"/>
            <a:ext cx="2936240" cy="3589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serious harm in the form of tinnitus or other permanent hearing loss/damage.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Epileptic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eizures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epileptic seizures, often resulting in psychiatric complications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Lato"/>
            </a:endParaRPr>
          </a:p>
          <a:p>
            <a:endParaRPr lang="en-GB" dirty="0" smtClean="0">
              <a:latin typeface="Lato"/>
            </a:endParaRPr>
          </a:p>
          <a:p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(</a:t>
            </a:r>
            <a:r>
              <a:rPr lang="en-GB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Tottle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dirty="0" smtClean="0"/>
              <a:t>	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88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email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C5523-8FCF-4E66-94E3-5F1C55AF7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854" y="398206"/>
            <a:ext cx="5587985" cy="7669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ontraindication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05F2-F0CA-4B61-B2F8-4908C04DD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9688" y="1165123"/>
            <a:ext cx="6931769" cy="5220929"/>
          </a:xfrm>
        </p:spPr>
        <p:txBody>
          <a:bodyPr>
            <a:normAutofit fontScale="77500" lnSpcReduction="20000"/>
          </a:bodyPr>
          <a:lstStyle/>
          <a:p>
            <a:endParaRPr lang="en-GB" dirty="0" smtClean="0">
              <a:latin typeface="Arial" panose="020B0604020202020204" pitchFamily="34" charset="0"/>
            </a:endParaRPr>
          </a:p>
          <a:p>
            <a:pPr algn="just"/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motionally imbalanced as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sad music can actually make you feel more depressed than you were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before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Child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crying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due to fear or lack of understanding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Negative music in particular may be contraindicated with certain health care procedures and problems. Such music should be used with caution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Music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therapy cannot cure, treat or prevent any type of disease,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6"/>
            <a:r>
              <a:rPr lang="en-GB" sz="2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(Cancer 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</a:t>
            </a:r>
            <a:r>
              <a:rPr lang="en-GB" sz="2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UK, 2019</a:t>
            </a:r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endParaRPr lang="en-GB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5" name="Picture 4" descr="Violin">
            <a:extLst>
              <a:ext uri="{FF2B5EF4-FFF2-40B4-BE49-F238E27FC236}">
                <a16:creationId xmlns:a16="http://schemas.microsoft.com/office/drawing/2014/main" id="{9B705401-F51B-4B01-9DD2-FC03D4F5DE9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610168" y="684680"/>
            <a:ext cx="4365522" cy="5482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01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879" y="-254833"/>
            <a:ext cx="8847018" cy="1738859"/>
          </a:xfrm>
          <a:prstGeom prst="rect">
            <a:avLst/>
          </a:prstGeom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3030210"/>
              </p:ext>
            </p:extLst>
          </p:nvPr>
        </p:nvGraphicFramePr>
        <p:xfrm>
          <a:off x="870155" y="1738860"/>
          <a:ext cx="10382864" cy="4931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82864">
                  <a:extLst>
                    <a:ext uri="{9D8B030D-6E8A-4147-A177-3AD203B41FA5}">
                      <a16:colId xmlns:a16="http://schemas.microsoft.com/office/drawing/2014/main" val="2425223205"/>
                    </a:ext>
                  </a:extLst>
                </a:gridCol>
              </a:tblGrid>
              <a:tr h="4931764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music therapy compares to traditional treatments ?</a:t>
                      </a:r>
                    </a:p>
                    <a:p>
                      <a:pPr algn="ctr"/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COMA- 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an uplifting experience</a:t>
                      </a:r>
                      <a:endParaRPr lang="en-GB" sz="1800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distracts from harsh reality of hospitals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Motivation </a:t>
                      </a:r>
                      <a:r>
                        <a:rPr lang="en-GB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move forward when your body is not functioning.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AUTISM-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 matching different instruments to connect with the rhythm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Sudden stops are used to control body movements to give self esteem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different instrument to calm behaviour 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RADIOTHERAPY-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Music is used to control anxiety before and during this therapy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 see a smooth response but more importantly makes soul feel better</a:t>
                      </a:r>
                    </a:p>
                    <a:p>
                      <a:pPr algn="l"/>
                      <a:endParaRPr lang="en-GB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44207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50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9920" y="1"/>
            <a:ext cx="8741177" cy="1698170"/>
          </a:xfrm>
          <a:prstGeom prst="rect">
            <a:avLst/>
          </a:prstGeom>
        </p:spPr>
      </p:pic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589075"/>
              </p:ext>
            </p:extLst>
          </p:nvPr>
        </p:nvGraphicFramePr>
        <p:xfrm>
          <a:off x="705393" y="1985554"/>
          <a:ext cx="10802983" cy="45328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2983">
                  <a:extLst>
                    <a:ext uri="{9D8B030D-6E8A-4147-A177-3AD203B41FA5}">
                      <a16:colId xmlns:a16="http://schemas.microsoft.com/office/drawing/2014/main" val="4094849923"/>
                    </a:ext>
                  </a:extLst>
                </a:gridCol>
              </a:tblGrid>
              <a:tr h="453281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20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How music therapy compares to traditional treatments ?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SUBSTANCE MISUSE-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Music therapy has helped people with Alcohol, drugs smoking addictions.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‘Music therapy can be a natural treatment for those struggling with addiction’ (murphy,2015.pp354-366).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 smtClean="0"/>
                    </a:p>
                    <a:p>
                      <a:r>
                        <a:rPr lang="en-GB" dirty="0" smtClean="0"/>
                        <a:t>CHEMOTHERAPY-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Although music therapy cannot cure</a:t>
                      </a:r>
                      <a:r>
                        <a:rPr lang="en-GB" baseline="0" dirty="0" smtClean="0"/>
                        <a:t> cancer it can how ever help with anxiety levels.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It  helps you fight the pain and help you mentally making you feel better.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baseline="0" dirty="0" smtClean="0"/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000" baseline="0" smtClean="0"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</a:rPr>
                        <a:t> </a:t>
                      </a:r>
                      <a:endParaRPr lang="en-GB" sz="2000" dirty="0" smtClean="0"/>
                    </a:p>
                    <a:p>
                      <a:pPr algn="ctr"/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297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57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1133"/>
          </a:xfrm>
        </p:spPr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Recommendations/Conclusions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23852"/>
            <a:ext cx="8946541" cy="4824548"/>
          </a:xfrm>
        </p:spPr>
        <p:txBody>
          <a:bodyPr/>
          <a:lstStyle/>
          <a:p>
            <a:r>
              <a:rPr lang="en-GB" dirty="0" smtClean="0"/>
              <a:t>Used across all Healthcare settings.</a:t>
            </a:r>
          </a:p>
          <a:p>
            <a:endParaRPr lang="en-GB" dirty="0" smtClean="0"/>
          </a:p>
          <a:p>
            <a:r>
              <a:rPr lang="en-GB" dirty="0" smtClean="0"/>
              <a:t>Supervised by professional and qualified professionals.</a:t>
            </a:r>
          </a:p>
          <a:p>
            <a:endParaRPr lang="en-GB" dirty="0" smtClean="0"/>
          </a:p>
          <a:p>
            <a:r>
              <a:rPr lang="en-GB" dirty="0" smtClean="0"/>
              <a:t>Used with caution. </a:t>
            </a:r>
          </a:p>
          <a:p>
            <a:endParaRPr lang="en-GB" dirty="0" smtClean="0"/>
          </a:p>
          <a:p>
            <a:r>
              <a:rPr lang="en-GB" dirty="0" smtClean="0"/>
              <a:t>Must be used in conjunction with mainstream treatments and medication not just alone.</a:t>
            </a:r>
          </a:p>
          <a:p>
            <a:endParaRPr lang="en-GB" dirty="0" smtClean="0"/>
          </a:p>
          <a:p>
            <a:r>
              <a:rPr lang="en-GB" dirty="0" smtClean="0"/>
              <a:t>Individual preference and mood should be considered.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0125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01316"/>
          </a:xfrm>
        </p:spPr>
        <p:txBody>
          <a:bodyPr/>
          <a:lstStyle/>
          <a:p>
            <a:pPr algn="ctr"/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423852"/>
            <a:ext cx="10783889" cy="4824548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Adult with Autism Shines in Music Therapy. (2016). Available at: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youtube/OlsiC0Cf95I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4th June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BAMT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(2017)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British Association for Music Therapy. Available at: </a:t>
            </a:r>
            <a:r>
              <a:rPr lang="en-GB" sz="2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https://www.bamt.org/music-therapy/what-is-music-therapy.html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on 29/05/2020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Cancer Research UK. (2019). Music Therapy. 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2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https://www.cancerresearchuk.org/about-cancer/cancer-in-general/treatment/complementary-alternative-therapies/individual-therapies/music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2nd June 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Gracida, L, S. (2018) History of Music Therapy: from Antiquity to Today.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Samsfans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https://samsfans.org/history-music-therapy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on 29/05/2020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Hillary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Fredenburg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MA. Silverman, M. (2014). ‘The Arts in Psychotherapy’.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Science Direct.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41 (2), pp. 174-180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</a:t>
            </a:r>
            <a:r>
              <a:rPr lang="en-GB" sz="2200" dirty="0" err="1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asala,Daniele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</a:t>
            </a:r>
            <a:r>
              <a:rPr lang="en-GB" sz="2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merolle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(Valencia. 2017). ‘The Forking and the sound therapy’.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Senses and science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.4. </a:t>
            </a:r>
            <a:r>
              <a:rPr lang="en-GB" sz="2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365-370.10.14616/sands-2017-365370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Murphy, K.M. (2015). 'Therapy In Additions Treatment'. </a:t>
            </a:r>
            <a:r>
              <a:rPr lang="en-GB" sz="2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Music Therapy Handbook</a:t>
            </a: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pp. 354-366.</a:t>
            </a:r>
            <a:endParaRPr lang="en-GB" sz="22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00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53568"/>
          </a:xfrm>
        </p:spPr>
        <p:txBody>
          <a:bodyPr/>
          <a:lstStyle/>
          <a:p>
            <a:pPr algn="ctr"/>
            <a:r>
              <a:rPr lang="en-GB" sz="4000" dirty="0" smtClean="0"/>
              <a:t>Reference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583" y="1306286"/>
            <a:ext cx="10894423" cy="5055325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Rambach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 (2020)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can benefit from music 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? Music therapy connections.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https://musictherapyconnections.org/who-can-benefit-from-music-therapy/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on 31/05/2020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Reschke-Hernandez, A., (2012. ‘Music-Based Intervention Reporting for Children with Autism’: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Implications for Music Therapy Publication Guidelines. Music Therapy Perspectives,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30(2), pp.167-175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Santos-</a:t>
            </a: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Longhurst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 (2020).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Uses and Benefits of Music Therapy.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https://www.healthline.com/health/sound-healing#types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 (Accessed 1st June 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of </a:t>
            </a:r>
            <a:r>
              <a:rPr lang="en-GB" sz="7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Minnesote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(2016) </a:t>
            </a:r>
            <a:r>
              <a:rPr lang="en-GB" sz="7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Taking Charge of Your Health Wellbeing. Available at: </a:t>
            </a:r>
            <a:r>
              <a:rPr lang="en-GB" sz="7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https://www.takingcharge.csh.umn.edu/common-questions/what-music-therapy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(Accessed on 30/05/2020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Very well Mind. (2020). How Music Can Be Therapeutic. Available at: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https://www.verywellmind.com/how-and-therapy-is-effective-3145190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3rd June 2020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Music Therapy? Norton Cancer Institute. (2016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https://youtu.be/o1pp3S57-xI</a:t>
            </a:r>
            <a:r>
              <a:rPr lang="en-GB" sz="72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 </a:t>
            </a:r>
            <a:r>
              <a:rPr lang="en-GB" sz="7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on 4th June 2020).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8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57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C6CC46-F3AC-42A8-8E04-ED9881B9E2F4}">
  <ds:schemaRefs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36C3316-BE5D-4607-B2B2-C75E99ADC9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C38A8A6-C3B9-4A2E-AECD-7849D8D929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1030</Words>
  <Application>Microsoft Office PowerPoint</Application>
  <PresentationFormat>Widescreen</PresentationFormat>
  <Paragraphs>154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&amp;quot</vt:lpstr>
      <vt:lpstr>Arial</vt:lpstr>
      <vt:lpstr>Calibri</vt:lpstr>
      <vt:lpstr>Century Gothic</vt:lpstr>
      <vt:lpstr>Lato</vt:lpstr>
      <vt:lpstr>Times New Roman</vt:lpstr>
      <vt:lpstr>Wingdings 3</vt:lpstr>
      <vt:lpstr>Ion</vt:lpstr>
      <vt:lpstr>Music Therapy</vt:lpstr>
      <vt:lpstr>What is Music Therapy?</vt:lpstr>
      <vt:lpstr>History of Music Therapy</vt:lpstr>
      <vt:lpstr> Use of Music Therapy</vt:lpstr>
      <vt:lpstr> How Does Music Therapy Impact Quality of Life? </vt:lpstr>
      <vt:lpstr>How effective is Music therapy ?</vt:lpstr>
      <vt:lpstr>Are there Side Effects?    . </vt:lpstr>
      <vt:lpstr>Contraindication</vt:lpstr>
      <vt:lpstr>PowerPoint Presentation</vt:lpstr>
      <vt:lpstr>PowerPoint Presentation</vt:lpstr>
      <vt:lpstr>Recommendations/Conclusions  </vt:lpstr>
      <vt:lpstr>Reference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2020-05-31T22:16:18Z</dcterms:created>
  <dcterms:modified xsi:type="dcterms:W3CDTF">2020-06-16T17:48:31Z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