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3" r:id="rId5"/>
    <p:sldId id="260" r:id="rId6"/>
    <p:sldId id="261" r:id="rId7"/>
    <p:sldId id="264" r:id="rId8"/>
    <p:sldId id="262" r:id="rId9"/>
    <p:sldId id="259"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ADF6E4-29DE-5785-A479-B2299153DCE9}" v="1241" dt="2026-05-06T13:10:51.8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07EEEE7-1BC6-460F-902F-E153C85C94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8E42E7D-DE1E-4004-A1C7-B2D3170812E7}">
      <dgm:prSet/>
      <dgm:spPr/>
      <dgm:t>
        <a:bodyPr/>
        <a:lstStyle/>
        <a:p>
          <a:r>
            <a:rPr lang="en-GB"/>
            <a:t>Solar panels – These would be a wise and long-term efficient investment because they can reduce hotel energy costs and they provide long term efficiency for power and electricity which hotel guests would be very happy with (Go be solar, 2026). </a:t>
          </a:r>
          <a:endParaRPr lang="en-US"/>
        </a:p>
      </dgm:t>
    </dgm:pt>
    <dgm:pt modelId="{A151EF1B-5DE7-47E5-8EE2-87A33C7DB65B}" type="parTrans" cxnId="{F8E3CF66-9346-4D98-A79B-1901C7F9BCB2}">
      <dgm:prSet/>
      <dgm:spPr/>
      <dgm:t>
        <a:bodyPr/>
        <a:lstStyle/>
        <a:p>
          <a:endParaRPr lang="en-US"/>
        </a:p>
      </dgm:t>
    </dgm:pt>
    <dgm:pt modelId="{529EE52B-F416-4473-8067-F568E9BB5FFD}" type="sibTrans" cxnId="{F8E3CF66-9346-4D98-A79B-1901C7F9BCB2}">
      <dgm:prSet/>
      <dgm:spPr/>
      <dgm:t>
        <a:bodyPr/>
        <a:lstStyle/>
        <a:p>
          <a:endParaRPr lang="en-US"/>
        </a:p>
      </dgm:t>
    </dgm:pt>
    <dgm:pt modelId="{13C6EF0E-4F08-4A61-BD5B-3FB215913C45}">
      <dgm:prSet/>
      <dgm:spPr/>
      <dgm:t>
        <a:bodyPr/>
        <a:lstStyle/>
        <a:p>
          <a:r>
            <a:rPr lang="en-GB"/>
            <a:t>LED lighting – This is a feature that a lot of modern hotels include as this is another method to reduce the consumption of energy. They often get installed with motion sensors too (OCCA, 2026). </a:t>
          </a:r>
          <a:endParaRPr lang="en-US"/>
        </a:p>
      </dgm:t>
    </dgm:pt>
    <dgm:pt modelId="{6FB3ED50-4927-4625-B13F-1CEEDFB7E020}" type="parTrans" cxnId="{342A094B-D601-49F0-A7B0-881FACFDE206}">
      <dgm:prSet/>
      <dgm:spPr/>
      <dgm:t>
        <a:bodyPr/>
        <a:lstStyle/>
        <a:p>
          <a:endParaRPr lang="en-US"/>
        </a:p>
      </dgm:t>
    </dgm:pt>
    <dgm:pt modelId="{E38D1639-403D-4B2B-BC24-1F94856312AE}" type="sibTrans" cxnId="{342A094B-D601-49F0-A7B0-881FACFDE206}">
      <dgm:prSet/>
      <dgm:spPr/>
      <dgm:t>
        <a:bodyPr/>
        <a:lstStyle/>
        <a:p>
          <a:endParaRPr lang="en-US"/>
        </a:p>
      </dgm:t>
    </dgm:pt>
    <dgm:pt modelId="{91AF6EE1-061D-4834-9BE2-E8B1CC82116B}">
      <dgm:prSet/>
      <dgm:spPr/>
      <dgm:t>
        <a:bodyPr/>
        <a:lstStyle/>
        <a:p>
          <a:r>
            <a:rPr lang="en-GB"/>
            <a:t>Insulation – Insulation is another one of the best possible sustainability strategies because it will help the rooms remain at a consistent temperature which means less need for airconditioning or heating which reduces the use of energy and electricity (Port Washington, 2025). </a:t>
          </a:r>
          <a:endParaRPr lang="en-US"/>
        </a:p>
      </dgm:t>
    </dgm:pt>
    <dgm:pt modelId="{8AEA8D3A-A6F3-46A6-99E1-119819849C88}" type="parTrans" cxnId="{834F283E-8FED-48F0-81B8-FDBFF4C9A410}">
      <dgm:prSet/>
      <dgm:spPr/>
      <dgm:t>
        <a:bodyPr/>
        <a:lstStyle/>
        <a:p>
          <a:endParaRPr lang="en-US"/>
        </a:p>
      </dgm:t>
    </dgm:pt>
    <dgm:pt modelId="{0EC81F86-02C4-411B-A067-32C0B51B8A62}" type="sibTrans" cxnId="{834F283E-8FED-48F0-81B8-FDBFF4C9A410}">
      <dgm:prSet/>
      <dgm:spPr/>
      <dgm:t>
        <a:bodyPr/>
        <a:lstStyle/>
        <a:p>
          <a:endParaRPr lang="en-US"/>
        </a:p>
      </dgm:t>
    </dgm:pt>
    <dgm:pt modelId="{EF829F79-5632-49ED-B382-E8072A9658F2}" type="pres">
      <dgm:prSet presAssocID="{607EEEE7-1BC6-460F-902F-E153C85C948C}" presName="root" presStyleCnt="0">
        <dgm:presLayoutVars>
          <dgm:dir/>
          <dgm:resizeHandles val="exact"/>
        </dgm:presLayoutVars>
      </dgm:prSet>
      <dgm:spPr/>
    </dgm:pt>
    <dgm:pt modelId="{97C4F128-10EC-42B1-AC80-36FF2464EC1A}" type="pres">
      <dgm:prSet presAssocID="{D8E42E7D-DE1E-4004-A1C7-B2D3170812E7}" presName="compNode" presStyleCnt="0"/>
      <dgm:spPr/>
    </dgm:pt>
    <dgm:pt modelId="{65EE4AC1-6FC1-46C6-B71C-0A3392C19F75}" type="pres">
      <dgm:prSet presAssocID="{D8E42E7D-DE1E-4004-A1C7-B2D3170812E7}" presName="bgRect" presStyleLbl="bgShp" presStyleIdx="0" presStyleCnt="3"/>
      <dgm:spPr/>
    </dgm:pt>
    <dgm:pt modelId="{48A47BD8-2025-441A-AB65-98E140018017}" type="pres">
      <dgm:prSet presAssocID="{D8E42E7D-DE1E-4004-A1C7-B2D3170812E7}"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un"/>
        </a:ext>
      </dgm:extLst>
    </dgm:pt>
    <dgm:pt modelId="{1687214A-576D-43B3-A07A-62DD9A901EB9}" type="pres">
      <dgm:prSet presAssocID="{D8E42E7D-DE1E-4004-A1C7-B2D3170812E7}" presName="spaceRect" presStyleCnt="0"/>
      <dgm:spPr/>
    </dgm:pt>
    <dgm:pt modelId="{7353CE34-551C-4361-81F6-8B4F8ADD2990}" type="pres">
      <dgm:prSet presAssocID="{D8E42E7D-DE1E-4004-A1C7-B2D3170812E7}" presName="parTx" presStyleLbl="revTx" presStyleIdx="0" presStyleCnt="3">
        <dgm:presLayoutVars>
          <dgm:chMax val="0"/>
          <dgm:chPref val="0"/>
        </dgm:presLayoutVars>
      </dgm:prSet>
      <dgm:spPr/>
    </dgm:pt>
    <dgm:pt modelId="{D0272D37-BDF2-4E3D-8147-A532CB0F4875}" type="pres">
      <dgm:prSet presAssocID="{529EE52B-F416-4473-8067-F568E9BB5FFD}" presName="sibTrans" presStyleCnt="0"/>
      <dgm:spPr/>
    </dgm:pt>
    <dgm:pt modelId="{FA385F1C-C19A-4E13-85DC-5D1FC15D95B0}" type="pres">
      <dgm:prSet presAssocID="{13C6EF0E-4F08-4A61-BD5B-3FB215913C45}" presName="compNode" presStyleCnt="0"/>
      <dgm:spPr/>
    </dgm:pt>
    <dgm:pt modelId="{C523EFCC-635F-4FE3-80BF-88EC3C2FB2D6}" type="pres">
      <dgm:prSet presAssocID="{13C6EF0E-4F08-4A61-BD5B-3FB215913C45}" presName="bgRect" presStyleLbl="bgShp" presStyleIdx="1" presStyleCnt="3"/>
      <dgm:spPr/>
    </dgm:pt>
    <dgm:pt modelId="{6EA81B86-912E-45B9-808A-AE8710207DBD}" type="pres">
      <dgm:prSet presAssocID="{13C6EF0E-4F08-4A61-BD5B-3FB215913C45}"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bulb"/>
        </a:ext>
      </dgm:extLst>
    </dgm:pt>
    <dgm:pt modelId="{737D34C1-8484-4E40-B970-11EB42C41077}" type="pres">
      <dgm:prSet presAssocID="{13C6EF0E-4F08-4A61-BD5B-3FB215913C45}" presName="spaceRect" presStyleCnt="0"/>
      <dgm:spPr/>
    </dgm:pt>
    <dgm:pt modelId="{4622FA11-C78A-4B72-813C-2E61488983BB}" type="pres">
      <dgm:prSet presAssocID="{13C6EF0E-4F08-4A61-BD5B-3FB215913C45}" presName="parTx" presStyleLbl="revTx" presStyleIdx="1" presStyleCnt="3">
        <dgm:presLayoutVars>
          <dgm:chMax val="0"/>
          <dgm:chPref val="0"/>
        </dgm:presLayoutVars>
      </dgm:prSet>
      <dgm:spPr/>
    </dgm:pt>
    <dgm:pt modelId="{AB0F571C-9DC6-4B80-8FBF-D9D29FB78240}" type="pres">
      <dgm:prSet presAssocID="{E38D1639-403D-4B2B-BC24-1F94856312AE}" presName="sibTrans" presStyleCnt="0"/>
      <dgm:spPr/>
    </dgm:pt>
    <dgm:pt modelId="{72744EE0-7413-494A-AA71-4ED8D6B8B50F}" type="pres">
      <dgm:prSet presAssocID="{91AF6EE1-061D-4834-9BE2-E8B1CC82116B}" presName="compNode" presStyleCnt="0"/>
      <dgm:spPr/>
    </dgm:pt>
    <dgm:pt modelId="{BF05E298-8D99-4B47-A120-A54B32064084}" type="pres">
      <dgm:prSet presAssocID="{91AF6EE1-061D-4834-9BE2-E8B1CC82116B}" presName="bgRect" presStyleLbl="bgShp" presStyleIdx="2" presStyleCnt="3"/>
      <dgm:spPr/>
    </dgm:pt>
    <dgm:pt modelId="{55C12C2E-ABA8-4EDB-AD7C-376DE080B641}" type="pres">
      <dgm:prSet presAssocID="{91AF6EE1-061D-4834-9BE2-E8B1CC82116B}"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Thermometer"/>
        </a:ext>
      </dgm:extLst>
    </dgm:pt>
    <dgm:pt modelId="{EC171AFB-A0FF-4C8A-A7CF-D0366879D442}" type="pres">
      <dgm:prSet presAssocID="{91AF6EE1-061D-4834-9BE2-E8B1CC82116B}" presName="spaceRect" presStyleCnt="0"/>
      <dgm:spPr/>
    </dgm:pt>
    <dgm:pt modelId="{99621B4E-1131-4507-83B5-534CA8F22D36}" type="pres">
      <dgm:prSet presAssocID="{91AF6EE1-061D-4834-9BE2-E8B1CC82116B}" presName="parTx" presStyleLbl="revTx" presStyleIdx="2" presStyleCnt="3">
        <dgm:presLayoutVars>
          <dgm:chMax val="0"/>
          <dgm:chPref val="0"/>
        </dgm:presLayoutVars>
      </dgm:prSet>
      <dgm:spPr/>
    </dgm:pt>
  </dgm:ptLst>
  <dgm:cxnLst>
    <dgm:cxn modelId="{35428F35-ECAD-440E-BE05-7C655B32B456}" type="presOf" srcId="{91AF6EE1-061D-4834-9BE2-E8B1CC82116B}" destId="{99621B4E-1131-4507-83B5-534CA8F22D36}" srcOrd="0" destOrd="0" presId="urn:microsoft.com/office/officeart/2018/2/layout/IconVerticalSolidList"/>
    <dgm:cxn modelId="{834F283E-8FED-48F0-81B8-FDBFF4C9A410}" srcId="{607EEEE7-1BC6-460F-902F-E153C85C948C}" destId="{91AF6EE1-061D-4834-9BE2-E8B1CC82116B}" srcOrd="2" destOrd="0" parTransId="{8AEA8D3A-A6F3-46A6-99E1-119819849C88}" sibTransId="{0EC81F86-02C4-411B-A067-32C0B51B8A62}"/>
    <dgm:cxn modelId="{F8E3CF66-9346-4D98-A79B-1901C7F9BCB2}" srcId="{607EEEE7-1BC6-460F-902F-E153C85C948C}" destId="{D8E42E7D-DE1E-4004-A1C7-B2D3170812E7}" srcOrd="0" destOrd="0" parTransId="{A151EF1B-5DE7-47E5-8EE2-87A33C7DB65B}" sibTransId="{529EE52B-F416-4473-8067-F568E9BB5FFD}"/>
    <dgm:cxn modelId="{342A094B-D601-49F0-A7B0-881FACFDE206}" srcId="{607EEEE7-1BC6-460F-902F-E153C85C948C}" destId="{13C6EF0E-4F08-4A61-BD5B-3FB215913C45}" srcOrd="1" destOrd="0" parTransId="{6FB3ED50-4927-4625-B13F-1CEEDFB7E020}" sibTransId="{E38D1639-403D-4B2B-BC24-1F94856312AE}"/>
    <dgm:cxn modelId="{BB980691-AA33-4594-B81C-4097EE51B4F2}" type="presOf" srcId="{13C6EF0E-4F08-4A61-BD5B-3FB215913C45}" destId="{4622FA11-C78A-4B72-813C-2E61488983BB}" srcOrd="0" destOrd="0" presId="urn:microsoft.com/office/officeart/2018/2/layout/IconVerticalSolidList"/>
    <dgm:cxn modelId="{CBCB99B4-426B-4308-AB1E-A4301A048E27}" type="presOf" srcId="{D8E42E7D-DE1E-4004-A1C7-B2D3170812E7}" destId="{7353CE34-551C-4361-81F6-8B4F8ADD2990}" srcOrd="0" destOrd="0" presId="urn:microsoft.com/office/officeart/2018/2/layout/IconVerticalSolidList"/>
    <dgm:cxn modelId="{6A0A97F6-D6FB-4C38-912C-1238A0FE5A62}" type="presOf" srcId="{607EEEE7-1BC6-460F-902F-E153C85C948C}" destId="{EF829F79-5632-49ED-B382-E8072A9658F2}" srcOrd="0" destOrd="0" presId="urn:microsoft.com/office/officeart/2018/2/layout/IconVerticalSolidList"/>
    <dgm:cxn modelId="{D07F79B9-F5F4-4198-A84F-706BFB63FFA5}" type="presParOf" srcId="{EF829F79-5632-49ED-B382-E8072A9658F2}" destId="{97C4F128-10EC-42B1-AC80-36FF2464EC1A}" srcOrd="0" destOrd="0" presId="urn:microsoft.com/office/officeart/2018/2/layout/IconVerticalSolidList"/>
    <dgm:cxn modelId="{1839C954-75CC-4B93-9DAF-23B3BF7C0566}" type="presParOf" srcId="{97C4F128-10EC-42B1-AC80-36FF2464EC1A}" destId="{65EE4AC1-6FC1-46C6-B71C-0A3392C19F75}" srcOrd="0" destOrd="0" presId="urn:microsoft.com/office/officeart/2018/2/layout/IconVerticalSolidList"/>
    <dgm:cxn modelId="{5BDFAC43-7948-415D-9F5E-BC81B4BC9188}" type="presParOf" srcId="{97C4F128-10EC-42B1-AC80-36FF2464EC1A}" destId="{48A47BD8-2025-441A-AB65-98E140018017}" srcOrd="1" destOrd="0" presId="urn:microsoft.com/office/officeart/2018/2/layout/IconVerticalSolidList"/>
    <dgm:cxn modelId="{C271A3CC-EC0D-4315-BF9C-3EABFD9FAE39}" type="presParOf" srcId="{97C4F128-10EC-42B1-AC80-36FF2464EC1A}" destId="{1687214A-576D-43B3-A07A-62DD9A901EB9}" srcOrd="2" destOrd="0" presId="urn:microsoft.com/office/officeart/2018/2/layout/IconVerticalSolidList"/>
    <dgm:cxn modelId="{0CA04497-5DF6-4178-8123-BE4693D588F1}" type="presParOf" srcId="{97C4F128-10EC-42B1-AC80-36FF2464EC1A}" destId="{7353CE34-551C-4361-81F6-8B4F8ADD2990}" srcOrd="3" destOrd="0" presId="urn:microsoft.com/office/officeart/2018/2/layout/IconVerticalSolidList"/>
    <dgm:cxn modelId="{6FCC3416-0B1F-4BA4-AB6D-E71C4CD580B0}" type="presParOf" srcId="{EF829F79-5632-49ED-B382-E8072A9658F2}" destId="{D0272D37-BDF2-4E3D-8147-A532CB0F4875}" srcOrd="1" destOrd="0" presId="urn:microsoft.com/office/officeart/2018/2/layout/IconVerticalSolidList"/>
    <dgm:cxn modelId="{4CBA98A5-B47E-4466-883D-DAA182BD8E04}" type="presParOf" srcId="{EF829F79-5632-49ED-B382-E8072A9658F2}" destId="{FA385F1C-C19A-4E13-85DC-5D1FC15D95B0}" srcOrd="2" destOrd="0" presId="urn:microsoft.com/office/officeart/2018/2/layout/IconVerticalSolidList"/>
    <dgm:cxn modelId="{101FE740-3846-4A9F-A361-3DB48825A775}" type="presParOf" srcId="{FA385F1C-C19A-4E13-85DC-5D1FC15D95B0}" destId="{C523EFCC-635F-4FE3-80BF-88EC3C2FB2D6}" srcOrd="0" destOrd="0" presId="urn:microsoft.com/office/officeart/2018/2/layout/IconVerticalSolidList"/>
    <dgm:cxn modelId="{E142BD46-B0CE-4317-BE5C-E4DFEADE517F}" type="presParOf" srcId="{FA385F1C-C19A-4E13-85DC-5D1FC15D95B0}" destId="{6EA81B86-912E-45B9-808A-AE8710207DBD}" srcOrd="1" destOrd="0" presId="urn:microsoft.com/office/officeart/2018/2/layout/IconVerticalSolidList"/>
    <dgm:cxn modelId="{F2C43178-7F64-4AE9-A4C5-63BE14CF9444}" type="presParOf" srcId="{FA385F1C-C19A-4E13-85DC-5D1FC15D95B0}" destId="{737D34C1-8484-4E40-B970-11EB42C41077}" srcOrd="2" destOrd="0" presId="urn:microsoft.com/office/officeart/2018/2/layout/IconVerticalSolidList"/>
    <dgm:cxn modelId="{255A17AE-6A3A-4853-BD98-F225F8FE91E5}" type="presParOf" srcId="{FA385F1C-C19A-4E13-85DC-5D1FC15D95B0}" destId="{4622FA11-C78A-4B72-813C-2E61488983BB}" srcOrd="3" destOrd="0" presId="urn:microsoft.com/office/officeart/2018/2/layout/IconVerticalSolidList"/>
    <dgm:cxn modelId="{6F371DF5-38D6-4305-A1B5-D11F1647DFAE}" type="presParOf" srcId="{EF829F79-5632-49ED-B382-E8072A9658F2}" destId="{AB0F571C-9DC6-4B80-8FBF-D9D29FB78240}" srcOrd="3" destOrd="0" presId="urn:microsoft.com/office/officeart/2018/2/layout/IconVerticalSolidList"/>
    <dgm:cxn modelId="{021CCA61-985D-4979-A714-0EEC27F39E60}" type="presParOf" srcId="{EF829F79-5632-49ED-B382-E8072A9658F2}" destId="{72744EE0-7413-494A-AA71-4ED8D6B8B50F}" srcOrd="4" destOrd="0" presId="urn:microsoft.com/office/officeart/2018/2/layout/IconVerticalSolidList"/>
    <dgm:cxn modelId="{0CFF4632-3CFB-4CC7-BF10-345D3041D880}" type="presParOf" srcId="{72744EE0-7413-494A-AA71-4ED8D6B8B50F}" destId="{BF05E298-8D99-4B47-A120-A54B32064084}" srcOrd="0" destOrd="0" presId="urn:microsoft.com/office/officeart/2018/2/layout/IconVerticalSolidList"/>
    <dgm:cxn modelId="{18F59C2C-9380-4D4A-B96C-7D54C011726F}" type="presParOf" srcId="{72744EE0-7413-494A-AA71-4ED8D6B8B50F}" destId="{55C12C2E-ABA8-4EDB-AD7C-376DE080B641}" srcOrd="1" destOrd="0" presId="urn:microsoft.com/office/officeart/2018/2/layout/IconVerticalSolidList"/>
    <dgm:cxn modelId="{566E05F1-3A15-46B4-A7C6-B5F276657F1E}" type="presParOf" srcId="{72744EE0-7413-494A-AA71-4ED8D6B8B50F}" destId="{EC171AFB-A0FF-4C8A-A7CF-D0366879D442}" srcOrd="2" destOrd="0" presId="urn:microsoft.com/office/officeart/2018/2/layout/IconVerticalSolidList"/>
    <dgm:cxn modelId="{9B067753-5788-4AEA-889D-758EFE63BBC1}" type="presParOf" srcId="{72744EE0-7413-494A-AA71-4ED8D6B8B50F}" destId="{99621B4E-1131-4507-83B5-534CA8F22D3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EE4AC1-6FC1-46C6-B71C-0A3392C19F75}">
      <dsp:nvSpPr>
        <dsp:cNvPr id="0" name=""/>
        <dsp:cNvSpPr/>
      </dsp:nvSpPr>
      <dsp:spPr>
        <a:xfrm>
          <a:off x="0" y="4827"/>
          <a:ext cx="5889686" cy="152213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A47BD8-2025-441A-AB65-98E140018017}">
      <dsp:nvSpPr>
        <dsp:cNvPr id="0" name=""/>
        <dsp:cNvSpPr/>
      </dsp:nvSpPr>
      <dsp:spPr>
        <a:xfrm>
          <a:off x="460445" y="347306"/>
          <a:ext cx="837991" cy="83717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53CE34-551C-4361-81F6-8B4F8ADD2990}">
      <dsp:nvSpPr>
        <dsp:cNvPr id="0" name=""/>
        <dsp:cNvSpPr/>
      </dsp:nvSpPr>
      <dsp:spPr>
        <a:xfrm>
          <a:off x="1758881" y="4827"/>
          <a:ext cx="4061892" cy="1523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0" tIns="161250" rIns="161250" bIns="161250" numCol="1" spcCol="1270" anchor="ctr" anchorCtr="0">
          <a:noAutofit/>
        </a:bodyPr>
        <a:lstStyle/>
        <a:p>
          <a:pPr marL="0" lvl="0" indent="0" algn="l" defTabSz="622300">
            <a:lnSpc>
              <a:spcPct val="90000"/>
            </a:lnSpc>
            <a:spcBef>
              <a:spcPct val="0"/>
            </a:spcBef>
            <a:spcAft>
              <a:spcPct val="35000"/>
            </a:spcAft>
            <a:buNone/>
          </a:pPr>
          <a:r>
            <a:rPr lang="en-GB" sz="1400" kern="1200"/>
            <a:t>Solar panels – These would be a wise and long-term efficient investment because they can reduce hotel energy costs and they provide long term efficiency for power and electricity which hotel guests would be very happy with (Go be solar, 2026). </a:t>
          </a:r>
          <a:endParaRPr lang="en-US" sz="1400" kern="1200"/>
        </a:p>
      </dsp:txBody>
      <dsp:txXfrm>
        <a:off x="1758881" y="4827"/>
        <a:ext cx="4061892" cy="1523620"/>
      </dsp:txXfrm>
    </dsp:sp>
    <dsp:sp modelId="{C523EFCC-635F-4FE3-80BF-88EC3C2FB2D6}">
      <dsp:nvSpPr>
        <dsp:cNvPr id="0" name=""/>
        <dsp:cNvSpPr/>
      </dsp:nvSpPr>
      <dsp:spPr>
        <a:xfrm>
          <a:off x="0" y="1897810"/>
          <a:ext cx="5889686" cy="152213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A81B86-912E-45B9-808A-AE8710207DBD}">
      <dsp:nvSpPr>
        <dsp:cNvPr id="0" name=""/>
        <dsp:cNvSpPr/>
      </dsp:nvSpPr>
      <dsp:spPr>
        <a:xfrm>
          <a:off x="460445" y="2240290"/>
          <a:ext cx="837991" cy="83717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622FA11-C78A-4B72-813C-2E61488983BB}">
      <dsp:nvSpPr>
        <dsp:cNvPr id="0" name=""/>
        <dsp:cNvSpPr/>
      </dsp:nvSpPr>
      <dsp:spPr>
        <a:xfrm>
          <a:off x="1758881" y="1897810"/>
          <a:ext cx="4061892" cy="1523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0" tIns="161250" rIns="161250" bIns="161250" numCol="1" spcCol="1270" anchor="ctr" anchorCtr="0">
          <a:noAutofit/>
        </a:bodyPr>
        <a:lstStyle/>
        <a:p>
          <a:pPr marL="0" lvl="0" indent="0" algn="l" defTabSz="622300">
            <a:lnSpc>
              <a:spcPct val="90000"/>
            </a:lnSpc>
            <a:spcBef>
              <a:spcPct val="0"/>
            </a:spcBef>
            <a:spcAft>
              <a:spcPct val="35000"/>
            </a:spcAft>
            <a:buNone/>
          </a:pPr>
          <a:r>
            <a:rPr lang="en-GB" sz="1400" kern="1200"/>
            <a:t>LED lighting – This is a feature that a lot of modern hotels include as this is another method to reduce the consumption of energy. They often get installed with motion sensors too (OCCA, 2026). </a:t>
          </a:r>
          <a:endParaRPr lang="en-US" sz="1400" kern="1200"/>
        </a:p>
      </dsp:txBody>
      <dsp:txXfrm>
        <a:off x="1758881" y="1897810"/>
        <a:ext cx="4061892" cy="1523620"/>
      </dsp:txXfrm>
    </dsp:sp>
    <dsp:sp modelId="{BF05E298-8D99-4B47-A120-A54B32064084}">
      <dsp:nvSpPr>
        <dsp:cNvPr id="0" name=""/>
        <dsp:cNvSpPr/>
      </dsp:nvSpPr>
      <dsp:spPr>
        <a:xfrm>
          <a:off x="0" y="3790793"/>
          <a:ext cx="5889686" cy="152213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C12C2E-ABA8-4EDB-AD7C-376DE080B641}">
      <dsp:nvSpPr>
        <dsp:cNvPr id="0" name=""/>
        <dsp:cNvSpPr/>
      </dsp:nvSpPr>
      <dsp:spPr>
        <a:xfrm>
          <a:off x="460895" y="4133273"/>
          <a:ext cx="837991" cy="83717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9621B4E-1131-4507-83B5-534CA8F22D36}">
      <dsp:nvSpPr>
        <dsp:cNvPr id="0" name=""/>
        <dsp:cNvSpPr/>
      </dsp:nvSpPr>
      <dsp:spPr>
        <a:xfrm>
          <a:off x="1759781" y="3790793"/>
          <a:ext cx="4061892" cy="1523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250" tIns="161250" rIns="161250" bIns="161250" numCol="1" spcCol="1270" anchor="ctr" anchorCtr="0">
          <a:noAutofit/>
        </a:bodyPr>
        <a:lstStyle/>
        <a:p>
          <a:pPr marL="0" lvl="0" indent="0" algn="l" defTabSz="622300">
            <a:lnSpc>
              <a:spcPct val="90000"/>
            </a:lnSpc>
            <a:spcBef>
              <a:spcPct val="0"/>
            </a:spcBef>
            <a:spcAft>
              <a:spcPct val="35000"/>
            </a:spcAft>
            <a:buNone/>
          </a:pPr>
          <a:r>
            <a:rPr lang="en-GB" sz="1400" kern="1200"/>
            <a:t>Insulation – Insulation is another one of the best possible sustainability strategies because it will help the rooms remain at a consistent temperature which means less need for airconditioning or heating which reduces the use of energy and electricity (Port Washington, 2025). </a:t>
          </a:r>
          <a:endParaRPr lang="en-US" sz="1400" kern="1200"/>
        </a:p>
      </dsp:txBody>
      <dsp:txXfrm>
        <a:off x="1759781" y="3790793"/>
        <a:ext cx="4061892" cy="15236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dirty="0"/>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5/6/2026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18266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D162C4-EDD9-4389-A98B-B87ECEA2A816}" type="datetimeFigureOut">
              <a:rPr lang="en-US" dirty="0"/>
              <a:t>5/6/2026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00513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dirty="0"/>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5/6/2026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076467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dirty="0"/>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A954B2F-12DE-47F5-8894-472B206D2E1E}" type="datetimeFigureOut">
              <a:rPr lang="en-US" dirty="0"/>
              <a:t>5/6/2026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358315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dirty="0"/>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F30E46F-7819-4ACF-B48B-48222C2ACC88}" type="datetimeFigureOut">
              <a:rPr lang="en-US" dirty="0"/>
              <a:t>5/6/2026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90142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5/6/2026</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76443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5/6/2026</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48123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dirty="0"/>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5/6/2026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373646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dirty="0"/>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5/6/2026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676041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857E33E-8B18-4087-B112-809917729534}" type="datetimeFigureOut">
              <a:rPr lang="en-US" dirty="0"/>
              <a:t>5/6/2026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83623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dirty="0"/>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FFE419-2371-464F-8239-3959401C3561}" type="datetimeFigureOut">
              <a:rPr lang="en-US" dirty="0"/>
              <a:t>5/6/2026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649081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5/6/2026</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998685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hyperlink" Target="https://port-washington-inn.com/role-of-attic-insulation-in-hotel-comfort/" TargetMode="External"/><Relationship Id="rId3" Type="http://schemas.openxmlformats.org/officeDocument/2006/relationships/image" Target="../media/image3.png"/><Relationship Id="rId7" Type="http://schemas.openxmlformats.org/officeDocument/2006/relationships/hyperlink" Target="https://occa-design.com/blog/sustainability-hospitality-hotel-lighting/" TargetMode="Externa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hyperlink" Target="https://www.limepack.co.uk/blog/hotel-gb/hotel-waste-management-strategies-for-effective-reduction-and-recycling" TargetMode="External"/><Relationship Id="rId11" Type="http://schemas.openxmlformats.org/officeDocument/2006/relationships/hyperlink" Target="https://www.which.co.uk/reviews/insulation/article/how-to-insulate-your-home-aGWRW8t8YX1j" TargetMode="External"/><Relationship Id="rId5" Type="http://schemas.openxmlformats.org/officeDocument/2006/relationships/hyperlink" Target="https://gobesolar.com/what-are-the-benefits-of-solar-for-hotels/" TargetMode="External"/><Relationship Id="rId10" Type="http://schemas.openxmlformats.org/officeDocument/2006/relationships/hyperlink" Target="https://www.energy.gov/energysaver/led-lighting" TargetMode="External"/><Relationship Id="rId4" Type="http://schemas.openxmlformats.org/officeDocument/2006/relationships/hyperlink" Target="https://www.ecepl.com/food-waste-management/" TargetMode="External"/><Relationship Id="rId9" Type="http://schemas.openxmlformats.org/officeDocument/2006/relationships/hyperlink" Target="https://www.solarreviews.com/blog/what-are-the-most-efficient-solar-pane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Hotel De Gregoire </a:t>
            </a:r>
          </a:p>
        </p:txBody>
      </p:sp>
      <p:sp>
        <p:nvSpPr>
          <p:cNvPr id="3" name="Subtitle 2"/>
          <p:cNvSpPr>
            <a:spLocks noGrp="1"/>
          </p:cNvSpPr>
          <p:nvPr>
            <p:ph type="subTitle" idx="1"/>
          </p:nvPr>
        </p:nvSpPr>
        <p:spPr/>
        <p:txBody>
          <a:bodyPr vert="horz" lIns="91440" tIns="45720" rIns="91440" bIns="45720" rtlCol="0" anchor="t">
            <a:normAutofit/>
          </a:bodyPr>
          <a:lstStyle/>
          <a:p>
            <a:r>
              <a:rPr lang="en-GB"/>
              <a:t>By Gregory Lawrence (2518638)</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FAD17B9-9E6C-4DD1-9728-97B5E5FCCA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7AC3F90-A588-42FF-B41D-062A8D91B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uildings by canals">
            <a:extLst>
              <a:ext uri="{FF2B5EF4-FFF2-40B4-BE49-F238E27FC236}">
                <a16:creationId xmlns:a16="http://schemas.microsoft.com/office/drawing/2014/main" id="{941425FC-78B7-F295-B2E3-BDC7A9F525EE}"/>
              </a:ext>
            </a:extLst>
          </p:cNvPr>
          <p:cNvPicPr>
            <a:picLocks noChangeAspect="1"/>
          </p:cNvPicPr>
          <p:nvPr/>
        </p:nvPicPr>
        <p:blipFill>
          <a:blip r:embed="rId2">
            <a:duotone>
              <a:schemeClr val="bg2">
                <a:shade val="45000"/>
                <a:satMod val="135000"/>
              </a:schemeClr>
              <a:prstClr val="white"/>
            </a:duotone>
            <a:alphaModFix amt="25000"/>
          </a:blip>
          <a:srcRect t="9849" b="5754"/>
          <a:stretch>
            <a:fillRect/>
          </a:stretch>
        </p:blipFill>
        <p:spPr>
          <a:xfrm>
            <a:off x="153" y="10"/>
            <a:ext cx="12191695" cy="6857990"/>
          </a:xfrm>
          <a:prstGeom prst="rect">
            <a:avLst/>
          </a:prstGeom>
        </p:spPr>
      </p:pic>
      <p:pic>
        <p:nvPicPr>
          <p:cNvPr id="13" name="Picture 12">
            <a:extLst>
              <a:ext uri="{FF2B5EF4-FFF2-40B4-BE49-F238E27FC236}">
                <a16:creationId xmlns:a16="http://schemas.microsoft.com/office/drawing/2014/main" id="{015AB904-4FB7-4A0D-B43E-03ACF05E14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 name="Title 1">
            <a:extLst>
              <a:ext uri="{FF2B5EF4-FFF2-40B4-BE49-F238E27FC236}">
                <a16:creationId xmlns:a16="http://schemas.microsoft.com/office/drawing/2014/main" id="{9E77CD28-8B05-931F-21AF-309D0DFE962B}"/>
              </a:ext>
            </a:extLst>
          </p:cNvPr>
          <p:cNvSpPr>
            <a:spLocks noGrp="1"/>
          </p:cNvSpPr>
          <p:nvPr>
            <p:ph type="title"/>
          </p:nvPr>
        </p:nvSpPr>
        <p:spPr>
          <a:xfrm>
            <a:off x="2611808" y="808056"/>
            <a:ext cx="7958331" cy="1077229"/>
          </a:xfrm>
        </p:spPr>
        <p:txBody>
          <a:bodyPr>
            <a:normAutofit/>
          </a:bodyPr>
          <a:lstStyle/>
          <a:p>
            <a:pPr algn="l"/>
            <a:r>
              <a:rPr lang="en-GB">
                <a:cs typeface="Arial"/>
              </a:rPr>
              <a:t>Introduction</a:t>
            </a:r>
            <a:endParaRPr lang="en-GB"/>
          </a:p>
        </p:txBody>
      </p:sp>
      <p:sp>
        <p:nvSpPr>
          <p:cNvPr id="15" name="Rectangle 14">
            <a:extLst>
              <a:ext uri="{FF2B5EF4-FFF2-40B4-BE49-F238E27FC236}">
                <a16:creationId xmlns:a16="http://schemas.microsoft.com/office/drawing/2014/main" id="{E1AADF25-43E9-4DE0-AD82-4F6052319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C2D515-EF3C-4E4E-8BC1-192B21E92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BD540A3-A8F0-AFBA-2105-00B6D9B2BA51}"/>
              </a:ext>
            </a:extLst>
          </p:cNvPr>
          <p:cNvSpPr>
            <a:spLocks noGrp="1"/>
          </p:cNvSpPr>
          <p:nvPr>
            <p:ph idx="1"/>
          </p:nvPr>
        </p:nvSpPr>
        <p:spPr>
          <a:xfrm>
            <a:off x="2610579" y="2052116"/>
            <a:ext cx="7959560" cy="3997828"/>
          </a:xfrm>
        </p:spPr>
        <p:txBody>
          <a:bodyPr>
            <a:normAutofit/>
          </a:bodyPr>
          <a:lstStyle/>
          <a:p>
            <a:pPr marL="344170" indent="-344170"/>
            <a:r>
              <a:rPr lang="en-GB" dirty="0">
                <a:cs typeface="Arial"/>
              </a:rPr>
              <a:t>In today's presentation I </a:t>
            </a:r>
            <a:r>
              <a:rPr lang="en-GB" dirty="0" err="1">
                <a:cs typeface="Arial"/>
              </a:rPr>
              <a:t>wi</a:t>
            </a:r>
            <a:r>
              <a:rPr lang="en-GB" dirty="0">
                <a:cs typeface="Arial"/>
              </a:rPr>
              <a:t>ll be talking about Hotel de Gregoire which is going to be a sustainable and eco-friendly hotel. The target market is anybody, however we want to make the hotel more attractive to eco-friendly travellers. The </a:t>
            </a:r>
            <a:r>
              <a:rPr lang="en-GB" dirty="0" err="1">
                <a:cs typeface="Arial"/>
              </a:rPr>
              <a:t>locatio</a:t>
            </a:r>
            <a:r>
              <a:rPr lang="en-GB" dirty="0">
                <a:cs typeface="Arial"/>
              </a:rPr>
              <a:t>n is around Chertsey area to be closer to Thorpe park which is a very popular UK attraction. </a:t>
            </a:r>
          </a:p>
        </p:txBody>
      </p:sp>
    </p:spTree>
    <p:extLst>
      <p:ext uri="{BB962C8B-B14F-4D97-AF65-F5344CB8AC3E}">
        <p14:creationId xmlns:p14="http://schemas.microsoft.com/office/powerpoint/2010/main" val="3386625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5E326A3-EB92-4BDA-9F77-45197E0CB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4E7D395-0531-4A17-A276-FDA3EB7792E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3" name="Rectangle 12">
            <a:extLst>
              <a:ext uri="{FF2B5EF4-FFF2-40B4-BE49-F238E27FC236}">
                <a16:creationId xmlns:a16="http://schemas.microsoft.com/office/drawing/2014/main" id="{CAC996C7-7B84-4645-9AA1-6EA85EAB4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2290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F9123C3-79F0-17F8-B8CC-F58F49AE2E92}"/>
              </a:ext>
            </a:extLst>
          </p:cNvPr>
          <p:cNvSpPr>
            <a:spLocks noGrp="1"/>
          </p:cNvSpPr>
          <p:nvPr>
            <p:ph type="title"/>
          </p:nvPr>
        </p:nvSpPr>
        <p:spPr>
          <a:xfrm>
            <a:off x="1337191" y="1064365"/>
            <a:ext cx="2856582" cy="3313671"/>
          </a:xfrm>
        </p:spPr>
        <p:txBody>
          <a:bodyPr>
            <a:normAutofit/>
          </a:bodyPr>
          <a:lstStyle/>
          <a:p>
            <a:pPr algn="l"/>
            <a:r>
              <a:rPr lang="en-GB" sz="1900">
                <a:solidFill>
                  <a:schemeClr val="bg1"/>
                </a:solidFill>
                <a:cs typeface="Arial"/>
              </a:rPr>
              <a:t>Sustainability strategies</a:t>
            </a:r>
            <a:br>
              <a:rPr lang="en-GB" sz="1900">
                <a:solidFill>
                  <a:schemeClr val="bg1"/>
                </a:solidFill>
                <a:cs typeface="Arial"/>
              </a:rPr>
            </a:br>
            <a:r>
              <a:rPr lang="en-GB" sz="1900">
                <a:solidFill>
                  <a:schemeClr val="bg1"/>
                </a:solidFill>
                <a:cs typeface="Arial"/>
              </a:rPr>
              <a:t> (part of the hotel's design)</a:t>
            </a:r>
            <a:endParaRPr lang="en-GB" sz="1900">
              <a:solidFill>
                <a:schemeClr val="bg1"/>
              </a:solidFill>
            </a:endParaRPr>
          </a:p>
        </p:txBody>
      </p:sp>
      <p:sp>
        <p:nvSpPr>
          <p:cNvPr id="15" name="Rectangle 14">
            <a:extLst>
              <a:ext uri="{FF2B5EF4-FFF2-40B4-BE49-F238E27FC236}">
                <a16:creationId xmlns:a16="http://schemas.microsoft.com/office/drawing/2014/main" id="{32DC315B-5680-47D9-B827-34D012FB1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769"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6EC6AADF-96F0-4203-E9D8-D6FA52DDB2F6}"/>
              </a:ext>
            </a:extLst>
          </p:cNvPr>
          <p:cNvGraphicFramePr>
            <a:graphicFrameLocks noGrp="1"/>
          </p:cNvGraphicFramePr>
          <p:nvPr>
            <p:ph idx="1"/>
            <p:extLst>
              <p:ext uri="{D42A27DB-BD31-4B8C-83A1-F6EECF244321}">
                <p14:modId xmlns:p14="http://schemas.microsoft.com/office/powerpoint/2010/main" val="4249847052"/>
              </p:ext>
            </p:extLst>
          </p:nvPr>
        </p:nvGraphicFramePr>
        <p:xfrm>
          <a:off x="5507182" y="897534"/>
          <a:ext cx="5889686" cy="53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6560309"/>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601900C-265D-4146-A578-477541E3D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14" name="Freeform: Shape 13">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6" name="Picture 15">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18" name="Rectangle 17">
            <a:extLst>
              <a:ext uri="{FF2B5EF4-FFF2-40B4-BE49-F238E27FC236}">
                <a16:creationId xmlns:a16="http://schemas.microsoft.com/office/drawing/2014/main" id="{41F8C064-2DC5-4758-B49C-76BFF64052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tx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7875912"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15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23">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5AB7DA-5BC9-DC0E-C498-0B51D16663DF}"/>
              </a:ext>
            </a:extLst>
          </p:cNvPr>
          <p:cNvSpPr>
            <a:spLocks noGrp="1"/>
          </p:cNvSpPr>
          <p:nvPr>
            <p:ph type="title"/>
          </p:nvPr>
        </p:nvSpPr>
        <p:spPr>
          <a:xfrm>
            <a:off x="2188901" y="808056"/>
            <a:ext cx="8381238" cy="1077229"/>
          </a:xfrm>
        </p:spPr>
        <p:txBody>
          <a:bodyPr>
            <a:normAutofit/>
          </a:bodyPr>
          <a:lstStyle/>
          <a:p>
            <a:pPr algn="l"/>
            <a:r>
              <a:rPr lang="en-GB">
                <a:cs typeface="Arial"/>
              </a:rPr>
              <a:t>Sustainability strategies</a:t>
            </a:r>
            <a:br>
              <a:rPr lang="en-GB" dirty="0">
                <a:cs typeface="Arial"/>
              </a:rPr>
            </a:br>
            <a:r>
              <a:rPr lang="en-GB">
                <a:cs typeface="Arial"/>
              </a:rPr>
              <a:t> (what everyone can do themselves)</a:t>
            </a:r>
            <a:endParaRPr lang="en-GB"/>
          </a:p>
        </p:txBody>
      </p:sp>
      <p:sp>
        <p:nvSpPr>
          <p:cNvPr id="3" name="Content Placeholder 2">
            <a:extLst>
              <a:ext uri="{FF2B5EF4-FFF2-40B4-BE49-F238E27FC236}">
                <a16:creationId xmlns:a16="http://schemas.microsoft.com/office/drawing/2014/main" id="{3B276BDA-693B-CC6F-0417-5F8C61E92F64}"/>
              </a:ext>
            </a:extLst>
          </p:cNvPr>
          <p:cNvSpPr>
            <a:spLocks noGrp="1"/>
          </p:cNvSpPr>
          <p:nvPr>
            <p:ph idx="1"/>
          </p:nvPr>
        </p:nvSpPr>
        <p:spPr>
          <a:xfrm>
            <a:off x="2256639" y="2052116"/>
            <a:ext cx="6572814" cy="3997828"/>
          </a:xfrm>
        </p:spPr>
        <p:txBody>
          <a:bodyPr anchor="t">
            <a:normAutofit/>
          </a:bodyPr>
          <a:lstStyle/>
          <a:p>
            <a:pPr marL="344170" indent="-344170">
              <a:lnSpc>
                <a:spcPct val="110000"/>
              </a:lnSpc>
            </a:pPr>
            <a:r>
              <a:rPr lang="en-GB" sz="1800">
                <a:cs typeface="Arial"/>
              </a:rPr>
              <a:t>Recycling boxes – Nowadays recycling has become a part of what we do to reuse waste that has the possibility of being reused for a good purpose. Each room will have some boxes by their door for different recycling materials. Recycling is something a lot of hotels have started taking more seriously (Lime Pack, 2026).</a:t>
            </a:r>
          </a:p>
          <a:p>
            <a:pPr marL="344170" indent="-344170">
              <a:lnSpc>
                <a:spcPct val="110000"/>
              </a:lnSpc>
            </a:pPr>
            <a:r>
              <a:rPr lang="en-GB" sz="1800">
                <a:cs typeface="Arial"/>
              </a:rPr>
              <a:t>Food waste – In the kitchen there are massive food waste bins that are used for the food only. The kitchen staff make sure to put all uneaten food in the right bins. However, a lot of hotels use the unused food as staff meals so they can get fed on their break. Hotel de Gregoire will do the same (Earth care, 2025).</a:t>
            </a:r>
          </a:p>
        </p:txBody>
      </p:sp>
    </p:spTree>
    <p:extLst>
      <p:ext uri="{BB962C8B-B14F-4D97-AF65-F5344CB8AC3E}">
        <p14:creationId xmlns:p14="http://schemas.microsoft.com/office/powerpoint/2010/main" val="4220808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0BE3D13-5BE5-4B05-AFCF-2A2E059D2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6562092-3AA7-4EF0-9007-C44F879A1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AC85C80-0175-4214-A13D-03C224658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70108" y="985292"/>
            <a:ext cx="1345319" cy="1345319"/>
          </a:xfrm>
          <a:prstGeom prst="ellipse">
            <a:avLst/>
          </a:prstGeom>
          <a:solidFill>
            <a:schemeClr val="accent1">
              <a:lumMod val="40000"/>
              <a:lumOff val="6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E60B620B-3E81-4075-BC12-D4FB3E299C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133" y="0"/>
            <a:ext cx="12189867" cy="6858000"/>
          </a:xfrm>
          <a:prstGeom prst="rect">
            <a:avLst/>
          </a:prstGeom>
        </p:spPr>
      </p:pic>
      <p:sp>
        <p:nvSpPr>
          <p:cNvPr id="2" name="Title 1">
            <a:extLst>
              <a:ext uri="{FF2B5EF4-FFF2-40B4-BE49-F238E27FC236}">
                <a16:creationId xmlns:a16="http://schemas.microsoft.com/office/drawing/2014/main" id="{A0CF9140-1FAB-0516-8836-81E543A1779B}"/>
              </a:ext>
            </a:extLst>
          </p:cNvPr>
          <p:cNvSpPr>
            <a:spLocks noGrp="1"/>
          </p:cNvSpPr>
          <p:nvPr>
            <p:ph type="title"/>
          </p:nvPr>
        </p:nvSpPr>
        <p:spPr>
          <a:xfrm>
            <a:off x="2611808" y="1022548"/>
            <a:ext cx="7958331" cy="1308063"/>
          </a:xfrm>
        </p:spPr>
        <p:txBody>
          <a:bodyPr anchor="b">
            <a:normAutofit/>
          </a:bodyPr>
          <a:lstStyle/>
          <a:p>
            <a:pPr algn="l"/>
            <a:r>
              <a:rPr lang="en-GB" sz="4400">
                <a:solidFill>
                  <a:srgbClr val="1F2D29"/>
                </a:solidFill>
                <a:cs typeface="Arial"/>
              </a:rPr>
              <a:t>Research evidence</a:t>
            </a:r>
            <a:endParaRPr lang="en-GB" sz="4400">
              <a:solidFill>
                <a:srgbClr val="1F2D29"/>
              </a:solidFill>
            </a:endParaRPr>
          </a:p>
        </p:txBody>
      </p:sp>
      <p:sp>
        <p:nvSpPr>
          <p:cNvPr id="17" name="Content Placeholder 2">
            <a:extLst>
              <a:ext uri="{FF2B5EF4-FFF2-40B4-BE49-F238E27FC236}">
                <a16:creationId xmlns:a16="http://schemas.microsoft.com/office/drawing/2014/main" id="{270D957F-615B-6F2F-D722-A85E74B9E19F}"/>
              </a:ext>
            </a:extLst>
          </p:cNvPr>
          <p:cNvSpPr>
            <a:spLocks noGrp="1"/>
          </p:cNvSpPr>
          <p:nvPr>
            <p:ph idx="1"/>
          </p:nvPr>
        </p:nvSpPr>
        <p:spPr>
          <a:xfrm>
            <a:off x="2302933" y="2641604"/>
            <a:ext cx="7621606" cy="3443107"/>
          </a:xfrm>
        </p:spPr>
        <p:txBody>
          <a:bodyPr anchor="t">
            <a:normAutofit/>
          </a:bodyPr>
          <a:lstStyle/>
          <a:p>
            <a:pPr marL="344170" indent="-344170"/>
            <a:r>
              <a:rPr lang="en-GB" sz="1600">
                <a:solidFill>
                  <a:srgbClr val="1F2D29"/>
                </a:solidFill>
                <a:cs typeface="Arial"/>
              </a:rPr>
              <a:t>After doing research about Solar panels, it would be a bad idea to not invest in getting the solar panels installed because there are so many great benefits to having them. Most buildings have efficiencies of between 20-25% of sunlight energy being absorbed and converted to electricity (Solar reviews, 2026).</a:t>
            </a:r>
          </a:p>
          <a:p>
            <a:pPr marL="344170" indent="-344170"/>
            <a:r>
              <a:rPr lang="en-GB" sz="1600">
                <a:solidFill>
                  <a:srgbClr val="1F2D29"/>
                </a:solidFill>
                <a:cs typeface="Arial"/>
              </a:rPr>
              <a:t>Research proves that LED lights last up to 75% longer than typical traditional lights therefore it could in the long term reduce cost and electricity. They also convert 80-90% of the energy used into light (U.S department of energy, N/A). </a:t>
            </a:r>
          </a:p>
          <a:p>
            <a:pPr marL="344170" indent="-344170"/>
            <a:r>
              <a:rPr lang="en-GB" sz="1600">
                <a:solidFill>
                  <a:srgbClr val="1F2D29"/>
                </a:solidFill>
                <a:cs typeface="Arial"/>
              </a:rPr>
              <a:t>The U.S department of energy found that insulation reduces the amount of electronic heating used up to 25% and can even save £200 a year which is proof of how insulation reduces electricity (Which?, 2026). </a:t>
            </a:r>
          </a:p>
        </p:txBody>
      </p:sp>
    </p:spTree>
    <p:extLst>
      <p:ext uri="{BB962C8B-B14F-4D97-AF65-F5344CB8AC3E}">
        <p14:creationId xmlns:p14="http://schemas.microsoft.com/office/powerpoint/2010/main" val="84429445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48" name="Picture 47">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50" name="Picture 49">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52" name="Rectangle 51">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 name="Rectangle 53">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 name="Rectangle 55">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 name="Rectangle 57">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 name="TextBox 59">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62" name="Rectangle 61">
            <a:extLst>
              <a:ext uri="{FF2B5EF4-FFF2-40B4-BE49-F238E27FC236}">
                <a16:creationId xmlns:a16="http://schemas.microsoft.com/office/drawing/2014/main" id="{4DA9E8CC-6C73-43E6-AF09-B4B1083BCD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63">
            <a:extLst>
              <a:ext uri="{FF2B5EF4-FFF2-40B4-BE49-F238E27FC236}">
                <a16:creationId xmlns:a16="http://schemas.microsoft.com/office/drawing/2014/main" id="{C6DFF5FD-BEF9-4B06-B7C2-58C5CFC92B3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66" name="Picture 65">
            <a:extLst>
              <a:ext uri="{FF2B5EF4-FFF2-40B4-BE49-F238E27FC236}">
                <a16:creationId xmlns:a16="http://schemas.microsoft.com/office/drawing/2014/main" id="{C9A18D1D-88E7-41EF-892F-C99BDEEE5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68" name="Rectangle 67">
            <a:extLst>
              <a:ext uri="{FF2B5EF4-FFF2-40B4-BE49-F238E27FC236}">
                <a16:creationId xmlns:a16="http://schemas.microsoft.com/office/drawing/2014/main" id="{113E1A2F-E5D7-4888-BA8C-1CDDC7CE2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F625649A-4F9D-4D90-8F0A-433D7A1F6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1E1FB5-FA08-A981-C697-574C23D8D973}"/>
              </a:ext>
            </a:extLst>
          </p:cNvPr>
          <p:cNvSpPr>
            <a:spLocks noGrp="1"/>
          </p:cNvSpPr>
          <p:nvPr>
            <p:ph type="title"/>
          </p:nvPr>
        </p:nvSpPr>
        <p:spPr>
          <a:xfrm>
            <a:off x="1974254" y="5166421"/>
            <a:ext cx="8445357" cy="883524"/>
          </a:xfrm>
        </p:spPr>
        <p:txBody>
          <a:bodyPr vert="horz" lIns="91440" tIns="45720" rIns="91440" bIns="45720" rtlCol="0" anchor="t">
            <a:normAutofit/>
          </a:bodyPr>
          <a:lstStyle/>
          <a:p>
            <a:r>
              <a:rPr lang="en-US" sz="4400"/>
              <a:t>What might the hotel look like?</a:t>
            </a:r>
          </a:p>
        </p:txBody>
      </p:sp>
      <p:sp>
        <p:nvSpPr>
          <p:cNvPr id="72" name="Rectangle 71">
            <a:extLst>
              <a:ext uri="{FF2B5EF4-FFF2-40B4-BE49-F238E27FC236}">
                <a16:creationId xmlns:a16="http://schemas.microsoft.com/office/drawing/2014/main" id="{B6F31202-25B1-43E6-94C1-CDCAFFE33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Hotel de Gregoire at twilight">
            <a:extLst>
              <a:ext uri="{FF2B5EF4-FFF2-40B4-BE49-F238E27FC236}">
                <a16:creationId xmlns:a16="http://schemas.microsoft.com/office/drawing/2014/main" id="{FA92A419-8EE5-0EAD-1D0C-4D209455559E}"/>
              </a:ext>
            </a:extLst>
          </p:cNvPr>
          <p:cNvPicPr>
            <a:picLocks noChangeAspect="1"/>
          </p:cNvPicPr>
          <p:nvPr/>
        </p:nvPicPr>
        <p:blipFill>
          <a:blip r:embed="rId5"/>
          <a:srcRect t="20913" r="-1" b="20913"/>
          <a:stretch>
            <a:fillRect/>
          </a:stretch>
        </p:blipFill>
        <p:spPr>
          <a:xfrm>
            <a:off x="1005401" y="-1"/>
            <a:ext cx="10380133" cy="4030679"/>
          </a:xfrm>
          <a:prstGeom prst="rect">
            <a:avLst/>
          </a:prstGeom>
          <a:ln>
            <a:solidFill>
              <a:schemeClr val="accent6"/>
            </a:solidFill>
          </a:ln>
        </p:spPr>
      </p:pic>
      <p:sp>
        <p:nvSpPr>
          <p:cNvPr id="74" name="Rectangle 73">
            <a:extLst>
              <a:ext uri="{FF2B5EF4-FFF2-40B4-BE49-F238E27FC236}">
                <a16:creationId xmlns:a16="http://schemas.microsoft.com/office/drawing/2014/main" id="{588507C5-B772-411D-B50E-0C075AD25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0500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0748FE5-971C-4D3D-9E82-844F9896D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265180ED-82FA-4DB9-977A-EF01472A5B9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1770DC71-8434-464C-A23E-E7BC9BC893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357561C8-C082-42A2-8092-4FB6D770A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FC43BFC-462D-410C-B3EE-F37EF751C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D64884-10F8-B73B-7B4D-F617EE97B330}"/>
              </a:ext>
            </a:extLst>
          </p:cNvPr>
          <p:cNvSpPr>
            <a:spLocks noGrp="1"/>
          </p:cNvSpPr>
          <p:nvPr>
            <p:ph type="title"/>
          </p:nvPr>
        </p:nvSpPr>
        <p:spPr>
          <a:xfrm>
            <a:off x="5274525" y="808056"/>
            <a:ext cx="5338372" cy="1077229"/>
          </a:xfrm>
        </p:spPr>
        <p:txBody>
          <a:bodyPr>
            <a:normAutofit/>
          </a:bodyPr>
          <a:lstStyle/>
          <a:p>
            <a:pPr algn="l"/>
            <a:r>
              <a:rPr lang="en-GB">
                <a:cs typeface="Arial"/>
              </a:rPr>
              <a:t>What will the hotel look like? (Description)</a:t>
            </a:r>
            <a:endParaRPr lang="en-GB"/>
          </a:p>
        </p:txBody>
      </p:sp>
      <p:pic>
        <p:nvPicPr>
          <p:cNvPr id="5" name="Picture 4">
            <a:extLst>
              <a:ext uri="{FF2B5EF4-FFF2-40B4-BE49-F238E27FC236}">
                <a16:creationId xmlns:a16="http://schemas.microsoft.com/office/drawing/2014/main" id="{8358058A-3552-BCCC-B2BD-EEEE87E1194C}"/>
              </a:ext>
            </a:extLst>
          </p:cNvPr>
          <p:cNvPicPr>
            <a:picLocks noChangeAspect="1"/>
          </p:cNvPicPr>
          <p:nvPr/>
        </p:nvPicPr>
        <p:blipFill>
          <a:blip r:embed="rId5"/>
          <a:srcRect l="31294" r="45242" b="6250"/>
          <a:stretch>
            <a:fillRect/>
          </a:stretch>
        </p:blipFill>
        <p:spPr>
          <a:xfrm>
            <a:off x="1011880" y="227"/>
            <a:ext cx="3051461" cy="6858000"/>
          </a:xfrm>
          <a:prstGeom prst="rect">
            <a:avLst/>
          </a:prstGeom>
          <a:ln w="12700">
            <a:solidFill>
              <a:schemeClr val="tx1"/>
            </a:solidFill>
          </a:ln>
        </p:spPr>
      </p:pic>
      <p:sp>
        <p:nvSpPr>
          <p:cNvPr id="19" name="Rectangle 18">
            <a:extLst>
              <a:ext uri="{FF2B5EF4-FFF2-40B4-BE49-F238E27FC236}">
                <a16:creationId xmlns:a16="http://schemas.microsoft.com/office/drawing/2014/main" id="{DDB9C59E-E311-421C-83D7-D60C5EBE7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A57CD5-46C8-EAB4-1C06-DD0EC2A277D1}"/>
              </a:ext>
            </a:extLst>
          </p:cNvPr>
          <p:cNvSpPr>
            <a:spLocks noGrp="1"/>
          </p:cNvSpPr>
          <p:nvPr>
            <p:ph idx="1"/>
          </p:nvPr>
        </p:nvSpPr>
        <p:spPr>
          <a:xfrm>
            <a:off x="5269071" y="2052116"/>
            <a:ext cx="5343826" cy="3997828"/>
          </a:xfrm>
        </p:spPr>
        <p:txBody>
          <a:bodyPr>
            <a:normAutofit/>
          </a:bodyPr>
          <a:lstStyle/>
          <a:p>
            <a:pPr marL="344170" indent="-344170"/>
            <a:r>
              <a:rPr lang="en-GB" dirty="0">
                <a:cs typeface="Arial"/>
              </a:rPr>
              <a:t>The hotel will not be huge to </a:t>
            </a:r>
            <a:r>
              <a:rPr lang="en-GB" err="1">
                <a:cs typeface="Arial"/>
              </a:rPr>
              <a:t>sta</a:t>
            </a:r>
            <a:r>
              <a:rPr lang="en-GB" dirty="0">
                <a:cs typeface="Arial"/>
              </a:rPr>
              <a:t>rt off </a:t>
            </a:r>
            <a:r>
              <a:rPr lang="en-GB">
                <a:cs typeface="Arial"/>
              </a:rPr>
              <a:t>with;</a:t>
            </a:r>
            <a:r>
              <a:rPr lang="en-GB" dirty="0">
                <a:cs typeface="Arial"/>
              </a:rPr>
              <a:t> there will be enough rooms to have plenty of guests. </a:t>
            </a:r>
          </a:p>
          <a:p>
            <a:pPr marL="344170" indent="-344170"/>
            <a:r>
              <a:rPr lang="en-GB">
                <a:cs typeface="Arial"/>
              </a:rPr>
              <a:t>There will be solar panels on the roof.</a:t>
            </a:r>
          </a:p>
          <a:p>
            <a:pPr marL="344170" indent="-344170"/>
            <a:r>
              <a:rPr lang="en-GB">
                <a:cs typeface="Arial"/>
              </a:rPr>
              <a:t>There will be glass doors on the entrance.</a:t>
            </a:r>
          </a:p>
          <a:p>
            <a:pPr marL="344170" indent="-344170"/>
            <a:r>
              <a:rPr lang="en-GB">
                <a:cs typeface="Arial"/>
              </a:rPr>
              <a:t>The walls on the outside will be white.</a:t>
            </a:r>
          </a:p>
          <a:p>
            <a:pPr marL="344170" indent="-344170"/>
            <a:r>
              <a:rPr lang="en-GB">
                <a:cs typeface="Arial"/>
              </a:rPr>
              <a:t>There will be a big sign with the name of the hotel as well. </a:t>
            </a:r>
            <a:endParaRPr lang="en-GB" dirty="0">
              <a:cs typeface="Arial"/>
            </a:endParaRPr>
          </a:p>
        </p:txBody>
      </p:sp>
      <p:sp>
        <p:nvSpPr>
          <p:cNvPr id="21" name="Rectangle 20">
            <a:extLst>
              <a:ext uri="{FF2B5EF4-FFF2-40B4-BE49-F238E27FC236}">
                <a16:creationId xmlns:a16="http://schemas.microsoft.com/office/drawing/2014/main" id="{FF9CCB84-4641-45C1-9C0C-D35DEB9B2A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7555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FAADFB1-A9D8-4319-BAC8-6B3FD36BF2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617C5FC5-1BC6-470E-A163-7EE80D227E6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22" name="Picture 21">
            <a:extLst>
              <a:ext uri="{FF2B5EF4-FFF2-40B4-BE49-F238E27FC236}">
                <a16:creationId xmlns:a16="http://schemas.microsoft.com/office/drawing/2014/main" id="{48316889-BCD7-49B5-89BD-4FC1D29FEF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23" name="Rectangle 22">
            <a:extLst>
              <a:ext uri="{FF2B5EF4-FFF2-40B4-BE49-F238E27FC236}">
                <a16:creationId xmlns:a16="http://schemas.microsoft.com/office/drawing/2014/main" id="{3E12F873-5B9B-482F-9FB3-6355C4F3B7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F245259-4364-4D53-AC48-3E893885AD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CAD3BC-C2A8-D733-8CEC-6C2C4084E6DB}"/>
              </a:ext>
            </a:extLst>
          </p:cNvPr>
          <p:cNvSpPr>
            <a:spLocks noGrp="1"/>
          </p:cNvSpPr>
          <p:nvPr>
            <p:ph type="title"/>
          </p:nvPr>
        </p:nvSpPr>
        <p:spPr>
          <a:xfrm>
            <a:off x="6369475" y="808056"/>
            <a:ext cx="4203364" cy="1077229"/>
          </a:xfrm>
        </p:spPr>
        <p:txBody>
          <a:bodyPr>
            <a:normAutofit/>
          </a:bodyPr>
          <a:lstStyle/>
          <a:p>
            <a:pPr algn="l"/>
            <a:r>
              <a:rPr lang="en-GB">
                <a:cs typeface="Arial"/>
              </a:rPr>
              <a:t>Conclusion </a:t>
            </a:r>
            <a:endParaRPr lang="en-GB"/>
          </a:p>
        </p:txBody>
      </p:sp>
      <p:pic>
        <p:nvPicPr>
          <p:cNvPr id="24" name="Picture 23">
            <a:extLst>
              <a:ext uri="{FF2B5EF4-FFF2-40B4-BE49-F238E27FC236}">
                <a16:creationId xmlns:a16="http://schemas.microsoft.com/office/drawing/2014/main" id="{D4D5D777-CC69-D41F-22D8-725C764B58E5}"/>
              </a:ext>
            </a:extLst>
          </p:cNvPr>
          <p:cNvPicPr>
            <a:picLocks noChangeAspect="1"/>
          </p:cNvPicPr>
          <p:nvPr/>
        </p:nvPicPr>
        <p:blipFill>
          <a:blip r:embed="rId5"/>
          <a:srcRect l="40863" r="25119" b="6250"/>
          <a:stretch>
            <a:fillRect/>
          </a:stretch>
        </p:blipFill>
        <p:spPr>
          <a:xfrm>
            <a:off x="1005401" y="227"/>
            <a:ext cx="4424045" cy="6858000"/>
          </a:xfrm>
          <a:prstGeom prst="rect">
            <a:avLst/>
          </a:prstGeom>
          <a:ln w="12700">
            <a:solidFill>
              <a:schemeClr val="tx1"/>
            </a:solidFill>
          </a:ln>
        </p:spPr>
      </p:pic>
      <p:sp>
        <p:nvSpPr>
          <p:cNvPr id="19" name="Rectangle 18">
            <a:extLst>
              <a:ext uri="{FF2B5EF4-FFF2-40B4-BE49-F238E27FC236}">
                <a16:creationId xmlns:a16="http://schemas.microsoft.com/office/drawing/2014/main" id="{3B9C7619-9AF0-4D6F-B2E3-21032A5C3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ontent Placeholder 2">
            <a:extLst>
              <a:ext uri="{FF2B5EF4-FFF2-40B4-BE49-F238E27FC236}">
                <a16:creationId xmlns:a16="http://schemas.microsoft.com/office/drawing/2014/main" id="{1AFFFED0-0DDD-57D2-7FE6-7249E300E545}"/>
              </a:ext>
            </a:extLst>
          </p:cNvPr>
          <p:cNvSpPr>
            <a:spLocks noGrp="1"/>
          </p:cNvSpPr>
          <p:nvPr>
            <p:ph idx="1"/>
          </p:nvPr>
        </p:nvSpPr>
        <p:spPr>
          <a:xfrm>
            <a:off x="6369474" y="2052116"/>
            <a:ext cx="4203365" cy="3997828"/>
          </a:xfrm>
        </p:spPr>
        <p:txBody>
          <a:bodyPr>
            <a:normAutofit/>
          </a:bodyPr>
          <a:lstStyle/>
          <a:p>
            <a:pPr marL="344170" indent="-344170">
              <a:lnSpc>
                <a:spcPct val="110000"/>
              </a:lnSpc>
            </a:pPr>
            <a:r>
              <a:rPr lang="en-GB" sz="1800">
                <a:cs typeface="Arial"/>
              </a:rPr>
              <a:t>Overall, I believe that building this hotel will bring a lot of good to the environment, as well as being a comfy and warm hotel for guests to stay at when they travel. </a:t>
            </a:r>
          </a:p>
          <a:p>
            <a:pPr marL="344170" indent="-344170">
              <a:lnSpc>
                <a:spcPct val="110000"/>
              </a:lnSpc>
            </a:pPr>
            <a:r>
              <a:rPr lang="en-GB" sz="1800">
                <a:cs typeface="Arial"/>
              </a:rPr>
              <a:t>Once all the insulation, lighting and solar panels are installed the hotel will become a very eco-friendly hotel that will hopefully catch the attention of conservationists and will be a successful establishment of the industry. </a:t>
            </a:r>
          </a:p>
        </p:txBody>
      </p:sp>
      <p:sp>
        <p:nvSpPr>
          <p:cNvPr id="21" name="Rectangle 20">
            <a:extLst>
              <a:ext uri="{FF2B5EF4-FFF2-40B4-BE49-F238E27FC236}">
                <a16:creationId xmlns:a16="http://schemas.microsoft.com/office/drawing/2014/main" id="{BAFBE0AC-23B1-4352-95D2-C71EB6D15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7514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FAD17B9-9E6C-4DD1-9728-97B5E5FCCA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7AC3F90-A588-42FF-B41D-062A8D91B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a solar panel">
            <a:extLst>
              <a:ext uri="{FF2B5EF4-FFF2-40B4-BE49-F238E27FC236}">
                <a16:creationId xmlns:a16="http://schemas.microsoft.com/office/drawing/2014/main" id="{5AB86AAA-00AF-63AE-CCA6-D953502349EB}"/>
              </a:ext>
            </a:extLst>
          </p:cNvPr>
          <p:cNvPicPr>
            <a:picLocks noChangeAspect="1"/>
          </p:cNvPicPr>
          <p:nvPr/>
        </p:nvPicPr>
        <p:blipFill>
          <a:blip r:embed="rId2">
            <a:duotone>
              <a:schemeClr val="bg2">
                <a:shade val="45000"/>
                <a:satMod val="135000"/>
              </a:schemeClr>
              <a:prstClr val="white"/>
            </a:duotone>
            <a:alphaModFix amt="25000"/>
          </a:blip>
          <a:srcRect t="1176" b="14427"/>
          <a:stretch>
            <a:fillRect/>
          </a:stretch>
        </p:blipFill>
        <p:spPr>
          <a:xfrm>
            <a:off x="153" y="10"/>
            <a:ext cx="12191695" cy="6857990"/>
          </a:xfrm>
          <a:prstGeom prst="rect">
            <a:avLst/>
          </a:prstGeom>
        </p:spPr>
      </p:pic>
      <p:pic>
        <p:nvPicPr>
          <p:cNvPr id="13" name="Picture 12">
            <a:extLst>
              <a:ext uri="{FF2B5EF4-FFF2-40B4-BE49-F238E27FC236}">
                <a16:creationId xmlns:a16="http://schemas.microsoft.com/office/drawing/2014/main" id="{015AB904-4FB7-4A0D-B43E-03ACF05E14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 name="Title 1">
            <a:extLst>
              <a:ext uri="{FF2B5EF4-FFF2-40B4-BE49-F238E27FC236}">
                <a16:creationId xmlns:a16="http://schemas.microsoft.com/office/drawing/2014/main" id="{02B7EF0E-405E-3233-84E6-2AE0E103222D}"/>
              </a:ext>
            </a:extLst>
          </p:cNvPr>
          <p:cNvSpPr>
            <a:spLocks noGrp="1"/>
          </p:cNvSpPr>
          <p:nvPr>
            <p:ph type="title"/>
          </p:nvPr>
        </p:nvSpPr>
        <p:spPr>
          <a:xfrm>
            <a:off x="2611808" y="808056"/>
            <a:ext cx="7958331" cy="1077229"/>
          </a:xfrm>
        </p:spPr>
        <p:txBody>
          <a:bodyPr>
            <a:normAutofit/>
          </a:bodyPr>
          <a:lstStyle/>
          <a:p>
            <a:pPr algn="l"/>
            <a:r>
              <a:rPr lang="en-GB">
                <a:cs typeface="Arial"/>
              </a:rPr>
              <a:t>References </a:t>
            </a:r>
            <a:endParaRPr lang="en-GB"/>
          </a:p>
        </p:txBody>
      </p:sp>
      <p:sp>
        <p:nvSpPr>
          <p:cNvPr id="15" name="Rectangle 14">
            <a:extLst>
              <a:ext uri="{FF2B5EF4-FFF2-40B4-BE49-F238E27FC236}">
                <a16:creationId xmlns:a16="http://schemas.microsoft.com/office/drawing/2014/main" id="{E1AADF25-43E9-4DE0-AD82-4F6052319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C2D515-EF3C-4E4E-8BC1-192B21E92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CAA4988-4BA4-85B3-5A7B-41CF28E87B6D}"/>
              </a:ext>
            </a:extLst>
          </p:cNvPr>
          <p:cNvSpPr>
            <a:spLocks noGrp="1"/>
          </p:cNvSpPr>
          <p:nvPr>
            <p:ph idx="1"/>
          </p:nvPr>
        </p:nvSpPr>
        <p:spPr>
          <a:xfrm>
            <a:off x="2610579" y="2052116"/>
            <a:ext cx="7959560" cy="3997828"/>
          </a:xfrm>
        </p:spPr>
        <p:txBody>
          <a:bodyPr>
            <a:normAutofit fontScale="55000" lnSpcReduction="20000"/>
          </a:bodyPr>
          <a:lstStyle/>
          <a:p>
            <a:pPr marL="344170" indent="-344170">
              <a:lnSpc>
                <a:spcPct val="110000"/>
              </a:lnSpc>
            </a:pPr>
            <a:r>
              <a:rPr lang="en-GB" sz="1600">
                <a:cs typeface="Arial"/>
              </a:rPr>
              <a:t>Earth care (2025) Food waste management. Available at: </a:t>
            </a:r>
            <a:r>
              <a:rPr lang="en-GB" sz="1600" dirty="0">
                <a:ea typeface="+mn-lt"/>
                <a:cs typeface="+mn-lt"/>
                <a:hlinkClick r:id="rId4"/>
              </a:rPr>
              <a:t>https://www.ecepl.com/food-waste-management/</a:t>
            </a:r>
            <a:r>
              <a:rPr lang="en-GB" sz="1600" dirty="0">
                <a:ea typeface="+mn-lt"/>
                <a:cs typeface="+mn-lt"/>
              </a:rPr>
              <a:t> </a:t>
            </a:r>
            <a:r>
              <a:rPr lang="en-GB" sz="1600">
                <a:ea typeface="+mn-lt"/>
                <a:cs typeface="+mn-lt"/>
              </a:rPr>
              <a:t>(accessed: 6th May 2026). </a:t>
            </a:r>
            <a:endParaRPr lang="en-GB" sz="1600" dirty="0">
              <a:cs typeface="Arial"/>
            </a:endParaRPr>
          </a:p>
          <a:p>
            <a:pPr marL="344170" indent="-344170">
              <a:lnSpc>
                <a:spcPct val="110000"/>
              </a:lnSpc>
            </a:pPr>
            <a:r>
              <a:rPr lang="en-GB" sz="1600">
                <a:cs typeface="Arial"/>
              </a:rPr>
              <a:t>Go be Solar (2026) Why solar panels are great for hotels. Available at: </a:t>
            </a:r>
            <a:r>
              <a:rPr lang="en-GB" sz="1600" dirty="0">
                <a:ea typeface="+mn-lt"/>
                <a:cs typeface="+mn-lt"/>
                <a:hlinkClick r:id="rId5"/>
              </a:rPr>
              <a:t>https://gobesolar.com/what-are-the-benefits-of-solar-for-hotels/</a:t>
            </a:r>
            <a:r>
              <a:rPr lang="en-GB" sz="1600">
                <a:ea typeface="+mn-lt"/>
                <a:cs typeface="+mn-lt"/>
              </a:rPr>
              <a:t> (accessed: 27th April 2026). </a:t>
            </a:r>
            <a:endParaRPr lang="en-GB"/>
          </a:p>
          <a:p>
            <a:pPr marL="344170" indent="-344170">
              <a:lnSpc>
                <a:spcPct val="110000"/>
              </a:lnSpc>
            </a:pPr>
            <a:r>
              <a:rPr lang="en-GB" sz="1600">
                <a:cs typeface="Arial"/>
              </a:rPr>
              <a:t>Lime Pack (2026) Recycling. Available at: </a:t>
            </a:r>
            <a:r>
              <a:rPr lang="en-GB" sz="1600" dirty="0">
                <a:ea typeface="+mn-lt"/>
                <a:cs typeface="+mn-lt"/>
                <a:hlinkClick r:id="rId6"/>
              </a:rPr>
              <a:t>https://www.limepack.co.uk/blog/hotel-gb/hotel-waste-management-strategies-for-effective-reduction-and-recycling</a:t>
            </a:r>
            <a:r>
              <a:rPr lang="en-GB" sz="1600">
                <a:ea typeface="+mn-lt"/>
                <a:cs typeface="+mn-lt"/>
              </a:rPr>
              <a:t> (accessed: 6th May 2026). </a:t>
            </a:r>
            <a:endParaRPr lang="en-GB" sz="1600" dirty="0">
              <a:cs typeface="Arial"/>
            </a:endParaRPr>
          </a:p>
          <a:p>
            <a:pPr marL="344170" indent="-344170">
              <a:lnSpc>
                <a:spcPct val="110000"/>
              </a:lnSpc>
            </a:pPr>
            <a:r>
              <a:rPr lang="en-GB" sz="1600">
                <a:cs typeface="Arial"/>
              </a:rPr>
              <a:t>OCCA (2026) Benefits of LED lighting. Available at: </a:t>
            </a:r>
            <a:r>
              <a:rPr lang="en-GB" sz="1600" dirty="0">
                <a:ea typeface="+mn-lt"/>
                <a:cs typeface="+mn-lt"/>
                <a:hlinkClick r:id="rId7"/>
              </a:rPr>
              <a:t>https://occa-design.com/blog/sustainability-hospitality-hotel-lighting/</a:t>
            </a:r>
            <a:r>
              <a:rPr lang="en-GB" sz="1600" dirty="0">
                <a:ea typeface="+mn-lt"/>
                <a:cs typeface="+mn-lt"/>
              </a:rPr>
              <a:t> </a:t>
            </a:r>
            <a:r>
              <a:rPr lang="en-GB" sz="1600">
                <a:ea typeface="+mn-lt"/>
                <a:cs typeface="+mn-lt"/>
              </a:rPr>
              <a:t>(accessed: 27th April 2026). </a:t>
            </a:r>
          </a:p>
          <a:p>
            <a:pPr marL="344170" indent="-344170">
              <a:lnSpc>
                <a:spcPct val="110000"/>
              </a:lnSpc>
            </a:pPr>
            <a:r>
              <a:rPr lang="en-GB" sz="1600">
                <a:cs typeface="Arial"/>
              </a:rPr>
              <a:t>Port Washington (2025) Insulation benefits. Available at: </a:t>
            </a:r>
            <a:r>
              <a:rPr lang="en-GB" sz="1600" dirty="0">
                <a:ea typeface="+mn-lt"/>
                <a:cs typeface="+mn-lt"/>
                <a:hlinkClick r:id="rId8"/>
              </a:rPr>
              <a:t>https://port-washington-inn.com/role-of-attic-insulation-in-hotel-comfort/</a:t>
            </a:r>
            <a:r>
              <a:rPr lang="en-GB" sz="1600">
                <a:ea typeface="+mn-lt"/>
                <a:cs typeface="+mn-lt"/>
              </a:rPr>
              <a:t> (accessed: 27th April 2026). </a:t>
            </a:r>
          </a:p>
          <a:p>
            <a:pPr marL="344170" indent="-344170">
              <a:lnSpc>
                <a:spcPct val="110000"/>
              </a:lnSpc>
            </a:pPr>
            <a:r>
              <a:rPr lang="en-GB" sz="1600">
                <a:cs typeface="Arial"/>
              </a:rPr>
              <a:t>Solar reviews (2026) Solar panels efficiency. Available at: </a:t>
            </a:r>
            <a:r>
              <a:rPr lang="en-GB" sz="1600" dirty="0">
                <a:ea typeface="+mn-lt"/>
                <a:cs typeface="+mn-lt"/>
                <a:hlinkClick r:id="rId9"/>
              </a:rPr>
              <a:t>https://www.solarreviews.com/blog/what-are-the-most-efficient-solar-panels</a:t>
            </a:r>
            <a:r>
              <a:rPr lang="en-GB" sz="1600">
                <a:ea typeface="+mn-lt"/>
                <a:cs typeface="+mn-lt"/>
              </a:rPr>
              <a:t> (accessed: 6th May 2026). </a:t>
            </a:r>
            <a:endParaRPr lang="en-GB" sz="1600" dirty="0">
              <a:ea typeface="+mn-lt"/>
              <a:cs typeface="+mn-lt"/>
            </a:endParaRPr>
          </a:p>
          <a:p>
            <a:pPr marL="344170" indent="-344170">
              <a:lnSpc>
                <a:spcPct val="110000"/>
              </a:lnSpc>
            </a:pPr>
            <a:r>
              <a:rPr lang="en-GB" sz="1600" dirty="0">
                <a:cs typeface="Arial"/>
              </a:rPr>
              <a:t>US department of energy (unknown date of previous update) LED lights efficiency. Available at: </a:t>
            </a:r>
            <a:r>
              <a:rPr lang="en-GB" sz="1600" dirty="0">
                <a:ea typeface="+mn-lt"/>
                <a:cs typeface="+mn-lt"/>
                <a:hlinkClick r:id="rId10"/>
              </a:rPr>
              <a:t>https://www.energy.gov/energysaver/led-lighting</a:t>
            </a:r>
            <a:r>
              <a:rPr lang="en-GB" sz="1600" dirty="0">
                <a:ea typeface="+mn-lt"/>
                <a:cs typeface="+mn-lt"/>
              </a:rPr>
              <a:t> (accessed: 6th May 2026). </a:t>
            </a:r>
            <a:endParaRPr lang="en-GB" sz="1600" dirty="0">
              <a:cs typeface="Arial"/>
            </a:endParaRPr>
          </a:p>
          <a:p>
            <a:pPr marL="344170" indent="-344170">
              <a:lnSpc>
                <a:spcPct val="110000"/>
              </a:lnSpc>
            </a:pPr>
            <a:r>
              <a:rPr lang="en-GB" sz="1600">
                <a:cs typeface="Arial"/>
              </a:rPr>
              <a:t>Which? (2026) Insulation efficiency. Available at: </a:t>
            </a:r>
            <a:r>
              <a:rPr lang="en-GB" sz="1600" dirty="0">
                <a:ea typeface="+mn-lt"/>
                <a:cs typeface="+mn-lt"/>
                <a:hlinkClick r:id="rId11"/>
              </a:rPr>
              <a:t>https://www.which.co.uk/reviews/insulation/article/how-to-insulate-your-home-aGWRW8t8YX1j</a:t>
            </a:r>
            <a:r>
              <a:rPr lang="en-GB" sz="1600" b="1" dirty="0">
                <a:ea typeface="+mn-lt"/>
                <a:cs typeface="+mn-lt"/>
              </a:rPr>
              <a:t> </a:t>
            </a:r>
            <a:r>
              <a:rPr lang="en-GB" sz="1600" b="1">
                <a:ea typeface="+mn-lt"/>
                <a:cs typeface="+mn-lt"/>
              </a:rPr>
              <a:t>(accessed: 6th May 2026). </a:t>
            </a:r>
            <a:endParaRPr lang="en-GB" sz="1600" b="1">
              <a:cs typeface="Arial"/>
            </a:endParaRPr>
          </a:p>
          <a:p>
            <a:pPr marL="344170" indent="-344170">
              <a:lnSpc>
                <a:spcPct val="110000"/>
              </a:lnSpc>
            </a:pPr>
            <a:r>
              <a:rPr lang="en-GB" sz="1600" dirty="0">
                <a:cs typeface="Arial"/>
              </a:rPr>
              <a:t>Disclaimer – For the photo of what the hotel might look like I did use the help of AI to get inspiration of what the hotel could look like therefore I can't take all the credit for that photo. </a:t>
            </a:r>
          </a:p>
        </p:txBody>
      </p:sp>
    </p:spTree>
    <p:extLst>
      <p:ext uri="{BB962C8B-B14F-4D97-AF65-F5344CB8AC3E}">
        <p14:creationId xmlns:p14="http://schemas.microsoft.com/office/powerpoint/2010/main" val="3947535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Madison</vt:lpstr>
      <vt:lpstr>Hotel De Gregoire </vt:lpstr>
      <vt:lpstr>Introduction</vt:lpstr>
      <vt:lpstr>Sustainability strategies  (part of the hotel's design)</vt:lpstr>
      <vt:lpstr>Sustainability strategies  (what everyone can do themselves)</vt:lpstr>
      <vt:lpstr>Research evidence</vt:lpstr>
      <vt:lpstr>What might the hotel look like?</vt:lpstr>
      <vt:lpstr>What will the hotel look like? (Description)</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346</cp:revision>
  <dcterms:created xsi:type="dcterms:W3CDTF">2026-04-27T09:22:10Z</dcterms:created>
  <dcterms:modified xsi:type="dcterms:W3CDTF">2026-05-06T13:13:14Z</dcterms:modified>
</cp:coreProperties>
</file>