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8"/>
  </p:notesMasterIdLst>
  <p:sldIdLst>
    <p:sldId id="259" r:id="rId5"/>
    <p:sldId id="596" r:id="rId6"/>
    <p:sldId id="473" r:id="rId7"/>
    <p:sldId id="590" r:id="rId8"/>
    <p:sldId id="489" r:id="rId9"/>
    <p:sldId id="570" r:id="rId10"/>
    <p:sldId id="578" r:id="rId11"/>
    <p:sldId id="336" r:id="rId12"/>
    <p:sldId id="370" r:id="rId13"/>
    <p:sldId id="462" r:id="rId14"/>
    <p:sldId id="536" r:id="rId15"/>
    <p:sldId id="461" r:id="rId16"/>
    <p:sldId id="559" r:id="rId17"/>
    <p:sldId id="560" r:id="rId18"/>
    <p:sldId id="533" r:id="rId19"/>
    <p:sldId id="591" r:id="rId20"/>
    <p:sldId id="266" r:id="rId21"/>
    <p:sldId id="458" r:id="rId22"/>
    <p:sldId id="592" r:id="rId23"/>
    <p:sldId id="593" r:id="rId24"/>
    <p:sldId id="584" r:id="rId25"/>
    <p:sldId id="587" r:id="rId26"/>
    <p:sldId id="495" r:id="rId27"/>
    <p:sldId id="594" r:id="rId28"/>
    <p:sldId id="498" r:id="rId29"/>
    <p:sldId id="421" r:id="rId30"/>
    <p:sldId id="508" r:id="rId31"/>
    <p:sldId id="595" r:id="rId32"/>
    <p:sldId id="472" r:id="rId33"/>
    <p:sldId id="509" r:id="rId34"/>
    <p:sldId id="369" r:id="rId35"/>
    <p:sldId id="510" r:id="rId36"/>
    <p:sldId id="539" r:id="rId37"/>
    <p:sldId id="572" r:id="rId38"/>
    <p:sldId id="589" r:id="rId39"/>
    <p:sldId id="476" r:id="rId40"/>
    <p:sldId id="511" r:id="rId41"/>
    <p:sldId id="512" r:id="rId42"/>
    <p:sldId id="395" r:id="rId43"/>
    <p:sldId id="580" r:id="rId44"/>
    <p:sldId id="585" r:id="rId45"/>
    <p:sldId id="597" r:id="rId46"/>
    <p:sldId id="588" r:id="rId47"/>
    <p:sldId id="436" r:id="rId48"/>
    <p:sldId id="418" r:id="rId49"/>
    <p:sldId id="534" r:id="rId50"/>
    <p:sldId id="527" r:id="rId51"/>
    <p:sldId id="528" r:id="rId52"/>
    <p:sldId id="529" r:id="rId53"/>
    <p:sldId id="530" r:id="rId54"/>
    <p:sldId id="579" r:id="rId55"/>
    <p:sldId id="483" r:id="rId56"/>
    <p:sldId id="260"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6BB36F-8A8E-4C90-AEED-C58C0880E18F}" v="9" dt="2026-02-06T15:21:46.3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395" autoAdjust="0"/>
  </p:normalViewPr>
  <p:slideViewPr>
    <p:cSldViewPr snapToGrid="0" showGuides="1">
      <p:cViewPr varScale="1">
        <p:scale>
          <a:sx n="87" d="100"/>
          <a:sy n="87" d="100"/>
        </p:scale>
        <p:origin x="51" y="1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 qsCatId="simple" csTypeId="urn:microsoft.com/office/officeart/2005/8/colors/accent2_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DEFINE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IDENTIFY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FIND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0" dirty="0"/>
            <a:t>SEARCH refine &amp; repeat search.</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0" dirty="0"/>
            <a:t>RECORD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0B6CCA-A1C9-495D-ACC3-9CB1BD768A1C}" type="doc">
      <dgm:prSet loTypeId="urn:microsoft.com/office/officeart/2005/8/layout/list1" loCatId="list" qsTypeId="urn:microsoft.com/office/officeart/2005/8/quickstyle/simple2" qsCatId="simple" csTypeId="urn:microsoft.com/office/officeart/2005/8/colors/accent3_1" csCatId="accent3" phldr="1"/>
      <dgm:spPr/>
      <dgm:t>
        <a:bodyPr/>
        <a:lstStyle/>
        <a:p>
          <a:endParaRPr lang="en-GB"/>
        </a:p>
      </dgm:t>
    </dgm:pt>
    <dgm:pt modelId="{12EE0550-0F8F-476B-BB2D-B0CEECB0DA20}">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Currency – Is it up to date.</a:t>
          </a:r>
        </a:p>
      </dgm:t>
    </dgm:pt>
    <dgm:pt modelId="{ECED95BC-ABCD-47D5-9B34-2288BA99BF1C}" type="parTrans" cxnId="{1DE0EB18-CC5C-46DE-BB40-2064F070D3E0}">
      <dgm:prSet/>
      <dgm:spPr/>
      <dgm:t>
        <a:bodyPr/>
        <a:lstStyle/>
        <a:p>
          <a:endParaRPr lang="en-GB"/>
        </a:p>
      </dgm:t>
    </dgm:pt>
    <dgm:pt modelId="{9CB19A8A-F6FF-405C-A58B-ED81B4CD5C91}" type="sibTrans" cxnId="{1DE0EB18-CC5C-46DE-BB40-2064F070D3E0}">
      <dgm:prSet/>
      <dgm:spPr/>
      <dgm:t>
        <a:bodyPr/>
        <a:lstStyle/>
        <a:p>
          <a:endParaRPr lang="en-GB"/>
        </a:p>
      </dgm:t>
    </dgm:pt>
    <dgm:pt modelId="{168394BA-EC22-43BA-8173-24708B7E1BEC}">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Relevance – Who is the intended audience, will it further your argument. </a:t>
          </a:r>
        </a:p>
      </dgm:t>
    </dgm:pt>
    <dgm:pt modelId="{452E513F-6765-4881-9980-596218CB44F9}" type="parTrans" cxnId="{3877F22A-0B6A-49E4-A0B9-41030B8E8114}">
      <dgm:prSet/>
      <dgm:spPr/>
      <dgm:t>
        <a:bodyPr/>
        <a:lstStyle/>
        <a:p>
          <a:endParaRPr lang="en-GB"/>
        </a:p>
      </dgm:t>
    </dgm:pt>
    <dgm:pt modelId="{20C56576-EDC4-46C8-B7CB-72E1E2487C19}" type="sibTrans" cxnId="{3877F22A-0B6A-49E4-A0B9-41030B8E8114}">
      <dgm:prSet/>
      <dgm:spPr/>
      <dgm:t>
        <a:bodyPr/>
        <a:lstStyle/>
        <a:p>
          <a:endParaRPr lang="en-GB"/>
        </a:p>
      </dgm:t>
    </dgm:pt>
    <dgm:pt modelId="{1E13304F-27FA-4C64-BA9C-FF0B80AFE2BA}">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Accuracy – Can it be verified, is it supported by evidence.</a:t>
          </a:r>
        </a:p>
      </dgm:t>
    </dgm:pt>
    <dgm:pt modelId="{1B4084CA-EB93-4EBE-9E48-DD4E02B5CF1E}" type="parTrans" cxnId="{BB05581C-EC75-4736-8602-9C5BF5B27C83}">
      <dgm:prSet/>
      <dgm:spPr/>
      <dgm:t>
        <a:bodyPr/>
        <a:lstStyle/>
        <a:p>
          <a:endParaRPr lang="en-GB"/>
        </a:p>
      </dgm:t>
    </dgm:pt>
    <dgm:pt modelId="{5823E96B-160D-48F5-8623-3947A0A0020E}" type="sibTrans" cxnId="{BB05581C-EC75-4736-8602-9C5BF5B27C83}">
      <dgm:prSet/>
      <dgm:spPr/>
      <dgm:t>
        <a:bodyPr/>
        <a:lstStyle/>
        <a:p>
          <a:endParaRPr lang="en-GB"/>
        </a:p>
      </dgm:t>
    </dgm:pt>
    <dgm:pt modelId="{BA05C45A-CD13-44A0-8C04-066B7071FF28}">
      <dgm:prSet>
        <dgm:style>
          <a:lnRef idx="2">
            <a:schemeClr val="accent2"/>
          </a:lnRef>
          <a:fillRef idx="1">
            <a:schemeClr val="lt1"/>
          </a:fillRef>
          <a:effectRef idx="0">
            <a:schemeClr val="accent2"/>
          </a:effectRef>
          <a:fontRef idx="minor">
            <a:schemeClr val="dk1"/>
          </a:fontRef>
        </dgm:style>
      </dgm:prSet>
      <dgm:spPr/>
      <dgm:t>
        <a:bodyPr/>
        <a:lstStyle/>
        <a:p>
          <a:r>
            <a:rPr lang="en-GB" b="1" dirty="0"/>
            <a:t>Purpose – Why has it been produced, is it objective.</a:t>
          </a:r>
        </a:p>
      </dgm:t>
    </dgm:pt>
    <dgm:pt modelId="{38263170-A4E2-4D19-9666-74CD64D270E3}" type="parTrans" cxnId="{10216048-47BD-4D3B-9F9A-674854FBBBC8}">
      <dgm:prSet/>
      <dgm:spPr/>
      <dgm:t>
        <a:bodyPr/>
        <a:lstStyle/>
        <a:p>
          <a:endParaRPr lang="en-GB"/>
        </a:p>
      </dgm:t>
    </dgm:pt>
    <dgm:pt modelId="{0417347E-8FD0-47F7-A496-99F952086EE9}" type="sibTrans" cxnId="{10216048-47BD-4D3B-9F9A-674854FBBBC8}">
      <dgm:prSet/>
      <dgm:spPr/>
      <dgm:t>
        <a:bodyPr/>
        <a:lstStyle/>
        <a:p>
          <a:endParaRPr lang="en-GB"/>
        </a:p>
      </dgm:t>
    </dgm:pt>
    <dgm:pt modelId="{2A1595AB-CAFC-4D98-8120-782FB0B1CE07}">
      <dgm:prSet>
        <dgm:style>
          <a:lnRef idx="2">
            <a:schemeClr val="accent2"/>
          </a:lnRef>
          <a:fillRef idx="1">
            <a:schemeClr val="lt1"/>
          </a:fillRef>
          <a:effectRef idx="0">
            <a:schemeClr val="accent2"/>
          </a:effectRef>
          <a:fontRef idx="minor">
            <a:schemeClr val="dk1"/>
          </a:fontRef>
        </dgm:style>
      </dgm:prSet>
      <dgm:spPr/>
      <dgm:t>
        <a:bodyPr/>
        <a:lstStyle/>
        <a:p>
          <a:r>
            <a:rPr lang="en-GB" b="1" dirty="0"/>
            <a:t>Authority – What are the authors credentials.</a:t>
          </a:r>
        </a:p>
      </dgm:t>
    </dgm:pt>
    <dgm:pt modelId="{6B86FF9F-BEED-4BD6-9091-1E7448302700}" type="parTrans" cxnId="{A6484161-00BF-4F3E-B830-814CBA8237E9}">
      <dgm:prSet/>
      <dgm:spPr/>
      <dgm:t>
        <a:bodyPr/>
        <a:lstStyle/>
        <a:p>
          <a:endParaRPr lang="en-GB"/>
        </a:p>
      </dgm:t>
    </dgm:pt>
    <dgm:pt modelId="{551A919D-2D15-4FCD-A0D6-EAD1DE48E4EF}" type="sibTrans" cxnId="{A6484161-00BF-4F3E-B830-814CBA8237E9}">
      <dgm:prSet/>
      <dgm:spPr/>
      <dgm:t>
        <a:bodyPr/>
        <a:lstStyle/>
        <a:p>
          <a:endParaRPr lang="en-GB"/>
        </a:p>
      </dgm:t>
    </dgm:pt>
    <dgm:pt modelId="{CDE0E28C-88AA-44DF-A56C-5B6847599EB8}" type="pres">
      <dgm:prSet presAssocID="{360B6CCA-A1C9-495D-ACC3-9CB1BD768A1C}" presName="linear" presStyleCnt="0">
        <dgm:presLayoutVars>
          <dgm:dir/>
          <dgm:animLvl val="lvl"/>
          <dgm:resizeHandles val="exact"/>
        </dgm:presLayoutVars>
      </dgm:prSet>
      <dgm:spPr/>
    </dgm:pt>
    <dgm:pt modelId="{6B7B4CDD-1433-4B54-94A2-1E49B991A50C}" type="pres">
      <dgm:prSet presAssocID="{12EE0550-0F8F-476B-BB2D-B0CEECB0DA20}" presName="parentLin" presStyleCnt="0"/>
      <dgm:spPr/>
    </dgm:pt>
    <dgm:pt modelId="{5F1D83C3-0092-4391-B441-597ACC32C483}" type="pres">
      <dgm:prSet presAssocID="{12EE0550-0F8F-476B-BB2D-B0CEECB0DA20}" presName="parentLeftMargin" presStyleLbl="node1" presStyleIdx="0" presStyleCnt="5"/>
      <dgm:spPr/>
    </dgm:pt>
    <dgm:pt modelId="{914131C2-D182-4567-A66E-28D9748C9BAE}" type="pres">
      <dgm:prSet presAssocID="{12EE0550-0F8F-476B-BB2D-B0CEECB0DA20}" presName="parentText" presStyleLbl="node1" presStyleIdx="0" presStyleCnt="5">
        <dgm:presLayoutVars>
          <dgm:chMax val="0"/>
          <dgm:bulletEnabled val="1"/>
        </dgm:presLayoutVars>
      </dgm:prSet>
      <dgm:spPr/>
    </dgm:pt>
    <dgm:pt modelId="{6D9A7A35-5125-4DBF-A0ED-1FFD7F52899B}" type="pres">
      <dgm:prSet presAssocID="{12EE0550-0F8F-476B-BB2D-B0CEECB0DA20}" presName="negativeSpace" presStyleCnt="0"/>
      <dgm:spPr/>
    </dgm:pt>
    <dgm:pt modelId="{DC0D7880-6EE9-409E-A018-0667F619B511}" type="pres">
      <dgm:prSet presAssocID="{12EE0550-0F8F-476B-BB2D-B0CEECB0DA20}" presName="childText" presStyleLbl="conFgAcc1" presStyleIdx="0" presStyleCnt="5" custLinFactNeighborX="2">
        <dgm:presLayoutVars>
          <dgm:bulletEnabled val="1"/>
        </dgm:presLayoutVars>
      </dgm:prSet>
      <dgm:spPr>
        <a:solidFill>
          <a:schemeClr val="accent2">
            <a:lumMod val="40000"/>
            <a:lumOff val="60000"/>
            <a:alpha val="90000"/>
          </a:schemeClr>
        </a:solidFill>
      </dgm:spPr>
    </dgm:pt>
    <dgm:pt modelId="{82A79B01-5D74-4626-8FBA-11FF01F23235}" type="pres">
      <dgm:prSet presAssocID="{9CB19A8A-F6FF-405C-A58B-ED81B4CD5C91}" presName="spaceBetweenRectangles" presStyleCnt="0"/>
      <dgm:spPr/>
    </dgm:pt>
    <dgm:pt modelId="{ED4C5073-9EE3-4A06-AC6C-D25AD6AF387B}" type="pres">
      <dgm:prSet presAssocID="{168394BA-EC22-43BA-8173-24708B7E1BEC}" presName="parentLin" presStyleCnt="0"/>
      <dgm:spPr/>
    </dgm:pt>
    <dgm:pt modelId="{E6CE7701-F6A7-42D0-B9D1-9FBFA8DD308E}" type="pres">
      <dgm:prSet presAssocID="{168394BA-EC22-43BA-8173-24708B7E1BEC}" presName="parentLeftMargin" presStyleLbl="node1" presStyleIdx="0" presStyleCnt="5"/>
      <dgm:spPr/>
    </dgm:pt>
    <dgm:pt modelId="{53E9194F-4671-4AB4-B452-C8B92AFC498F}" type="pres">
      <dgm:prSet presAssocID="{168394BA-EC22-43BA-8173-24708B7E1BEC}" presName="parentText" presStyleLbl="node1" presStyleIdx="1" presStyleCnt="5">
        <dgm:presLayoutVars>
          <dgm:chMax val="0"/>
          <dgm:bulletEnabled val="1"/>
        </dgm:presLayoutVars>
      </dgm:prSet>
      <dgm:spPr/>
    </dgm:pt>
    <dgm:pt modelId="{37C88BBE-5AA0-4AEC-BEFA-7922F8185567}" type="pres">
      <dgm:prSet presAssocID="{168394BA-EC22-43BA-8173-24708B7E1BEC}" presName="negativeSpace" presStyleCnt="0"/>
      <dgm:spPr/>
    </dgm:pt>
    <dgm:pt modelId="{992880D5-4808-45F9-9DE4-6D67F4C8EC2C}" type="pres">
      <dgm:prSet presAssocID="{168394BA-EC22-43BA-8173-24708B7E1BEC}" presName="childText" presStyleLbl="conFgAcc1" presStyleIdx="1" presStyleCnt="5">
        <dgm:presLayoutVars>
          <dgm:bulletEnabled val="1"/>
        </dgm:presLayoutVars>
      </dgm:prSet>
      <dgm:spPr>
        <a:solidFill>
          <a:schemeClr val="accent2">
            <a:lumMod val="40000"/>
            <a:lumOff val="60000"/>
            <a:alpha val="90000"/>
          </a:schemeClr>
        </a:solidFill>
      </dgm:spPr>
    </dgm:pt>
    <dgm:pt modelId="{E3AC15D1-0FD9-48DA-8D3B-BAF10FA0B2D7}" type="pres">
      <dgm:prSet presAssocID="{20C56576-EDC4-46C8-B7CB-72E1E2487C19}" presName="spaceBetweenRectangles" presStyleCnt="0"/>
      <dgm:spPr/>
    </dgm:pt>
    <dgm:pt modelId="{5554B4F0-CC18-43DC-B5CF-0FB1B5EBD29F}" type="pres">
      <dgm:prSet presAssocID="{2A1595AB-CAFC-4D98-8120-782FB0B1CE07}" presName="parentLin" presStyleCnt="0"/>
      <dgm:spPr/>
    </dgm:pt>
    <dgm:pt modelId="{5CE2FD1F-88B7-4D6D-A85F-A1DEFC78C814}" type="pres">
      <dgm:prSet presAssocID="{2A1595AB-CAFC-4D98-8120-782FB0B1CE07}" presName="parentLeftMargin" presStyleLbl="node1" presStyleIdx="1" presStyleCnt="5"/>
      <dgm:spPr/>
    </dgm:pt>
    <dgm:pt modelId="{9D068616-F48F-4CCE-B511-0201F49EA0BB}" type="pres">
      <dgm:prSet presAssocID="{2A1595AB-CAFC-4D98-8120-782FB0B1CE07}" presName="parentText" presStyleLbl="node1" presStyleIdx="2" presStyleCnt="5">
        <dgm:presLayoutVars>
          <dgm:chMax val="0"/>
          <dgm:bulletEnabled val="1"/>
        </dgm:presLayoutVars>
      </dgm:prSet>
      <dgm:spPr/>
    </dgm:pt>
    <dgm:pt modelId="{AFE713E4-6EDD-4C48-A71B-F7C18F140278}" type="pres">
      <dgm:prSet presAssocID="{2A1595AB-CAFC-4D98-8120-782FB0B1CE07}" presName="negativeSpace" presStyleCnt="0"/>
      <dgm:spPr/>
    </dgm:pt>
    <dgm:pt modelId="{985E9B0A-9AEF-4590-B806-A67F5A31E446}" type="pres">
      <dgm:prSet presAssocID="{2A1595AB-CAFC-4D98-8120-782FB0B1CE07}" presName="childText" presStyleLbl="conFgAcc1" presStyleIdx="2" presStyleCnt="5">
        <dgm:presLayoutVars>
          <dgm:bulletEnabled val="1"/>
        </dgm:presLayoutVars>
      </dgm:prSet>
      <dgm:spPr>
        <a:solidFill>
          <a:schemeClr val="accent2">
            <a:lumMod val="40000"/>
            <a:lumOff val="60000"/>
            <a:alpha val="90000"/>
          </a:schemeClr>
        </a:solidFill>
      </dgm:spPr>
    </dgm:pt>
    <dgm:pt modelId="{70AFB8D3-7329-49F4-8C65-4A4280D79D37}" type="pres">
      <dgm:prSet presAssocID="{551A919D-2D15-4FCD-A0D6-EAD1DE48E4EF}" presName="spaceBetweenRectangles" presStyleCnt="0"/>
      <dgm:spPr/>
    </dgm:pt>
    <dgm:pt modelId="{A6352E8E-2AFA-4384-A62D-CFBB81D350D4}" type="pres">
      <dgm:prSet presAssocID="{1E13304F-27FA-4C64-BA9C-FF0B80AFE2BA}" presName="parentLin" presStyleCnt="0"/>
      <dgm:spPr/>
    </dgm:pt>
    <dgm:pt modelId="{22B8AD0F-7788-487D-B872-5B471AAD63F0}" type="pres">
      <dgm:prSet presAssocID="{1E13304F-27FA-4C64-BA9C-FF0B80AFE2BA}" presName="parentLeftMargin" presStyleLbl="node1" presStyleIdx="2" presStyleCnt="5"/>
      <dgm:spPr/>
    </dgm:pt>
    <dgm:pt modelId="{A0BB8022-8F14-489F-A061-71633577E43F}" type="pres">
      <dgm:prSet presAssocID="{1E13304F-27FA-4C64-BA9C-FF0B80AFE2BA}" presName="parentText" presStyleLbl="node1" presStyleIdx="3" presStyleCnt="5">
        <dgm:presLayoutVars>
          <dgm:chMax val="0"/>
          <dgm:bulletEnabled val="1"/>
        </dgm:presLayoutVars>
      </dgm:prSet>
      <dgm:spPr/>
    </dgm:pt>
    <dgm:pt modelId="{7B5FB38C-735E-4C57-9A2F-AAE4E6C61108}" type="pres">
      <dgm:prSet presAssocID="{1E13304F-27FA-4C64-BA9C-FF0B80AFE2BA}" presName="negativeSpace" presStyleCnt="0"/>
      <dgm:spPr/>
    </dgm:pt>
    <dgm:pt modelId="{6EC94982-80D7-43AE-89B6-6AF59C6A4C99}" type="pres">
      <dgm:prSet presAssocID="{1E13304F-27FA-4C64-BA9C-FF0B80AFE2BA}" presName="childText" presStyleLbl="conFgAcc1" presStyleIdx="3" presStyleCnt="5">
        <dgm:presLayoutVars>
          <dgm:bulletEnabled val="1"/>
        </dgm:presLayoutVars>
      </dgm:prSet>
      <dgm:spPr>
        <a:solidFill>
          <a:schemeClr val="accent2">
            <a:lumMod val="40000"/>
            <a:lumOff val="60000"/>
            <a:alpha val="90000"/>
          </a:schemeClr>
        </a:solidFill>
      </dgm:spPr>
    </dgm:pt>
    <dgm:pt modelId="{D75F3312-48EE-427A-8391-B473C9A848DD}" type="pres">
      <dgm:prSet presAssocID="{5823E96B-160D-48F5-8623-3947A0A0020E}" presName="spaceBetweenRectangles" presStyleCnt="0"/>
      <dgm:spPr/>
    </dgm:pt>
    <dgm:pt modelId="{F8B304A5-A33A-4F67-BEC4-6F6BCF68BA81}" type="pres">
      <dgm:prSet presAssocID="{BA05C45A-CD13-44A0-8C04-066B7071FF28}" presName="parentLin" presStyleCnt="0"/>
      <dgm:spPr/>
    </dgm:pt>
    <dgm:pt modelId="{0B75CF3B-5C7D-4B43-83DA-BB35C63AA777}" type="pres">
      <dgm:prSet presAssocID="{BA05C45A-CD13-44A0-8C04-066B7071FF28}" presName="parentLeftMargin" presStyleLbl="node1" presStyleIdx="3" presStyleCnt="5"/>
      <dgm:spPr/>
    </dgm:pt>
    <dgm:pt modelId="{97D43D6C-129E-4C64-8049-A91847C21319}" type="pres">
      <dgm:prSet presAssocID="{BA05C45A-CD13-44A0-8C04-066B7071FF28}" presName="parentText" presStyleLbl="node1" presStyleIdx="4" presStyleCnt="5">
        <dgm:presLayoutVars>
          <dgm:chMax val="0"/>
          <dgm:bulletEnabled val="1"/>
        </dgm:presLayoutVars>
      </dgm:prSet>
      <dgm:spPr/>
    </dgm:pt>
    <dgm:pt modelId="{90079AF4-C0AE-412E-A3A4-554D0FCCA767}" type="pres">
      <dgm:prSet presAssocID="{BA05C45A-CD13-44A0-8C04-066B7071FF28}" presName="negativeSpace" presStyleCnt="0"/>
      <dgm:spPr/>
    </dgm:pt>
    <dgm:pt modelId="{50D54641-E820-4273-A443-71C4F2F01F82}" type="pres">
      <dgm:prSet presAssocID="{BA05C45A-CD13-44A0-8C04-066B7071FF28}" presName="childText" presStyleLbl="conFgAcc1" presStyleIdx="4" presStyleCnt="5">
        <dgm:presLayoutVars>
          <dgm:bulletEnabled val="1"/>
        </dgm:presLayoutVars>
      </dgm:prSet>
      <dgm:spPr>
        <a:solidFill>
          <a:schemeClr val="accent2">
            <a:lumMod val="40000"/>
            <a:lumOff val="60000"/>
            <a:alpha val="90000"/>
          </a:schemeClr>
        </a:solidFill>
      </dgm:spPr>
    </dgm:pt>
  </dgm:ptLst>
  <dgm:cxnLst>
    <dgm:cxn modelId="{EC370F09-26F4-477B-BC4C-55311A8C91CB}" type="presOf" srcId="{360B6CCA-A1C9-495D-ACC3-9CB1BD768A1C}" destId="{CDE0E28C-88AA-44DF-A56C-5B6847599EB8}" srcOrd="0" destOrd="0" presId="urn:microsoft.com/office/officeart/2005/8/layout/list1"/>
    <dgm:cxn modelId="{05BE8017-C4B0-46CD-AE58-72E6B32C9C35}" type="presOf" srcId="{BA05C45A-CD13-44A0-8C04-066B7071FF28}" destId="{0B75CF3B-5C7D-4B43-83DA-BB35C63AA777}" srcOrd="0" destOrd="0" presId="urn:microsoft.com/office/officeart/2005/8/layout/list1"/>
    <dgm:cxn modelId="{1DE0EB18-CC5C-46DE-BB40-2064F070D3E0}" srcId="{360B6CCA-A1C9-495D-ACC3-9CB1BD768A1C}" destId="{12EE0550-0F8F-476B-BB2D-B0CEECB0DA20}" srcOrd="0" destOrd="0" parTransId="{ECED95BC-ABCD-47D5-9B34-2288BA99BF1C}" sibTransId="{9CB19A8A-F6FF-405C-A58B-ED81B4CD5C91}"/>
    <dgm:cxn modelId="{BB05581C-EC75-4736-8602-9C5BF5B27C83}" srcId="{360B6CCA-A1C9-495D-ACC3-9CB1BD768A1C}" destId="{1E13304F-27FA-4C64-BA9C-FF0B80AFE2BA}" srcOrd="3" destOrd="0" parTransId="{1B4084CA-EB93-4EBE-9E48-DD4E02B5CF1E}" sibTransId="{5823E96B-160D-48F5-8623-3947A0A0020E}"/>
    <dgm:cxn modelId="{AAE7A12A-28EA-476D-BA41-B78C995ABF0D}" type="presOf" srcId="{1E13304F-27FA-4C64-BA9C-FF0B80AFE2BA}" destId="{22B8AD0F-7788-487D-B872-5B471AAD63F0}" srcOrd="0" destOrd="0" presId="urn:microsoft.com/office/officeart/2005/8/layout/list1"/>
    <dgm:cxn modelId="{3877F22A-0B6A-49E4-A0B9-41030B8E8114}" srcId="{360B6CCA-A1C9-495D-ACC3-9CB1BD768A1C}" destId="{168394BA-EC22-43BA-8173-24708B7E1BEC}" srcOrd="1" destOrd="0" parTransId="{452E513F-6765-4881-9980-596218CB44F9}" sibTransId="{20C56576-EDC4-46C8-B7CB-72E1E2487C19}"/>
    <dgm:cxn modelId="{F25F1E41-5706-4B22-A14A-2E255D4DCCD7}" type="presOf" srcId="{2A1595AB-CAFC-4D98-8120-782FB0B1CE07}" destId="{5CE2FD1F-88B7-4D6D-A85F-A1DEFC78C814}" srcOrd="0" destOrd="0" presId="urn:microsoft.com/office/officeart/2005/8/layout/list1"/>
    <dgm:cxn modelId="{A6484161-00BF-4F3E-B830-814CBA8237E9}" srcId="{360B6CCA-A1C9-495D-ACC3-9CB1BD768A1C}" destId="{2A1595AB-CAFC-4D98-8120-782FB0B1CE07}" srcOrd="2" destOrd="0" parTransId="{6B86FF9F-BEED-4BD6-9091-1E7448302700}" sibTransId="{551A919D-2D15-4FCD-A0D6-EAD1DE48E4EF}"/>
    <dgm:cxn modelId="{10216048-47BD-4D3B-9F9A-674854FBBBC8}" srcId="{360B6CCA-A1C9-495D-ACC3-9CB1BD768A1C}" destId="{BA05C45A-CD13-44A0-8C04-066B7071FF28}" srcOrd="4" destOrd="0" parTransId="{38263170-A4E2-4D19-9666-74CD64D270E3}" sibTransId="{0417347E-8FD0-47F7-A496-99F952086EE9}"/>
    <dgm:cxn modelId="{14AADB78-14E6-4A86-8316-FAAF48C5B1FC}" type="presOf" srcId="{168394BA-EC22-43BA-8173-24708B7E1BEC}" destId="{53E9194F-4671-4AB4-B452-C8B92AFC498F}" srcOrd="1" destOrd="0" presId="urn:microsoft.com/office/officeart/2005/8/layout/list1"/>
    <dgm:cxn modelId="{D4421A7B-5B21-455A-9377-B9DA813C883F}" type="presOf" srcId="{BA05C45A-CD13-44A0-8C04-066B7071FF28}" destId="{97D43D6C-129E-4C64-8049-A91847C21319}" srcOrd="1" destOrd="0" presId="urn:microsoft.com/office/officeart/2005/8/layout/list1"/>
    <dgm:cxn modelId="{F530A6BB-1BEF-42A7-9D58-8B254DCDEFF4}" type="presOf" srcId="{12EE0550-0F8F-476B-BB2D-B0CEECB0DA20}" destId="{914131C2-D182-4567-A66E-28D9748C9BAE}" srcOrd="1" destOrd="0" presId="urn:microsoft.com/office/officeart/2005/8/layout/list1"/>
    <dgm:cxn modelId="{D92493E1-F940-4819-9DF2-869C24E2426F}" type="presOf" srcId="{12EE0550-0F8F-476B-BB2D-B0CEECB0DA20}" destId="{5F1D83C3-0092-4391-B441-597ACC32C483}" srcOrd="0" destOrd="0" presId="urn:microsoft.com/office/officeart/2005/8/layout/list1"/>
    <dgm:cxn modelId="{445CB1E7-9B46-4CAB-937F-CF043DC7314B}" type="presOf" srcId="{1E13304F-27FA-4C64-BA9C-FF0B80AFE2BA}" destId="{A0BB8022-8F14-489F-A061-71633577E43F}" srcOrd="1" destOrd="0" presId="urn:microsoft.com/office/officeart/2005/8/layout/list1"/>
    <dgm:cxn modelId="{916BF8F2-BB13-465B-BC17-63BE7929F200}" type="presOf" srcId="{2A1595AB-CAFC-4D98-8120-782FB0B1CE07}" destId="{9D068616-F48F-4CCE-B511-0201F49EA0BB}" srcOrd="1" destOrd="0" presId="urn:microsoft.com/office/officeart/2005/8/layout/list1"/>
    <dgm:cxn modelId="{C090A6F6-1751-4133-8AD0-C3E4D663EBAD}" type="presOf" srcId="{168394BA-EC22-43BA-8173-24708B7E1BEC}" destId="{E6CE7701-F6A7-42D0-B9D1-9FBFA8DD308E}" srcOrd="0" destOrd="0" presId="urn:microsoft.com/office/officeart/2005/8/layout/list1"/>
    <dgm:cxn modelId="{8A85F40B-B221-4803-B2E8-F2D7F2078377}" type="presParOf" srcId="{CDE0E28C-88AA-44DF-A56C-5B6847599EB8}" destId="{6B7B4CDD-1433-4B54-94A2-1E49B991A50C}" srcOrd="0" destOrd="0" presId="urn:microsoft.com/office/officeart/2005/8/layout/list1"/>
    <dgm:cxn modelId="{A218ECFA-B248-4199-B34B-00C9545ACE27}" type="presParOf" srcId="{6B7B4CDD-1433-4B54-94A2-1E49B991A50C}" destId="{5F1D83C3-0092-4391-B441-597ACC32C483}" srcOrd="0" destOrd="0" presId="urn:microsoft.com/office/officeart/2005/8/layout/list1"/>
    <dgm:cxn modelId="{9EC5AB6A-7AC8-47D1-A514-25E8310435ED}" type="presParOf" srcId="{6B7B4CDD-1433-4B54-94A2-1E49B991A50C}" destId="{914131C2-D182-4567-A66E-28D9748C9BAE}" srcOrd="1" destOrd="0" presId="urn:microsoft.com/office/officeart/2005/8/layout/list1"/>
    <dgm:cxn modelId="{6531E967-D68A-4D13-B152-40BF4963C059}" type="presParOf" srcId="{CDE0E28C-88AA-44DF-A56C-5B6847599EB8}" destId="{6D9A7A35-5125-4DBF-A0ED-1FFD7F52899B}" srcOrd="1" destOrd="0" presId="urn:microsoft.com/office/officeart/2005/8/layout/list1"/>
    <dgm:cxn modelId="{8C85ACD9-DAE5-4F33-B9CE-3CA676DFAC73}" type="presParOf" srcId="{CDE0E28C-88AA-44DF-A56C-5B6847599EB8}" destId="{DC0D7880-6EE9-409E-A018-0667F619B511}" srcOrd="2" destOrd="0" presId="urn:microsoft.com/office/officeart/2005/8/layout/list1"/>
    <dgm:cxn modelId="{09714ED3-F60B-43FB-820C-DA2F3BDEAFE9}" type="presParOf" srcId="{CDE0E28C-88AA-44DF-A56C-5B6847599EB8}" destId="{82A79B01-5D74-4626-8FBA-11FF01F23235}" srcOrd="3" destOrd="0" presId="urn:microsoft.com/office/officeart/2005/8/layout/list1"/>
    <dgm:cxn modelId="{4D94569D-8DBC-413F-A119-6A494936B216}" type="presParOf" srcId="{CDE0E28C-88AA-44DF-A56C-5B6847599EB8}" destId="{ED4C5073-9EE3-4A06-AC6C-D25AD6AF387B}" srcOrd="4" destOrd="0" presId="urn:microsoft.com/office/officeart/2005/8/layout/list1"/>
    <dgm:cxn modelId="{DF60CB2A-124A-4270-8647-BCD305B9BFD7}" type="presParOf" srcId="{ED4C5073-9EE3-4A06-AC6C-D25AD6AF387B}" destId="{E6CE7701-F6A7-42D0-B9D1-9FBFA8DD308E}" srcOrd="0" destOrd="0" presId="urn:microsoft.com/office/officeart/2005/8/layout/list1"/>
    <dgm:cxn modelId="{5D198EB7-F710-4EFD-B67E-B9DA7CED6245}" type="presParOf" srcId="{ED4C5073-9EE3-4A06-AC6C-D25AD6AF387B}" destId="{53E9194F-4671-4AB4-B452-C8B92AFC498F}" srcOrd="1" destOrd="0" presId="urn:microsoft.com/office/officeart/2005/8/layout/list1"/>
    <dgm:cxn modelId="{4DEF2B03-0113-4B7D-ADC3-F8893C293F03}" type="presParOf" srcId="{CDE0E28C-88AA-44DF-A56C-5B6847599EB8}" destId="{37C88BBE-5AA0-4AEC-BEFA-7922F8185567}" srcOrd="5" destOrd="0" presId="urn:microsoft.com/office/officeart/2005/8/layout/list1"/>
    <dgm:cxn modelId="{9961BE40-D5B6-4A58-B655-C1A1CB297636}" type="presParOf" srcId="{CDE0E28C-88AA-44DF-A56C-5B6847599EB8}" destId="{992880D5-4808-45F9-9DE4-6D67F4C8EC2C}" srcOrd="6" destOrd="0" presId="urn:microsoft.com/office/officeart/2005/8/layout/list1"/>
    <dgm:cxn modelId="{7142695F-9B1C-489F-AF77-E9908F2ED2A4}" type="presParOf" srcId="{CDE0E28C-88AA-44DF-A56C-5B6847599EB8}" destId="{E3AC15D1-0FD9-48DA-8D3B-BAF10FA0B2D7}" srcOrd="7" destOrd="0" presId="urn:microsoft.com/office/officeart/2005/8/layout/list1"/>
    <dgm:cxn modelId="{F003CABE-B809-4B3B-8884-09BAA6292A3C}" type="presParOf" srcId="{CDE0E28C-88AA-44DF-A56C-5B6847599EB8}" destId="{5554B4F0-CC18-43DC-B5CF-0FB1B5EBD29F}" srcOrd="8" destOrd="0" presId="urn:microsoft.com/office/officeart/2005/8/layout/list1"/>
    <dgm:cxn modelId="{3B56D268-F8BB-4BDC-A6E6-B51335708B6F}" type="presParOf" srcId="{5554B4F0-CC18-43DC-B5CF-0FB1B5EBD29F}" destId="{5CE2FD1F-88B7-4D6D-A85F-A1DEFC78C814}" srcOrd="0" destOrd="0" presId="urn:microsoft.com/office/officeart/2005/8/layout/list1"/>
    <dgm:cxn modelId="{3C867330-FED9-4334-B5CA-9B6D088F6D73}" type="presParOf" srcId="{5554B4F0-CC18-43DC-B5CF-0FB1B5EBD29F}" destId="{9D068616-F48F-4CCE-B511-0201F49EA0BB}" srcOrd="1" destOrd="0" presId="urn:microsoft.com/office/officeart/2005/8/layout/list1"/>
    <dgm:cxn modelId="{1B778621-D719-44EA-8CED-1CED72C34AEC}" type="presParOf" srcId="{CDE0E28C-88AA-44DF-A56C-5B6847599EB8}" destId="{AFE713E4-6EDD-4C48-A71B-F7C18F140278}" srcOrd="9" destOrd="0" presId="urn:microsoft.com/office/officeart/2005/8/layout/list1"/>
    <dgm:cxn modelId="{021ED51B-764F-4A7A-9628-C4E5D77494A6}" type="presParOf" srcId="{CDE0E28C-88AA-44DF-A56C-5B6847599EB8}" destId="{985E9B0A-9AEF-4590-B806-A67F5A31E446}" srcOrd="10" destOrd="0" presId="urn:microsoft.com/office/officeart/2005/8/layout/list1"/>
    <dgm:cxn modelId="{2A7AEEBB-9E4C-483B-B3CB-DDE3E2560A86}" type="presParOf" srcId="{CDE0E28C-88AA-44DF-A56C-5B6847599EB8}" destId="{70AFB8D3-7329-49F4-8C65-4A4280D79D37}" srcOrd="11" destOrd="0" presId="urn:microsoft.com/office/officeart/2005/8/layout/list1"/>
    <dgm:cxn modelId="{379A86F6-A1AF-4B30-8082-FA2204AD7850}" type="presParOf" srcId="{CDE0E28C-88AA-44DF-A56C-5B6847599EB8}" destId="{A6352E8E-2AFA-4384-A62D-CFBB81D350D4}" srcOrd="12" destOrd="0" presId="urn:microsoft.com/office/officeart/2005/8/layout/list1"/>
    <dgm:cxn modelId="{A568B338-6BE7-45AD-8092-2E03FD4DCCA6}" type="presParOf" srcId="{A6352E8E-2AFA-4384-A62D-CFBB81D350D4}" destId="{22B8AD0F-7788-487D-B872-5B471AAD63F0}" srcOrd="0" destOrd="0" presId="urn:microsoft.com/office/officeart/2005/8/layout/list1"/>
    <dgm:cxn modelId="{8D5CED0E-5B0B-410E-A9DE-4FC1969B1DE0}" type="presParOf" srcId="{A6352E8E-2AFA-4384-A62D-CFBB81D350D4}" destId="{A0BB8022-8F14-489F-A061-71633577E43F}" srcOrd="1" destOrd="0" presId="urn:microsoft.com/office/officeart/2005/8/layout/list1"/>
    <dgm:cxn modelId="{1DFF1537-58E4-4B65-8C68-60D6F00D066A}" type="presParOf" srcId="{CDE0E28C-88AA-44DF-A56C-5B6847599EB8}" destId="{7B5FB38C-735E-4C57-9A2F-AAE4E6C61108}" srcOrd="13" destOrd="0" presId="urn:microsoft.com/office/officeart/2005/8/layout/list1"/>
    <dgm:cxn modelId="{130125B8-077F-4E88-9F65-401D4F73AAC9}" type="presParOf" srcId="{CDE0E28C-88AA-44DF-A56C-5B6847599EB8}" destId="{6EC94982-80D7-43AE-89B6-6AF59C6A4C99}" srcOrd="14" destOrd="0" presId="urn:microsoft.com/office/officeart/2005/8/layout/list1"/>
    <dgm:cxn modelId="{911B0C17-41FE-4842-B7B9-43794AAC0581}" type="presParOf" srcId="{CDE0E28C-88AA-44DF-A56C-5B6847599EB8}" destId="{D75F3312-48EE-427A-8391-B473C9A848DD}" srcOrd="15" destOrd="0" presId="urn:microsoft.com/office/officeart/2005/8/layout/list1"/>
    <dgm:cxn modelId="{6FCB154F-EF77-43CA-9AB1-33F090102FCD}" type="presParOf" srcId="{CDE0E28C-88AA-44DF-A56C-5B6847599EB8}" destId="{F8B304A5-A33A-4F67-BEC4-6F6BCF68BA81}" srcOrd="16" destOrd="0" presId="urn:microsoft.com/office/officeart/2005/8/layout/list1"/>
    <dgm:cxn modelId="{80568520-55EB-40B5-9DE8-6AAA82259176}" type="presParOf" srcId="{F8B304A5-A33A-4F67-BEC4-6F6BCF68BA81}" destId="{0B75CF3B-5C7D-4B43-83DA-BB35C63AA777}" srcOrd="0" destOrd="0" presId="urn:microsoft.com/office/officeart/2005/8/layout/list1"/>
    <dgm:cxn modelId="{9FB7B156-2349-4BDB-B186-D9E4B83B6357}" type="presParOf" srcId="{F8B304A5-A33A-4F67-BEC4-6F6BCF68BA81}" destId="{97D43D6C-129E-4C64-8049-A91847C21319}" srcOrd="1" destOrd="0" presId="urn:microsoft.com/office/officeart/2005/8/layout/list1"/>
    <dgm:cxn modelId="{32553DA2-5826-41E1-8759-D42E5E4A25AB}" type="presParOf" srcId="{CDE0E28C-88AA-44DF-A56C-5B6847599EB8}" destId="{90079AF4-C0AE-412E-A3A4-554D0FCCA767}" srcOrd="17" destOrd="0" presId="urn:microsoft.com/office/officeart/2005/8/layout/list1"/>
    <dgm:cxn modelId="{3C75B8E6-CB4D-4B9B-82AC-9C183C47D0CF}" type="presParOf" srcId="{CDE0E28C-88AA-44DF-A56C-5B6847599EB8}" destId="{50D54641-E820-4273-A443-71C4F2F01F8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a:solidFill>
          <a:schemeClr val="accent2">
            <a:lumMod val="20000"/>
            <a:lumOff val="80000"/>
          </a:schemeClr>
        </a:solidFill>
      </dgm:spPr>
      <dgm:t>
        <a:bodyPr/>
        <a:lstStyle/>
        <a:p>
          <a:r>
            <a:rPr lang="en-GB" sz="2400" b="0" dirty="0"/>
            <a:t>Search all resources at once.</a:t>
          </a:r>
          <a:endParaRPr lang="en-US" sz="2400" b="0"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a:solidFill>
          <a:schemeClr val="accent2">
            <a:lumMod val="20000"/>
            <a:lumOff val="80000"/>
          </a:schemeClr>
        </a:solidFill>
      </dgm:spPr>
      <dgm:t>
        <a:bodyPr/>
        <a:lstStyle/>
        <a:p>
          <a:r>
            <a:rPr lang="en-GB" sz="2400" b="0" dirty="0"/>
            <a:t>Sign in to use all the tools and features.</a:t>
          </a:r>
          <a:endParaRPr lang="en-US" sz="2400" b="0"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solidFill>
          <a:schemeClr val="accent2">
            <a:lumMod val="20000"/>
            <a:lumOff val="80000"/>
          </a:schemeClr>
        </a:solidFill>
      </dgm:spPr>
      <dgm:t>
        <a:bodyPr/>
        <a:lstStyle/>
        <a:p>
          <a:r>
            <a:rPr lang="en-GB" sz="2400" b="0" dirty="0"/>
            <a:t>Use the filters to get the best results.</a:t>
          </a:r>
          <a:endParaRPr lang="en-US" sz="2400" b="0"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solidFill>
          <a:schemeClr val="accent2">
            <a:lumMod val="20000"/>
            <a:lumOff val="80000"/>
          </a:schemeClr>
        </a:solidFill>
      </dgm:spPr>
      <dgm:t>
        <a:bodyPr/>
        <a:lstStyle/>
        <a:p>
          <a:r>
            <a:rPr lang="en-US" sz="2400" b="0"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solidFill>
          <a:schemeClr val="accent2">
            <a:lumMod val="20000"/>
            <a:lumOff val="80000"/>
          </a:schemeClr>
        </a:solidFill>
      </dgm:spPr>
      <dgm:t>
        <a:bodyPr/>
        <a:lstStyle/>
        <a:p>
          <a:r>
            <a:rPr lang="en-US" sz="2400" b="0"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CC507A-F257-417F-BD0E-9E842E74F01C}" type="doc">
      <dgm:prSet loTypeId="urn:microsoft.com/office/officeart/2005/8/layout/vList3" loCatId="list" qsTypeId="urn:microsoft.com/office/officeart/2005/8/quickstyle/simple2" qsCatId="simple" csTypeId="urn:microsoft.com/office/officeart/2005/8/colors/accent3_1" csCatId="accent3" phldr="1"/>
      <dgm:spPr/>
      <dgm:t>
        <a:bodyPr/>
        <a:lstStyle/>
        <a:p>
          <a:endParaRPr lang="en-GB"/>
        </a:p>
      </dgm:t>
    </dgm:pt>
    <dgm:pt modelId="{8FB4F100-5A8D-4F8F-9C32-FBC4363760E8}">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Email and pin resources to yourself.</a:t>
          </a:r>
        </a:p>
      </dgm:t>
    </dgm:pt>
    <dgm:pt modelId="{29292297-7B46-4AE4-B627-233F2836242C}" type="parTrans" cxnId="{E98EB713-2CE2-4182-8D9B-D0A16AFF6193}">
      <dgm:prSet/>
      <dgm:spPr/>
      <dgm:t>
        <a:bodyPr/>
        <a:lstStyle/>
        <a:p>
          <a:endParaRPr lang="en-GB"/>
        </a:p>
      </dgm:t>
    </dgm:pt>
    <dgm:pt modelId="{428AC877-DE68-45EE-8A3C-F15D6FA9E6D5}" type="sibTrans" cxnId="{E98EB713-2CE2-4182-8D9B-D0A16AFF6193}">
      <dgm:prSet/>
      <dgm:spPr/>
      <dgm:t>
        <a:bodyPr/>
        <a:lstStyle/>
        <a:p>
          <a:endParaRPr lang="en-GB"/>
        </a:p>
      </dgm:t>
    </dgm:pt>
    <dgm:pt modelId="{FF9D60AE-A136-4E71-9363-FF33B48748D4}">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a RefWorks Account.</a:t>
          </a:r>
        </a:p>
      </dgm:t>
    </dgm:pt>
    <dgm:pt modelId="{F3D5A34E-EF31-465A-A1FC-B8B6A9F92CB9}" type="parTrans" cxnId="{273D605D-7D8D-46C2-B750-4F93B3497937}">
      <dgm:prSet/>
      <dgm:spPr/>
      <dgm:t>
        <a:bodyPr/>
        <a:lstStyle/>
        <a:p>
          <a:endParaRPr lang="en-GB"/>
        </a:p>
      </dgm:t>
    </dgm:pt>
    <dgm:pt modelId="{8E10F2B6-8B26-4937-BA55-E4168C90F0B8}" type="sibTrans" cxnId="{273D605D-7D8D-46C2-B750-4F93B3497937}">
      <dgm:prSet/>
      <dgm:spPr/>
      <dgm:t>
        <a:bodyPr/>
        <a:lstStyle/>
        <a:p>
          <a:endParaRPr lang="en-GB"/>
        </a:p>
      </dgm:t>
    </dgm:pt>
    <dgm:pt modelId="{3D5C901F-81C3-4106-A2F9-CA7A2633B161}">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personal accounts in the databases.</a:t>
          </a:r>
        </a:p>
      </dgm:t>
    </dgm:pt>
    <dgm:pt modelId="{77E6242B-83A9-43ED-8B64-9A4D1590C14D}" type="parTrans" cxnId="{6FF2BDDD-CF36-41A8-B8D6-96BB59A698AC}">
      <dgm:prSet/>
      <dgm:spPr/>
      <dgm:t>
        <a:bodyPr/>
        <a:lstStyle/>
        <a:p>
          <a:endParaRPr lang="en-GB"/>
        </a:p>
      </dgm:t>
    </dgm:pt>
    <dgm:pt modelId="{D75211A0-8700-4236-95A3-4B91F7B4654F}" type="sibTrans" cxnId="{6FF2BDDD-CF36-41A8-B8D6-96BB59A698AC}">
      <dgm:prSet/>
      <dgm:spPr/>
      <dgm:t>
        <a:bodyPr/>
        <a:lstStyle/>
        <a:p>
          <a:endParaRPr lang="en-GB"/>
        </a:p>
      </dgm:t>
    </dgm:pt>
    <dgm:pt modelId="{15925764-C131-41CF-BA60-40254A4D2AB2}" type="pres">
      <dgm:prSet presAssocID="{13CC507A-F257-417F-BD0E-9E842E74F01C}" presName="linearFlow" presStyleCnt="0">
        <dgm:presLayoutVars>
          <dgm:dir/>
          <dgm:resizeHandles val="exact"/>
        </dgm:presLayoutVars>
      </dgm:prSet>
      <dgm:spPr/>
    </dgm:pt>
    <dgm:pt modelId="{F5A19852-5A78-4ECE-AC36-4C6C9A8FEC1D}" type="pres">
      <dgm:prSet presAssocID="{8FB4F100-5A8D-4F8F-9C32-FBC4363760E8}" presName="composite" presStyleCnt="0"/>
      <dgm:spPr/>
    </dgm:pt>
    <dgm:pt modelId="{2F4C9D4D-4EFF-4262-96B8-7966BFF7210C}" type="pres">
      <dgm:prSet presAssocID="{8FB4F100-5A8D-4F8F-9C32-FBC4363760E8}" presName="imgShp" presStyleLbl="fgImgPlace1" presStyleIdx="0" presStyleCnt="3" custLinFactNeighborX="-92381" custLinFactNeighborY="-27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55BAAE73-CB92-41AE-A2D7-7B09339BB100}" type="pres">
      <dgm:prSet presAssocID="{8FB4F100-5A8D-4F8F-9C32-FBC4363760E8}" presName="txShp" presStyleLbl="node1" presStyleIdx="0" presStyleCnt="3" custScaleX="149745">
        <dgm:presLayoutVars>
          <dgm:bulletEnabled val="1"/>
        </dgm:presLayoutVars>
      </dgm:prSet>
      <dgm:spPr/>
    </dgm:pt>
    <dgm:pt modelId="{1D51A318-F638-44AE-82FB-E53551EDC33E}" type="pres">
      <dgm:prSet presAssocID="{428AC877-DE68-45EE-8A3C-F15D6FA9E6D5}" presName="spacing" presStyleCnt="0"/>
      <dgm:spPr/>
    </dgm:pt>
    <dgm:pt modelId="{EF17CCEC-5972-4A69-8FE6-478976187BBF}" type="pres">
      <dgm:prSet presAssocID="{FF9D60AE-A136-4E71-9363-FF33B48748D4}" presName="composite" presStyleCnt="0"/>
      <dgm:spPr/>
    </dgm:pt>
    <dgm:pt modelId="{84EC1071-0AE4-49D7-9851-EF5154668974}" type="pres">
      <dgm:prSet presAssocID="{FF9D60AE-A136-4E71-9363-FF33B48748D4}" presName="imgShp" presStyleLbl="fgImgPlace1" presStyleIdx="1" presStyleCnt="3" custLinFactNeighborX="-92753" custLinFactNeighborY="-15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on shelf with solid fill"/>
        </a:ext>
      </dgm:extLst>
    </dgm:pt>
    <dgm:pt modelId="{1680B711-6FC4-4DA4-BAE7-70DE894F1B2B}" type="pres">
      <dgm:prSet presAssocID="{FF9D60AE-A136-4E71-9363-FF33B48748D4}" presName="txShp" presStyleLbl="node1" presStyleIdx="1" presStyleCnt="3" custScaleX="150218">
        <dgm:presLayoutVars>
          <dgm:bulletEnabled val="1"/>
        </dgm:presLayoutVars>
      </dgm:prSet>
      <dgm:spPr/>
    </dgm:pt>
    <dgm:pt modelId="{79DDA2C2-B162-493F-9499-D20D5299DC33}" type="pres">
      <dgm:prSet presAssocID="{8E10F2B6-8B26-4937-BA55-E4168C90F0B8}" presName="spacing" presStyleCnt="0"/>
      <dgm:spPr/>
    </dgm:pt>
    <dgm:pt modelId="{4DCF068E-ED21-40CC-8358-9AB4556895D7}" type="pres">
      <dgm:prSet presAssocID="{3D5C901F-81C3-4106-A2F9-CA7A2633B161}" presName="composite" presStyleCnt="0"/>
      <dgm:spPr/>
    </dgm:pt>
    <dgm:pt modelId="{DDF11749-9FF0-47A7-9FBF-FC23088FCBC2}" type="pres">
      <dgm:prSet presAssocID="{3D5C901F-81C3-4106-A2F9-CA7A2633B161}" presName="imgShp" presStyleLbl="fgImgPlace1" presStyleIdx="2" presStyleCnt="3" custLinFactNeighborX="-93161" custLinFactNeighborY="-30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Address Book with solid fill"/>
        </a:ext>
      </dgm:extLst>
    </dgm:pt>
    <dgm:pt modelId="{AF9C5C11-DDD2-4F7A-8AF9-EF856F6DA035}" type="pres">
      <dgm:prSet presAssocID="{3D5C901F-81C3-4106-A2F9-CA7A2633B161}" presName="txShp" presStyleLbl="node1" presStyleIdx="2" presStyleCnt="3" custScaleX="150376">
        <dgm:presLayoutVars>
          <dgm:bulletEnabled val="1"/>
        </dgm:presLayoutVars>
      </dgm:prSet>
      <dgm:spPr/>
    </dgm:pt>
  </dgm:ptLst>
  <dgm:cxnLst>
    <dgm:cxn modelId="{D266A60F-30F0-4A35-BECB-E701A4F92DF7}" type="presOf" srcId="{FF9D60AE-A136-4E71-9363-FF33B48748D4}" destId="{1680B711-6FC4-4DA4-BAE7-70DE894F1B2B}" srcOrd="0" destOrd="0" presId="urn:microsoft.com/office/officeart/2005/8/layout/vList3"/>
    <dgm:cxn modelId="{E98EB713-2CE2-4182-8D9B-D0A16AFF6193}" srcId="{13CC507A-F257-417F-BD0E-9E842E74F01C}" destId="{8FB4F100-5A8D-4F8F-9C32-FBC4363760E8}" srcOrd="0" destOrd="0" parTransId="{29292297-7B46-4AE4-B627-233F2836242C}" sibTransId="{428AC877-DE68-45EE-8A3C-F15D6FA9E6D5}"/>
    <dgm:cxn modelId="{273D605D-7D8D-46C2-B750-4F93B3497937}" srcId="{13CC507A-F257-417F-BD0E-9E842E74F01C}" destId="{FF9D60AE-A136-4E71-9363-FF33B48748D4}" srcOrd="1" destOrd="0" parTransId="{F3D5A34E-EF31-465A-A1FC-B8B6A9F92CB9}" sibTransId="{8E10F2B6-8B26-4937-BA55-E4168C90F0B8}"/>
    <dgm:cxn modelId="{E4F57DAA-5983-41C1-9EE2-3D470F3EB05C}" type="presOf" srcId="{8FB4F100-5A8D-4F8F-9C32-FBC4363760E8}" destId="{55BAAE73-CB92-41AE-A2D7-7B09339BB100}" srcOrd="0" destOrd="0" presId="urn:microsoft.com/office/officeart/2005/8/layout/vList3"/>
    <dgm:cxn modelId="{504E1BD4-0E73-43BD-A981-7D9B9EC491BF}" type="presOf" srcId="{13CC507A-F257-417F-BD0E-9E842E74F01C}" destId="{15925764-C131-41CF-BA60-40254A4D2AB2}" srcOrd="0" destOrd="0" presId="urn:microsoft.com/office/officeart/2005/8/layout/vList3"/>
    <dgm:cxn modelId="{6FF2BDDD-CF36-41A8-B8D6-96BB59A698AC}" srcId="{13CC507A-F257-417F-BD0E-9E842E74F01C}" destId="{3D5C901F-81C3-4106-A2F9-CA7A2633B161}" srcOrd="2" destOrd="0" parTransId="{77E6242B-83A9-43ED-8B64-9A4D1590C14D}" sibTransId="{D75211A0-8700-4236-95A3-4B91F7B4654F}"/>
    <dgm:cxn modelId="{F02311E5-FB80-4368-8FA2-D097827804DB}" type="presOf" srcId="{3D5C901F-81C3-4106-A2F9-CA7A2633B161}" destId="{AF9C5C11-DDD2-4F7A-8AF9-EF856F6DA035}" srcOrd="0" destOrd="0" presId="urn:microsoft.com/office/officeart/2005/8/layout/vList3"/>
    <dgm:cxn modelId="{D398D213-6A34-4992-81FE-B3E7FE03AF70}" type="presParOf" srcId="{15925764-C131-41CF-BA60-40254A4D2AB2}" destId="{F5A19852-5A78-4ECE-AC36-4C6C9A8FEC1D}" srcOrd="0" destOrd="0" presId="urn:microsoft.com/office/officeart/2005/8/layout/vList3"/>
    <dgm:cxn modelId="{1DDEA17C-3F85-4CDF-9294-CEDA95C60879}" type="presParOf" srcId="{F5A19852-5A78-4ECE-AC36-4C6C9A8FEC1D}" destId="{2F4C9D4D-4EFF-4262-96B8-7966BFF7210C}" srcOrd="0" destOrd="0" presId="urn:microsoft.com/office/officeart/2005/8/layout/vList3"/>
    <dgm:cxn modelId="{48CA7AE7-8841-412B-B1BD-086A55198BE9}" type="presParOf" srcId="{F5A19852-5A78-4ECE-AC36-4C6C9A8FEC1D}" destId="{55BAAE73-CB92-41AE-A2D7-7B09339BB100}" srcOrd="1" destOrd="0" presId="urn:microsoft.com/office/officeart/2005/8/layout/vList3"/>
    <dgm:cxn modelId="{51BC0A06-6CD3-491F-A896-9C3197898A94}" type="presParOf" srcId="{15925764-C131-41CF-BA60-40254A4D2AB2}" destId="{1D51A318-F638-44AE-82FB-E53551EDC33E}" srcOrd="1" destOrd="0" presId="urn:microsoft.com/office/officeart/2005/8/layout/vList3"/>
    <dgm:cxn modelId="{C6BB3AA0-BBDC-41E6-8831-56506EDA8BF0}" type="presParOf" srcId="{15925764-C131-41CF-BA60-40254A4D2AB2}" destId="{EF17CCEC-5972-4A69-8FE6-478976187BBF}" srcOrd="2" destOrd="0" presId="urn:microsoft.com/office/officeart/2005/8/layout/vList3"/>
    <dgm:cxn modelId="{5D8396BD-7C3A-447D-95FF-0F54CD788956}" type="presParOf" srcId="{EF17CCEC-5972-4A69-8FE6-478976187BBF}" destId="{84EC1071-0AE4-49D7-9851-EF5154668974}" srcOrd="0" destOrd="0" presId="urn:microsoft.com/office/officeart/2005/8/layout/vList3"/>
    <dgm:cxn modelId="{B178FFCA-10CE-4321-A149-4BA031D3420E}" type="presParOf" srcId="{EF17CCEC-5972-4A69-8FE6-478976187BBF}" destId="{1680B711-6FC4-4DA4-BAE7-70DE894F1B2B}" srcOrd="1" destOrd="0" presId="urn:microsoft.com/office/officeart/2005/8/layout/vList3"/>
    <dgm:cxn modelId="{5341D7F4-286A-43A2-A297-83A7449F9925}" type="presParOf" srcId="{15925764-C131-41CF-BA60-40254A4D2AB2}" destId="{79DDA2C2-B162-493F-9499-D20D5299DC33}" srcOrd="3" destOrd="0" presId="urn:microsoft.com/office/officeart/2005/8/layout/vList3"/>
    <dgm:cxn modelId="{0C86C890-224D-45CF-8629-2A2040067CCC}" type="presParOf" srcId="{15925764-C131-41CF-BA60-40254A4D2AB2}" destId="{4DCF068E-ED21-40CC-8358-9AB4556895D7}" srcOrd="4" destOrd="0" presId="urn:microsoft.com/office/officeart/2005/8/layout/vList3"/>
    <dgm:cxn modelId="{040968AE-6E40-47E2-A663-E2EADE99F7AA}" type="presParOf" srcId="{4DCF068E-ED21-40CC-8358-9AB4556895D7}" destId="{DDF11749-9FF0-47A7-9FBF-FC23088FCBC2}" srcOrd="0" destOrd="0" presId="urn:microsoft.com/office/officeart/2005/8/layout/vList3"/>
    <dgm:cxn modelId="{6F0B3BAF-56AF-4AE0-AF52-89346B624F13}" type="presParOf" srcId="{4DCF068E-ED21-40CC-8358-9AB4556895D7}" destId="{AF9C5C11-DDD2-4F7A-8AF9-EF856F6DA0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tyle>
          <a:lnRef idx="2">
            <a:schemeClr val="accent2"/>
          </a:lnRef>
          <a:fillRef idx="1">
            <a:schemeClr val="lt1"/>
          </a:fillRef>
          <a:effectRef idx="0">
            <a:schemeClr val="accent2"/>
          </a:effectRef>
          <a:fontRef idx="minor">
            <a:schemeClr val="dk1"/>
          </a:fontRef>
        </dgm:style>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tyle>
          <a:lnRef idx="2">
            <a:schemeClr val="accent2"/>
          </a:lnRef>
          <a:fillRef idx="1">
            <a:schemeClr val="lt1"/>
          </a:fillRef>
          <a:effectRef idx="0">
            <a:schemeClr val="accent2"/>
          </a:effectRef>
          <a:fontRef idx="minor">
            <a:schemeClr val="dk1"/>
          </a:fontRef>
        </dgm:style>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tyle>
          <a:lnRef idx="2">
            <a:schemeClr val="accent2"/>
          </a:lnRef>
          <a:fillRef idx="1">
            <a:schemeClr val="lt1"/>
          </a:fillRef>
          <a:effectRef idx="0">
            <a:schemeClr val="accent2"/>
          </a:effectRef>
          <a:fontRef idx="minor">
            <a:schemeClr val="dk1"/>
          </a:fontRef>
        </dgm:style>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custLinFactNeighborX="506" custLinFactNeighborY="-55451">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5874129" y="-898970"/>
          <a:ext cx="6993119" cy="6993119"/>
        </a:xfrm>
        <a:prstGeom prst="blockArc">
          <a:avLst>
            <a:gd name="adj1" fmla="val 18900000"/>
            <a:gd name="adj2" fmla="val 2700000"/>
            <a:gd name="adj3" fmla="val 309"/>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608173" y="330343"/>
          <a:ext cx="9965895"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DEFINE your topic or question.</a:t>
          </a:r>
        </a:p>
      </dsp:txBody>
      <dsp:txXfrm>
        <a:off x="608173" y="330343"/>
        <a:ext cx="9965895" cy="649605"/>
      </dsp:txXfrm>
    </dsp:sp>
    <dsp:sp modelId="{BAECE883-5BA4-479A-8CB5-52834DB2BE3A}">
      <dsp:nvSpPr>
        <dsp:cNvPr id="0" name=""/>
        <dsp:cNvSpPr/>
      </dsp:nvSpPr>
      <dsp:spPr>
        <a:xfrm>
          <a:off x="0" y="266398"/>
          <a:ext cx="812006" cy="812006"/>
        </a:xfrm>
        <a:prstGeom prst="ellipse">
          <a:avLst/>
        </a:prstGeom>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954553" y="1298690"/>
          <a:ext cx="9546462"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IDENTIFY key authors, concepts, and keywords.</a:t>
          </a:r>
        </a:p>
      </dsp:txBody>
      <dsp:txXfrm>
        <a:off x="954553" y="1298690"/>
        <a:ext cx="9546462" cy="649605"/>
      </dsp:txXfrm>
    </dsp:sp>
    <dsp:sp modelId="{A437606B-4783-48CB-A002-57714BAA0428}">
      <dsp:nvSpPr>
        <dsp:cNvPr id="0" name=""/>
        <dsp:cNvSpPr/>
      </dsp:nvSpPr>
      <dsp:spPr>
        <a:xfrm>
          <a:off x="548550" y="1217489"/>
          <a:ext cx="812006" cy="812006"/>
        </a:xfrm>
        <a:prstGeom prst="ellipse">
          <a:avLst/>
        </a:prstGeom>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1097421" y="2272786"/>
          <a:ext cx="9403595"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FIND suitable information sources.</a:t>
          </a:r>
        </a:p>
      </dsp:txBody>
      <dsp:txXfrm>
        <a:off x="1097421" y="2272786"/>
        <a:ext cx="9403595" cy="649605"/>
      </dsp:txXfrm>
    </dsp:sp>
    <dsp:sp modelId="{B4874059-EFEF-4502-A2AA-9642C4B490F6}">
      <dsp:nvSpPr>
        <dsp:cNvPr id="0" name=""/>
        <dsp:cNvSpPr/>
      </dsp:nvSpPr>
      <dsp:spPr>
        <a:xfrm>
          <a:off x="691418" y="2191585"/>
          <a:ext cx="812006" cy="812006"/>
        </a:xfrm>
        <a:prstGeom prst="ellipse">
          <a:avLst/>
        </a:prstGeom>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931165" y="3246882"/>
          <a:ext cx="9546462"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SEARCH refine &amp; repeat search.</a:t>
          </a:r>
        </a:p>
      </dsp:txBody>
      <dsp:txXfrm>
        <a:off x="931165" y="3246882"/>
        <a:ext cx="9546462" cy="649605"/>
      </dsp:txXfrm>
    </dsp:sp>
    <dsp:sp modelId="{2309F4A7-E5BB-48D3-A94D-DC69374A8A12}">
      <dsp:nvSpPr>
        <dsp:cNvPr id="0" name=""/>
        <dsp:cNvSpPr/>
      </dsp:nvSpPr>
      <dsp:spPr>
        <a:xfrm>
          <a:off x="548550" y="3165681"/>
          <a:ext cx="812006" cy="812006"/>
        </a:xfrm>
        <a:prstGeom prst="ellipse">
          <a:avLst/>
        </a:prstGeom>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489065" y="4220978"/>
          <a:ext cx="10011950"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RECORD by referencing correctly.</a:t>
          </a:r>
        </a:p>
      </dsp:txBody>
      <dsp:txXfrm>
        <a:off x="489065" y="4220978"/>
        <a:ext cx="10011950" cy="649605"/>
      </dsp:txXfrm>
    </dsp:sp>
    <dsp:sp modelId="{B4CBDD62-B948-4D72-A266-B3D01042CE30}">
      <dsp:nvSpPr>
        <dsp:cNvPr id="0" name=""/>
        <dsp:cNvSpPr/>
      </dsp:nvSpPr>
      <dsp:spPr>
        <a:xfrm>
          <a:off x="83062" y="4139777"/>
          <a:ext cx="812006" cy="812006"/>
        </a:xfrm>
        <a:prstGeom prst="ellipse">
          <a:avLst/>
        </a:prstGeom>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D7880-6EE9-409E-A018-0667F619B511}">
      <dsp:nvSpPr>
        <dsp:cNvPr id="0" name=""/>
        <dsp:cNvSpPr/>
      </dsp:nvSpPr>
      <dsp:spPr>
        <a:xfrm>
          <a:off x="0" y="46393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4131C2-D182-4567-A66E-28D9748C9BAE}">
      <dsp:nvSpPr>
        <dsp:cNvPr id="0" name=""/>
        <dsp:cNvSpPr/>
      </dsp:nvSpPr>
      <dsp:spPr>
        <a:xfrm>
          <a:off x="539750" y="18349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Currency – Is it up to date.</a:t>
          </a:r>
        </a:p>
      </dsp:txBody>
      <dsp:txXfrm>
        <a:off x="567130" y="210873"/>
        <a:ext cx="7501740" cy="506120"/>
      </dsp:txXfrm>
    </dsp:sp>
    <dsp:sp modelId="{992880D5-4808-45F9-9DE4-6D67F4C8EC2C}">
      <dsp:nvSpPr>
        <dsp:cNvPr id="0" name=""/>
        <dsp:cNvSpPr/>
      </dsp:nvSpPr>
      <dsp:spPr>
        <a:xfrm>
          <a:off x="0" y="132577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E9194F-4671-4AB4-B452-C8B92AFC498F}">
      <dsp:nvSpPr>
        <dsp:cNvPr id="0" name=""/>
        <dsp:cNvSpPr/>
      </dsp:nvSpPr>
      <dsp:spPr>
        <a:xfrm>
          <a:off x="539750" y="104533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Relevance – Who is the intended audience, will it further your argument. </a:t>
          </a:r>
        </a:p>
      </dsp:txBody>
      <dsp:txXfrm>
        <a:off x="567130" y="1072713"/>
        <a:ext cx="7501740" cy="506120"/>
      </dsp:txXfrm>
    </dsp:sp>
    <dsp:sp modelId="{985E9B0A-9AEF-4590-B806-A67F5A31E446}">
      <dsp:nvSpPr>
        <dsp:cNvPr id="0" name=""/>
        <dsp:cNvSpPr/>
      </dsp:nvSpPr>
      <dsp:spPr>
        <a:xfrm>
          <a:off x="0" y="218761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068616-F48F-4CCE-B511-0201F49EA0BB}">
      <dsp:nvSpPr>
        <dsp:cNvPr id="0" name=""/>
        <dsp:cNvSpPr/>
      </dsp:nvSpPr>
      <dsp:spPr>
        <a:xfrm>
          <a:off x="539750" y="190717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Authority – What are the authors credentials.</a:t>
          </a:r>
        </a:p>
      </dsp:txBody>
      <dsp:txXfrm>
        <a:off x="567130" y="1934553"/>
        <a:ext cx="7501740" cy="506120"/>
      </dsp:txXfrm>
    </dsp:sp>
    <dsp:sp modelId="{6EC94982-80D7-43AE-89B6-6AF59C6A4C99}">
      <dsp:nvSpPr>
        <dsp:cNvPr id="0" name=""/>
        <dsp:cNvSpPr/>
      </dsp:nvSpPr>
      <dsp:spPr>
        <a:xfrm>
          <a:off x="0" y="304945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BB8022-8F14-489F-A061-71633577E43F}">
      <dsp:nvSpPr>
        <dsp:cNvPr id="0" name=""/>
        <dsp:cNvSpPr/>
      </dsp:nvSpPr>
      <dsp:spPr>
        <a:xfrm>
          <a:off x="539750" y="276901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Accuracy – Can it be verified, is it supported by evidence.</a:t>
          </a:r>
        </a:p>
      </dsp:txBody>
      <dsp:txXfrm>
        <a:off x="567130" y="2796393"/>
        <a:ext cx="7501740" cy="506120"/>
      </dsp:txXfrm>
    </dsp:sp>
    <dsp:sp modelId="{50D54641-E820-4273-A443-71C4F2F01F82}">
      <dsp:nvSpPr>
        <dsp:cNvPr id="0" name=""/>
        <dsp:cNvSpPr/>
      </dsp:nvSpPr>
      <dsp:spPr>
        <a:xfrm>
          <a:off x="0" y="391129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D43D6C-129E-4C64-8049-A91847C21319}">
      <dsp:nvSpPr>
        <dsp:cNvPr id="0" name=""/>
        <dsp:cNvSpPr/>
      </dsp:nvSpPr>
      <dsp:spPr>
        <a:xfrm>
          <a:off x="539750" y="363085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Purpose – Why has it been produced, is it objective.</a:t>
          </a:r>
        </a:p>
      </dsp:txBody>
      <dsp:txXfrm>
        <a:off x="567130" y="3658233"/>
        <a:ext cx="7501740" cy="506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Use the filters to get the best results.</a:t>
          </a:r>
          <a:endParaRPr lang="en-US" sz="2400" b="0"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Sign in to use all the tools and features.</a:t>
          </a:r>
          <a:endParaRPr lang="en-US" sz="2400" b="0"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Search all resources at once.</a:t>
          </a:r>
          <a:endParaRPr lang="en-US" sz="2400" b="0"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AAE73-CB92-41AE-A2D7-7B09339BB100}">
      <dsp:nvSpPr>
        <dsp:cNvPr id="0" name=""/>
        <dsp:cNvSpPr/>
      </dsp:nvSpPr>
      <dsp:spPr>
        <a:xfrm rot="10800000">
          <a:off x="23019" y="2061"/>
          <a:ext cx="10926760"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Email and pin resources to yourself.</a:t>
          </a:r>
        </a:p>
      </dsp:txBody>
      <dsp:txXfrm rot="10800000">
        <a:off x="299877" y="2061"/>
        <a:ext cx="10649902" cy="1107433"/>
      </dsp:txXfrm>
    </dsp:sp>
    <dsp:sp modelId="{2F4C9D4D-4EFF-4262-96B8-7966BFF7210C}">
      <dsp:nvSpPr>
        <dsp:cNvPr id="0" name=""/>
        <dsp:cNvSpPr/>
      </dsp:nvSpPr>
      <dsp:spPr>
        <a:xfrm>
          <a:off x="261169" y="0"/>
          <a:ext cx="1107433" cy="110743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1680B711-6FC4-4DA4-BAE7-70DE894F1B2B}">
      <dsp:nvSpPr>
        <dsp:cNvPr id="0" name=""/>
        <dsp:cNvSpPr/>
      </dsp:nvSpPr>
      <dsp:spPr>
        <a:xfrm rot="10800000">
          <a:off x="5762" y="1404464"/>
          <a:ext cx="10961275"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a RefWorks Account.</a:t>
          </a:r>
        </a:p>
      </dsp:txBody>
      <dsp:txXfrm rot="10800000">
        <a:off x="282620" y="1404464"/>
        <a:ext cx="10684417" cy="1107433"/>
      </dsp:txXfrm>
    </dsp:sp>
    <dsp:sp modelId="{84EC1071-0AE4-49D7-9851-EF5154668974}">
      <dsp:nvSpPr>
        <dsp:cNvPr id="0" name=""/>
        <dsp:cNvSpPr/>
      </dsp:nvSpPr>
      <dsp:spPr>
        <a:xfrm>
          <a:off x="257050" y="1387222"/>
          <a:ext cx="1107433" cy="110743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AF9C5C11-DDD2-4F7A-8AF9-EF856F6DA035}">
      <dsp:nvSpPr>
        <dsp:cNvPr id="0" name=""/>
        <dsp:cNvSpPr/>
      </dsp:nvSpPr>
      <dsp:spPr>
        <a:xfrm rot="10800000">
          <a:off x="-2" y="2806868"/>
          <a:ext cx="10972804"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personal accounts in the databases.</a:t>
          </a:r>
        </a:p>
      </dsp:txBody>
      <dsp:txXfrm rot="10800000">
        <a:off x="276856" y="2806868"/>
        <a:ext cx="10695946" cy="1107433"/>
      </dsp:txXfrm>
    </dsp:sp>
    <dsp:sp modelId="{DDF11749-9FF0-47A7-9FBF-FC23088FCBC2}">
      <dsp:nvSpPr>
        <dsp:cNvPr id="0" name=""/>
        <dsp:cNvSpPr/>
      </dsp:nvSpPr>
      <dsp:spPr>
        <a:xfrm>
          <a:off x="252531" y="2803457"/>
          <a:ext cx="1107433" cy="1107433"/>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15914"/>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59848"/>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8017E-6A49-0474-6A67-9E2F9B3BF0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699505-C946-2B58-EB46-31625502F6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0AF1DA-9518-E2CA-E672-DD4653127F92}"/>
              </a:ext>
            </a:extLst>
          </p:cNvPr>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a:extLst>
              <a:ext uri="{FF2B5EF4-FFF2-40B4-BE49-F238E27FC236}">
                <a16:creationId xmlns:a16="http://schemas.microsoft.com/office/drawing/2014/main" id="{F884363A-1EFF-F5D5-AC02-05F61DCB7F54}"/>
              </a:ext>
            </a:extLst>
          </p:cNvPr>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2823787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E2D08530-FC50-2D3C-B326-B81F30DB00D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6"/>
          <a:stretch>
            <a:fillRect/>
          </a:stretch>
        </p:blipFill>
        <p:spPr>
          <a:xfrm>
            <a:off x="629067" y="1143000"/>
            <a:ext cx="4749196" cy="4749196"/>
          </a:xfrm>
          <a:prstGeom prst="rect">
            <a:avLst/>
          </a:prstGeom>
        </p:spPr>
      </p:pic>
      <p:pic>
        <p:nvPicPr>
          <p:cNvPr id="6" name="Picture 5" descr="A black and white logo&#10;&#10;AI-generated content may be incorrect.">
            <a:extLst>
              <a:ext uri="{FF2B5EF4-FFF2-40B4-BE49-F238E27FC236}">
                <a16:creationId xmlns:a16="http://schemas.microsoft.com/office/drawing/2014/main" id="{5290E9E3-FC54-4D71-3E1C-554D186A135E}"/>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35039B-739E-455D-CF8A-A86B44F27EC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7CCA7EC-D587-6462-751F-35A80443E9A3}"/>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Tree>
    <p:extLst>
      <p:ext uri="{BB962C8B-B14F-4D97-AF65-F5344CB8AC3E}">
        <p14:creationId xmlns:p14="http://schemas.microsoft.com/office/powerpoint/2010/main" val="172156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2" Type="http://schemas.openxmlformats.org/officeDocument/2006/relationships/hyperlink" Target="https://digitalservices.uwtsd.ac.uk/library/academic-and-infoskills/" TargetMode="Externa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s://bristol.libguides.com/ai-and-the-library/using-the-craap-framework" TargetMode="External"/><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search?query=any,contains,(theatre%20community%20wellbeing)%20OR%20(community%20theatre%20benefits)%20OR%20((theatre)%20AND%20(wellbeing%20promotion))%20OR%20((theatre)%20OR%20(drama%20AND%20community%20health))%20OR%20(using%20theatre%20to%20enhance%20community%20wellbeing)%20OR%20(%22theatre%20in%20community%20wellbeing%22)%20OR%20((community%20theatre)%20AND%20(mental%20health))%20OR%20((performing%20arts)%20OR%20(drama%20therapy%20AND%20wellbeing))%20OR%20((theatre%20participation)%20AND%20(social%20cohesion))%20OR%20((arts%20engagement)%20AND%20(public%20health))%20OR%20(How%20theatre%20can%20be%20used%20in%20the%20community%20to%20promote%20wellbeing)&amp;tab=Everything&amp;search_scope=Search_ELEC&amp;vid=44WHELF_UWTSD:44WHELF_UWTSD_VU1&amp;lang=en&amp;offset=0&amp;pcAvailability=true&amp;isRAsearch=true" TargetMode="External"/><Relationship Id="rId1" Type="http://schemas.openxmlformats.org/officeDocument/2006/relationships/slideLayout" Target="../slideLayouts/slideLayout10.xml"/><Relationship Id="rId4" Type="http://schemas.openxmlformats.org/officeDocument/2006/relationships/image" Target="../media/image29.png"/></Relationships>
</file>

<file path=ppt/slides/_rels/slide10.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svg"/><Relationship Id="rId7" Type="http://schemas.openxmlformats.org/officeDocument/2006/relationships/image" Target="../media/image35.svg"/><Relationship Id="rId2" Type="http://schemas.openxmlformats.org/officeDocument/2006/relationships/image" Target="../media/image30.png"/><Relationship Id="rId1" Type="http://schemas.openxmlformats.org/officeDocument/2006/relationships/slideLayout" Target="../slideLayouts/slideLayout10.xml"/><Relationship Id="rId6" Type="http://schemas.openxmlformats.org/officeDocument/2006/relationships/image" Target="../media/image34.png"/><Relationship Id="rId11" Type="http://schemas.openxmlformats.org/officeDocument/2006/relationships/image" Target="../media/image39.svg"/><Relationship Id="rId5" Type="http://schemas.openxmlformats.org/officeDocument/2006/relationships/image" Target="../media/image33.sv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svg"/></Relationships>
</file>

<file path=ppt/slides/_rels/slide11.xml.rels><?xml version="1.0" encoding="UTF-8" standalone="yes"?>
<Relationships xmlns="http://schemas.openxmlformats.org/package/2006/relationships"><Relationship Id="rId2" Type="http://schemas.openxmlformats.org/officeDocument/2006/relationships/hyperlink" Target="https://librarysearch.uwtsd.ac.uk/discovery/search?query=any,contains,(theatre%20community%20wellbeing)%20OR%20(community%20theatre%20benefits)%20OR%20((theatre)%20AND%20(wellbeing%20promotion))%20OR%20((theatre)%20OR%20(drama%20AND%20community%20health))%20OR%20(using%20theatre%20to%20enhance%20community%20wellbeing)%20OR%20(%22theatre%20in%20community%20wellbeing%22)%20OR%20((community%20theatre)%20AND%20(mental%20health))%20OR%20((performing%20arts)%20OR%20(drama%20therapy%20AND%20wellbeing))%20OR%20((theatre%20participation)%20AND%20(social%20cohesion))%20OR%20((arts%20engagement)%20AND%20(public%20health))%20OR%20(How%20theatre%20can%20be%20used%20in%20the%20community%20to%20promote%20wellbeing)&amp;tab=Everything&amp;search_scope=Search_ELEC&amp;vid=44WHELF_UWTSD:44WHELF_UWTSD_VU1&amp;lang=en&amp;offset=0&amp;pcAvailability=true&amp;isRAsearch=true" TargetMode="Externa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librarysearch.uwtsd.ac.uk/discovery/search?query=any,contains,(theatre%20community%20wellbeing)%20OR%20(community%20theatre%20benefits)%20OR%20((theatre)%20AND%20(wellbeing%20promotion))%20OR%20((theatre)%20OR%20(drama%20AND%20community%20health))%20OR%20(using%20theatre%20to%20enhance%20community%20wellbeing)%20OR%20(%22theatre%20in%20community%20wellbeing%22)%20OR%20((community%20theatre)%20AND%20(mental%20health))%20OR%20((performing%20arts)%20OR%20(drama%20therapy%20AND%20wellbeing))%20OR%20((theatre%20participation)%20AND%20(social%20cohesion))%20OR%20((arts%20engagement)%20AND%20(public%20health))%20OR%20(How%20theatre%20can%20be%20used%20in%20the%20community%20to%20promote%20wellbeing)&amp;tab=Everything&amp;search_scope=Search_ELEC&amp;vid=44WHELF_UWTSD:44WHELF_UWTSD_VU1&amp;facet=searchcreationdate,include,2020%7C,%7C2026&amp;mfacet=tlevel,include,online_resources,1&amp;mfacet=tlevel,include,peer_reviewed,1&amp;lang=en&amp;offset=0&amp;pcAvailability=true&amp;isRAsearch=true" TargetMode="Externa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librarysearch.uwtsd.ac.uk/discovery/search?query=any,contains,%22community%20theatre%22&amp;tab=Everything&amp;search_scope=Search_ELEC&amp;vid=44WHELF_UWTSD:44WHELF_UWTSD_VU1&amp;lang=en&amp;offset=0" TargetMode="Externa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44.svg"/></Relationships>
</file>

<file path=ppt/slides/_rels/slide1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query=sub,contains,Manage*%20OR%20Leader*%20OR%20Coach*%20OR%20Mentor*,AND&amp;query=title,contains,Soccer%20OR%20football,AND&amp;query=any,contains,(social%20OR%20political)%20responsibility,AND&amp;tab=Everything&amp;search_scope=Search_ELEC&amp;sortby=rank&amp;vid=44WHELF_UWTSD:44WHELF_UWTSD_VU1&amp;lang=en&amp;mode=advanced&amp;offset=0&amp;facet=lang,include,eng,lk&amp;facet=searchcreationdate,include,2018%7C,%7C2025,lk" TargetMode="External"/><Relationship Id="rId2" Type="http://schemas.openxmlformats.org/officeDocument/2006/relationships/hyperlink" Target="https://librarysearch.uwtsd.ac.uk/discovery/search?query=any,exact,%22political%20art%22,OR&amp;query=any,exact,%22protest%20art%22,AND&amp;query=sub,contains,graffiti,AND&amp;tab=Everything&amp;search_scope=Search_ELEC&amp;sortby=rank&amp;vid=44WHELF_UWTSD:44WHELF_UWTSD_VU1&amp;lang=en&amp;mode=advanced&amp;offset=0" TargetMode="External"/><Relationship Id="rId1" Type="http://schemas.openxmlformats.org/officeDocument/2006/relationships/slideLayout" Target="../slideLayouts/slideLayout11.xml"/><Relationship Id="rId4" Type="http://schemas.openxmlformats.org/officeDocument/2006/relationships/image" Target="../media/image46.png"/></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discovery/fulldisplay?docid=alma9929455202421&amp;context=L&amp;vid=44WHELF_UWTSD:44WHELF_UWTSD_VU1&amp;lang=en&amp;search_scope=MyInst_and_CI&amp;adaptor=Local%20Search%20Engine&amp;tab=Everything&amp;query=any,contains,political%20art&amp;offset=0" TargetMode="External"/><Relationship Id="rId1" Type="http://schemas.openxmlformats.org/officeDocument/2006/relationships/slideLayout" Target="../slideLayouts/slideLayout9.xml"/><Relationship Id="rId4" Type="http://schemas.openxmlformats.org/officeDocument/2006/relationships/image" Target="../media/image48.png"/></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librarysearch.uwtsd.ac.uk/discovery/fulldisplay?docid=cdi_crossref_citationtrail_10_1080_13604813_2021_1943233&amp;context=PC&amp;vid=44WHELF_UWTSD:44WHELF_UWTSD_VU1&amp;lang=en&amp;search_scope=MyInst_and_CI&amp;adaptor=Primo%20Central&amp;tab=Everything&amp;query=any,contains,political%20art&amp;facet=rtype,include,articles&amp;offset=0" TargetMode="Externa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fulldisplay?docid=cdi_doaj_primary_oai_doaj_org_article_e5545f6bb9c94c1bb189d81d8bb5b0eb&amp;context=PC&amp;vid=44WHELF_UWTSD:44WHELF_UWTSD_VU1&amp;lang=en&amp;search_scope=Search_ELEC&amp;adaptor=Primo%20Central&amp;tab=Everything&amp;query=any,exact,%22political%20art%22,OR&amp;query=any,exact,%22protest%20art%22,AND&amp;query=sub,contains,graffiti,AND&amp;sortby=rank&amp;mode=advanced&amp;offset=0" TargetMode="Externa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librarysearch.uwtsd.ac.uk/discovery/fulldisplay?docid=alma99100109145002421&amp;context=L&amp;vid=44WHELF_UWTSD:44WHELF_UWTSD_VU1&amp;lang=en&amp;search_scope=MyInst_and_CI&amp;adaptor=Local%20Search%20Engine&amp;tab=Everything&amp;query=any,contains,%22applied%20theatre%22%20AND%20education&amp;facet=tlevel,include,peer_reviewed&amp;offset=0" TargetMode="Externa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discovery/search?query=any,contains,%22applied%20theatre%22&amp;tab=Everything&amp;search_scope=MyInst_and_CI&amp;vid=44WHELF_UWTSD:44WHELF_UWTSD_VU1&amp;facet=tlevel,include,peer_reviewed&amp;facet=rtype,include,articles&amp;lang=en&amp;offset=0" TargetMode="External"/><Relationship Id="rId2" Type="http://schemas.openxmlformats.org/officeDocument/2006/relationships/hyperlink" Target="https://librarysearch.uwtsd.ac.uk/discovery/search?query=any,contains,(theatre%20community%20wellbeing)%20OR%20(community%20theatre%20benefits)%20OR%20((theatre)%20AND%20(wellbeing%20promotion))%20OR%20((theatre)%20OR%20(drama%20AND%20community%20health))%20OR%20(using%20theatre%20to%20enhance%20community%20wellbeing)%20OR%20(%22theatre%20in%20community%20wellbeing%22)%20OR%20((community%20theatre)%20AND%20(mental%20health))%20OR%20((performing%20arts)%20OR%20(drama%20therapy%20AND%20wellbeing))%20OR%20((theatre%20participation)%20AND%20(social%20cohesion))%20OR%20((arts%20engagement)%20AND%20(public%20health))%20OR%20(How%20theatre%20can%20be%20used%20in%20the%20community%20to%20promote%20wellbeing)&amp;tab=Everything&amp;search_scope=Search_ELEC&amp;vid=44WHELF_UWTSD:44WHELF_UWTSD_VU1&amp;facet=searchcreationdate,include,2020%7C,%7C2026&amp;mfacet=tlevel,include,online_resources,1&amp;mfacet=tlevel,include,peer_reviewed,1&amp;lang=en&amp;offset=0&amp;pcAvailability=true&amp;isRAsearch=true" TargetMode="External"/><Relationship Id="rId1" Type="http://schemas.openxmlformats.org/officeDocument/2006/relationships/slideLayout" Target="../slideLayouts/slideLayout10.xml"/><Relationship Id="rId4" Type="http://schemas.openxmlformats.org/officeDocument/2006/relationships/image" Target="../media/image52.png"/></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Layout" Target="../slideLayouts/slideLayout10.xml"/><Relationship Id="rId4" Type="http://schemas.openxmlformats.org/officeDocument/2006/relationships/image" Target="../media/image61.png"/></Relationships>
</file>

<file path=ppt/slides/_rels/slide27.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10.xml"/><Relationship Id="rId4" Type="http://schemas.openxmlformats.org/officeDocument/2006/relationships/image" Target="../media/image61.png"/></Relationships>
</file>

<file path=ppt/slides/_rels/slide2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digitalservices.uwtsd.ac.uk/library/academic-and-infoskills/refworks/" TargetMode="External"/><Relationship Id="rId1" Type="http://schemas.openxmlformats.org/officeDocument/2006/relationships/slideLayout" Target="../slideLayouts/slideLayout10.xml"/><Relationship Id="rId4" Type="http://schemas.openxmlformats.org/officeDocument/2006/relationships/hyperlink" Target="https://librarysearch.uwtsd.ac.uk/discovery/fulldisplay?docid=cdi_doaj_primary_oai_doaj_org_article_e5545f6bb9c94c1bb189d81d8bb5b0eb&amp;context=PC&amp;vid=44WHELF_UWTSD:44WHELF_UWTSD_VU1&amp;lang=en&amp;search_scope=Search_ELEC&amp;adaptor=Primo%20Central&amp;tab=Everything&amp;query=any,exact,%22political%20art%22,OR&amp;query=any,exact,%22protest%20art%22,AND&amp;query=sub,contains,graffiti,AND&amp;sortby=rank&amp;mode=advanced&amp;offset=0"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fulldisplay?docid=alma99100359058802421&amp;context=L&amp;vid=44WHELF_UWTSD:44WHELF_UWTSD_VU1&amp;lang=en&amp;search_scope=MyInst_and_CI&amp;adaptor=Local%20Search%20Engine&amp;tab=Everything&amp;query=any,contains,human%20anatomy&amp;pfilter=rtype,exact,databases&amp;offset=0"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10.xml"/><Relationship Id="rId4" Type="http://schemas.openxmlformats.org/officeDocument/2006/relationships/image" Target="../media/image69.png"/></Relationships>
</file>

<file path=ppt/slides/_rels/slide3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learningonscreen.ac.uk/bob-curated-playlists/" TargetMode="External"/><Relationship Id="rId1" Type="http://schemas.openxmlformats.org/officeDocument/2006/relationships/slideLayout" Target="../slideLayouts/slideLayout10.xml"/><Relationship Id="rId5" Type="http://schemas.openxmlformats.org/officeDocument/2006/relationships/image" Target="../media/image72.png"/><Relationship Id="rId4" Type="http://schemas.openxmlformats.org/officeDocument/2006/relationships/image" Target="../media/image71.png"/></Relationships>
</file>

<file path=ppt/slides/_rels/slide36.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librarysearch.uwtsd.ac.uk/discovery/dbfulldisplay?docid=alma991003838114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9.xml"/><Relationship Id="rId5" Type="http://schemas.openxmlformats.org/officeDocument/2006/relationships/image" Target="../media/image80.png"/><Relationship Id="rId4" Type="http://schemas.openxmlformats.org/officeDocument/2006/relationships/image" Target="../media/image79.png"/></Relationships>
</file>

<file path=ppt/slides/_rels/slide4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hyperlink" Target="https://www.taylorfrancis.com/search?isLicensed=true&amp;openAccess=true&amp;sortBy=relevance&amp;subject=SCAR50&amp;key=" TargetMode="External"/><Relationship Id="rId1" Type="http://schemas.openxmlformats.org/officeDocument/2006/relationships/slideLayout" Target="../slideLayouts/slideLayout9.xml"/><Relationship Id="rId4" Type="http://schemas.openxmlformats.org/officeDocument/2006/relationships/image" Target="../media/image82.png"/></Relationships>
</file>

<file path=ppt/slides/_rels/slide4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hyperlink" Target="https://librarysearch.uwtsd.ac.uk/discovery/collectionDiscovery?vid=44WHELF_UWTSD:44WHELF_UWTSD_VU1&amp;lang=en" TargetMode="External"/><Relationship Id="rId1" Type="http://schemas.openxmlformats.org/officeDocument/2006/relationships/slideLayout" Target="../slideLayouts/slideLayout9.xml"/><Relationship Id="rId6" Type="http://schemas.openxmlformats.org/officeDocument/2006/relationships/image" Target="../media/image86.png"/><Relationship Id="rId5" Type="http://schemas.openxmlformats.org/officeDocument/2006/relationships/image" Target="../media/image85.png"/><Relationship Id="rId4" Type="http://schemas.openxmlformats.org/officeDocument/2006/relationships/image" Target="../media/image84.png"/></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5.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10.xml"/><Relationship Id="rId4" Type="http://schemas.openxmlformats.org/officeDocument/2006/relationships/image" Target="../media/image90.png"/></Relationships>
</file>

<file path=ppt/slides/_rels/slide4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4" Type="http://schemas.openxmlformats.org/officeDocument/2006/relationships/image" Target="../media/image94.jpg"/></Relationships>
</file>

<file path=ppt/slides/_rels/slide50.xml.rels><?xml version="1.0" encoding="UTF-8" standalone="yes"?>
<Relationships xmlns="http://schemas.openxmlformats.org/package/2006/relationships"><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4" Type="http://schemas.openxmlformats.org/officeDocument/2006/relationships/hyperlink" Target="http://network.bepress.com/"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a:bodyPr>
          <a:lstStyle/>
          <a:p>
            <a:r>
              <a:rPr lang="en-GB"/>
              <a:t>Emily </a:t>
            </a:r>
            <a:r>
              <a:rPr lang="en-GB" dirty="0"/>
              <a:t>Wild </a:t>
            </a:r>
          </a:p>
          <a:p>
            <a:r>
              <a:rPr lang="en-GB" dirty="0"/>
              <a:t>2026</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dirty="0"/>
              <a:t>MA Applied Theatre</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965739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fontScale="90000"/>
          </a:bodyPr>
          <a:lstStyle/>
          <a:p>
            <a:r>
              <a:rPr lang="en-GB">
                <a:cs typeface="Calibri" panose="020F0502020204030204" pitchFamily="34" charset="0"/>
              </a:rPr>
              <a:t>Boost your research and referencing skills</a:t>
            </a:r>
          </a:p>
        </p:txBody>
      </p:sp>
      <p:sp>
        <p:nvSpPr>
          <p:cNvPr id="4" name="TextBox 3">
            <a:extLst>
              <a:ext uri="{FF2B5EF4-FFF2-40B4-BE49-F238E27FC236}">
                <a16:creationId xmlns:a16="http://schemas.microsoft.com/office/drawing/2014/main" id="{FD07218A-896A-AF7A-1A9B-7E7278863ECA}"/>
              </a:ext>
            </a:extLst>
          </p:cNvPr>
          <p:cNvSpPr txBox="1"/>
          <p:nvPr/>
        </p:nvSpPr>
        <p:spPr>
          <a:xfrm>
            <a:off x="210336" y="2161632"/>
            <a:ext cx="5466011" cy="3801041"/>
          </a:xfrm>
          <a:prstGeom prst="rect">
            <a:avLst/>
          </a:prstGeom>
          <a:noFill/>
        </p:spPr>
        <p:txBody>
          <a:bodyPr wrap="square" rtlCol="0">
            <a:spAutoFit/>
          </a:bodyPr>
          <a:lstStyle/>
          <a:p>
            <a:r>
              <a:rPr lang="en-GB" dirty="0"/>
              <a:t>To improve your research and referencing skills we’ve designed several standalone modules designed to build your confidence in research, referencing, and academic skills.</a:t>
            </a:r>
          </a:p>
          <a:p>
            <a:endParaRPr lang="en-GB" dirty="0"/>
          </a:p>
          <a:p>
            <a:r>
              <a:rPr lang="en-GB" dirty="0"/>
              <a:t>📍 You’ll find them on the library website under the </a:t>
            </a:r>
            <a:r>
              <a:rPr lang="en-GB" b="1" dirty="0">
                <a:hlinkClick r:id="rId2"/>
              </a:rPr>
              <a:t>Academic and InfoSkills</a:t>
            </a:r>
            <a:r>
              <a:rPr lang="en-GB" dirty="0"/>
              <a:t>.</a:t>
            </a:r>
          </a:p>
          <a:p>
            <a:endParaRPr lang="en-GB" dirty="0"/>
          </a:p>
          <a:p>
            <a:r>
              <a:rPr lang="en-GB" dirty="0"/>
              <a:t>📍Or go to Moodle and search for </a:t>
            </a:r>
            <a:r>
              <a:rPr lang="en-GB" b="1" dirty="0">
                <a:hlinkClick r:id="rId3"/>
              </a:rPr>
              <a:t>Academic and Infoskills</a:t>
            </a:r>
            <a:r>
              <a:rPr lang="en-GB" b="1" dirty="0"/>
              <a:t>.</a:t>
            </a:r>
          </a:p>
          <a:p>
            <a:endParaRPr lang="en-GB" dirty="0"/>
          </a:p>
          <a:p>
            <a:endParaRPr lang="en-GB" dirty="0"/>
          </a:p>
          <a:p>
            <a:endParaRPr lang="en-GB" sz="2500" dirty="0">
              <a:latin typeface="Calibri "/>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7FBD46F6-68F5-6112-7D39-5DDAADFA0AB9}"/>
              </a:ext>
            </a:extLst>
          </p:cNvPr>
          <p:cNvPicPr>
            <a:picLocks noChangeAspect="1"/>
          </p:cNvPicPr>
          <p:nvPr/>
        </p:nvPicPr>
        <p:blipFill>
          <a:blip r:embed="rId4"/>
          <a:srcRect l="163" t="5831" r="76923" b="43493"/>
          <a:stretch>
            <a:fillRect/>
          </a:stretch>
        </p:blipFill>
        <p:spPr>
          <a:xfrm>
            <a:off x="5765904" y="1483269"/>
            <a:ext cx="6176003" cy="3801041"/>
          </a:xfrm>
          <a:prstGeom prst="rect">
            <a:avLst/>
          </a:prstGeom>
        </p:spPr>
      </p:pic>
    </p:spTree>
    <p:extLst>
      <p:ext uri="{BB962C8B-B14F-4D97-AF65-F5344CB8AC3E}">
        <p14:creationId xmlns:p14="http://schemas.microsoft.com/office/powerpoint/2010/main" val="252358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1003916"/>
          </a:xfrm>
        </p:spPr>
        <p:txBody>
          <a:bodyPr anchor="b">
            <a:normAutofit/>
          </a:bodyPr>
          <a:lstStyle/>
          <a:p>
            <a:r>
              <a:rPr lang="en-GB" dirty="0"/>
              <a:t>Your 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extLst>
              <p:ext uri="{D42A27DB-BD31-4B8C-83A1-F6EECF244321}">
                <p14:modId xmlns:p14="http://schemas.microsoft.com/office/powerpoint/2010/main" val="713262730"/>
              </p:ext>
            </p:extLst>
          </p:nvPr>
        </p:nvGraphicFramePr>
        <p:xfrm>
          <a:off x="808965" y="1256200"/>
          <a:ext cx="10574069" cy="5195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1778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5A69D-1A6A-55F4-0B20-BDDD14208C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159AC-28BD-4AEE-AA8B-7CD73C235C76}"/>
              </a:ext>
            </a:extLst>
          </p:cNvPr>
          <p:cNvSpPr>
            <a:spLocks noGrp="1"/>
          </p:cNvSpPr>
          <p:nvPr>
            <p:ph type="title"/>
          </p:nvPr>
        </p:nvSpPr>
        <p:spPr>
          <a:xfrm>
            <a:off x="698241" y="252284"/>
            <a:ext cx="10795518" cy="1003916"/>
          </a:xfrm>
        </p:spPr>
        <p:txBody>
          <a:bodyPr anchor="b">
            <a:normAutofit/>
          </a:bodyPr>
          <a:lstStyle/>
          <a:p>
            <a:r>
              <a:rPr lang="en-GB" dirty="0"/>
              <a:t>Key steps in a research strategy </a:t>
            </a:r>
          </a:p>
        </p:txBody>
      </p:sp>
      <p:sp>
        <p:nvSpPr>
          <p:cNvPr id="3" name="TextBox 2">
            <a:extLst>
              <a:ext uri="{FF2B5EF4-FFF2-40B4-BE49-F238E27FC236}">
                <a16:creationId xmlns:a16="http://schemas.microsoft.com/office/drawing/2014/main" id="{4EF4006A-84A3-AD50-0575-99D60784233E}"/>
              </a:ext>
            </a:extLst>
          </p:cNvPr>
          <p:cNvSpPr txBox="1"/>
          <p:nvPr/>
        </p:nvSpPr>
        <p:spPr>
          <a:xfrm>
            <a:off x="741330" y="5261754"/>
            <a:ext cx="10709340" cy="95410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pPr marL="171450" indent="-171450">
              <a:buFont typeface="Arial" panose="020B0604020202020204" pitchFamily="34" charset="0"/>
              <a:buChar char="•"/>
            </a:pPr>
            <a:r>
              <a:rPr lang="en-GB" sz="2400" b="1" dirty="0"/>
              <a:t>Write and cite:</a:t>
            </a:r>
          </a:p>
          <a:p>
            <a:pPr lvl="0"/>
            <a:r>
              <a:rPr lang="en-GB" sz="1600" dirty="0"/>
              <a:t>Make sure you reference correctly using Harvard.  </a:t>
            </a:r>
          </a:p>
          <a:p>
            <a:pPr lvl="0"/>
            <a:r>
              <a:rPr lang="en-GB" sz="1600" dirty="0"/>
              <a:t>Label any images used and credit the source.</a:t>
            </a:r>
          </a:p>
        </p:txBody>
      </p:sp>
      <p:sp>
        <p:nvSpPr>
          <p:cNvPr id="11" name="TextBox 10">
            <a:extLst>
              <a:ext uri="{FF2B5EF4-FFF2-40B4-BE49-F238E27FC236}">
                <a16:creationId xmlns:a16="http://schemas.microsoft.com/office/drawing/2014/main" id="{4A808D1F-D541-203B-48A1-D69519188159}"/>
              </a:ext>
            </a:extLst>
          </p:cNvPr>
          <p:cNvSpPr txBox="1"/>
          <p:nvPr/>
        </p:nvSpPr>
        <p:spPr>
          <a:xfrm>
            <a:off x="741330" y="1337015"/>
            <a:ext cx="10709340" cy="95410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pPr marL="171450" indent="-171450">
              <a:buFont typeface="Arial" panose="020B0604020202020204" pitchFamily="34" charset="0"/>
              <a:buChar char="•"/>
            </a:pPr>
            <a:r>
              <a:rPr lang="en-GB" sz="2400" b="1" dirty="0"/>
              <a:t>Choose and refine a topic:</a:t>
            </a:r>
          </a:p>
          <a:p>
            <a:r>
              <a:rPr lang="en-GB" sz="1600" dirty="0"/>
              <a:t>Select a subject to research, start broad and narrow down to a focused question.  </a:t>
            </a:r>
          </a:p>
          <a:p>
            <a:r>
              <a:rPr lang="en-GB" sz="1600" dirty="0"/>
              <a:t>Make sure the topic is researchable and relevant to your subject.</a:t>
            </a:r>
          </a:p>
        </p:txBody>
      </p:sp>
      <p:sp>
        <p:nvSpPr>
          <p:cNvPr id="13" name="TextBox 12">
            <a:extLst>
              <a:ext uri="{FF2B5EF4-FFF2-40B4-BE49-F238E27FC236}">
                <a16:creationId xmlns:a16="http://schemas.microsoft.com/office/drawing/2014/main" id="{3A58F6A9-A61A-6407-E55C-5D26BBE742CC}"/>
              </a:ext>
            </a:extLst>
          </p:cNvPr>
          <p:cNvSpPr txBox="1"/>
          <p:nvPr/>
        </p:nvSpPr>
        <p:spPr>
          <a:xfrm>
            <a:off x="741330" y="2382361"/>
            <a:ext cx="10709340" cy="95410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pPr marL="171450" indent="-171450">
              <a:buFont typeface="Arial" panose="020B0604020202020204" pitchFamily="34" charset="0"/>
              <a:buChar char="•"/>
            </a:pPr>
            <a:r>
              <a:rPr lang="en-GB" sz="2400" b="1" dirty="0"/>
              <a:t>Gather sources:</a:t>
            </a:r>
          </a:p>
          <a:p>
            <a:pPr lvl="0"/>
            <a:r>
              <a:rPr lang="en-GB" sz="1600" dirty="0"/>
              <a:t>Prioritise academic and credible sources. </a:t>
            </a:r>
          </a:p>
          <a:p>
            <a:pPr lvl="0"/>
            <a:r>
              <a:rPr lang="en-GB" sz="1600" dirty="0"/>
              <a:t>Check for primary sources (artist statements, letters, original artworks).</a:t>
            </a:r>
          </a:p>
        </p:txBody>
      </p:sp>
      <p:sp>
        <p:nvSpPr>
          <p:cNvPr id="14" name="TextBox 13">
            <a:extLst>
              <a:ext uri="{FF2B5EF4-FFF2-40B4-BE49-F238E27FC236}">
                <a16:creationId xmlns:a16="http://schemas.microsoft.com/office/drawing/2014/main" id="{14B12D8C-0433-7B23-FFFC-7CF06FF80305}"/>
              </a:ext>
            </a:extLst>
          </p:cNvPr>
          <p:cNvSpPr txBox="1"/>
          <p:nvPr/>
        </p:nvSpPr>
        <p:spPr>
          <a:xfrm>
            <a:off x="741330" y="3417283"/>
            <a:ext cx="10709340" cy="954107"/>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pPr marL="171450" indent="-171450">
              <a:buFont typeface="Arial" panose="020B0604020202020204" pitchFamily="34" charset="0"/>
              <a:buChar char="•"/>
            </a:pPr>
            <a:r>
              <a:rPr lang="en-GB" sz="2400" b="1" dirty="0"/>
              <a:t>Analyse and take notes:</a:t>
            </a:r>
          </a:p>
          <a:p>
            <a:pPr lvl="0"/>
            <a:r>
              <a:rPr lang="en-GB" sz="1600" dirty="0"/>
              <a:t>Record bibliographic details for citations and consider using RefWorks to organise your reference lists.</a:t>
            </a:r>
          </a:p>
          <a:p>
            <a:pPr lvl="0"/>
            <a:r>
              <a:rPr lang="en-GB" sz="1600" dirty="0"/>
              <a:t>Summarise key arguments, visual elements, and historical context.</a:t>
            </a:r>
          </a:p>
        </p:txBody>
      </p:sp>
      <p:sp>
        <p:nvSpPr>
          <p:cNvPr id="15" name="TextBox 14">
            <a:extLst>
              <a:ext uri="{FF2B5EF4-FFF2-40B4-BE49-F238E27FC236}">
                <a16:creationId xmlns:a16="http://schemas.microsoft.com/office/drawing/2014/main" id="{7612DC74-B539-4AEB-4A7F-D6720D663B7A}"/>
              </a:ext>
            </a:extLst>
          </p:cNvPr>
          <p:cNvSpPr txBox="1"/>
          <p:nvPr/>
        </p:nvSpPr>
        <p:spPr>
          <a:xfrm>
            <a:off x="741330" y="4462629"/>
            <a:ext cx="10709340" cy="707886"/>
          </a:xfrm>
          <a:prstGeom prst="rect">
            <a:avLst/>
          </a:prstGeom>
          <a:ln/>
        </p:spPr>
        <p:style>
          <a:lnRef idx="2">
            <a:schemeClr val="accent2"/>
          </a:lnRef>
          <a:fillRef idx="1">
            <a:schemeClr val="lt1"/>
          </a:fillRef>
          <a:effectRef idx="0">
            <a:schemeClr val="accent2"/>
          </a:effectRef>
          <a:fontRef idx="minor">
            <a:schemeClr val="dk1"/>
          </a:fontRef>
        </p:style>
        <p:txBody>
          <a:bodyPr wrap="square" rtlCol="0">
            <a:spAutoFit/>
          </a:bodyPr>
          <a:lstStyle/>
          <a:p>
            <a:pPr marL="171450" indent="-171450">
              <a:buFont typeface="Arial" panose="020B0604020202020204" pitchFamily="34" charset="0"/>
              <a:buChar char="•"/>
            </a:pPr>
            <a:r>
              <a:rPr lang="en-GB" sz="2400" b="1" dirty="0"/>
              <a:t>Develop your own point of view:</a:t>
            </a:r>
          </a:p>
          <a:p>
            <a:r>
              <a:rPr lang="en-GB" sz="1600" dirty="0"/>
              <a:t>Formulate a clear, arguable statement based on your research.</a:t>
            </a:r>
          </a:p>
        </p:txBody>
      </p:sp>
    </p:spTree>
    <p:extLst>
      <p:ext uri="{BB962C8B-B14F-4D97-AF65-F5344CB8AC3E}">
        <p14:creationId xmlns:p14="http://schemas.microsoft.com/office/powerpoint/2010/main" val="3950822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201947"/>
          </a:xfrm>
        </p:spPr>
        <p:txBody>
          <a:bodyPr>
            <a:noAutofit/>
          </a:bodyPr>
          <a:lstStyle/>
          <a:p>
            <a:r>
              <a:rPr lang="en-GB" dirty="0">
                <a:solidFill>
                  <a:schemeClr val="bg1"/>
                </a:solidFill>
                <a:cs typeface="Arial" panose="020B0604020202020204" pitchFamily="34" charset="0"/>
              </a:rPr>
              <a:t>Evaluating</a:t>
            </a:r>
            <a:r>
              <a:rPr lang="en-GB" dirty="0">
                <a:cs typeface="Arial" panose="020B0604020202020204" pitchFamily="34" charset="0"/>
              </a:rPr>
              <a:t> a</a:t>
            </a:r>
            <a:r>
              <a:rPr lang="en-GB" dirty="0">
                <a:solidFill>
                  <a:schemeClr val="bg1"/>
                </a:solidFill>
                <a:cs typeface="Arial" panose="020B0604020202020204" pitchFamily="34" charset="0"/>
              </a:rPr>
              <a:t>rticles critically</a:t>
            </a:r>
          </a:p>
        </p:txBody>
      </p:sp>
      <p:sp>
        <p:nvSpPr>
          <p:cNvPr id="3" name="Content Placeholder 2"/>
          <p:cNvSpPr>
            <a:spLocks noGrp="1"/>
          </p:cNvSpPr>
          <p:nvPr>
            <p:ph idx="4294967295"/>
          </p:nvPr>
        </p:nvSpPr>
        <p:spPr>
          <a:xfrm>
            <a:off x="376015" y="1384395"/>
            <a:ext cx="6548249" cy="4633188"/>
          </a:xfrm>
        </p:spPr>
        <p:txBody>
          <a:bodyPr vert="horz" lIns="91440" tIns="45720" rIns="91440" bIns="45720" rtlCol="0" anchor="t">
            <a:noAutofit/>
          </a:bodyPr>
          <a:lstStyle/>
          <a:p>
            <a:pPr marL="0" indent="0">
              <a:buNone/>
            </a:pPr>
            <a:r>
              <a:rPr lang="en-GB" sz="1800" dirty="0"/>
              <a:t>When you're reading an article, ask yourself:</a:t>
            </a:r>
          </a:p>
          <a:p>
            <a:pPr>
              <a:buFont typeface="Arial" panose="020B0604020202020204" pitchFamily="34" charset="0"/>
              <a:buChar char="•"/>
            </a:pPr>
            <a:r>
              <a:rPr lang="en-GB" sz="1800" b="1" dirty="0"/>
              <a:t>Is it peer-reviewed?</a:t>
            </a:r>
            <a:br>
              <a:rPr lang="en-GB" sz="1800" b="1" dirty="0"/>
            </a:br>
            <a:r>
              <a:rPr lang="en-GB" sz="1800" dirty="0"/>
              <a:t>This means experts have checked it for quality and accuracy.</a:t>
            </a:r>
          </a:p>
          <a:p>
            <a:pPr>
              <a:buFont typeface="Arial" panose="020B0604020202020204" pitchFamily="34" charset="0"/>
              <a:buChar char="•"/>
            </a:pPr>
            <a:r>
              <a:rPr lang="en-GB" sz="1800" b="1" dirty="0"/>
              <a:t>Does it clearly state its research question or aim?</a:t>
            </a:r>
            <a:br>
              <a:rPr lang="en-GB" sz="1800" b="1" dirty="0"/>
            </a:br>
            <a:r>
              <a:rPr lang="en-GB" sz="1800" dirty="0"/>
              <a:t>A good article should explain what it’s trying to find out.</a:t>
            </a:r>
          </a:p>
          <a:p>
            <a:pPr>
              <a:buFont typeface="Arial" panose="020B0604020202020204" pitchFamily="34" charset="0"/>
              <a:buChar char="•"/>
            </a:pPr>
            <a:r>
              <a:rPr lang="en-GB" sz="1800" b="1" dirty="0"/>
              <a:t>How recent is it?</a:t>
            </a:r>
            <a:br>
              <a:rPr lang="en-GB" sz="1800" b="1" dirty="0"/>
            </a:br>
            <a:r>
              <a:rPr lang="en-GB" sz="1800" dirty="0"/>
              <a:t>Check the publication date and the dates in the reference list, are they up to date?</a:t>
            </a:r>
          </a:p>
          <a:p>
            <a:pPr>
              <a:buFont typeface="Arial" panose="020B0604020202020204" pitchFamily="34" charset="0"/>
              <a:buChar char="•"/>
            </a:pPr>
            <a:r>
              <a:rPr lang="en-GB" sz="1800" b="1" dirty="0"/>
              <a:t>Does it include a strong list of references?</a:t>
            </a:r>
            <a:br>
              <a:rPr lang="en-GB" sz="1800" b="1" dirty="0"/>
            </a:br>
            <a:r>
              <a:rPr lang="en-GB" sz="1800" dirty="0"/>
              <a:t>More references often mean the author has done thorough research.</a:t>
            </a:r>
          </a:p>
          <a:p>
            <a:pPr>
              <a:buFont typeface="Arial" panose="020B0604020202020204" pitchFamily="34" charset="0"/>
              <a:buChar char="•"/>
            </a:pPr>
            <a:r>
              <a:rPr lang="en-GB" sz="1800" b="1" dirty="0"/>
              <a:t>Has it been used by others?</a:t>
            </a:r>
            <a:br>
              <a:rPr lang="en-GB" sz="1800" b="1" dirty="0"/>
            </a:br>
            <a:r>
              <a:rPr lang="en-GB" sz="1800" dirty="0"/>
              <a:t>Some databases (like Springer, ScienceDirect, or Google Scholar) show how many times an article has been downloaded, shared, or cited—a good sign of its impact.</a:t>
            </a: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6" name="Picture 5" descr="Puzzles in brain">
            <a:extLst>
              <a:ext uri="{FF2B5EF4-FFF2-40B4-BE49-F238E27FC236}">
                <a16:creationId xmlns:a16="http://schemas.microsoft.com/office/drawing/2014/main" id="{A260DCD1-CF2A-7317-8018-7DA44E80AF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4264" y="1816005"/>
            <a:ext cx="5069757" cy="3379838"/>
          </a:xfrm>
          <a:prstGeom prst="rect">
            <a:avLst/>
          </a:prstGeom>
        </p:spPr>
      </p:pic>
    </p:spTree>
    <p:extLst>
      <p:ext uri="{BB962C8B-B14F-4D97-AF65-F5344CB8AC3E}">
        <p14:creationId xmlns:p14="http://schemas.microsoft.com/office/powerpoint/2010/main" val="1727040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0551F2-448C-DD19-3643-491C01F02913}"/>
              </a:ext>
            </a:extLst>
          </p:cNvPr>
          <p:cNvSpPr>
            <a:spLocks noGrp="1"/>
          </p:cNvSpPr>
          <p:nvPr>
            <p:ph type="title"/>
          </p:nvPr>
        </p:nvSpPr>
        <p:spPr>
          <a:xfrm>
            <a:off x="698241" y="252284"/>
            <a:ext cx="10980891" cy="1003916"/>
          </a:xfrm>
        </p:spPr>
        <p:txBody>
          <a:bodyPr>
            <a:normAutofit/>
          </a:bodyPr>
          <a:lstStyle/>
          <a:p>
            <a:r>
              <a:rPr lang="en-GB" dirty="0"/>
              <a:t>Use the CRAAP test to evaluate sources</a:t>
            </a:r>
          </a:p>
        </p:txBody>
      </p:sp>
      <p:graphicFrame>
        <p:nvGraphicFramePr>
          <p:cNvPr id="7" name="Content Placeholder 6">
            <a:extLst>
              <a:ext uri="{FF2B5EF4-FFF2-40B4-BE49-F238E27FC236}">
                <a16:creationId xmlns:a16="http://schemas.microsoft.com/office/drawing/2014/main" id="{6D40741D-6CB2-2005-23AB-28BA95D83B43}"/>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9372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D3937-B50E-4CB7-8489-41274779656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9CEF8FC-F05A-4C7E-B72E-560051AE4119}"/>
              </a:ext>
            </a:extLst>
          </p:cNvPr>
          <p:cNvSpPr>
            <a:spLocks noGrp="1"/>
          </p:cNvSpPr>
          <p:nvPr>
            <p:ph type="title"/>
          </p:nvPr>
        </p:nvSpPr>
        <p:spPr>
          <a:xfrm>
            <a:off x="698242" y="252284"/>
            <a:ext cx="10795518" cy="1003916"/>
          </a:xfrm>
        </p:spPr>
        <p:txBody>
          <a:bodyPr anchor="b">
            <a:normAutofit/>
          </a:bodyPr>
          <a:lstStyle/>
          <a:p>
            <a:r>
              <a:rPr lang="en-GB"/>
              <a:t>Adapted </a:t>
            </a:r>
            <a:r>
              <a:rPr lang="en-GB" dirty="0"/>
              <a:t>CRAAP test – for GenAI tools</a:t>
            </a:r>
          </a:p>
        </p:txBody>
      </p:sp>
      <p:pic>
        <p:nvPicPr>
          <p:cNvPr id="1026" name="Picture 2">
            <a:extLst>
              <a:ext uri="{FF2B5EF4-FFF2-40B4-BE49-F238E27FC236}">
                <a16:creationId xmlns:a16="http://schemas.microsoft.com/office/drawing/2014/main" id="{87D9312F-E5F4-2FA6-24A5-E1A97A7C4D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2089" y="1307310"/>
            <a:ext cx="9247240" cy="46042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85CF992-BD2A-4F57-48EE-699E2A06DCC2}"/>
              </a:ext>
            </a:extLst>
          </p:cNvPr>
          <p:cNvSpPr txBox="1"/>
          <p:nvPr/>
        </p:nvSpPr>
        <p:spPr>
          <a:xfrm>
            <a:off x="1010343" y="5962689"/>
            <a:ext cx="8653825" cy="307777"/>
          </a:xfrm>
          <a:prstGeom prst="rect">
            <a:avLst/>
          </a:prstGeom>
          <a:noFill/>
        </p:spPr>
        <p:txBody>
          <a:bodyPr wrap="square">
            <a:spAutoFit/>
          </a:bodyPr>
          <a:lstStyle/>
          <a:p>
            <a:r>
              <a:rPr lang="en-GB" sz="1400" dirty="0">
                <a:effectLst/>
              </a:rPr>
              <a:t>Adapted and reproduced with kind permission from </a:t>
            </a:r>
            <a:r>
              <a:rPr lang="en-GB" sz="1400" dirty="0">
                <a:hlinkClick r:id="rId3" tooltip="https://bristol.libguides.com/ai-and-the-library/using-the-craap-framework"/>
              </a:rPr>
              <a:t>Bristol University Library</a:t>
            </a:r>
            <a:r>
              <a:rPr lang="en-GB" sz="1400" dirty="0"/>
              <a:t> </a:t>
            </a:r>
            <a:r>
              <a:rPr lang="en-GB" sz="1400" dirty="0">
                <a:effectLst/>
              </a:rPr>
              <a:t>CC-BY-NC-SA Creative Commons License</a:t>
            </a:r>
            <a:endParaRPr lang="en-GB" sz="1400" dirty="0"/>
          </a:p>
        </p:txBody>
      </p:sp>
    </p:spTree>
    <p:extLst>
      <p:ext uri="{BB962C8B-B14F-4D97-AF65-F5344CB8AC3E}">
        <p14:creationId xmlns:p14="http://schemas.microsoft.com/office/powerpoint/2010/main" val="941638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5415220" y="1316511"/>
            <a:ext cx="6694172" cy="4983650"/>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782988" y="94967"/>
            <a:ext cx="8869735" cy="1003916"/>
          </a:xfrm>
        </p:spPr>
        <p:txBody>
          <a:bodyPr>
            <a:normAutofit/>
          </a:bodyPr>
          <a:lstStyle/>
          <a:p>
            <a:r>
              <a:rPr lang="en-GB" dirty="0">
                <a:latin typeface="Lucida Sans" panose="020B0602030504020204" pitchFamily="34" charset="0"/>
                <a:cs typeface="Calibri" panose="020F0502020204030204" pitchFamily="34" charset="0"/>
              </a:rPr>
              <a:t>Research Assistant</a:t>
            </a:r>
          </a:p>
        </p:txBody>
      </p:sp>
      <p:sp>
        <p:nvSpPr>
          <p:cNvPr id="3" name="TextBox 2">
            <a:extLst>
              <a:ext uri="{FF2B5EF4-FFF2-40B4-BE49-F238E27FC236}">
                <a16:creationId xmlns:a16="http://schemas.microsoft.com/office/drawing/2014/main" id="{B8392DA4-BBC8-2A93-726E-B9397CD30368}"/>
              </a:ext>
            </a:extLst>
          </p:cNvPr>
          <p:cNvSpPr txBox="1"/>
          <p:nvPr/>
        </p:nvSpPr>
        <p:spPr>
          <a:xfrm>
            <a:off x="465414" y="1769287"/>
            <a:ext cx="5125021" cy="2831544"/>
          </a:xfrm>
          <a:prstGeom prst="rect">
            <a:avLst/>
          </a:prstGeom>
          <a:noFill/>
        </p:spPr>
        <p:txBody>
          <a:bodyPr wrap="square" rtlCol="0">
            <a:spAutoFit/>
          </a:bodyPr>
          <a:lstStyle/>
          <a:p>
            <a:endParaRPr lang="en-GB" dirty="0"/>
          </a:p>
          <a:p>
            <a:r>
              <a:rPr lang="en-GB" sz="2000" dirty="0"/>
              <a:t>Introducing the new AI research tool!</a:t>
            </a:r>
          </a:p>
          <a:p>
            <a:endParaRPr lang="en-GB" sz="2000" dirty="0"/>
          </a:p>
          <a:p>
            <a:pPr marL="342900" indent="-342900">
              <a:buFont typeface="Arial" panose="020B0604020202020204" pitchFamily="34" charset="0"/>
              <a:buChar char="•"/>
            </a:pPr>
            <a:r>
              <a:rPr lang="en-GB" sz="2000" dirty="0"/>
              <a:t>It helps you search the library catalogue quickly and easily.</a:t>
            </a:r>
          </a:p>
          <a:p>
            <a:pPr marL="342900" indent="-342900">
              <a:buFont typeface="Arial" panose="020B0604020202020204" pitchFamily="34" charset="0"/>
              <a:buChar char="•"/>
            </a:pPr>
            <a:r>
              <a:rPr lang="en-GB" sz="2000" dirty="0"/>
              <a:t>Just type in a question or a sentence to get started with your research.</a:t>
            </a:r>
          </a:p>
          <a:p>
            <a:pPr marL="342900" indent="-342900">
              <a:buFont typeface="Arial" panose="020B0604020202020204" pitchFamily="34" charset="0"/>
              <a:buChar char="•"/>
            </a:pPr>
            <a:r>
              <a:rPr lang="en-GB" sz="2000" dirty="0"/>
              <a:t>Use this tool as a starting point in your research.</a:t>
            </a:r>
          </a:p>
        </p:txBody>
      </p:sp>
    </p:spTree>
    <p:extLst>
      <p:ext uri="{BB962C8B-B14F-4D97-AF65-F5344CB8AC3E}">
        <p14:creationId xmlns:p14="http://schemas.microsoft.com/office/powerpoint/2010/main" val="2898129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Add your search question</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548843" y="4966372"/>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Search question.</a:t>
            </a:r>
            <a:endParaRPr lang="en-US" dirty="0">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94744" y="278039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a:t>
            </a:r>
            <a:r>
              <a:rPr lang="en-US" b="1" dirty="0">
                <a:ea typeface="Calibri Light"/>
                <a:cs typeface="Calibri Light"/>
              </a:rPr>
              <a:t>Note:</a:t>
            </a:r>
            <a:r>
              <a:rPr lang="en-US" dirty="0">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290090" y="4563784"/>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4" y="201535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6" name="Picture 5">
            <a:extLst>
              <a:ext uri="{FF2B5EF4-FFF2-40B4-BE49-F238E27FC236}">
                <a16:creationId xmlns:a16="http://schemas.microsoft.com/office/drawing/2014/main" id="{D8EA6772-90D4-F747-1A5F-A70184406DA4}"/>
              </a:ext>
            </a:extLst>
          </p:cNvPr>
          <p:cNvPicPr>
            <a:picLocks noChangeAspect="1"/>
          </p:cNvPicPr>
          <p:nvPr/>
        </p:nvPicPr>
        <p:blipFill>
          <a:blip r:embed="rId3"/>
          <a:srcRect l="49416" t="11997" r="39232" b="84432"/>
          <a:stretch>
            <a:fillRect/>
          </a:stretch>
        </p:blipFill>
        <p:spPr>
          <a:xfrm>
            <a:off x="2810214" y="1613402"/>
            <a:ext cx="6571572" cy="573515"/>
          </a:xfrm>
          <a:prstGeom prst="rect">
            <a:avLst/>
          </a:prstGeom>
        </p:spPr>
      </p:pic>
      <p:pic>
        <p:nvPicPr>
          <p:cNvPr id="18" name="Picture 17">
            <a:extLst>
              <a:ext uri="{FF2B5EF4-FFF2-40B4-BE49-F238E27FC236}">
                <a16:creationId xmlns:a16="http://schemas.microsoft.com/office/drawing/2014/main" id="{3B999F4C-6FF1-B286-131B-8EE0886F24F5}"/>
              </a:ext>
            </a:extLst>
          </p:cNvPr>
          <p:cNvPicPr>
            <a:picLocks noChangeAspect="1"/>
          </p:cNvPicPr>
          <p:nvPr/>
        </p:nvPicPr>
        <p:blipFill>
          <a:blip r:embed="rId3"/>
          <a:srcRect l="49384" t="15421" r="30211" b="72880"/>
          <a:stretch>
            <a:fillRect/>
          </a:stretch>
        </p:blipFill>
        <p:spPr>
          <a:xfrm>
            <a:off x="2377137" y="2544119"/>
            <a:ext cx="8857215" cy="1623129"/>
          </a:xfrm>
          <a:prstGeom prst="rect">
            <a:avLst/>
          </a:prstGeom>
        </p:spPr>
      </p:pic>
      <p:pic>
        <p:nvPicPr>
          <p:cNvPr id="21" name="Picture 20">
            <a:extLst>
              <a:ext uri="{FF2B5EF4-FFF2-40B4-BE49-F238E27FC236}">
                <a16:creationId xmlns:a16="http://schemas.microsoft.com/office/drawing/2014/main" id="{74DAF4F4-F42D-2EEE-DC0C-7CF9FA57C173}"/>
              </a:ext>
            </a:extLst>
          </p:cNvPr>
          <p:cNvPicPr>
            <a:picLocks noChangeAspect="1"/>
          </p:cNvPicPr>
          <p:nvPr/>
        </p:nvPicPr>
        <p:blipFill>
          <a:blip r:embed="rId4"/>
          <a:srcRect l="49110" t="41413" r="31203" b="50000"/>
          <a:stretch>
            <a:fillRect/>
          </a:stretch>
        </p:blipFill>
        <p:spPr>
          <a:xfrm>
            <a:off x="2241455" y="4338826"/>
            <a:ext cx="8579429" cy="1200329"/>
          </a:xfrm>
          <a:prstGeom prst="rect">
            <a:avLst/>
          </a:prstGeom>
        </p:spPr>
      </p:pic>
    </p:spTree>
    <p:extLst>
      <p:ext uri="{BB962C8B-B14F-4D97-AF65-F5344CB8AC3E}">
        <p14:creationId xmlns:p14="http://schemas.microsoft.com/office/powerpoint/2010/main" val="743406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Your question is sent to the Large Language Model (LLM).</a:t>
            </a:r>
            <a:endParaRPr lang="en-US" sz="2000" dirty="0"/>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question is converted into a Boolean query.</a:t>
            </a:r>
            <a:endParaRPr lang="en-US" sz="2000" dirty="0">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top 5 results are sent to the LLM to create an overview with in-text references based on the </a:t>
            </a:r>
            <a:r>
              <a:rPr lang="en-US" sz="2000" b="1" dirty="0">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AI-generated overview and sources are returned in the response​.</a:t>
            </a:r>
            <a:endParaRPr lang="en-US" dirty="0"/>
          </a:p>
        </p:txBody>
      </p:sp>
    </p:spTree>
    <p:extLst>
      <p:ext uri="{BB962C8B-B14F-4D97-AF65-F5344CB8AC3E}">
        <p14:creationId xmlns:p14="http://schemas.microsoft.com/office/powerpoint/2010/main" val="799370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446958" y="2699761"/>
            <a:ext cx="300842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3637184" y="3257441"/>
            <a:ext cx="126783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5086821" y="1853513"/>
            <a:ext cx="6406939" cy="3785652"/>
          </a:xfrm>
          <a:prstGeom prst="rect">
            <a:avLst/>
          </a:prstGeom>
          <a:noFill/>
        </p:spPr>
        <p:txBody>
          <a:bodyPr wrap="square" rtlCol="0">
            <a:spAutoFit/>
          </a:bodyPr>
          <a:lstStyle/>
          <a:p>
            <a:r>
              <a:rPr lang="en-GB" sz="2000" dirty="0"/>
              <a:t>(theatre community wellbeing) OR </a:t>
            </a:r>
          </a:p>
          <a:p>
            <a:r>
              <a:rPr lang="en-GB" sz="2000" dirty="0"/>
              <a:t>(community theatre benefits) OR </a:t>
            </a:r>
          </a:p>
          <a:p>
            <a:r>
              <a:rPr lang="en-GB" sz="2000" dirty="0"/>
              <a:t>((theatre) AND (wellbeing promotion)) OR </a:t>
            </a:r>
          </a:p>
          <a:p>
            <a:r>
              <a:rPr lang="en-GB" sz="2000" dirty="0"/>
              <a:t>((theatre) OR (drama AND community health)) OR </a:t>
            </a:r>
          </a:p>
          <a:p>
            <a:r>
              <a:rPr lang="en-GB" sz="2000" dirty="0"/>
              <a:t>(using theatre to enhance community wellbeing) OR ("theatre in community wellbeing") OR </a:t>
            </a:r>
          </a:p>
          <a:p>
            <a:r>
              <a:rPr lang="en-GB" sz="2000" dirty="0"/>
              <a:t>((community theatre) AND (mental health)) OR </a:t>
            </a:r>
          </a:p>
          <a:p>
            <a:r>
              <a:rPr lang="en-GB" sz="2000" dirty="0"/>
              <a:t>((performing arts) OR (drama therapy AND wellbeing)) OR ((theatre participation) AND (social cohesion)) OR </a:t>
            </a:r>
          </a:p>
          <a:p>
            <a:r>
              <a:rPr lang="en-GB" sz="2000" dirty="0"/>
              <a:t>((arts engagement) AND (public health)) OR </a:t>
            </a:r>
          </a:p>
          <a:p>
            <a:r>
              <a:rPr lang="en-GB" sz="2000" dirty="0"/>
              <a:t>(How theatre can be used in the community to promote wellbeing)</a:t>
            </a:r>
          </a:p>
        </p:txBody>
      </p:sp>
      <p:sp>
        <p:nvSpPr>
          <p:cNvPr id="3" name="TextBox 2">
            <a:extLst>
              <a:ext uri="{FF2B5EF4-FFF2-40B4-BE49-F238E27FC236}">
                <a16:creationId xmlns:a16="http://schemas.microsoft.com/office/drawing/2014/main" id="{E8F055A7-4E81-5814-25F1-549F65638C38}"/>
              </a:ext>
            </a:extLst>
          </p:cNvPr>
          <p:cNvSpPr txBox="1"/>
          <p:nvPr/>
        </p:nvSpPr>
        <p:spPr>
          <a:xfrm>
            <a:off x="605219" y="4609267"/>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599860" y="1997839"/>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ea typeface="Calibri Light"/>
                <a:cs typeface="Calibri Light"/>
              </a:rPr>
              <a:t>Explore further and narrow down results.</a:t>
            </a:r>
          </a:p>
        </p:txBody>
      </p:sp>
      <p:sp>
        <p:nvSpPr>
          <p:cNvPr id="7" name="TextBox 6">
            <a:extLst>
              <a:ext uri="{FF2B5EF4-FFF2-40B4-BE49-F238E27FC236}">
                <a16:creationId xmlns:a16="http://schemas.microsoft.com/office/drawing/2014/main" id="{0EBA9EDE-4126-3743-A72D-62C69BEB0DD7}"/>
              </a:ext>
            </a:extLst>
          </p:cNvPr>
          <p:cNvSpPr txBox="1"/>
          <p:nvPr/>
        </p:nvSpPr>
        <p:spPr>
          <a:xfrm>
            <a:off x="1146463" y="5232468"/>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011D5244-3728-3FFE-FCCB-E26011494BE1}"/>
              </a:ext>
            </a:extLst>
          </p:cNvPr>
          <p:cNvPicPr>
            <a:picLocks noChangeAspect="1"/>
          </p:cNvPicPr>
          <p:nvPr/>
        </p:nvPicPr>
        <p:blipFill>
          <a:blip r:embed="rId3"/>
          <a:srcRect l="41756" t="6200" r="33897" b="43619"/>
          <a:stretch>
            <a:fillRect/>
          </a:stretch>
        </p:blipFill>
        <p:spPr>
          <a:xfrm>
            <a:off x="5418390" y="1652953"/>
            <a:ext cx="6556102" cy="3747989"/>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ea typeface="Calibri"/>
                <a:cs typeface="Calibri"/>
              </a:rPr>
              <a:t>It does not use its own training data, so minimises the risk of hallucinations.</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Unlike other chat boxes, such as ChatGPT, you cannot continue a conversation with it. Each query is independent.</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does retain your search history, so you can return to it at a later date.</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 Can provide ideas for alternative keywords searches.</a:t>
            </a:r>
          </a:p>
          <a:p>
            <a:pPr marL="285750" indent="-285750">
              <a:buFont typeface="Arial" panose="020B0604020202020204" pitchFamily="34" charset="0"/>
              <a:buChar char="•"/>
            </a:pPr>
            <a:endParaRPr lang="en-GB" sz="2000" dirty="0">
              <a:ea typeface="Calibri"/>
              <a:cs typeface="Calibri"/>
            </a:endParaRPr>
          </a:p>
          <a:p>
            <a:pPr marL="342900" indent="-342900">
              <a:buFont typeface="Arial" panose="020B0604020202020204" pitchFamily="34" charset="0"/>
              <a:buChar char="•"/>
            </a:pPr>
            <a:r>
              <a:rPr lang="en-GB" sz="2000" dirty="0">
                <a:ea typeface="Calibri"/>
                <a:cs typeface="Calibri"/>
              </a:rPr>
              <a:t>Related research questions can help narrow down or expand research question.</a:t>
            </a:r>
          </a:p>
          <a:p>
            <a:endParaRPr lang="en-GB" dirty="0">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44236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ea typeface="+mn-lt"/>
                <a:cs typeface="Calibri"/>
              </a:rPr>
              <a:t>Filters are still very limited within the assistant.</a:t>
            </a:r>
            <a:endParaRPr lang="en-US" dirty="0"/>
          </a:p>
          <a:p>
            <a:pPr marL="457200" lvl="1" indent="0">
              <a:buNone/>
            </a:pPr>
            <a:endParaRPr lang="en-US" sz="2000" dirty="0">
              <a:ea typeface="+mn-lt"/>
              <a:cs typeface="Calibri"/>
            </a:endParaRPr>
          </a:p>
          <a:p>
            <a:pPr lvl="1">
              <a:buFont typeface="Arial" panose="020B0604020202020204" pitchFamily="34" charset="0"/>
              <a:buChar char="•"/>
            </a:pPr>
            <a:r>
              <a:rPr lang="en-US" sz="2000" dirty="0">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ea typeface="+mn-lt"/>
              <a:cs typeface="Calibri"/>
            </a:endParaRPr>
          </a:p>
          <a:p>
            <a:pPr lvl="1">
              <a:buFont typeface="Arial" panose="020B0604020202020204" pitchFamily="34" charset="0"/>
              <a:buChar char="•"/>
            </a:pPr>
            <a:r>
              <a:rPr lang="en-US" sz="2000" dirty="0">
                <a:ea typeface="+mn-lt"/>
                <a:cs typeface="Calibri"/>
              </a:rPr>
              <a:t>Not everything is searched so you still </a:t>
            </a:r>
            <a:r>
              <a:rPr lang="en-US" sz="2000" dirty="0">
                <a:cs typeface="Calibri"/>
              </a:rPr>
              <a:t>need to perform searches in the catalogue to ensure a comprehensive literature search. </a:t>
            </a:r>
            <a:endParaRPr lang="en-US" sz="2000" dirty="0">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3348951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974630" y="252284"/>
            <a:ext cx="10519130"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647403407"/>
              </p:ext>
            </p:extLst>
          </p:nvPr>
        </p:nvGraphicFramePr>
        <p:xfrm>
          <a:off x="698242" y="1493705"/>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03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569447" y="252284"/>
            <a:ext cx="11345129" cy="1003916"/>
          </a:xfrm>
        </p:spPr>
        <p:txBody>
          <a:bodyPr anchor="b">
            <a:normAutofit/>
          </a:bodyPr>
          <a:lstStyle/>
          <a:p>
            <a:r>
              <a:rPr lang="en-GB" dirty="0">
                <a:cs typeface="Lucida Sans Unicode" panose="020B0602030504020204" pitchFamily="34" charset="0"/>
              </a:rPr>
              <a:t>Improving your search results</a:t>
            </a:r>
          </a:p>
        </p:txBody>
      </p:sp>
      <p:sp>
        <p:nvSpPr>
          <p:cNvPr id="7" name="TextBox 6">
            <a:extLst>
              <a:ext uri="{FF2B5EF4-FFF2-40B4-BE49-F238E27FC236}">
                <a16:creationId xmlns:a16="http://schemas.microsoft.com/office/drawing/2014/main" id="{6F4B23E3-C28A-66B6-3D72-4D9ED7C68B02}"/>
              </a:ext>
            </a:extLst>
          </p:cNvPr>
          <p:cNvSpPr txBox="1"/>
          <p:nvPr/>
        </p:nvSpPr>
        <p:spPr>
          <a:xfrm>
            <a:off x="186166" y="2162803"/>
            <a:ext cx="4629193" cy="3554819"/>
          </a:xfrm>
          <a:prstGeom prst="rect">
            <a:avLst/>
          </a:prstGeom>
          <a:noFill/>
        </p:spPr>
        <p:txBody>
          <a:bodyPr wrap="square">
            <a:spAutoFit/>
          </a:bodyPr>
          <a:lstStyle/>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r>
              <a:rPr lang="en-GB" sz="2000" dirty="0">
                <a:solidFill>
                  <a:srgbClr val="424242"/>
                </a:solidFill>
              </a:rPr>
              <a:t>Save your queries and get notifications for new research.</a:t>
            </a:r>
          </a:p>
          <a:p>
            <a:pPr marL="342900" indent="-342900" algn="l">
              <a:spcBef>
                <a:spcPts val="300"/>
              </a:spcBef>
              <a:spcAft>
                <a:spcPts val="300"/>
              </a:spcAft>
              <a:buFont typeface="Arial" panose="020B0604020202020204" pitchFamily="34" charset="0"/>
              <a:buChar char="•"/>
            </a:pPr>
            <a:endParaRPr lang="en-GB" sz="2000" dirty="0">
              <a:solidFill>
                <a:srgbClr val="424242"/>
              </a:solidFill>
            </a:endParaRPr>
          </a:p>
          <a:p>
            <a:pPr algn="l">
              <a:spcBef>
                <a:spcPts val="300"/>
              </a:spcBef>
              <a:spcAft>
                <a:spcPts val="300"/>
              </a:spcAft>
            </a:pPr>
            <a:r>
              <a:rPr lang="en-GB" sz="2000" dirty="0">
                <a:solidFill>
                  <a:srgbClr val="424242"/>
                </a:solidFill>
                <a:hlinkClick r:id="rId2"/>
              </a:rPr>
              <a:t>Library search</a:t>
            </a:r>
            <a:endParaRPr lang="en-GB" sz="2000" i="0" dirty="0">
              <a:solidFill>
                <a:srgbClr val="424242"/>
              </a:solidFill>
              <a:effectLst/>
            </a:endParaRPr>
          </a:p>
        </p:txBody>
      </p:sp>
      <p:pic>
        <p:nvPicPr>
          <p:cNvPr id="5" name="Picture 4">
            <a:extLst>
              <a:ext uri="{FF2B5EF4-FFF2-40B4-BE49-F238E27FC236}">
                <a16:creationId xmlns:a16="http://schemas.microsoft.com/office/drawing/2014/main" id="{7E07CB10-219F-AA49-7A06-EA0819117E07}"/>
              </a:ext>
            </a:extLst>
          </p:cNvPr>
          <p:cNvPicPr>
            <a:picLocks noChangeAspect="1"/>
          </p:cNvPicPr>
          <p:nvPr/>
        </p:nvPicPr>
        <p:blipFill>
          <a:blip r:embed="rId3"/>
          <a:srcRect l="41763" t="5811" r="34132" b="43809"/>
          <a:stretch>
            <a:fillRect/>
          </a:stretch>
        </p:blipFill>
        <p:spPr>
          <a:xfrm>
            <a:off x="4815359" y="1580948"/>
            <a:ext cx="6936518" cy="4021170"/>
          </a:xfrm>
          <a:prstGeom prst="rect">
            <a:avLst/>
          </a:prstGeom>
        </p:spPr>
      </p:pic>
    </p:spTree>
    <p:extLst>
      <p:ext uri="{BB962C8B-B14F-4D97-AF65-F5344CB8AC3E}">
        <p14:creationId xmlns:p14="http://schemas.microsoft.com/office/powerpoint/2010/main" val="2379462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4790" y="192094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Calibri Light" panose="020F0302020204030204" pitchFamily="34" charset="0"/>
                <a:cs typeface="Calibri Light" panose="020F0302020204030204" pitchFamily="34" charset="0"/>
              </a:rPr>
              <a:t>Consider different terminology that may be used.</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Alternative words</a:t>
            </a:r>
            <a:r>
              <a:rPr lang="en-GB" sz="2400" dirty="0">
                <a:latin typeface="Calibri Light" panose="020F0302020204030204" pitchFamily="34" charset="0"/>
                <a:cs typeface="Calibri Light" panose="020F0302020204030204" pitchFamily="34" charset="0"/>
              </a:rPr>
              <a:t>: Synonyms / Antonyms.</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Phrase searching</a:t>
            </a:r>
            <a:r>
              <a:rPr lang="en-GB" sz="2400" dirty="0">
                <a:latin typeface="Calibri Light" panose="020F0302020204030204" pitchFamily="34" charset="0"/>
                <a:cs typeface="Calibri Light" panose="020F0302020204030204" pitchFamily="34" charset="0"/>
              </a:rPr>
              <a:t>: Search for a phrase in quotations “climate change“.</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Subject searching</a:t>
            </a:r>
            <a:r>
              <a:rPr lang="en-GB" sz="2400" dirty="0">
                <a:latin typeface="Calibri Light" panose="020F0302020204030204" pitchFamily="34" charset="0"/>
                <a:cs typeface="Calibri Light" panose="020F0302020204030204" pitchFamily="34" charset="0"/>
              </a:rPr>
              <a:t>: Controlled vocabulary.</a:t>
            </a:r>
            <a:endParaRPr lang="en-GB" sz="2400" dirty="0">
              <a:latin typeface="Calibri Light" panose="020F0302020204030204" pitchFamily="34" charset="0"/>
              <a:ea typeface="+mn-lt"/>
              <a:cs typeface="Calibri Light" panose="020F0302020204030204" pitchFamily="34" charset="0"/>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3324216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a:cs typeface="Arial"/>
              </a:rPr>
              <a:t>Boolean Operators </a:t>
            </a:r>
            <a:r>
              <a:rPr lang="en-GB" sz="2000" dirty="0">
                <a:latin typeface="Calibri"/>
                <a:cs typeface="Arial"/>
              </a:rPr>
              <a:t>allow you to </a:t>
            </a:r>
            <a:r>
              <a:rPr lang="en-GB" sz="2000" b="1" dirty="0">
                <a:latin typeface="Calibri"/>
                <a:cs typeface="Arial"/>
              </a:rPr>
              <a:t>combine your keywords</a:t>
            </a:r>
            <a:r>
              <a:rPr lang="en-GB" sz="2000" dirty="0">
                <a:latin typeface="Calibri"/>
                <a:cs typeface="Arial"/>
              </a:rPr>
              <a:t> to narrow or broaden your search.</a:t>
            </a:r>
            <a:r>
              <a:rPr lang="en-US" sz="2000" dirty="0">
                <a:latin typeface="Calibri"/>
                <a:cs typeface="Arial"/>
              </a:rPr>
              <a:t>​</a:t>
            </a:r>
            <a:endParaRPr lang="en-US" sz="2000" dirty="0">
              <a:latin typeface="Calibri"/>
              <a:ea typeface="Calibri"/>
              <a:cs typeface="Arial"/>
            </a:endParaRPr>
          </a:p>
          <a:p>
            <a:pPr marL="228600" indent="-228600">
              <a:buFont typeface="Arial,Sans-Serif"/>
              <a:buChar char="•"/>
            </a:pPr>
            <a:endParaRPr lang="en-GB" sz="2000" dirty="0">
              <a:latin typeface="Calibri"/>
              <a:ea typeface="Calibri"/>
              <a:cs typeface="Arial"/>
            </a:endParaRPr>
          </a:p>
          <a:p>
            <a:pPr marL="228600" indent="-228600">
              <a:buFont typeface="Arial,Sans-Serif"/>
              <a:buChar char="•"/>
            </a:pPr>
            <a:r>
              <a:rPr lang="en-GB" sz="2000" b="1" dirty="0">
                <a:solidFill>
                  <a:srgbClr val="FF0000"/>
                </a:solidFill>
                <a:latin typeface="Calibri"/>
                <a:cs typeface="Arial"/>
              </a:rPr>
              <a:t>AND</a:t>
            </a:r>
            <a:r>
              <a:rPr lang="en-GB" sz="2000" dirty="0">
                <a:latin typeface="Calibri"/>
                <a:cs typeface="Arial"/>
              </a:rPr>
              <a:t>: narrows your search by only giving results where </a:t>
            </a:r>
            <a:r>
              <a:rPr lang="en-GB" sz="2000" b="1" dirty="0">
                <a:solidFill>
                  <a:srgbClr val="FF0000"/>
                </a:solidFill>
                <a:latin typeface="Calibri"/>
                <a:cs typeface="Arial"/>
              </a:rPr>
              <a:t>ALL</a:t>
            </a:r>
            <a:r>
              <a:rPr lang="en-GB" sz="2000" dirty="0">
                <a:latin typeface="Calibri"/>
                <a:cs typeface="Arial"/>
              </a:rPr>
              <a:t> your search terms are present.</a:t>
            </a:r>
            <a:r>
              <a:rPr lang="en-US" sz="2000" dirty="0">
                <a:latin typeface="Calibri"/>
                <a:cs typeface="Arial"/>
              </a:rPr>
              <a:t>​</a:t>
            </a:r>
            <a:endParaRPr lang="en-US" sz="2000" dirty="0">
              <a:latin typeface="Calibri"/>
              <a:ea typeface="Calibri"/>
              <a:cs typeface="Arial"/>
            </a:endParaRPr>
          </a:p>
          <a:p>
            <a:pPr marL="228600" indent="-228600">
              <a:buFont typeface="Arial,Sans-Serif"/>
              <a:buChar char="•"/>
            </a:pPr>
            <a:endParaRPr lang="en-GB" sz="2000" dirty="0">
              <a:latin typeface="Calibri"/>
              <a:ea typeface="Calibri"/>
              <a:cs typeface="Arial"/>
            </a:endParaRPr>
          </a:p>
          <a:p>
            <a:pPr marL="228600" indent="-228600">
              <a:buFont typeface="Arial,Sans-Serif"/>
              <a:buChar char="•"/>
            </a:pPr>
            <a:r>
              <a:rPr lang="en-GB" sz="2000" b="1" dirty="0">
                <a:solidFill>
                  <a:srgbClr val="FF0000"/>
                </a:solidFill>
                <a:latin typeface="Calibri"/>
                <a:cs typeface="Arial"/>
              </a:rPr>
              <a:t>OR</a:t>
            </a:r>
            <a:r>
              <a:rPr lang="en-GB" sz="2000" dirty="0">
                <a:latin typeface="Calibri"/>
                <a:cs typeface="Arial"/>
              </a:rPr>
              <a:t>: broadens your search where </a:t>
            </a:r>
            <a:r>
              <a:rPr lang="en-GB" sz="2000" b="1" dirty="0">
                <a:solidFill>
                  <a:srgbClr val="FF0000"/>
                </a:solidFill>
                <a:latin typeface="Calibri"/>
                <a:cs typeface="Arial"/>
              </a:rPr>
              <a:t>ANY </a:t>
            </a:r>
            <a:r>
              <a:rPr lang="en-GB" sz="2000" dirty="0">
                <a:latin typeface="Calibri"/>
                <a:cs typeface="Arial"/>
              </a:rPr>
              <a:t>of your search terms are present.</a:t>
            </a:r>
            <a:r>
              <a:rPr lang="en-US" sz="2000" dirty="0">
                <a:latin typeface="Calibri"/>
                <a:cs typeface="Arial"/>
              </a:rPr>
              <a:t>​</a:t>
            </a:r>
            <a:endParaRPr lang="en-US" sz="2000" dirty="0">
              <a:latin typeface="Calibri"/>
              <a:ea typeface="Calibri"/>
              <a:cs typeface="Arial"/>
            </a:endParaRPr>
          </a:p>
          <a:p>
            <a:pPr marL="228600" indent="-228600">
              <a:buFont typeface="Arial,Sans-Serif"/>
              <a:buChar char="•"/>
            </a:pPr>
            <a:endParaRPr lang="en-GB" sz="2000" dirty="0">
              <a:latin typeface="Calibri"/>
              <a:ea typeface="Calibri"/>
              <a:cs typeface="Arial"/>
            </a:endParaRPr>
          </a:p>
          <a:p>
            <a:pPr marL="228600" indent="-228600">
              <a:buFont typeface="Arial,Sans-Serif"/>
              <a:buChar char="•"/>
            </a:pPr>
            <a:r>
              <a:rPr lang="en-GB" sz="2000" b="1" dirty="0">
                <a:solidFill>
                  <a:srgbClr val="FF0000"/>
                </a:solidFill>
                <a:latin typeface="Calibri"/>
                <a:cs typeface="Arial"/>
              </a:rPr>
              <a:t>NOT</a:t>
            </a:r>
            <a:r>
              <a:rPr lang="en-GB" sz="2000" dirty="0">
                <a:latin typeface="Calibri"/>
                <a:cs typeface="Arial"/>
              </a:rPr>
              <a:t>: Excludes specific terms</a:t>
            </a:r>
            <a:r>
              <a:rPr lang="en-US" sz="2000" dirty="0">
                <a:latin typeface="Calibri"/>
                <a:cs typeface="Arial"/>
              </a:rPr>
              <a:t>​</a:t>
            </a:r>
            <a:endParaRPr lang="en-US" sz="2000" dirty="0">
              <a:latin typeface="Calibri"/>
              <a:ea typeface="Calibri"/>
              <a:cs typeface="Arial"/>
            </a:endParaRPr>
          </a:p>
        </p:txBody>
      </p:sp>
      <p:sp>
        <p:nvSpPr>
          <p:cNvPr id="7" name="TextBox 6">
            <a:extLst>
              <a:ext uri="{FF2B5EF4-FFF2-40B4-BE49-F238E27FC236}">
                <a16:creationId xmlns:a16="http://schemas.microsoft.com/office/drawing/2014/main" id="{18F92C18-84C5-8B05-66BE-5E0CED2A02A3}"/>
              </a:ext>
            </a:extLst>
          </p:cNvPr>
          <p:cNvSpPr txBox="1"/>
          <p:nvPr/>
        </p:nvSpPr>
        <p:spPr>
          <a:xfrm>
            <a:off x="7353300" y="6324600"/>
            <a:ext cx="4476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Calibri"/>
                <a:ea typeface="Calibri"/>
                <a:cs typeface="Calibri"/>
              </a:rPr>
              <a:t>https://digitalservices.uwtsd.ac.uk/library/</a:t>
            </a:r>
            <a:endParaRPr lang="en-US" b="1">
              <a:latin typeface="Calibri"/>
              <a:ea typeface="Calibri"/>
              <a:cs typeface="Calibri"/>
            </a:endParaRPr>
          </a:p>
        </p:txBody>
      </p:sp>
    </p:spTree>
    <p:extLst>
      <p:ext uri="{BB962C8B-B14F-4D97-AF65-F5344CB8AC3E}">
        <p14:creationId xmlns:p14="http://schemas.microsoft.com/office/powerpoint/2010/main" val="38997816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1C7CB-3E93-8679-5042-06D9F56E4CB6}"/>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593E4EFD-BB57-5467-2EF3-16A19087ADDC}"/>
              </a:ext>
            </a:extLst>
          </p:cNvPr>
          <p:cNvSpPr>
            <a:spLocks noGrp="1"/>
          </p:cNvSpPr>
          <p:nvPr>
            <p:ph type="title"/>
          </p:nvPr>
        </p:nvSpPr>
        <p:spPr>
          <a:xfrm>
            <a:off x="698242" y="252284"/>
            <a:ext cx="10795518" cy="1003916"/>
          </a:xfrm>
        </p:spPr>
        <p:txBody>
          <a:bodyPr/>
          <a:lstStyle/>
          <a:p>
            <a:r>
              <a:rPr lang="en-US" dirty="0">
                <a:ea typeface="Calibri"/>
                <a:cs typeface="Calibri"/>
              </a:rPr>
              <a:t>Advanced Boolean Search </a:t>
            </a:r>
            <a:endParaRPr lang="en-US" dirty="0"/>
          </a:p>
        </p:txBody>
      </p:sp>
      <p:sp>
        <p:nvSpPr>
          <p:cNvPr id="3" name="TextBox 2">
            <a:extLst>
              <a:ext uri="{FF2B5EF4-FFF2-40B4-BE49-F238E27FC236}">
                <a16:creationId xmlns:a16="http://schemas.microsoft.com/office/drawing/2014/main" id="{73ABC313-8BE7-3286-3EB3-2968F2303EC5}"/>
              </a:ext>
            </a:extLst>
          </p:cNvPr>
          <p:cNvSpPr txBox="1"/>
          <p:nvPr/>
        </p:nvSpPr>
        <p:spPr>
          <a:xfrm>
            <a:off x="8634783" y="5017353"/>
            <a:ext cx="327979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ea typeface="Calibri"/>
                <a:cs typeface="Calibri"/>
                <a:hlinkClick r:id="rId2"/>
              </a:rPr>
              <a:t>Link to search and results</a:t>
            </a:r>
            <a:endParaRPr lang="en-GB" sz="2400" dirty="0">
              <a:ea typeface="Calibri"/>
              <a:cs typeface="Calibri"/>
              <a:hlinkClick r:id="rId3"/>
            </a:endParaRPr>
          </a:p>
        </p:txBody>
      </p:sp>
      <p:sp>
        <p:nvSpPr>
          <p:cNvPr id="8" name="TextBox 7">
            <a:extLst>
              <a:ext uri="{FF2B5EF4-FFF2-40B4-BE49-F238E27FC236}">
                <a16:creationId xmlns:a16="http://schemas.microsoft.com/office/drawing/2014/main" id="{EE52AC2E-78F8-3877-5CE8-5E39899A02C3}"/>
              </a:ext>
            </a:extLst>
          </p:cNvPr>
          <p:cNvSpPr txBox="1"/>
          <p:nvPr/>
        </p:nvSpPr>
        <p:spPr>
          <a:xfrm>
            <a:off x="9127574" y="2217721"/>
            <a:ext cx="2101739" cy="1200329"/>
          </a:xfrm>
          <a:prstGeom prst="rect">
            <a:avLst/>
          </a:prstGeom>
          <a:noFill/>
          <a:ln w="38100">
            <a:solidFill>
              <a:schemeClr val="accent2"/>
            </a:solidFill>
          </a:ln>
        </p:spPr>
        <p:txBody>
          <a:bodyPr wrap="square" rtlCol="0">
            <a:spAutoFit/>
          </a:bodyPr>
          <a:lstStyle/>
          <a:p>
            <a:r>
              <a:rPr lang="en-GB" dirty="0"/>
              <a:t>Explore drop-down arrows and experiment to find the best results.</a:t>
            </a:r>
            <a:endParaRPr lang="en-US" dirty="0"/>
          </a:p>
        </p:txBody>
      </p:sp>
      <p:pic>
        <p:nvPicPr>
          <p:cNvPr id="10" name="Picture 9">
            <a:extLst>
              <a:ext uri="{FF2B5EF4-FFF2-40B4-BE49-F238E27FC236}">
                <a16:creationId xmlns:a16="http://schemas.microsoft.com/office/drawing/2014/main" id="{FDDA7793-5A87-1848-B4F5-95B65E1FD1E6}"/>
              </a:ext>
            </a:extLst>
          </p:cNvPr>
          <p:cNvPicPr>
            <a:picLocks noChangeAspect="1"/>
          </p:cNvPicPr>
          <p:nvPr/>
        </p:nvPicPr>
        <p:blipFill>
          <a:blip r:embed="rId4"/>
          <a:srcRect l="10648" t="21397" r="25800" b="19042"/>
          <a:stretch>
            <a:fillRect/>
          </a:stretch>
        </p:blipFill>
        <p:spPr>
          <a:xfrm>
            <a:off x="903448" y="1450994"/>
            <a:ext cx="7495891" cy="4683363"/>
          </a:xfrm>
          <a:prstGeom prst="rect">
            <a:avLst/>
          </a:prstGeom>
        </p:spPr>
      </p:pic>
    </p:spTree>
    <p:extLst>
      <p:ext uri="{BB962C8B-B14F-4D97-AF65-F5344CB8AC3E}">
        <p14:creationId xmlns:p14="http://schemas.microsoft.com/office/powerpoint/2010/main" val="23485763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36764" y="1565364"/>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the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6160729"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7" name="Picture 6">
            <a:extLst>
              <a:ext uri="{FF2B5EF4-FFF2-40B4-BE49-F238E27FC236}">
                <a16:creationId xmlns:a16="http://schemas.microsoft.com/office/drawing/2014/main" id="{23361074-E5EA-4642-417B-E0EA272AD87F}"/>
              </a:ext>
            </a:extLst>
          </p:cNvPr>
          <p:cNvPicPr>
            <a:picLocks noChangeAspect="1"/>
          </p:cNvPicPr>
          <p:nvPr/>
        </p:nvPicPr>
        <p:blipFill>
          <a:blip r:embed="rId3"/>
          <a:srcRect l="10116" t="11775" r="23670" b="23992"/>
          <a:stretch>
            <a:fillRect/>
          </a:stretch>
        </p:blipFill>
        <p:spPr>
          <a:xfrm>
            <a:off x="5903383" y="1453095"/>
            <a:ext cx="5970839" cy="3861443"/>
          </a:xfrm>
          <a:prstGeom prst="rect">
            <a:avLst/>
          </a:prstGeom>
        </p:spPr>
      </p:pic>
      <p:pic>
        <p:nvPicPr>
          <p:cNvPr id="9" name="Picture 8">
            <a:extLst>
              <a:ext uri="{FF2B5EF4-FFF2-40B4-BE49-F238E27FC236}">
                <a16:creationId xmlns:a16="http://schemas.microsoft.com/office/drawing/2014/main" id="{770A5673-4A2E-79CF-434D-24BF16D13718}"/>
              </a:ext>
            </a:extLst>
          </p:cNvPr>
          <p:cNvPicPr>
            <a:picLocks noChangeAspect="1"/>
          </p:cNvPicPr>
          <p:nvPr/>
        </p:nvPicPr>
        <p:blipFill>
          <a:blip r:embed="rId4"/>
          <a:srcRect l="10488" t="36726" r="23884" b="26787"/>
          <a:stretch>
            <a:fillRect/>
          </a:stretch>
        </p:blipFill>
        <p:spPr>
          <a:xfrm>
            <a:off x="436764" y="4205867"/>
            <a:ext cx="5241573" cy="1942741"/>
          </a:xfrm>
          <a:prstGeom prst="rect">
            <a:avLst/>
          </a:prstGeom>
        </p:spPr>
      </p:pic>
    </p:spTree>
    <p:extLst>
      <p:ext uri="{BB962C8B-B14F-4D97-AF65-F5344CB8AC3E}">
        <p14:creationId xmlns:p14="http://schemas.microsoft.com/office/powerpoint/2010/main" val="3162375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E19B8-7136-0962-A206-1B60D4E242B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F80EAD-97A3-EDC0-29EA-B2ECD032B8F8}"/>
              </a:ext>
            </a:extLst>
          </p:cNvPr>
          <p:cNvSpPr>
            <a:spLocks noGrp="1"/>
          </p:cNvSpPr>
          <p:nvPr>
            <p:ph sz="half" idx="2"/>
          </p:nvPr>
        </p:nvSpPr>
        <p:spPr>
          <a:xfrm>
            <a:off x="338207" y="1795333"/>
            <a:ext cx="3976448" cy="3751297"/>
          </a:xfrm>
        </p:spPr>
        <p:txBody>
          <a:bodyPr>
            <a:normAutofit lnSpcReduction="10000"/>
          </a:bodyPr>
          <a:lstStyle/>
          <a:p>
            <a:pPr>
              <a:buFont typeface="Arial" panose="020B0604020202020204" pitchFamily="34" charset="0"/>
              <a:buChar char="•"/>
            </a:pPr>
            <a:r>
              <a:rPr lang="en-GB" dirty="0"/>
              <a:t>Link to the PDF.</a:t>
            </a:r>
          </a:p>
          <a:p>
            <a:pPr>
              <a:buFont typeface="Arial" panose="020B0604020202020204" pitchFamily="34" charset="0"/>
              <a:buChar char="•"/>
            </a:pPr>
            <a:r>
              <a:rPr lang="en-GB" dirty="0"/>
              <a:t>Related research and recommended reading.</a:t>
            </a:r>
          </a:p>
          <a:p>
            <a:pPr>
              <a:buFont typeface="Arial" panose="020B0604020202020204" pitchFamily="34" charset="0"/>
              <a:buChar char="•"/>
            </a:pPr>
            <a:r>
              <a:rPr lang="en-GB" dirty="0"/>
              <a:t>Links to the Journal.</a:t>
            </a:r>
          </a:p>
          <a:p>
            <a:pPr>
              <a:buFont typeface="Arial" panose="020B0604020202020204" pitchFamily="34" charset="0"/>
              <a:buChar char="•"/>
            </a:pPr>
            <a:r>
              <a:rPr lang="en-GB" dirty="0"/>
              <a:t>Link to the abstract, references and further details.</a:t>
            </a:r>
          </a:p>
          <a:p>
            <a:pPr>
              <a:buFont typeface="Arial" panose="020B0604020202020204" pitchFamily="34" charset="0"/>
              <a:buChar char="•"/>
            </a:pPr>
            <a:r>
              <a:rPr lang="en-GB" dirty="0"/>
              <a:t>Option to save in your personal folder.</a:t>
            </a:r>
          </a:p>
        </p:txBody>
      </p:sp>
      <p:sp>
        <p:nvSpPr>
          <p:cNvPr id="6" name="Title 5">
            <a:extLst>
              <a:ext uri="{FF2B5EF4-FFF2-40B4-BE49-F238E27FC236}">
                <a16:creationId xmlns:a16="http://schemas.microsoft.com/office/drawing/2014/main" id="{ADA92925-E853-8F31-0D4F-235E92036231}"/>
              </a:ext>
            </a:extLst>
          </p:cNvPr>
          <p:cNvSpPr>
            <a:spLocks noGrp="1"/>
          </p:cNvSpPr>
          <p:nvPr>
            <p:ph type="title"/>
          </p:nvPr>
        </p:nvSpPr>
        <p:spPr/>
        <p:txBody>
          <a:bodyPr>
            <a:normAutofit/>
          </a:bodyPr>
          <a:lstStyle/>
          <a:p>
            <a:r>
              <a:rPr lang="en-GB" dirty="0"/>
              <a:t>What an article record includes</a:t>
            </a:r>
          </a:p>
        </p:txBody>
      </p:sp>
      <p:sp>
        <p:nvSpPr>
          <p:cNvPr id="5" name="TextBox 4">
            <a:extLst>
              <a:ext uri="{FF2B5EF4-FFF2-40B4-BE49-F238E27FC236}">
                <a16:creationId xmlns:a16="http://schemas.microsoft.com/office/drawing/2014/main" id="{7CF4786F-A6EB-28D2-6706-B74800860262}"/>
              </a:ext>
            </a:extLst>
          </p:cNvPr>
          <p:cNvSpPr txBox="1"/>
          <p:nvPr/>
        </p:nvSpPr>
        <p:spPr>
          <a:xfrm>
            <a:off x="4413213" y="5774958"/>
            <a:ext cx="3692106" cy="461665"/>
          </a:xfrm>
          <a:prstGeom prst="rect">
            <a:avLst/>
          </a:prstGeom>
          <a:noFill/>
        </p:spPr>
        <p:txBody>
          <a:bodyPr wrap="square" rtlCol="0">
            <a:spAutoFit/>
          </a:bodyPr>
          <a:lstStyle/>
          <a:p>
            <a:r>
              <a:rPr lang="en-GB" sz="2400" dirty="0">
                <a:hlinkClick r:id="rId2"/>
              </a:rPr>
              <a:t>Article record</a:t>
            </a:r>
            <a:endParaRPr lang="en-GB" sz="2400" dirty="0"/>
          </a:p>
        </p:txBody>
      </p:sp>
      <p:pic>
        <p:nvPicPr>
          <p:cNvPr id="4" name="Picture 3">
            <a:extLst>
              <a:ext uri="{FF2B5EF4-FFF2-40B4-BE49-F238E27FC236}">
                <a16:creationId xmlns:a16="http://schemas.microsoft.com/office/drawing/2014/main" id="{C058E525-EDE8-7C69-8159-A0928226E87D}"/>
              </a:ext>
            </a:extLst>
          </p:cNvPr>
          <p:cNvPicPr>
            <a:picLocks noChangeAspect="1"/>
          </p:cNvPicPr>
          <p:nvPr/>
        </p:nvPicPr>
        <p:blipFill>
          <a:blip r:embed="rId3"/>
          <a:srcRect l="428" t="12934" r="1369" b="6267"/>
          <a:stretch>
            <a:fillRect/>
          </a:stretch>
        </p:blipFill>
        <p:spPr>
          <a:xfrm>
            <a:off x="4413213" y="1593269"/>
            <a:ext cx="7277338" cy="3991690"/>
          </a:xfrm>
          <a:prstGeom prst="rect">
            <a:avLst/>
          </a:prstGeom>
        </p:spPr>
      </p:pic>
    </p:spTree>
    <p:extLst>
      <p:ext uri="{BB962C8B-B14F-4D97-AF65-F5344CB8AC3E}">
        <p14:creationId xmlns:p14="http://schemas.microsoft.com/office/powerpoint/2010/main" val="1858435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A3FC0-1863-68BB-D99F-3C6055A2BA7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532675-8437-74E2-AD28-EFDCF1CC8910}"/>
              </a:ext>
            </a:extLst>
          </p:cNvPr>
          <p:cNvSpPr>
            <a:spLocks noGrp="1"/>
          </p:cNvSpPr>
          <p:nvPr>
            <p:ph sz="half" idx="2"/>
          </p:nvPr>
        </p:nvSpPr>
        <p:spPr>
          <a:xfrm>
            <a:off x="338207" y="1795333"/>
            <a:ext cx="3976448" cy="3751297"/>
          </a:xfrm>
        </p:spPr>
        <p:txBody>
          <a:bodyPr>
            <a:normAutofit/>
          </a:bodyPr>
          <a:lstStyle/>
          <a:p>
            <a:pPr marL="0" indent="0">
              <a:buNone/>
            </a:pPr>
            <a:r>
              <a:rPr lang="en-GB" dirty="0"/>
              <a:t>Research Assistant contains:</a:t>
            </a:r>
          </a:p>
          <a:p>
            <a:pPr>
              <a:buFont typeface="Arial" panose="020B0604020202020204" pitchFamily="34" charset="0"/>
              <a:buChar char="•"/>
            </a:pPr>
            <a:r>
              <a:rPr lang="en-GB" dirty="0"/>
              <a:t>Key takeaway.</a:t>
            </a:r>
          </a:p>
          <a:p>
            <a:pPr>
              <a:buFont typeface="Arial" panose="020B0604020202020204" pitchFamily="34" charset="0"/>
              <a:buChar char="•"/>
            </a:pPr>
            <a:r>
              <a:rPr lang="en-GB" dirty="0"/>
              <a:t>Suggested sources.</a:t>
            </a:r>
          </a:p>
          <a:p>
            <a:pPr>
              <a:buFont typeface="Arial" panose="020B0604020202020204" pitchFamily="34" charset="0"/>
              <a:buChar char="•"/>
            </a:pPr>
            <a:r>
              <a:rPr lang="en-GB" dirty="0"/>
              <a:t>Indexing terms.</a:t>
            </a:r>
          </a:p>
          <a:p>
            <a:pPr>
              <a:buFont typeface="Arial" panose="020B0604020202020204" pitchFamily="34" charset="0"/>
              <a:buChar char="•"/>
            </a:pPr>
            <a:r>
              <a:rPr lang="en-GB" dirty="0"/>
              <a:t>Brainstorming section.</a:t>
            </a:r>
          </a:p>
        </p:txBody>
      </p:sp>
      <p:sp>
        <p:nvSpPr>
          <p:cNvPr id="6" name="Title 5">
            <a:extLst>
              <a:ext uri="{FF2B5EF4-FFF2-40B4-BE49-F238E27FC236}">
                <a16:creationId xmlns:a16="http://schemas.microsoft.com/office/drawing/2014/main" id="{3F233CE1-F694-035C-B16D-E50D4E4EE857}"/>
              </a:ext>
            </a:extLst>
          </p:cNvPr>
          <p:cNvSpPr>
            <a:spLocks noGrp="1"/>
          </p:cNvSpPr>
          <p:nvPr>
            <p:ph type="title"/>
          </p:nvPr>
        </p:nvSpPr>
        <p:spPr/>
        <p:txBody>
          <a:bodyPr>
            <a:normAutofit/>
          </a:bodyPr>
          <a:lstStyle/>
          <a:p>
            <a:r>
              <a:rPr lang="en-GB" dirty="0"/>
              <a:t>Research Assistant options</a:t>
            </a:r>
          </a:p>
        </p:txBody>
      </p:sp>
      <p:sp>
        <p:nvSpPr>
          <p:cNvPr id="5" name="TextBox 4">
            <a:extLst>
              <a:ext uri="{FF2B5EF4-FFF2-40B4-BE49-F238E27FC236}">
                <a16:creationId xmlns:a16="http://schemas.microsoft.com/office/drawing/2014/main" id="{A4A9A63B-4B34-18A0-9EC5-D1BF56943484}"/>
              </a:ext>
            </a:extLst>
          </p:cNvPr>
          <p:cNvSpPr txBox="1"/>
          <p:nvPr/>
        </p:nvSpPr>
        <p:spPr>
          <a:xfrm>
            <a:off x="628026" y="5084965"/>
            <a:ext cx="3692106" cy="461665"/>
          </a:xfrm>
          <a:prstGeom prst="rect">
            <a:avLst/>
          </a:prstGeom>
          <a:noFill/>
        </p:spPr>
        <p:txBody>
          <a:bodyPr wrap="square" rtlCol="0">
            <a:spAutoFit/>
          </a:bodyPr>
          <a:lstStyle/>
          <a:p>
            <a:r>
              <a:rPr lang="en-GB" sz="2400" dirty="0">
                <a:hlinkClick r:id="rId2"/>
              </a:rPr>
              <a:t>Article record</a:t>
            </a:r>
            <a:endParaRPr lang="en-GB" sz="2400" dirty="0"/>
          </a:p>
        </p:txBody>
      </p:sp>
      <p:pic>
        <p:nvPicPr>
          <p:cNvPr id="11" name="Picture 10">
            <a:extLst>
              <a:ext uri="{FF2B5EF4-FFF2-40B4-BE49-F238E27FC236}">
                <a16:creationId xmlns:a16="http://schemas.microsoft.com/office/drawing/2014/main" id="{393E6FBA-DBA4-935E-2542-8D6A7519302B}"/>
              </a:ext>
            </a:extLst>
          </p:cNvPr>
          <p:cNvPicPr>
            <a:picLocks noChangeAspect="1"/>
          </p:cNvPicPr>
          <p:nvPr/>
        </p:nvPicPr>
        <p:blipFill>
          <a:blip r:embed="rId3"/>
          <a:srcRect l="269" t="11497" r="1369" b="6747"/>
          <a:stretch>
            <a:fillRect/>
          </a:stretch>
        </p:blipFill>
        <p:spPr>
          <a:xfrm>
            <a:off x="3977615" y="1389123"/>
            <a:ext cx="7915060" cy="4385835"/>
          </a:xfrm>
          <a:prstGeom prst="rect">
            <a:avLst/>
          </a:prstGeom>
        </p:spPr>
      </p:pic>
    </p:spTree>
    <p:extLst>
      <p:ext uri="{BB962C8B-B14F-4D97-AF65-F5344CB8AC3E}">
        <p14:creationId xmlns:p14="http://schemas.microsoft.com/office/powerpoint/2010/main" val="15477362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Searching within a single journal</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543161" y="1874761"/>
            <a:ext cx="5190974" cy="3693319"/>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Use the catalogue to search within a journal.</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Click on the journal title.</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Go to the ‘Search inside’ section.</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Put your keywords in the search box.</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This will bring up a set of results only from that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hlinkClick r:id="rId2"/>
              </a:rPr>
              <a:t>Search</a:t>
            </a:r>
            <a:endParaRPr lang="en-GB" sz="2400" b="1" dirty="0">
              <a:latin typeface="Calibri Light" panose="020F0302020204030204" pitchFamily="34" charset="0"/>
              <a:cs typeface="Calibri Light" panose="020F03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6E0BAE53-D3F1-679C-A3E6-D61A6CF4C665}"/>
              </a:ext>
            </a:extLst>
          </p:cNvPr>
          <p:cNvPicPr>
            <a:picLocks noChangeAspect="1"/>
          </p:cNvPicPr>
          <p:nvPr/>
        </p:nvPicPr>
        <p:blipFill rotWithShape="1">
          <a:blip r:embed="rId3"/>
          <a:srcRect l="65032" t="6024" r="9359" b="43087"/>
          <a:stretch/>
        </p:blipFill>
        <p:spPr>
          <a:xfrm>
            <a:off x="698242" y="1513380"/>
            <a:ext cx="5481499" cy="4267200"/>
          </a:xfrm>
          <a:prstGeom prst="rect">
            <a:avLst/>
          </a:prstGeom>
          <a:effectLst/>
        </p:spPr>
      </p:pic>
      <p:sp>
        <p:nvSpPr>
          <p:cNvPr id="5" name="Rectangle 4">
            <a:extLst>
              <a:ext uri="{FF2B5EF4-FFF2-40B4-BE49-F238E27FC236}">
                <a16:creationId xmlns:a16="http://schemas.microsoft.com/office/drawing/2014/main" id="{CBB44203-C789-4D34-A38B-CD59CEF18955}"/>
              </a:ext>
            </a:extLst>
          </p:cNvPr>
          <p:cNvSpPr/>
          <p:nvPr/>
        </p:nvSpPr>
        <p:spPr>
          <a:xfrm>
            <a:off x="698242" y="3053546"/>
            <a:ext cx="5473081" cy="8285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079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825908" y="252284"/>
            <a:ext cx="10667851" cy="1003916"/>
          </a:xfrm>
        </p:spPr>
        <p:txBody>
          <a:bodyPr>
            <a:normAutofit/>
          </a:bodyPr>
          <a:lstStyle/>
          <a:p>
            <a:r>
              <a:rPr lang="en-GB" dirty="0">
                <a:latin typeface="Lucida Sans" panose="020B0602030504020204" pitchFamily="34" charset="0"/>
                <a:cs typeface="Calibri" panose="020F0502020204030204" pitchFamily="34" charset="0"/>
              </a:rPr>
              <a:t>Red arrows</a:t>
            </a:r>
          </a:p>
        </p:txBody>
      </p:sp>
      <p:sp>
        <p:nvSpPr>
          <p:cNvPr id="8" name="TextBox 7">
            <a:extLst>
              <a:ext uri="{FF2B5EF4-FFF2-40B4-BE49-F238E27FC236}">
                <a16:creationId xmlns:a16="http://schemas.microsoft.com/office/drawing/2014/main" id="{EB138A5A-05C0-FF7D-9983-995A983B2A76}"/>
              </a:ext>
            </a:extLst>
          </p:cNvPr>
          <p:cNvSpPr txBox="1"/>
          <p:nvPr/>
        </p:nvSpPr>
        <p:spPr>
          <a:xfrm>
            <a:off x="7978877" y="2364658"/>
            <a:ext cx="4019091" cy="2492990"/>
          </a:xfrm>
          <a:prstGeom prst="rect">
            <a:avLst/>
          </a:prstGeom>
          <a:noFill/>
        </p:spPr>
        <p:txBody>
          <a:bodyPr wrap="square" rtlCol="0">
            <a:spAutoFit/>
          </a:bodyPr>
          <a:lstStyle/>
          <a:p>
            <a:r>
              <a:rPr lang="en-GB" sz="2400" dirty="0">
                <a:cs typeface="Calibri Light" panose="020F0302020204030204" pitchFamily="34" charset="0"/>
              </a:rPr>
              <a:t>Use the red arrows in peer-reviewed searches to find ‘Cited In’ and ‘Cited by’ texts to expand your research.</a:t>
            </a:r>
          </a:p>
          <a:p>
            <a:endParaRPr lang="en-GB" sz="2400" b="1" dirty="0">
              <a:latin typeface="Calibri "/>
              <a:cs typeface="Calibri Light" panose="020F0302020204030204" pitchFamily="34" charset="0"/>
            </a:endParaRPr>
          </a:p>
          <a:p>
            <a:endParaRPr lang="en-GB" b="1" dirty="0">
              <a:latin typeface="Calibri "/>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a:t>
            </a:r>
            <a:r>
              <a:rPr lang="en-GB" b="1" dirty="0">
                <a:latin typeface="Calibri Light" panose="020F0302020204030204" pitchFamily="34" charset="0"/>
                <a:cs typeface="Calibri Light" panose="020F0302020204030204" pitchFamily="34" charset="0"/>
                <a:hlinkClick r:id="rId3"/>
              </a:rPr>
              <a:t> </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F97DFA95-55A2-22EB-4CF6-42BFD69AB612}"/>
              </a:ext>
            </a:extLst>
          </p:cNvPr>
          <p:cNvPicPr>
            <a:picLocks noChangeAspect="1"/>
          </p:cNvPicPr>
          <p:nvPr/>
        </p:nvPicPr>
        <p:blipFill>
          <a:blip r:embed="rId4"/>
          <a:srcRect l="41763" t="5811" r="33448" b="44379"/>
          <a:stretch>
            <a:fillRect/>
          </a:stretch>
        </p:blipFill>
        <p:spPr>
          <a:xfrm>
            <a:off x="548640" y="1629244"/>
            <a:ext cx="7190071" cy="4007205"/>
          </a:xfrm>
          <a:prstGeom prst="rect">
            <a:avLst/>
          </a:prstGeom>
        </p:spPr>
      </p:pic>
      <p:sp>
        <p:nvSpPr>
          <p:cNvPr id="6" name="Rectangle 5">
            <a:extLst>
              <a:ext uri="{FF2B5EF4-FFF2-40B4-BE49-F238E27FC236}">
                <a16:creationId xmlns:a16="http://schemas.microsoft.com/office/drawing/2014/main" id="{BC91F45F-DEBD-7385-A42F-FF030A50BDB3}"/>
              </a:ext>
            </a:extLst>
          </p:cNvPr>
          <p:cNvSpPr/>
          <p:nvPr/>
        </p:nvSpPr>
        <p:spPr>
          <a:xfrm>
            <a:off x="5563312" y="2965391"/>
            <a:ext cx="367469" cy="16237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2FC0504D-D00A-FEE4-4A8C-A7C6D1F1C8B5}"/>
              </a:ext>
            </a:extLst>
          </p:cNvPr>
          <p:cNvSpPr/>
          <p:nvPr/>
        </p:nvSpPr>
        <p:spPr>
          <a:xfrm>
            <a:off x="5563312" y="4033615"/>
            <a:ext cx="367469" cy="16237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9C7F89F3-E88D-A8DC-F278-69F22BBE61D1}"/>
              </a:ext>
            </a:extLst>
          </p:cNvPr>
          <p:cNvSpPr/>
          <p:nvPr/>
        </p:nvSpPr>
        <p:spPr>
          <a:xfrm>
            <a:off x="5563312" y="5272755"/>
            <a:ext cx="367469" cy="16237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715690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C663-64E4-1264-08F2-0119E62E1842}"/>
              </a:ext>
            </a:extLst>
          </p:cNvPr>
          <p:cNvSpPr>
            <a:spLocks noGrp="1"/>
          </p:cNvSpPr>
          <p:nvPr>
            <p:ph type="title"/>
          </p:nvPr>
        </p:nvSpPr>
        <p:spPr/>
        <p:txBody>
          <a:bodyPr>
            <a:normAutofit/>
          </a:bodyPr>
          <a:lstStyle/>
          <a:p>
            <a:r>
              <a:rPr lang="en-GB" dirty="0">
                <a:cs typeface="Arial" panose="020B0604020202020204" pitchFamily="34" charset="0"/>
              </a:rPr>
              <a:t>Managing your sources </a:t>
            </a:r>
            <a:endParaRPr lang="en-GB" dirty="0"/>
          </a:p>
        </p:txBody>
      </p:sp>
      <p:graphicFrame>
        <p:nvGraphicFramePr>
          <p:cNvPr id="4" name="Content Placeholder 3">
            <a:extLst>
              <a:ext uri="{FF2B5EF4-FFF2-40B4-BE49-F238E27FC236}">
                <a16:creationId xmlns:a16="http://schemas.microsoft.com/office/drawing/2014/main" id="{CFB55A34-94B4-92A0-AFAE-871F9D8E14B4}"/>
              </a:ext>
            </a:extLst>
          </p:cNvPr>
          <p:cNvGraphicFramePr>
            <a:graphicFrameLocks noGrp="1"/>
          </p:cNvGraphicFramePr>
          <p:nvPr>
            <p:ph idx="1"/>
            <p:extLst>
              <p:ext uri="{D42A27DB-BD31-4B8C-83A1-F6EECF244321}">
                <p14:modId xmlns:p14="http://schemas.microsoft.com/office/powerpoint/2010/main" val="279703256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6321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260490"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92914" y="2134222"/>
            <a:ext cx="914400" cy="914400"/>
          </a:xfrm>
          <a:prstGeom prst="rect">
            <a:avLst/>
          </a:prstGeom>
        </p:spPr>
      </p:pic>
      <p:pic>
        <p:nvPicPr>
          <p:cNvPr id="5" name="Picture 4">
            <a:extLst>
              <a:ext uri="{FF2B5EF4-FFF2-40B4-BE49-F238E27FC236}">
                <a16:creationId xmlns:a16="http://schemas.microsoft.com/office/drawing/2014/main" id="{1DB0CCA7-9E1E-CA07-A0CF-7647650857BA}"/>
              </a:ext>
            </a:extLst>
          </p:cNvPr>
          <p:cNvPicPr>
            <a:picLocks noChangeAspect="1"/>
          </p:cNvPicPr>
          <p:nvPr/>
        </p:nvPicPr>
        <p:blipFill>
          <a:blip r:embed="rId4"/>
          <a:srcRect l="41776" t="5714" r="34462" b="43998"/>
          <a:stretch>
            <a:fillRect/>
          </a:stretch>
        </p:blipFill>
        <p:spPr>
          <a:xfrm>
            <a:off x="948583" y="1553863"/>
            <a:ext cx="7093009" cy="4163741"/>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367773"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42856" y="2041805"/>
            <a:ext cx="1122218" cy="1122218"/>
          </a:xfrm>
          <a:prstGeom prst="rect">
            <a:avLst/>
          </a:prstGeom>
        </p:spPr>
      </p:pic>
      <p:pic>
        <p:nvPicPr>
          <p:cNvPr id="4" name="Picture 3">
            <a:extLst>
              <a:ext uri="{FF2B5EF4-FFF2-40B4-BE49-F238E27FC236}">
                <a16:creationId xmlns:a16="http://schemas.microsoft.com/office/drawing/2014/main" id="{3E34326F-110C-4877-E789-F842624F4840}"/>
              </a:ext>
            </a:extLst>
          </p:cNvPr>
          <p:cNvPicPr>
            <a:picLocks noChangeAspect="1"/>
          </p:cNvPicPr>
          <p:nvPr/>
        </p:nvPicPr>
        <p:blipFill>
          <a:blip r:embed="rId4"/>
          <a:srcRect l="41776" t="5714" r="34462" b="43998"/>
          <a:stretch>
            <a:fillRect/>
          </a:stretch>
        </p:blipFill>
        <p:spPr>
          <a:xfrm>
            <a:off x="948583" y="1553863"/>
            <a:ext cx="7093009" cy="4163741"/>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Exporting citations to RefWorks</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579977" y="1516314"/>
            <a:ext cx="5117949" cy="4524315"/>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Use the library search to export citations directly into RefWorks account.</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Click on the item.</a:t>
            </a:r>
          </a:p>
          <a:p>
            <a:r>
              <a:rPr lang="en-GB" b="1" dirty="0">
                <a:latin typeface="Calibri Light" panose="020F0302020204030204" pitchFamily="34" charset="0"/>
                <a:cs typeface="Calibri Light" panose="020F0302020204030204" pitchFamily="34" charset="0"/>
              </a:rPr>
              <a:t>Go to the ‘Send to’ section.</a:t>
            </a:r>
          </a:p>
          <a:p>
            <a:r>
              <a:rPr lang="en-GB" b="1" dirty="0">
                <a:latin typeface="Calibri Light" panose="020F0302020204030204" pitchFamily="34" charset="0"/>
                <a:cs typeface="Calibri Light" panose="020F0302020204030204" pitchFamily="34" charset="0"/>
              </a:rPr>
              <a:t>Click on ‘RefWorks’.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Every member of staff and student has a RefWorks account.  </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Sign up on the </a:t>
            </a:r>
            <a:r>
              <a:rPr lang="en-GB" b="1" dirty="0">
                <a:latin typeface="Calibri Light" panose="020F0302020204030204" pitchFamily="34" charset="0"/>
                <a:cs typeface="Calibri Light" panose="020F0302020204030204" pitchFamily="34" charset="0"/>
                <a:hlinkClick r:id="rId2"/>
              </a:rPr>
              <a:t>RefWorks page</a:t>
            </a:r>
            <a:r>
              <a:rPr lang="en-GB" b="1" dirty="0">
                <a:latin typeface="Calibri Light" panose="020F0302020204030204" pitchFamily="34" charset="0"/>
                <a:cs typeface="Calibri Light" panose="020F0302020204030204" pitchFamily="34" charset="0"/>
              </a:rPr>
              <a:t> with your university email address.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If you are using a different bibliographic software management tool use the ‘Export RIS’ option instead to export the citation.</a:t>
            </a:r>
          </a:p>
        </p:txBody>
      </p:sp>
      <p:pic>
        <p:nvPicPr>
          <p:cNvPr id="6" name="Picture 5">
            <a:extLst>
              <a:ext uri="{FF2B5EF4-FFF2-40B4-BE49-F238E27FC236}">
                <a16:creationId xmlns:a16="http://schemas.microsoft.com/office/drawing/2014/main" id="{D99C2059-F1A7-2712-86F4-07BDFBE7EDE2}"/>
              </a:ext>
            </a:extLst>
          </p:cNvPr>
          <p:cNvPicPr>
            <a:picLocks noChangeAspect="1"/>
          </p:cNvPicPr>
          <p:nvPr/>
        </p:nvPicPr>
        <p:blipFill>
          <a:blip r:embed="rId3"/>
          <a:srcRect l="10525" t="11459" r="23524" b="7527"/>
          <a:stretch>
            <a:fillRect/>
          </a:stretch>
        </p:blipFill>
        <p:spPr>
          <a:xfrm>
            <a:off x="872725" y="1452107"/>
            <a:ext cx="5524585" cy="4524316"/>
          </a:xfrm>
          <a:prstGeom prst="rect">
            <a:avLst/>
          </a:prstGeom>
        </p:spPr>
      </p:pic>
      <p:sp>
        <p:nvSpPr>
          <p:cNvPr id="7" name="Rectangle 6">
            <a:extLst>
              <a:ext uri="{FF2B5EF4-FFF2-40B4-BE49-F238E27FC236}">
                <a16:creationId xmlns:a16="http://schemas.microsoft.com/office/drawing/2014/main" id="{E81F98A9-3A75-4CA1-84F4-9342B0F4E75B}"/>
              </a:ext>
            </a:extLst>
          </p:cNvPr>
          <p:cNvSpPr/>
          <p:nvPr/>
        </p:nvSpPr>
        <p:spPr>
          <a:xfrm>
            <a:off x="2009490" y="3186347"/>
            <a:ext cx="1235243" cy="44982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A36743F-AC0B-88C1-42D5-E8FACC3FC1F5}"/>
              </a:ext>
            </a:extLst>
          </p:cNvPr>
          <p:cNvSpPr txBox="1"/>
          <p:nvPr/>
        </p:nvSpPr>
        <p:spPr>
          <a:xfrm>
            <a:off x="1055392" y="5912216"/>
            <a:ext cx="6096912" cy="369332"/>
          </a:xfrm>
          <a:prstGeom prst="rect">
            <a:avLst/>
          </a:prstGeom>
          <a:noFill/>
        </p:spPr>
        <p:txBody>
          <a:bodyPr wrap="square">
            <a:spAutoFit/>
          </a:bodyPr>
          <a:lstStyle/>
          <a:p>
            <a:r>
              <a:rPr lang="en-GB" b="1" dirty="0">
                <a:latin typeface="Calibri Light" panose="020F0302020204030204" pitchFamily="34" charset="0"/>
                <a:cs typeface="Calibri Light" panose="020F0302020204030204" pitchFamily="34" charset="0"/>
                <a:hlinkClick r:id="rId4"/>
              </a:rPr>
              <a:t>Search</a:t>
            </a:r>
            <a:endParaRPr lang="en-GB" b="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2842893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When to use the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12097" y="1536012"/>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689811" y="2808012"/>
            <a:ext cx="488455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16292"/>
            <a:ext cx="4884556" cy="3276541"/>
          </a:xfrm>
          <a:prstGeom prst="rect">
            <a:avLst/>
          </a:prstGeom>
          <a:effectLst/>
        </p:spPr>
      </p:pic>
    </p:spTree>
    <p:extLst>
      <p:ext uri="{BB962C8B-B14F-4D97-AF65-F5344CB8AC3E}">
        <p14:creationId xmlns:p14="http://schemas.microsoft.com/office/powerpoint/2010/main" val="15221596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pPr marL="0" indent="0">
              <a:buNone/>
            </a:pPr>
            <a:r>
              <a:rPr lang="en-GB" sz="1800" dirty="0"/>
              <a:t>Databases not searched by the library search:</a:t>
            </a:r>
          </a:p>
          <a:p>
            <a:pPr lvl="1">
              <a:buFont typeface="Arial" panose="020B0604020202020204" pitchFamily="34" charset="0"/>
              <a:buChar char="•"/>
            </a:pPr>
            <a:r>
              <a:rPr lang="en-GB" sz="1800" dirty="0"/>
              <a:t>Box </a:t>
            </a:r>
            <a:r>
              <a:rPr lang="en-GB" sz="1800"/>
              <a:t>of Broadcasts.</a:t>
            </a:r>
            <a:endParaRPr lang="en-GB" sz="1800" dirty="0"/>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Human Anatomy Atlas.</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1787405"/>
            <a:ext cx="6251277" cy="3582839"/>
          </a:xfrm>
          <a:prstGeom prst="rect">
            <a:avLst/>
          </a:prstGeom>
          <a:effectLst/>
        </p:spPr>
      </p:pic>
    </p:spTree>
    <p:extLst>
      <p:ext uri="{BB962C8B-B14F-4D97-AF65-F5344CB8AC3E}">
        <p14:creationId xmlns:p14="http://schemas.microsoft.com/office/powerpoint/2010/main" val="34941400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450164"/>
            <a:ext cx="11209740" cy="4867509"/>
          </a:xfrm>
        </p:spPr>
        <p:txBody>
          <a:bodyPr>
            <a:noAutofit/>
          </a:bodyPr>
          <a:lstStyle/>
          <a:p>
            <a:pPr>
              <a:buFont typeface="Arial" panose="020B0604020202020204" pitchFamily="34" charset="0"/>
              <a:buChar char="•"/>
            </a:pPr>
            <a:r>
              <a:rPr lang="en-GB" sz="2000" b="1" dirty="0">
                <a:hlinkClick r:id="rId2"/>
              </a:rPr>
              <a:t>Art &amp; Architecture Source</a:t>
            </a:r>
            <a:endParaRPr lang="en-GB" sz="2000" b="1" dirty="0"/>
          </a:p>
          <a:p>
            <a:pPr marL="0" indent="0">
              <a:buNone/>
            </a:pPr>
            <a:r>
              <a:rPr lang="en-GB" sz="20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2000" b="1" dirty="0">
                <a:solidFill>
                  <a:srgbClr val="3A3A3A"/>
                </a:solidFill>
                <a:hlinkClick r:id="rId3"/>
              </a:rPr>
              <a:t>Artstor</a:t>
            </a:r>
            <a:endParaRPr lang="en-GB" sz="2000" b="1" dirty="0">
              <a:solidFill>
                <a:srgbClr val="3A3A3A"/>
              </a:solidFill>
            </a:endParaRPr>
          </a:p>
          <a:p>
            <a:pPr marL="0" indent="0">
              <a:buNone/>
            </a:pPr>
            <a:r>
              <a:rPr lang="en-GB" sz="20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2000" b="1" dirty="0">
                <a:hlinkClick r:id="rId4"/>
              </a:rPr>
              <a:t>Bridgeman Education</a:t>
            </a:r>
            <a:endParaRPr lang="en-GB" sz="2000" b="1" dirty="0"/>
          </a:p>
          <a:p>
            <a:pPr marL="0" indent="0">
              <a:buNone/>
            </a:pPr>
            <a:r>
              <a:rPr lang="en-GB" sz="20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2000" b="1" i="0" dirty="0">
                <a:solidFill>
                  <a:srgbClr val="3A3A3A"/>
                </a:solidFill>
                <a:effectLst/>
                <a:highlight>
                  <a:srgbClr val="FFFFFF"/>
                </a:highlight>
              </a:rPr>
              <a:t> </a:t>
            </a:r>
            <a:r>
              <a:rPr lang="en-US" sz="2000" b="1" dirty="0">
                <a:hlinkClick r:id="rId5"/>
              </a:rPr>
              <a:t>Digital Theatre Plus</a:t>
            </a:r>
            <a:endParaRPr lang="en-US" sz="2000" b="1" dirty="0"/>
          </a:p>
          <a:p>
            <a:pPr marL="0" indent="0">
              <a:buNone/>
            </a:pPr>
            <a:r>
              <a:rPr lang="en-GB" sz="20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ighlight>
                  <a:srgbClr val="FFFFFF"/>
                </a:highlight>
                <a:hlinkClick r:id="rId2"/>
              </a:rPr>
              <a:t>Human Anatomy Atlas</a:t>
            </a:r>
            <a:endParaRPr lang="en-GB" sz="2000" b="1" dirty="0">
              <a:solidFill>
                <a:srgbClr val="3A3A3A"/>
              </a:solidFill>
              <a:highlight>
                <a:srgbClr val="FFFFFF"/>
              </a:highlight>
            </a:endParaRPr>
          </a:p>
          <a:p>
            <a:pPr marL="0" indent="0">
              <a:buNone/>
            </a:pPr>
            <a:r>
              <a:rPr lang="en-GB" sz="2000" dirty="0">
                <a:highlight>
                  <a:srgbClr val="FFFFFF"/>
                </a:highlight>
              </a:rPr>
              <a:t>A comprehensive 3D atlas of the human body and of musculoskeletal structures and function, plus common injuries and conditions.</a:t>
            </a:r>
            <a:endParaRPr lang="en-GB" sz="2000" dirty="0">
              <a:solidFill>
                <a:srgbClr val="3A3A3A"/>
              </a:solidFill>
              <a:highlight>
                <a:srgbClr val="FFFFFF"/>
              </a:highlight>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09563" y="1971161"/>
            <a:ext cx="4474653" cy="4241717"/>
          </a:xfrm>
        </p:spPr>
        <p:txBody>
          <a:bodyPr>
            <a:normAutofit/>
          </a:bodyPr>
          <a:lstStyle/>
          <a:p>
            <a:pPr algn="l">
              <a:buFont typeface="Arial" panose="020B0604020202020204" pitchFamily="34" charset="0"/>
              <a:buChar char="•"/>
            </a:pPr>
            <a:r>
              <a:rPr lang="en-GB" sz="1900" b="0" i="0" dirty="0">
                <a:solidFill>
                  <a:srgbClr val="3A3A3A"/>
                </a:solidFill>
                <a:effectLst/>
              </a:rPr>
              <a:t>Searchable database of digital images and associated catalog</a:t>
            </a:r>
            <a:r>
              <a:rPr lang="en-GB" sz="1900" dirty="0">
                <a:solidFill>
                  <a:srgbClr val="3A3A3A"/>
                </a:solidFill>
              </a:rPr>
              <a:t>ue</a:t>
            </a:r>
            <a:r>
              <a:rPr lang="en-GB" sz="1900" b="0" i="0" dirty="0">
                <a:solidFill>
                  <a:srgbClr val="3A3A3A"/>
                </a:solidFill>
                <a:effectLst/>
              </a:rPr>
              <a:t> data.</a:t>
            </a:r>
          </a:p>
          <a:p>
            <a:pPr algn="l">
              <a:buFont typeface="Arial" panose="020B0604020202020204" pitchFamily="34" charset="0"/>
              <a:buChar char="•"/>
            </a:pPr>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buFont typeface="Arial" panose="020B0604020202020204" pitchFamily="34" charset="0"/>
              <a:buChar char="•"/>
            </a:pPr>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5" name="Picture 4">
            <a:extLst>
              <a:ext uri="{FF2B5EF4-FFF2-40B4-BE49-F238E27FC236}">
                <a16:creationId xmlns:a16="http://schemas.microsoft.com/office/drawing/2014/main" id="{CF209C31-ED4B-A4D1-26B5-6446DDF30F83}"/>
              </a:ext>
            </a:extLst>
          </p:cNvPr>
          <p:cNvPicPr>
            <a:picLocks noChangeAspect="1"/>
          </p:cNvPicPr>
          <p:nvPr/>
        </p:nvPicPr>
        <p:blipFill>
          <a:blip r:embed="rId3"/>
          <a:srcRect l="428" t="12201" r="2326" b="11298"/>
          <a:stretch>
            <a:fillRect/>
          </a:stretch>
        </p:blipFill>
        <p:spPr>
          <a:xfrm>
            <a:off x="5240004" y="1856204"/>
            <a:ext cx="6520913" cy="3419926"/>
          </a:xfrm>
          <a:prstGeom prst="rect">
            <a:avLst/>
          </a:prstGeom>
        </p:spPr>
      </p:pic>
    </p:spTree>
    <p:extLst>
      <p:ext uri="{BB962C8B-B14F-4D97-AF65-F5344CB8AC3E}">
        <p14:creationId xmlns:p14="http://schemas.microsoft.com/office/powerpoint/2010/main" val="28265146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p:txBody>
          <a:bodyPr/>
          <a:lstStyle/>
          <a:p>
            <a:r>
              <a:rPr lang="en-GB"/>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517870" y="1384494"/>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6773908" y="5601799"/>
            <a:ext cx="3066251" cy="369332"/>
          </a:xfrm>
          <a:prstGeom prst="rect">
            <a:avLst/>
          </a:prstGeom>
          <a:noFill/>
        </p:spPr>
        <p:txBody>
          <a:bodyPr wrap="square" rtlCol="0">
            <a:spAutoFit/>
          </a:bodyPr>
          <a:lstStyle/>
          <a:p>
            <a:r>
              <a:rPr lang="en-GB" dirty="0">
                <a:hlinkClick r:id="rId2"/>
              </a:rPr>
              <a:t>Box of Broadcasts</a:t>
            </a:r>
            <a:endParaRPr lang="en-GB" dirty="0"/>
          </a:p>
        </p:txBody>
      </p:sp>
      <p:pic>
        <p:nvPicPr>
          <p:cNvPr id="5" name="Picture 4">
            <a:extLst>
              <a:ext uri="{FF2B5EF4-FFF2-40B4-BE49-F238E27FC236}">
                <a16:creationId xmlns:a16="http://schemas.microsoft.com/office/drawing/2014/main" id="{BCC34C10-26C5-9530-0A1E-8B6BF3C3A054}"/>
              </a:ext>
            </a:extLst>
          </p:cNvPr>
          <p:cNvPicPr>
            <a:picLocks noChangeAspect="1"/>
          </p:cNvPicPr>
          <p:nvPr/>
        </p:nvPicPr>
        <p:blipFill>
          <a:blip r:embed="rId3"/>
          <a:srcRect l="31528" t="11263" r="32769" b="4867"/>
          <a:stretch>
            <a:fillRect/>
          </a:stretch>
        </p:blipFill>
        <p:spPr>
          <a:xfrm>
            <a:off x="607774" y="2751526"/>
            <a:ext cx="5218104" cy="3399972"/>
          </a:xfrm>
          <a:prstGeom prst="rect">
            <a:avLst/>
          </a:prstGeom>
        </p:spPr>
      </p:pic>
      <p:pic>
        <p:nvPicPr>
          <p:cNvPr id="9" name="Picture 8">
            <a:extLst>
              <a:ext uri="{FF2B5EF4-FFF2-40B4-BE49-F238E27FC236}">
                <a16:creationId xmlns:a16="http://schemas.microsoft.com/office/drawing/2014/main" id="{59DCAF62-A109-F915-7E9B-A0BB848880F2}"/>
              </a:ext>
            </a:extLst>
          </p:cNvPr>
          <p:cNvPicPr>
            <a:picLocks noChangeAspect="1"/>
          </p:cNvPicPr>
          <p:nvPr/>
        </p:nvPicPr>
        <p:blipFill>
          <a:blip r:embed="rId4"/>
          <a:srcRect l="32252" t="11748" r="32769" b="6356"/>
          <a:stretch>
            <a:fillRect/>
          </a:stretch>
        </p:blipFill>
        <p:spPr>
          <a:xfrm>
            <a:off x="6393215" y="1694759"/>
            <a:ext cx="5627743" cy="3654755"/>
          </a:xfrm>
          <a:prstGeom prst="rect">
            <a:avLst/>
          </a:prstGeom>
        </p:spPr>
      </p:pic>
    </p:spTree>
    <p:extLst>
      <p:ext uri="{BB962C8B-B14F-4D97-AF65-F5344CB8AC3E}">
        <p14:creationId xmlns:p14="http://schemas.microsoft.com/office/powerpoint/2010/main" val="19136626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ABB5B-BC4C-5397-1F39-F800812CB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68408-62EC-512C-488A-4768FA108BA2}"/>
              </a:ext>
            </a:extLst>
          </p:cNvPr>
          <p:cNvSpPr>
            <a:spLocks noGrp="1"/>
          </p:cNvSpPr>
          <p:nvPr>
            <p:ph type="title"/>
          </p:nvPr>
        </p:nvSpPr>
        <p:spPr/>
        <p:txBody>
          <a:bodyPr/>
          <a:lstStyle/>
          <a:p>
            <a:r>
              <a:rPr lang="en-GB" dirty="0"/>
              <a:t>How to search Box of Broadcasts (BoB)</a:t>
            </a:r>
          </a:p>
        </p:txBody>
      </p:sp>
      <p:sp>
        <p:nvSpPr>
          <p:cNvPr id="6" name="TextBox 5">
            <a:extLst>
              <a:ext uri="{FF2B5EF4-FFF2-40B4-BE49-F238E27FC236}">
                <a16:creationId xmlns:a16="http://schemas.microsoft.com/office/drawing/2014/main" id="{C60D7C8C-D7BE-E725-D5A3-5C3047D162C8}"/>
              </a:ext>
            </a:extLst>
          </p:cNvPr>
          <p:cNvSpPr txBox="1"/>
          <p:nvPr/>
        </p:nvSpPr>
        <p:spPr>
          <a:xfrm>
            <a:off x="257346" y="1428297"/>
            <a:ext cx="6335095" cy="1938992"/>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From the guide select a day and time of a programme you want to view. </a:t>
            </a:r>
          </a:p>
          <a:p>
            <a:pPr marL="342900" indent="-342900">
              <a:buFont typeface="Arial" panose="020B0604020202020204" pitchFamily="34" charset="0"/>
              <a:buChar char="•"/>
            </a:pPr>
            <a:r>
              <a:rPr lang="en-GB" sz="2000" dirty="0"/>
              <a:t>Search by programme or by public playlist.</a:t>
            </a:r>
          </a:p>
          <a:p>
            <a:pPr marL="342900" indent="-342900">
              <a:buFont typeface="Arial" panose="020B0604020202020204" pitchFamily="34" charset="0"/>
              <a:buChar char="•"/>
            </a:pPr>
            <a:r>
              <a:rPr lang="en-GB" sz="2000" dirty="0"/>
              <a:t>Curated Playlists to search for pre-created lists; click on the Learning on Screen logo, then  Content Hub.</a:t>
            </a:r>
          </a:p>
          <a:p>
            <a:pPr marL="342900" indent="-342900">
              <a:buFont typeface="Arial" panose="020B0604020202020204" pitchFamily="34" charset="0"/>
              <a:buChar char="•"/>
            </a:pPr>
            <a:r>
              <a:rPr lang="en-GB" sz="2000" dirty="0">
                <a:hlinkClick r:id="rId2"/>
              </a:rPr>
              <a:t>BoB Curated Playlists · Learning on Screen</a:t>
            </a:r>
            <a:endParaRPr lang="en-GB" sz="2000" dirty="0"/>
          </a:p>
        </p:txBody>
      </p:sp>
      <p:pic>
        <p:nvPicPr>
          <p:cNvPr id="13" name="Picture 12">
            <a:extLst>
              <a:ext uri="{FF2B5EF4-FFF2-40B4-BE49-F238E27FC236}">
                <a16:creationId xmlns:a16="http://schemas.microsoft.com/office/drawing/2014/main" id="{9AAE6A3C-9DE7-1B8C-822D-DC30D0A61D68}"/>
              </a:ext>
            </a:extLst>
          </p:cNvPr>
          <p:cNvPicPr>
            <a:picLocks noChangeAspect="1"/>
          </p:cNvPicPr>
          <p:nvPr/>
        </p:nvPicPr>
        <p:blipFill>
          <a:blip r:embed="rId3"/>
          <a:srcRect l="33265" t="20229" r="33928" b="5080"/>
          <a:stretch>
            <a:fillRect/>
          </a:stretch>
        </p:blipFill>
        <p:spPr>
          <a:xfrm>
            <a:off x="6494892" y="1695406"/>
            <a:ext cx="5490310" cy="3467187"/>
          </a:xfrm>
          <a:prstGeom prst="rect">
            <a:avLst/>
          </a:prstGeom>
        </p:spPr>
      </p:pic>
      <p:pic>
        <p:nvPicPr>
          <p:cNvPr id="15" name="Picture 14">
            <a:extLst>
              <a:ext uri="{FF2B5EF4-FFF2-40B4-BE49-F238E27FC236}">
                <a16:creationId xmlns:a16="http://schemas.microsoft.com/office/drawing/2014/main" id="{E52DA6E0-EAB8-A80C-3FA3-220AFE094A07}"/>
              </a:ext>
            </a:extLst>
          </p:cNvPr>
          <p:cNvPicPr>
            <a:picLocks noChangeAspect="1"/>
          </p:cNvPicPr>
          <p:nvPr/>
        </p:nvPicPr>
        <p:blipFill>
          <a:blip r:embed="rId4"/>
          <a:srcRect l="30000" t="11424" r="30299" b="62831"/>
          <a:stretch>
            <a:fillRect/>
          </a:stretch>
        </p:blipFill>
        <p:spPr>
          <a:xfrm>
            <a:off x="416133" y="3490712"/>
            <a:ext cx="5920363" cy="1064862"/>
          </a:xfrm>
          <a:prstGeom prst="rect">
            <a:avLst/>
          </a:prstGeom>
        </p:spPr>
      </p:pic>
      <p:pic>
        <p:nvPicPr>
          <p:cNvPr id="17" name="Picture 16">
            <a:extLst>
              <a:ext uri="{FF2B5EF4-FFF2-40B4-BE49-F238E27FC236}">
                <a16:creationId xmlns:a16="http://schemas.microsoft.com/office/drawing/2014/main" id="{FB40157C-DD91-E860-ECC3-31373A8F0AE7}"/>
              </a:ext>
            </a:extLst>
          </p:cNvPr>
          <p:cNvPicPr>
            <a:picLocks noChangeAspect="1"/>
          </p:cNvPicPr>
          <p:nvPr/>
        </p:nvPicPr>
        <p:blipFill>
          <a:blip r:embed="rId5"/>
          <a:srcRect l="29776" t="53846" r="30030" b="12477"/>
          <a:stretch>
            <a:fillRect/>
          </a:stretch>
        </p:blipFill>
        <p:spPr>
          <a:xfrm>
            <a:off x="416134" y="4660911"/>
            <a:ext cx="5908010" cy="1373035"/>
          </a:xfrm>
          <a:prstGeom prst="rect">
            <a:avLst/>
          </a:prstGeom>
        </p:spPr>
      </p:pic>
    </p:spTree>
    <p:extLst>
      <p:ext uri="{BB962C8B-B14F-4D97-AF65-F5344CB8AC3E}">
        <p14:creationId xmlns:p14="http://schemas.microsoft.com/office/powerpoint/2010/main" val="40648127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p:spPr>
      </p:pic>
    </p:spTree>
    <p:extLst>
      <p:ext uri="{BB962C8B-B14F-4D97-AF65-F5344CB8AC3E}">
        <p14:creationId xmlns:p14="http://schemas.microsoft.com/office/powerpoint/2010/main" val="13278832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p:spPr>
      </p:pic>
    </p:spTree>
    <p:extLst>
      <p:ext uri="{BB962C8B-B14F-4D97-AF65-F5344CB8AC3E}">
        <p14:creationId xmlns:p14="http://schemas.microsoft.com/office/powerpoint/2010/main" val="42272530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p:spPr>
      </p:pic>
    </p:spTree>
    <p:extLst>
      <p:ext uri="{BB962C8B-B14F-4D97-AF65-F5344CB8AC3E}">
        <p14:creationId xmlns:p14="http://schemas.microsoft.com/office/powerpoint/2010/main" val="17731120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4827327" y="1549981"/>
            <a:ext cx="7037969" cy="4165841"/>
          </a:xfrm>
          <a:prstGeom prst="rect">
            <a:avLst/>
          </a:prstGeom>
        </p:spPr>
      </p:pic>
    </p:spTree>
    <p:extLst>
      <p:ext uri="{BB962C8B-B14F-4D97-AF65-F5344CB8AC3E}">
        <p14:creationId xmlns:p14="http://schemas.microsoft.com/office/powerpoint/2010/main" val="33070091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466586" y="1644004"/>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 content</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5150184" y="1465081"/>
            <a:ext cx="6501296" cy="3748915"/>
          </a:xfrm>
          <a:noFill/>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32267425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671" y="2920740"/>
            <a:ext cx="5253297" cy="494722"/>
          </a:xfrm>
        </p:spPr>
        <p:txBody>
          <a:bodyPr/>
          <a:lstStyle/>
          <a:p>
            <a:r>
              <a:rPr lang="en-US" dirty="0">
                <a:hlinkClick r:id="rId2"/>
              </a:rPr>
              <a:t>Bloomsbury Academic</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Bloomsbury Academic</a:t>
            </a:r>
          </a:p>
        </p:txBody>
      </p:sp>
      <p:sp>
        <p:nvSpPr>
          <p:cNvPr id="6" name="TextBox 5">
            <a:extLst>
              <a:ext uri="{FF2B5EF4-FFF2-40B4-BE49-F238E27FC236}">
                <a16:creationId xmlns:a16="http://schemas.microsoft.com/office/drawing/2014/main" id="{34FF6358-F268-BA17-A3D6-58AD1452F661}"/>
              </a:ext>
            </a:extLst>
          </p:cNvPr>
          <p:cNvSpPr txBox="1"/>
          <p:nvPr/>
        </p:nvSpPr>
        <p:spPr>
          <a:xfrm>
            <a:off x="406645" y="1388087"/>
            <a:ext cx="5088551" cy="1631216"/>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Explore collections by Subject (346 books in the music and sound studies collection.</a:t>
            </a:r>
          </a:p>
          <a:p>
            <a:pPr marL="342900" indent="-342900">
              <a:buFont typeface="Arial" panose="020B0604020202020204" pitchFamily="34" charset="0"/>
              <a:buChar char="•"/>
            </a:pPr>
            <a:r>
              <a:rPr lang="en-GB" sz="2000" dirty="0">
                <a:solidFill>
                  <a:srgbClr val="3A3A3A"/>
                </a:solidFill>
              </a:rPr>
              <a:t>Limit to content you have access to.</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7" name="Picture 6">
            <a:extLst>
              <a:ext uri="{FF2B5EF4-FFF2-40B4-BE49-F238E27FC236}">
                <a16:creationId xmlns:a16="http://schemas.microsoft.com/office/drawing/2014/main" id="{2A1DE363-B585-FCA2-2DD1-3005F1F2CAC7}"/>
              </a:ext>
            </a:extLst>
          </p:cNvPr>
          <p:cNvPicPr>
            <a:picLocks noChangeAspect="1"/>
          </p:cNvPicPr>
          <p:nvPr/>
        </p:nvPicPr>
        <p:blipFill>
          <a:blip r:embed="rId3"/>
          <a:srcRect l="3675" t="13732" r="5069" b="9638"/>
          <a:stretch>
            <a:fillRect/>
          </a:stretch>
        </p:blipFill>
        <p:spPr>
          <a:xfrm>
            <a:off x="575048" y="3494603"/>
            <a:ext cx="4838463" cy="2708641"/>
          </a:xfrm>
          <a:prstGeom prst="rect">
            <a:avLst/>
          </a:prstGeom>
        </p:spPr>
      </p:pic>
      <p:pic>
        <p:nvPicPr>
          <p:cNvPr id="13" name="Picture 12">
            <a:extLst>
              <a:ext uri="{FF2B5EF4-FFF2-40B4-BE49-F238E27FC236}">
                <a16:creationId xmlns:a16="http://schemas.microsoft.com/office/drawing/2014/main" id="{42DA6E62-E12D-C4BC-0AA3-387EF12B234E}"/>
              </a:ext>
            </a:extLst>
          </p:cNvPr>
          <p:cNvPicPr>
            <a:picLocks noChangeAspect="1"/>
          </p:cNvPicPr>
          <p:nvPr/>
        </p:nvPicPr>
        <p:blipFill>
          <a:blip r:embed="rId4"/>
          <a:srcRect l="6124" t="43699" r="8554" b="21405"/>
          <a:stretch>
            <a:fillRect/>
          </a:stretch>
        </p:blipFill>
        <p:spPr>
          <a:xfrm>
            <a:off x="5495196" y="1326340"/>
            <a:ext cx="6621971" cy="1805514"/>
          </a:xfrm>
          <a:prstGeom prst="rect">
            <a:avLst/>
          </a:prstGeom>
        </p:spPr>
      </p:pic>
      <p:pic>
        <p:nvPicPr>
          <p:cNvPr id="15" name="Picture 14">
            <a:extLst>
              <a:ext uri="{FF2B5EF4-FFF2-40B4-BE49-F238E27FC236}">
                <a16:creationId xmlns:a16="http://schemas.microsoft.com/office/drawing/2014/main" id="{6F77D705-30BC-64A8-04B1-C825565EA78E}"/>
              </a:ext>
            </a:extLst>
          </p:cNvPr>
          <p:cNvPicPr>
            <a:picLocks noChangeAspect="1"/>
          </p:cNvPicPr>
          <p:nvPr/>
        </p:nvPicPr>
        <p:blipFill>
          <a:blip r:embed="rId5"/>
          <a:srcRect l="1067" t="11976" r="6798" b="5389"/>
          <a:stretch>
            <a:fillRect/>
          </a:stretch>
        </p:blipFill>
        <p:spPr>
          <a:xfrm>
            <a:off x="5968240" y="3317191"/>
            <a:ext cx="4890156" cy="2923924"/>
          </a:xfrm>
          <a:prstGeom prst="rect">
            <a:avLst/>
          </a:prstGeom>
        </p:spPr>
      </p:pic>
      <p:sp>
        <p:nvSpPr>
          <p:cNvPr id="16" name="Rectangle 15">
            <a:extLst>
              <a:ext uri="{FF2B5EF4-FFF2-40B4-BE49-F238E27FC236}">
                <a16:creationId xmlns:a16="http://schemas.microsoft.com/office/drawing/2014/main" id="{37910957-B8D6-EEA9-413C-4F2D84D06BFF}"/>
              </a:ext>
            </a:extLst>
          </p:cNvPr>
          <p:cNvSpPr/>
          <p:nvPr/>
        </p:nvSpPr>
        <p:spPr>
          <a:xfrm>
            <a:off x="5645188" y="1326340"/>
            <a:ext cx="1319583" cy="272491"/>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30FC302-5342-ECD4-C070-02E7AC3AADBA}"/>
              </a:ext>
            </a:extLst>
          </p:cNvPr>
          <p:cNvSpPr/>
          <p:nvPr/>
        </p:nvSpPr>
        <p:spPr>
          <a:xfrm>
            <a:off x="6247487" y="3646649"/>
            <a:ext cx="1160796" cy="60777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F2EFE552-4218-3381-A450-517BD04D0337}"/>
              </a:ext>
            </a:extLst>
          </p:cNvPr>
          <p:cNvSpPr/>
          <p:nvPr/>
        </p:nvSpPr>
        <p:spPr>
          <a:xfrm>
            <a:off x="2688446" y="3750683"/>
            <a:ext cx="459937" cy="20038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74769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85457" y="1597301"/>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7" name="Picture 6">
            <a:extLst>
              <a:ext uri="{FF2B5EF4-FFF2-40B4-BE49-F238E27FC236}">
                <a16:creationId xmlns:a16="http://schemas.microsoft.com/office/drawing/2014/main" id="{301FCF46-0415-3C27-283E-3E4FB6C3CF4C}"/>
              </a:ext>
            </a:extLst>
          </p:cNvPr>
          <p:cNvPicPr>
            <a:picLocks noChangeAspect="1"/>
          </p:cNvPicPr>
          <p:nvPr/>
        </p:nvPicPr>
        <p:blipFill>
          <a:blip r:embed="rId3"/>
          <a:srcRect l="75682" t="6098" r="5370" b="43522"/>
          <a:stretch>
            <a:fillRect/>
          </a:stretch>
        </p:blipFill>
        <p:spPr>
          <a:xfrm>
            <a:off x="5832034" y="1372806"/>
            <a:ext cx="6037665" cy="4452717"/>
          </a:xfrm>
          <a:prstGeom prst="rect">
            <a:avLst/>
          </a:prstGeom>
        </p:spPr>
      </p:pic>
      <p:pic>
        <p:nvPicPr>
          <p:cNvPr id="10" name="Picture 9">
            <a:extLst>
              <a:ext uri="{FF2B5EF4-FFF2-40B4-BE49-F238E27FC236}">
                <a16:creationId xmlns:a16="http://schemas.microsoft.com/office/drawing/2014/main" id="{CF7620F5-C62F-A4DF-DF5C-707BBDA81329}"/>
              </a:ext>
            </a:extLst>
          </p:cNvPr>
          <p:cNvPicPr>
            <a:picLocks noChangeAspect="1"/>
          </p:cNvPicPr>
          <p:nvPr/>
        </p:nvPicPr>
        <p:blipFill>
          <a:blip r:embed="rId4"/>
          <a:srcRect l="70873" t="5915" r="4581" b="43499"/>
          <a:stretch>
            <a:fillRect/>
          </a:stretch>
        </p:blipFill>
        <p:spPr>
          <a:xfrm>
            <a:off x="362155" y="3037483"/>
            <a:ext cx="5253297" cy="3002982"/>
          </a:xfrm>
          <a:prstGeom prst="rect">
            <a:avLst/>
          </a:prstGeom>
        </p:spPr>
      </p:pic>
    </p:spTree>
    <p:extLst>
      <p:ext uri="{BB962C8B-B14F-4D97-AF65-F5344CB8AC3E}">
        <p14:creationId xmlns:p14="http://schemas.microsoft.com/office/powerpoint/2010/main" val="30396289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11CCF8-CAA1-1DBC-40AD-D6AB0D524EE2}"/>
            </a:ext>
          </a:extLst>
        </p:cNvPr>
        <p:cNvGrpSpPr/>
        <p:nvPr/>
      </p:nvGrpSpPr>
      <p:grpSpPr>
        <a:xfrm>
          <a:off x="0" y="0"/>
          <a:ext cx="0" cy="0"/>
          <a:chOff x="0" y="0"/>
          <a:chExt cx="0" cy="0"/>
        </a:xfrm>
      </p:grpSpPr>
      <p:sp>
        <p:nvSpPr>
          <p:cNvPr id="11" name="Text Placeholder 1">
            <a:extLst>
              <a:ext uri="{FF2B5EF4-FFF2-40B4-BE49-F238E27FC236}">
                <a16:creationId xmlns:a16="http://schemas.microsoft.com/office/drawing/2014/main" id="{EE0DC53B-7B93-BDCF-16D7-D1198703E327}"/>
              </a:ext>
            </a:extLst>
          </p:cNvPr>
          <p:cNvSpPr>
            <a:spLocks noGrp="1"/>
          </p:cNvSpPr>
          <p:nvPr>
            <p:ph type="body" idx="1"/>
          </p:nvPr>
        </p:nvSpPr>
        <p:spPr>
          <a:xfrm>
            <a:off x="326574" y="3104919"/>
            <a:ext cx="5253297" cy="494722"/>
          </a:xfrm>
        </p:spPr>
        <p:txBody>
          <a:bodyPr/>
          <a:lstStyle/>
          <a:p>
            <a:r>
              <a:rPr lang="en-US" dirty="0">
                <a:hlinkClick r:id="rId2"/>
              </a:rPr>
              <a:t>Collection Discovery</a:t>
            </a:r>
            <a:endParaRPr lang="en-US" dirty="0"/>
          </a:p>
        </p:txBody>
      </p:sp>
      <p:sp>
        <p:nvSpPr>
          <p:cNvPr id="3" name="Title 2">
            <a:extLst>
              <a:ext uri="{FF2B5EF4-FFF2-40B4-BE49-F238E27FC236}">
                <a16:creationId xmlns:a16="http://schemas.microsoft.com/office/drawing/2014/main" id="{49505EB0-1C26-8EB3-2C4D-5849AB28E900}"/>
              </a:ext>
            </a:extLst>
          </p:cNvPr>
          <p:cNvSpPr>
            <a:spLocks noGrp="1"/>
          </p:cNvSpPr>
          <p:nvPr>
            <p:ph type="title"/>
          </p:nvPr>
        </p:nvSpPr>
        <p:spPr>
          <a:xfrm>
            <a:off x="485457" y="174958"/>
            <a:ext cx="10795518" cy="1003916"/>
          </a:xfrm>
        </p:spPr>
        <p:txBody>
          <a:bodyPr anchor="b">
            <a:normAutofit/>
          </a:bodyPr>
          <a:lstStyle/>
          <a:p>
            <a:r>
              <a:rPr lang="en-GB" dirty="0"/>
              <a:t>Ebook collections</a:t>
            </a:r>
          </a:p>
        </p:txBody>
      </p:sp>
      <p:pic>
        <p:nvPicPr>
          <p:cNvPr id="7" name="Picture 6">
            <a:extLst>
              <a:ext uri="{FF2B5EF4-FFF2-40B4-BE49-F238E27FC236}">
                <a16:creationId xmlns:a16="http://schemas.microsoft.com/office/drawing/2014/main" id="{8A68396D-80BC-0CCB-1A7E-DB2FD1A0F3A9}"/>
              </a:ext>
            </a:extLst>
          </p:cNvPr>
          <p:cNvPicPr>
            <a:picLocks noChangeAspect="1"/>
          </p:cNvPicPr>
          <p:nvPr/>
        </p:nvPicPr>
        <p:blipFill>
          <a:blip r:embed="rId3"/>
          <a:srcRect l="45351" t="20118" r="32290" b="47031"/>
          <a:stretch>
            <a:fillRect/>
          </a:stretch>
        </p:blipFill>
        <p:spPr>
          <a:xfrm>
            <a:off x="5008667" y="1258582"/>
            <a:ext cx="5672202" cy="2311555"/>
          </a:xfrm>
          <a:prstGeom prst="rect">
            <a:avLst/>
          </a:prstGeom>
        </p:spPr>
      </p:pic>
      <p:pic>
        <p:nvPicPr>
          <p:cNvPr id="10" name="Picture 9">
            <a:extLst>
              <a:ext uri="{FF2B5EF4-FFF2-40B4-BE49-F238E27FC236}">
                <a16:creationId xmlns:a16="http://schemas.microsoft.com/office/drawing/2014/main" id="{97CEA6F5-5D97-2540-B1A6-60682BD5FCC8}"/>
              </a:ext>
            </a:extLst>
          </p:cNvPr>
          <p:cNvPicPr>
            <a:picLocks noChangeAspect="1"/>
          </p:cNvPicPr>
          <p:nvPr/>
        </p:nvPicPr>
        <p:blipFill>
          <a:blip r:embed="rId4"/>
          <a:srcRect l="47276" t="19979" r="36928" b="55108"/>
          <a:stretch>
            <a:fillRect/>
          </a:stretch>
        </p:blipFill>
        <p:spPr>
          <a:xfrm>
            <a:off x="655044" y="1344010"/>
            <a:ext cx="4025153" cy="1760909"/>
          </a:xfrm>
          <a:prstGeom prst="rect">
            <a:avLst/>
          </a:prstGeom>
        </p:spPr>
      </p:pic>
      <p:pic>
        <p:nvPicPr>
          <p:cNvPr id="13" name="Picture 12">
            <a:extLst>
              <a:ext uri="{FF2B5EF4-FFF2-40B4-BE49-F238E27FC236}">
                <a16:creationId xmlns:a16="http://schemas.microsoft.com/office/drawing/2014/main" id="{5C98F76B-E1BD-D920-C4A3-0B9996EB4510}"/>
              </a:ext>
            </a:extLst>
          </p:cNvPr>
          <p:cNvPicPr>
            <a:picLocks noChangeAspect="1"/>
          </p:cNvPicPr>
          <p:nvPr/>
        </p:nvPicPr>
        <p:blipFill>
          <a:blip r:embed="rId5"/>
          <a:srcRect l="41906" t="19866" r="29416" b="31986"/>
          <a:stretch>
            <a:fillRect/>
          </a:stretch>
        </p:blipFill>
        <p:spPr>
          <a:xfrm>
            <a:off x="5529333" y="3025211"/>
            <a:ext cx="6452125" cy="3004754"/>
          </a:xfrm>
          <a:prstGeom prst="rect">
            <a:avLst/>
          </a:prstGeom>
        </p:spPr>
      </p:pic>
      <p:sp>
        <p:nvSpPr>
          <p:cNvPr id="14" name="Rectangle 13">
            <a:extLst>
              <a:ext uri="{FF2B5EF4-FFF2-40B4-BE49-F238E27FC236}">
                <a16:creationId xmlns:a16="http://schemas.microsoft.com/office/drawing/2014/main" id="{CD04B12E-CFC4-ED39-DAC4-D0C864D08F4F}"/>
              </a:ext>
            </a:extLst>
          </p:cNvPr>
          <p:cNvSpPr/>
          <p:nvPr/>
        </p:nvSpPr>
        <p:spPr>
          <a:xfrm>
            <a:off x="3640507" y="1352556"/>
            <a:ext cx="358925" cy="27114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12C5CD8B-CF0C-353A-F644-73FE767CDE54}"/>
              </a:ext>
            </a:extLst>
          </p:cNvPr>
          <p:cNvPicPr>
            <a:picLocks noChangeAspect="1"/>
          </p:cNvPicPr>
          <p:nvPr/>
        </p:nvPicPr>
        <p:blipFill>
          <a:blip r:embed="rId6"/>
          <a:srcRect l="41907" t="20118" r="29486" b="29847"/>
          <a:stretch>
            <a:fillRect/>
          </a:stretch>
        </p:blipFill>
        <p:spPr>
          <a:xfrm>
            <a:off x="326574" y="3649756"/>
            <a:ext cx="5100005" cy="2474213"/>
          </a:xfrm>
          <a:prstGeom prst="rect">
            <a:avLst/>
          </a:prstGeom>
        </p:spPr>
      </p:pic>
    </p:spTree>
    <p:extLst>
      <p:ext uri="{BB962C8B-B14F-4D97-AF65-F5344CB8AC3E}">
        <p14:creationId xmlns:p14="http://schemas.microsoft.com/office/powerpoint/2010/main" val="38593788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020809553"/>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2862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by subject category</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73CC602D-E42F-1CCB-73B6-6D7AC0E1E12E}"/>
              </a:ext>
            </a:extLst>
          </p:cNvPr>
          <p:cNvPicPr>
            <a:picLocks noChangeAspect="1"/>
          </p:cNvPicPr>
          <p:nvPr/>
        </p:nvPicPr>
        <p:blipFill>
          <a:blip r:embed="rId3"/>
          <a:srcRect l="41684" t="6072" r="29291" b="43773"/>
          <a:stretch>
            <a:fillRect/>
          </a:stretch>
        </p:blipFill>
        <p:spPr>
          <a:xfrm>
            <a:off x="4475018" y="1799922"/>
            <a:ext cx="7450683" cy="3570973"/>
          </a:xfrm>
          <a:prstGeom prst="rect">
            <a:avLst/>
          </a:prstGeom>
        </p:spPr>
      </p:pic>
    </p:spTree>
    <p:extLst>
      <p:ext uri="{BB962C8B-B14F-4D97-AF65-F5344CB8AC3E}">
        <p14:creationId xmlns:p14="http://schemas.microsoft.com/office/powerpoint/2010/main" val="29260890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Using library apps</a:t>
            </a:r>
          </a:p>
        </p:txBody>
      </p:sp>
      <p:sp>
        <p:nvSpPr>
          <p:cNvPr id="3" name="TextBox 2">
            <a:extLst>
              <a:ext uri="{FF2B5EF4-FFF2-40B4-BE49-F238E27FC236}">
                <a16:creationId xmlns:a16="http://schemas.microsoft.com/office/drawing/2014/main" id="{80C319DA-919E-4181-8D22-6A6A006D4663}"/>
              </a:ext>
            </a:extLst>
          </p:cNvPr>
          <p:cNvSpPr txBox="1"/>
          <p:nvPr/>
        </p:nvSpPr>
        <p:spPr>
          <a:xfrm>
            <a:off x="228186" y="1409998"/>
            <a:ext cx="5647033" cy="1754326"/>
          </a:xfrm>
          <a:prstGeom prst="rect">
            <a:avLst/>
          </a:prstGeom>
          <a:noFill/>
        </p:spPr>
        <p:txBody>
          <a:bodyPr wrap="square" rtlCol="0">
            <a:spAutoFit/>
          </a:bodyPr>
          <a:lstStyle/>
          <a:p>
            <a:r>
              <a:rPr lang="en-GB" sz="1800" dirty="0">
                <a:latin typeface="Calibri Light" panose="020F0302020204030204" pitchFamily="34" charset="0"/>
                <a:cs typeface="Calibri Light" panose="020F0302020204030204" pitchFamily="34" charset="0"/>
              </a:rPr>
              <a:t>Many of our library resources are also accessible </a:t>
            </a:r>
            <a:r>
              <a:rPr lang="en-GB" dirty="0">
                <a:latin typeface="Calibri Light" panose="020F0302020204030204" pitchFamily="34" charset="0"/>
                <a:cs typeface="Calibri Light" panose="020F0302020204030204" pitchFamily="34" charset="0"/>
              </a:rPr>
              <a:t>via an a</a:t>
            </a:r>
            <a:r>
              <a:rPr lang="en-GB" sz="1800" dirty="0">
                <a:latin typeface="Calibri Light" panose="020F0302020204030204" pitchFamily="34" charset="0"/>
                <a:cs typeface="Calibri Light" panose="020F0302020204030204" pitchFamily="34" charset="0"/>
              </a:rPr>
              <a:t>pp for mobile devices. </a:t>
            </a:r>
          </a:p>
          <a:p>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This avoids logging in each time you access a database.</a:t>
            </a:r>
          </a:p>
          <a:p>
            <a:pPr marL="0" indent="0">
              <a:buNone/>
            </a:pPr>
            <a:endParaRPr lang="en-GB" sz="1800" dirty="0">
              <a:cs typeface="Calibri Light"/>
            </a:endParaRPr>
          </a:p>
          <a:p>
            <a:pPr marL="0" indent="0">
              <a:buNone/>
            </a:pPr>
            <a:endParaRPr lang="en-GB" dirty="0">
              <a:cs typeface="Calibri Light"/>
            </a:endParaRPr>
          </a:p>
        </p:txBody>
      </p:sp>
      <p:pic>
        <p:nvPicPr>
          <p:cNvPr id="5" name="Picture 4">
            <a:extLst>
              <a:ext uri="{FF2B5EF4-FFF2-40B4-BE49-F238E27FC236}">
                <a16:creationId xmlns:a16="http://schemas.microsoft.com/office/drawing/2014/main" id="{F5F03337-3687-8BD6-7809-D676F4C200D6}"/>
              </a:ext>
            </a:extLst>
          </p:cNvPr>
          <p:cNvPicPr>
            <a:picLocks noChangeAspect="1"/>
          </p:cNvPicPr>
          <p:nvPr/>
        </p:nvPicPr>
        <p:blipFill rotWithShape="1">
          <a:blip r:embed="rId2"/>
          <a:srcRect l="842" t="11414" r="3400" b="20707"/>
          <a:stretch/>
        </p:blipFill>
        <p:spPr>
          <a:xfrm>
            <a:off x="5921643" y="1622812"/>
            <a:ext cx="6137660" cy="2900497"/>
          </a:xfrm>
          <a:prstGeom prst="rect">
            <a:avLst/>
          </a:prstGeom>
          <a:ln>
            <a:noFill/>
          </a:ln>
          <a:effectLst/>
        </p:spPr>
      </p:pic>
      <p:pic>
        <p:nvPicPr>
          <p:cNvPr id="7" name="Picture 6">
            <a:extLst>
              <a:ext uri="{FF2B5EF4-FFF2-40B4-BE49-F238E27FC236}">
                <a16:creationId xmlns:a16="http://schemas.microsoft.com/office/drawing/2014/main" id="{9FB2239B-5EEF-07A1-0091-D960C08B0581}"/>
              </a:ext>
            </a:extLst>
          </p:cNvPr>
          <p:cNvPicPr>
            <a:picLocks noChangeAspect="1"/>
          </p:cNvPicPr>
          <p:nvPr/>
        </p:nvPicPr>
        <p:blipFill rotWithShape="1">
          <a:blip r:embed="rId3"/>
          <a:srcRect l="69259" t="22621" r="8451" b="24344"/>
          <a:stretch/>
        </p:blipFill>
        <p:spPr>
          <a:xfrm>
            <a:off x="1851263" y="2687344"/>
            <a:ext cx="2177434" cy="3453949"/>
          </a:xfrm>
          <a:prstGeom prst="rect">
            <a:avLst/>
          </a:prstGeom>
          <a:ln>
            <a:noFill/>
          </a:ln>
          <a:effectLst/>
        </p:spPr>
      </p:pic>
      <p:sp>
        <p:nvSpPr>
          <p:cNvPr id="8" name="TextBox 7">
            <a:extLst>
              <a:ext uri="{FF2B5EF4-FFF2-40B4-BE49-F238E27FC236}">
                <a16:creationId xmlns:a16="http://schemas.microsoft.com/office/drawing/2014/main" id="{E5BB802E-5640-2272-5BDE-60CC4C89AFC1}"/>
              </a:ext>
            </a:extLst>
          </p:cNvPr>
          <p:cNvSpPr txBox="1"/>
          <p:nvPr/>
        </p:nvSpPr>
        <p:spPr>
          <a:xfrm>
            <a:off x="228186" y="3163148"/>
            <a:ext cx="1681567" cy="1754326"/>
          </a:xfrm>
          <a:prstGeom prst="rect">
            <a:avLst/>
          </a:prstGeom>
          <a:noFill/>
        </p:spPr>
        <p:txBody>
          <a:bodyPr wrap="square" rtlCol="0">
            <a:spAutoFit/>
          </a:bodyPr>
          <a:lstStyle/>
          <a:p>
            <a:pPr marL="0" indent="0">
              <a:buNone/>
            </a:pPr>
            <a:endParaRPr lang="en-GB" sz="1800" dirty="0">
              <a:cs typeface="Calibri Light"/>
            </a:endParaRPr>
          </a:p>
          <a:p>
            <a:r>
              <a:rPr lang="en-GB" sz="1800" dirty="0">
                <a:latin typeface="Calibri Light" panose="020F0302020204030204" pitchFamily="34" charset="0"/>
                <a:cs typeface="Calibri Light" panose="020F0302020204030204" pitchFamily="34" charset="0"/>
              </a:rPr>
              <a:t>Apps include:</a:t>
            </a:r>
          </a:p>
          <a:p>
            <a:r>
              <a:rPr lang="en-GB" sz="1800" dirty="0">
                <a:latin typeface="Calibri Light" panose="020F0302020204030204" pitchFamily="34" charset="0"/>
                <a:cs typeface="Calibri Light" panose="020F0302020204030204" pitchFamily="34" charset="0"/>
              </a:rPr>
              <a:t> </a:t>
            </a:r>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Browzine. </a:t>
            </a:r>
          </a:p>
          <a:p>
            <a:r>
              <a:rPr lang="en-GB" sz="1800" dirty="0">
                <a:latin typeface="Calibri Light" panose="020F0302020204030204" pitchFamily="34" charset="0"/>
                <a:cs typeface="Calibri Light" panose="020F0302020204030204" pitchFamily="34" charset="0"/>
              </a:rPr>
              <a:t>Ebsco.</a:t>
            </a:r>
          </a:p>
          <a:p>
            <a:r>
              <a:rPr lang="en-GB" sz="1800" dirty="0">
                <a:latin typeface="Calibri Light" panose="020F0302020204030204" pitchFamily="34" charset="0"/>
                <a:cs typeface="Calibri Light" panose="020F0302020204030204" pitchFamily="34" charset="0"/>
              </a:rPr>
              <a:t>IEEE Xplore.</a:t>
            </a:r>
          </a:p>
        </p:txBody>
      </p:sp>
      <p:pic>
        <p:nvPicPr>
          <p:cNvPr id="10" name="Picture 9">
            <a:extLst>
              <a:ext uri="{FF2B5EF4-FFF2-40B4-BE49-F238E27FC236}">
                <a16:creationId xmlns:a16="http://schemas.microsoft.com/office/drawing/2014/main" id="{579BCFFD-BA1D-3387-12B4-FCDEE8D794FE}"/>
              </a:ext>
            </a:extLst>
          </p:cNvPr>
          <p:cNvPicPr>
            <a:picLocks noChangeAspect="1"/>
          </p:cNvPicPr>
          <p:nvPr/>
        </p:nvPicPr>
        <p:blipFill rotWithShape="1">
          <a:blip r:embed="rId4"/>
          <a:srcRect l="641" t="14608" r="51189" b="36030"/>
          <a:stretch>
            <a:fillRect/>
          </a:stretch>
        </p:blipFill>
        <p:spPr>
          <a:xfrm>
            <a:off x="3827283" y="3318122"/>
            <a:ext cx="4188719" cy="2861499"/>
          </a:xfrm>
          <a:prstGeom prst="rect">
            <a:avLst/>
          </a:prstGeom>
          <a:ln>
            <a:noFill/>
          </a:ln>
          <a:effectLst/>
        </p:spPr>
      </p:pic>
    </p:spTree>
    <p:extLst>
      <p:ext uri="{BB962C8B-B14F-4D97-AF65-F5344CB8AC3E}">
        <p14:creationId xmlns:p14="http://schemas.microsoft.com/office/powerpoint/2010/main" val="25863041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&amp; PDF reader</a:t>
            </a:r>
            <a:endParaRPr lang="en-US" sz="3600" kern="1200" dirty="0">
              <a:cs typeface="Calibri Light"/>
            </a:endParaRPr>
          </a:p>
        </p:txBody>
      </p:sp>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366855" y="2043391"/>
            <a:ext cx="4101017"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for Google Scholar.</a:t>
            </a:r>
            <a:endParaRPr lang="en-US"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Go to settings.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library links.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UW Trinity Saint David. </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Tick the box - View it @ UWTSD.</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Save.</a:t>
            </a:r>
          </a:p>
          <a:p>
            <a:pPr marL="342900" indent="-342900">
              <a:buFont typeface="Arial" panose="05000000000000000000" pitchFamily="2" charset="2"/>
              <a:buChar char="•"/>
            </a:pPr>
            <a:endParaRPr lang="en-US" sz="2000"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Install Google Scholar PDF Reader to help you to scan </a:t>
            </a:r>
            <a:r>
              <a:rPr lang="en-US" sz="2000">
                <a:latin typeface="Calibri Light" panose="020F0302020204030204" pitchFamily="34" charset="0"/>
                <a:cs typeface="Calibri Light" panose="020F0302020204030204" pitchFamily="34" charset="0"/>
              </a:rPr>
              <a:t>academic articles.</a:t>
            </a:r>
            <a:endParaRPr lang="en-US" sz="2000" dirty="0">
              <a:latin typeface="Calibri Light" panose="020F0302020204030204" pitchFamily="34" charset="0"/>
              <a:cs typeface="Calibri Light" panose="020F0302020204030204" pitchFamily="34" charset="0"/>
            </a:endParaRP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698242" y="1419783"/>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pic>
        <p:nvPicPr>
          <p:cNvPr id="5" name="Picture 4">
            <a:extLst>
              <a:ext uri="{FF2B5EF4-FFF2-40B4-BE49-F238E27FC236}">
                <a16:creationId xmlns:a16="http://schemas.microsoft.com/office/drawing/2014/main" id="{97413D5A-7E4A-40A8-70A2-6E3DAFCD2719}"/>
              </a:ext>
            </a:extLst>
          </p:cNvPr>
          <p:cNvPicPr>
            <a:picLocks noChangeAspect="1"/>
          </p:cNvPicPr>
          <p:nvPr/>
        </p:nvPicPr>
        <p:blipFill>
          <a:blip r:embed="rId2"/>
          <a:srcRect l="695" t="20690" r="4988" b="39641"/>
          <a:stretch>
            <a:fillRect/>
          </a:stretch>
        </p:blipFill>
        <p:spPr>
          <a:xfrm>
            <a:off x="4598972" y="3863960"/>
            <a:ext cx="7094762" cy="1989296"/>
          </a:xfrm>
          <a:prstGeom prst="rect">
            <a:avLst/>
          </a:prstGeom>
        </p:spPr>
      </p:pic>
      <p:pic>
        <p:nvPicPr>
          <p:cNvPr id="11" name="Content Placeholder 10">
            <a:extLst>
              <a:ext uri="{FF2B5EF4-FFF2-40B4-BE49-F238E27FC236}">
                <a16:creationId xmlns:a16="http://schemas.microsoft.com/office/drawing/2014/main" id="{123D5AD0-7D03-9A49-68F2-FF1A5C039C9F}"/>
              </a:ext>
            </a:extLst>
          </p:cNvPr>
          <p:cNvPicPr>
            <a:picLocks noGrp="1" noChangeAspect="1"/>
          </p:cNvPicPr>
          <p:nvPr>
            <p:ph sz="quarter" idx="10"/>
          </p:nvPr>
        </p:nvPicPr>
        <p:blipFill>
          <a:blip r:embed="rId3"/>
          <a:srcRect l="-149" t="13073" r="31669" b="54037"/>
          <a:stretch>
            <a:fillRect/>
          </a:stretch>
        </p:blipFill>
        <p:spPr>
          <a:xfrm>
            <a:off x="4514122" y="1418962"/>
            <a:ext cx="7179612" cy="2298867"/>
          </a:xfrm>
        </p:spPr>
      </p:pic>
    </p:spTree>
    <p:extLst>
      <p:ext uri="{BB962C8B-B14F-4D97-AF65-F5344CB8AC3E}">
        <p14:creationId xmlns:p14="http://schemas.microsoft.com/office/powerpoint/2010/main" val="308389087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29674" y="1633457"/>
            <a:ext cx="4548017" cy="4562134"/>
          </a:xfrm>
        </p:spPr>
        <p:txBody>
          <a:bodyPr vert="horz" lIns="91440" tIns="45720" rIns="91440" bIns="45720" rtlCol="0" anchor="t">
            <a:normAutofit/>
          </a:bodyPr>
          <a:lstStyle/>
          <a:p>
            <a:pPr marL="0" indent="0">
              <a:buNone/>
            </a:pPr>
            <a:r>
              <a:rPr lang="en-GB" dirty="0" err="1">
                <a:latin typeface="Calibri Light" panose="020F0302020204030204" pitchFamily="34" charset="0"/>
                <a:cs typeface="Calibri Light" panose="020F0302020204030204" pitchFamily="34" charset="0"/>
                <a:hlinkClick r:id="rId2"/>
              </a:rPr>
              <a:t>LibKey</a:t>
            </a:r>
            <a:r>
              <a:rPr lang="en-GB" dirty="0">
                <a:latin typeface="Calibri Light" panose="020F0302020204030204" pitchFamily="34" charset="0"/>
                <a:cs typeface="Calibri Light" panose="020F0302020204030204" pitchFamily="34" charset="0"/>
                <a:hlinkClick r:id="rId2"/>
              </a:rPr>
              <a:t> Nomad:</a:t>
            </a:r>
            <a:endParaRPr lang="en-GB" dirty="0">
              <a:latin typeface="Calibri Light" panose="020F0302020204030204" pitchFamily="34" charset="0"/>
              <a:cs typeface="Calibri Light" panose="020F0302020204030204" pitchFamily="34" charset="0"/>
            </a:endParaRPr>
          </a:p>
          <a:p>
            <a:pPr marL="0" indent="0">
              <a:buNone/>
            </a:pPr>
            <a:endParaRPr lang="en-GB" dirty="0">
              <a:cs typeface="Calibri Light"/>
            </a:endParaRP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226085" y="1598821"/>
            <a:ext cx="6589298" cy="4270003"/>
          </a:xfrm>
          <a:prstGeom prst="rect">
            <a:avLst/>
          </a:prstGeom>
          <a:effectLst/>
        </p:spPr>
      </p:pic>
    </p:spTree>
    <p:extLst>
      <p:ext uri="{BB962C8B-B14F-4D97-AF65-F5344CB8AC3E}">
        <p14:creationId xmlns:p14="http://schemas.microsoft.com/office/powerpoint/2010/main" val="40057062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401783" y="1592263"/>
            <a:ext cx="6338496" cy="4156959"/>
          </a:xfrm>
        </p:spPr>
        <p:txBody>
          <a:bodyPr>
            <a:normAutofit/>
          </a:bodyPr>
          <a:lstStyle/>
          <a:p>
            <a:pPr marL="285750" indent="-285750">
              <a:buFont typeface="Arial" panose="020B0604020202020204" pitchFamily="34" charset="0"/>
              <a:buChar char="•"/>
            </a:pPr>
            <a:r>
              <a:rPr lang="en-GB" sz="2000" dirty="0"/>
              <a:t>Open Access publishing is the provision of unrestricted, free online access to peer-reviewed and scholarly research.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UWTSD has a </a:t>
            </a:r>
            <a:r>
              <a:rPr lang="en-GB" sz="2000" dirty="0">
                <a:hlinkClick r:id="rId2"/>
              </a:rPr>
              <a:t>Research Repository </a:t>
            </a:r>
            <a:r>
              <a:rPr lang="en-GB" sz="2000" dirty="0"/>
              <a:t>and a </a:t>
            </a:r>
            <a:r>
              <a:rPr lang="en-GB" sz="2000" dirty="0">
                <a:hlinkClick r:id="rId3"/>
              </a:rPr>
              <a:t>Research Data Repository</a:t>
            </a:r>
            <a:r>
              <a:rPr lang="en-GB" sz="2000"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63329" y="1471803"/>
            <a:ext cx="4501446" cy="4501446"/>
          </a:xfrm>
          <a:prstGeom prst="rect">
            <a:avLst/>
          </a:prstGeom>
          <a:effectLst/>
        </p:spPr>
      </p:pic>
    </p:spTree>
    <p:extLst>
      <p:ext uri="{BB962C8B-B14F-4D97-AF65-F5344CB8AC3E}">
        <p14:creationId xmlns:p14="http://schemas.microsoft.com/office/powerpoint/2010/main" val="38324433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a:t>
            </a:r>
          </a:p>
          <a:p>
            <a:endParaRPr lang="en-GB" dirty="0"/>
          </a:p>
        </p:txBody>
      </p:sp>
    </p:spTree>
    <p:extLst>
      <p:ext uri="{BB962C8B-B14F-4D97-AF65-F5344CB8AC3E}">
        <p14:creationId xmlns:p14="http://schemas.microsoft.com/office/powerpoint/2010/main" val="103879696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81389" cy="3019393"/>
          </a:xfrm>
        </p:spPr>
        <p:txBody>
          <a:bodyPr>
            <a:normAutofit/>
          </a:bodyPr>
          <a:lstStyle/>
          <a:p>
            <a:pPr marL="0" indent="0">
              <a:lnSpc>
                <a:spcPct val="100000"/>
              </a:lnSpc>
              <a:spcBef>
                <a:spcPts val="0"/>
              </a:spcBef>
              <a:buNone/>
            </a:pPr>
            <a:r>
              <a:rPr lang="en-GB" sz="2400" dirty="0">
                <a:cs typeface="Calibri"/>
              </a:rPr>
              <a:t>For help with research and referencing queries: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dirty="0">
                <a:cs typeface="Calibri"/>
              </a:rPr>
              <a:t>Emily Wild - Academic Liaison Librarian email: </a:t>
            </a:r>
            <a:r>
              <a:rPr lang="en-GB" sz="2400" dirty="0">
                <a:cs typeface="Calibri"/>
                <a:hlinkClick r:id="rId2"/>
              </a:rPr>
              <a:t>emily.wild@uwtsd.ac.uk</a:t>
            </a:r>
            <a:r>
              <a:rPr lang="en-GB" sz="2400" dirty="0">
                <a:cs typeface="Calibri"/>
              </a:rPr>
              <a:t> </a:t>
            </a:r>
          </a:p>
          <a:p>
            <a:pPr marL="0" indent="0">
              <a:lnSpc>
                <a:spcPct val="100000"/>
              </a:lnSpc>
              <a:spcBef>
                <a:spcPts val="0"/>
              </a:spcBef>
              <a:buNone/>
            </a:pPr>
            <a:endParaRPr lang="en-GB" sz="2400" dirty="0">
              <a:cs typeface="Calibri"/>
            </a:endParaRPr>
          </a:p>
          <a:p>
            <a:pPr marL="0" indent="0">
              <a:buNone/>
            </a:pPr>
            <a:r>
              <a:rPr lang="en-GB" sz="2400" dirty="0">
                <a:cs typeface="Calibri"/>
              </a:rPr>
              <a:t>General queries and help with loans: </a:t>
            </a:r>
            <a:r>
              <a:rPr lang="en-GB" sz="2400" dirty="0">
                <a:cs typeface="Calibri"/>
                <a:hlinkClick r:id="rId3"/>
              </a:rPr>
              <a:t>library@uwtsd.ac.uk</a:t>
            </a:r>
            <a:r>
              <a:rPr lang="en-GB" sz="2400" dirty="0">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5810350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4210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5664414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www.w3.org/XML/1998/namespace"/>
    <ds:schemaRef ds:uri="http://purl.org/dc/terms/"/>
    <ds:schemaRef ds:uri="http://schemas.microsoft.com/office/2006/documentManagement/types"/>
    <ds:schemaRef ds:uri="316f2420-4a0a-4c49-8a81-53a9bcc36554"/>
    <ds:schemaRef ds:uri="http://purl.org/dc/dcmitype/"/>
    <ds:schemaRef ds:uri="http://schemas.openxmlformats.org/package/2006/metadata/core-properties"/>
    <ds:schemaRef ds:uri="http://purl.org/dc/elements/1.1/"/>
    <ds:schemaRef ds:uri="http://schemas.microsoft.com/office/infopath/2007/PartnerControls"/>
    <ds:schemaRef ds:uri="61b8a593-e33f-405c-9ec9-a885dee76581"/>
    <ds:schemaRef ds:uri="http://schemas.microsoft.com/office/2006/metadata/properties"/>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984</TotalTime>
  <Words>3187</Words>
  <Application>Microsoft Office PowerPoint</Application>
  <PresentationFormat>Widescreen</PresentationFormat>
  <Paragraphs>397</Paragraphs>
  <Slides>53</Slides>
  <Notes>6</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Office Theme</vt:lpstr>
      <vt:lpstr>MA Applied Theatre</vt:lpstr>
      <vt:lpstr>Boost your research and referencing skills</vt:lpstr>
      <vt:lpstr>Your research strategy</vt:lpstr>
      <vt:lpstr>Key steps in a research strategy </vt:lpstr>
      <vt:lpstr>Evaluating articles critically</vt:lpstr>
      <vt:lpstr>Use the CRAAP test to evaluate sources</vt:lpstr>
      <vt:lpstr>Adapted CRAAP test – for GenAI tools</vt:lpstr>
      <vt:lpstr>Research Assistant</vt:lpstr>
      <vt:lpstr> Add your search question</vt:lpstr>
      <vt:lpstr>How it works</vt:lpstr>
      <vt:lpstr>Library result search string</vt:lpstr>
      <vt:lpstr>Library results (with extra filters)</vt:lpstr>
      <vt:lpstr>Good to know…</vt:lpstr>
      <vt:lpstr>Limitations</vt:lpstr>
      <vt:lpstr>Using the Library Catalogue</vt:lpstr>
      <vt:lpstr>Improving your search results</vt:lpstr>
      <vt:lpstr>Phrase searching &amp; terminology</vt:lpstr>
      <vt:lpstr>PowerPoint Presentation</vt:lpstr>
      <vt:lpstr>Advanced Boolean Search </vt:lpstr>
      <vt:lpstr>What the item records include</vt:lpstr>
      <vt:lpstr>What an article record includes</vt:lpstr>
      <vt:lpstr>Research Assistant options</vt:lpstr>
      <vt:lpstr>Searching within a single journal</vt:lpstr>
      <vt:lpstr>Red arrows</vt:lpstr>
      <vt:lpstr>Managing your sources </vt:lpstr>
      <vt:lpstr>Saving to your favourites</vt:lpstr>
      <vt:lpstr>Email favourites to yourself</vt:lpstr>
      <vt:lpstr>Exporting citations to RefWorks</vt:lpstr>
      <vt:lpstr>When to use the individual databases?</vt:lpstr>
      <vt:lpstr>Database Search</vt:lpstr>
      <vt:lpstr>Some useful databases</vt:lpstr>
      <vt:lpstr>Some useful databases</vt:lpstr>
      <vt:lpstr>Artstor</vt:lpstr>
      <vt:lpstr>Box of Broadcasts (BoB)</vt:lpstr>
      <vt:lpstr>How to search Box of Broadcasts (BoB)</vt:lpstr>
      <vt:lpstr>Cite Them Right </vt:lpstr>
      <vt:lpstr>Digital Theatre Plus</vt:lpstr>
      <vt:lpstr>Proquest Central</vt:lpstr>
      <vt:lpstr>WGSN – Fashion &amp; Interiors</vt:lpstr>
      <vt:lpstr>Ebook content</vt:lpstr>
      <vt:lpstr>Bloomsbury Academic</vt:lpstr>
      <vt:lpstr>Taylor &amp; Francis</vt:lpstr>
      <vt:lpstr>Ebook collections</vt:lpstr>
      <vt:lpstr>What is Browzine?</vt:lpstr>
      <vt:lpstr>Browse by subject category</vt:lpstr>
      <vt:lpstr>Using library apps</vt:lpstr>
      <vt:lpstr>Linking Google Scholar &amp; PDF reader</vt:lpstr>
      <vt:lpstr>LibKey Nomad</vt:lpstr>
      <vt:lpstr>Open Access </vt:lpstr>
      <vt:lpstr>Open Access sources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4</cp:revision>
  <dcterms:created xsi:type="dcterms:W3CDTF">2024-01-22T14:28:58Z</dcterms:created>
  <dcterms:modified xsi:type="dcterms:W3CDTF">2026-02-09T11:07:21Z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