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1"/>
  </p:notesMasterIdLst>
  <p:sldIdLst>
    <p:sldId id="256" r:id="rId2"/>
    <p:sldId id="267" r:id="rId3"/>
    <p:sldId id="257" r:id="rId4"/>
    <p:sldId id="259" r:id="rId5"/>
    <p:sldId id="261" r:id="rId6"/>
    <p:sldId id="262" r:id="rId7"/>
    <p:sldId id="266" r:id="rId8"/>
    <p:sldId id="264" r:id="rId9"/>
    <p:sldId id="265" r:id="rId10"/>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61" d="100"/>
          <a:sy n="61" d="100"/>
        </p:scale>
        <p:origin x="322"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udor-Florin Vass" userId="65abf922d6133345" providerId="LiveId" clId="{A62B1610-D915-4BFB-BC69-74F41489749A}"/>
    <pc:docChg chg="undo redo custSel addSld delSld modSld">
      <pc:chgData name="Tudor-Florin Vass" userId="65abf922d6133345" providerId="LiveId" clId="{A62B1610-D915-4BFB-BC69-74F41489749A}" dt="2025-11-12T20:03:36.702" v="43" actId="20577"/>
      <pc:docMkLst>
        <pc:docMk/>
      </pc:docMkLst>
      <pc:sldChg chg="modSp mod">
        <pc:chgData name="Tudor-Florin Vass" userId="65abf922d6133345" providerId="LiveId" clId="{A62B1610-D915-4BFB-BC69-74F41489749A}" dt="2025-11-12T20:02:28.895" v="37" actId="20577"/>
        <pc:sldMkLst>
          <pc:docMk/>
          <pc:sldMk cId="0" sldId="257"/>
        </pc:sldMkLst>
        <pc:spChg chg="mod">
          <ac:chgData name="Tudor-Florin Vass" userId="65abf922d6133345" providerId="LiveId" clId="{A62B1610-D915-4BFB-BC69-74F41489749A}" dt="2025-11-12T20:02:28.895" v="37" actId="20577"/>
          <ac:spMkLst>
            <pc:docMk/>
            <pc:sldMk cId="0" sldId="257"/>
            <ac:spMk id="15" creationId="{00000000-0000-0000-0000-000000000000}"/>
          </ac:spMkLst>
        </pc:spChg>
      </pc:sldChg>
      <pc:sldChg chg="del">
        <pc:chgData name="Tudor-Florin Vass" userId="65abf922d6133345" providerId="LiveId" clId="{A62B1610-D915-4BFB-BC69-74F41489749A}" dt="2025-11-12T19:56:06.191" v="25" actId="2696"/>
        <pc:sldMkLst>
          <pc:docMk/>
          <pc:sldMk cId="0" sldId="258"/>
        </pc:sldMkLst>
      </pc:sldChg>
      <pc:sldChg chg="modSp mod">
        <pc:chgData name="Tudor-Florin Vass" userId="65abf922d6133345" providerId="LiveId" clId="{A62B1610-D915-4BFB-BC69-74F41489749A}" dt="2025-11-12T20:02:34.062" v="39" actId="20577"/>
        <pc:sldMkLst>
          <pc:docMk/>
          <pc:sldMk cId="0" sldId="259"/>
        </pc:sldMkLst>
        <pc:spChg chg="mod">
          <ac:chgData name="Tudor-Florin Vass" userId="65abf922d6133345" providerId="LiveId" clId="{A62B1610-D915-4BFB-BC69-74F41489749A}" dt="2025-11-12T20:02:34.062" v="39" actId="20577"/>
          <ac:spMkLst>
            <pc:docMk/>
            <pc:sldMk cId="0" sldId="259"/>
            <ac:spMk id="15" creationId="{00000000-0000-0000-0000-000000000000}"/>
          </ac:spMkLst>
        </pc:spChg>
      </pc:sldChg>
      <pc:sldChg chg="del">
        <pc:chgData name="Tudor-Florin Vass" userId="65abf922d6133345" providerId="LiveId" clId="{A62B1610-D915-4BFB-BC69-74F41489749A}" dt="2025-11-12T19:56:52.253" v="26" actId="2696"/>
        <pc:sldMkLst>
          <pc:docMk/>
          <pc:sldMk cId="0" sldId="260"/>
        </pc:sldMkLst>
      </pc:sldChg>
      <pc:sldChg chg="del">
        <pc:chgData name="Tudor-Florin Vass" userId="65abf922d6133345" providerId="LiveId" clId="{A62B1610-D915-4BFB-BC69-74F41489749A}" dt="2025-11-12T19:57:36.849" v="27" actId="2696"/>
        <pc:sldMkLst>
          <pc:docMk/>
          <pc:sldMk cId="0" sldId="263"/>
        </pc:sldMkLst>
      </pc:sldChg>
      <pc:sldChg chg="modSp mod">
        <pc:chgData name="Tudor-Florin Vass" userId="65abf922d6133345" providerId="LiveId" clId="{A62B1610-D915-4BFB-BC69-74F41489749A}" dt="2025-11-12T20:03:36.702" v="43" actId="20577"/>
        <pc:sldMkLst>
          <pc:docMk/>
          <pc:sldMk cId="0" sldId="265"/>
        </pc:sldMkLst>
        <pc:spChg chg="mod">
          <ac:chgData name="Tudor-Florin Vass" userId="65abf922d6133345" providerId="LiveId" clId="{A62B1610-D915-4BFB-BC69-74F41489749A}" dt="2025-11-12T20:03:36.702" v="43" actId="20577"/>
          <ac:spMkLst>
            <pc:docMk/>
            <pc:sldMk cId="0" sldId="265"/>
            <ac:spMk id="18" creationId="{1E72C54A-6435-98AA-C785-424DC76FEF52}"/>
          </ac:spMkLst>
        </pc:spChg>
      </pc:sldChg>
      <pc:sldChg chg="modSp mod">
        <pc:chgData name="Tudor-Florin Vass" userId="65abf922d6133345" providerId="LiveId" clId="{A62B1610-D915-4BFB-BC69-74F41489749A}" dt="2025-11-12T19:55:40.064" v="24" actId="20577"/>
        <pc:sldMkLst>
          <pc:docMk/>
          <pc:sldMk cId="786978513" sldId="267"/>
        </pc:sldMkLst>
        <pc:spChg chg="mod">
          <ac:chgData name="Tudor-Florin Vass" userId="65abf922d6133345" providerId="LiveId" clId="{A62B1610-D915-4BFB-BC69-74F41489749A}" dt="2025-11-12T19:55:40.064" v="24" actId="20577"/>
          <ac:spMkLst>
            <pc:docMk/>
            <pc:sldMk cId="786978513" sldId="267"/>
            <ac:spMk id="18" creationId="{B61A9E3F-1E5C-4777-E747-673689BF4768}"/>
          </ac:spMkLst>
        </pc:spChg>
      </pc:sldChg>
      <pc:sldChg chg="new add del">
        <pc:chgData name="Tudor-Florin Vass" userId="65abf922d6133345" providerId="LiveId" clId="{A62B1610-D915-4BFB-BC69-74F41489749A}" dt="2025-11-12T20:02:49.616" v="41" actId="47"/>
        <pc:sldMkLst>
          <pc:docMk/>
          <pc:sldMk cId="1614056176" sldId="26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12.11.2025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Greenwashing is an act in which firms exaggerate or hide their green actions at the expense of the involved parties. Such practices are very detrimental in the automobile industry, where cars are considered to be a significant source of emissions. </a:t>
            </a:r>
            <a:r>
              <a:rPr lang="en-US" dirty="0" err="1"/>
              <a:t>Dieselgate</a:t>
            </a:r>
            <a:r>
              <a:rPr lang="en-US" dirty="0"/>
              <a:t> demonstrates the extent of damage to consumer trust, brand credibility, and financial stability.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Greenwashing has a huge influence on the stakeholder perception, where customers get deceived and lose trust. VW has paid more than $30 billion as fines and settlements in the </a:t>
            </a:r>
            <a:r>
              <a:rPr lang="en-US" dirty="0" err="1"/>
              <a:t>Dieselgate</a:t>
            </a:r>
            <a:r>
              <a:rPr lang="en-US" dirty="0"/>
              <a:t>. The reputation is damaged more by the media investigation, and investor trust is lost. It diminishes future sustainability campaign effectiveness and pressures competitors to be transparent in their environmental statements because of long-term credibility.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Governments have imposed tough CO2 and emission requirements, violation of which might attract financial fines and market denial. The rivalry prompts the manufacturers of vehicles to emphasise sustainability. The example of Volkswagen was pressured to market clean diesel. The desire to preserve market share and keep costs down may encourage greenwashing of environmental performance.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t>5</a:t>
            </a:fld>
            <a:endParaRPr lang="cs-CZ"/>
          </a:p>
        </p:txBody>
      </p:sp>
    </p:spTree>
    <p:extLst>
      <p:ext uri="{BB962C8B-B14F-4D97-AF65-F5344CB8AC3E}">
        <p14:creationId xmlns:p14="http://schemas.microsoft.com/office/powerpoint/2010/main" val="179552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Businesses have a tendency to value profits more than transparency, and short-term incentives can push managers to achieve emission targets through shallow means. In Dieselgate, VW engineers cheated during tests on emissions in order to meet targets on performance. Ethical lapses and a lack of effective communication increased the dangers of greenwashing. Organisations must instil cultures of sustainability into decision-making and corporate values.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t>6</a:t>
            </a:fld>
            <a:endParaRPr lang="cs-CZ"/>
          </a:p>
        </p:txBody>
      </p:sp>
    </p:spTree>
    <p:extLst>
      <p:ext uri="{BB962C8B-B14F-4D97-AF65-F5344CB8AC3E}">
        <p14:creationId xmlns:p14="http://schemas.microsoft.com/office/powerpoint/2010/main" val="11481332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9E6977-FF67-A30C-3B25-9707F011A9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3D3DBB-554D-5876-6A75-5AD4C4F79922}"/>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74F9D7CC-B7D8-1157-2E96-F6A29CF7A1AB}"/>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5 Whys approach to RCA demonstrates that greenwashing is a result of complex interdependencies. The regulatory and market forces, along with profit-oriented culture and marketing requirements, provide incentives to falsify environmental practices. This is worsened by weak ethical systems and insufficient transparency. Knowing about these root causes can help companies employ strategies that will help avoid greenwashing cases in the future.</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3944E03-8216-83D7-71DC-0C94DB2A608A}"/>
              </a:ext>
            </a:extLst>
          </p:cNvPr>
          <p:cNvSpPr>
            <a:spLocks noGrp="1"/>
          </p:cNvSpPr>
          <p:nvPr>
            <p:ph type="sldNum" sz="quarter" idx="5"/>
          </p:nvPr>
        </p:nvSpPr>
        <p:spPr/>
        <p:txBody>
          <a:bodyPr/>
          <a:lstStyle/>
          <a:p>
            <a:fld id="{871B2431-D351-4C6E-A3CF-9DFAC0E3E050}" type="slidenum">
              <a:rPr lang="cs-CZ" smtClean="0"/>
              <a:t>7</a:t>
            </a:fld>
            <a:endParaRPr lang="cs-CZ"/>
          </a:p>
        </p:txBody>
      </p:sp>
    </p:spTree>
    <p:extLst>
      <p:ext uri="{BB962C8B-B14F-4D97-AF65-F5344CB8AC3E}">
        <p14:creationId xmlns:p14="http://schemas.microsoft.com/office/powerpoint/2010/main" val="327387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Greenwashing has become an established trend in the </a:t>
            </a:r>
            <a:r>
              <a:rPr lang="en-GB" sz="1200" kern="1200">
                <a:solidFill>
                  <a:schemeClr val="tx1"/>
                </a:solidFill>
                <a:effectLst/>
                <a:latin typeface="+mn-lt"/>
                <a:ea typeface="+mn-ea"/>
                <a:cs typeface="+mn-cs"/>
              </a:rPr>
              <a:t>automotive industry, </a:t>
            </a:r>
            <a:r>
              <a:rPr lang="en-GB" sz="1200" kern="1200" dirty="0">
                <a:solidFill>
                  <a:schemeClr val="tx1"/>
                </a:solidFill>
                <a:effectLst/>
                <a:latin typeface="+mn-lt"/>
                <a:ea typeface="+mn-ea"/>
                <a:cs typeface="+mn-cs"/>
              </a:rPr>
              <a:t>and this is due to both exterior and interior pressures. Companies should ensure that marketing is a proven environmental performance. Ethics in leadership, reporting transparency, and rule obeying cannot be overemphasised. The case of Volkswagen helps to understand the impact of greenwashing within the automobile industry.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t>8</a:t>
            </a:fld>
            <a:endParaRPr lang="cs-CZ"/>
          </a:p>
        </p:txBody>
      </p:sp>
    </p:spTree>
    <p:extLst>
      <p:ext uri="{BB962C8B-B14F-4D97-AF65-F5344CB8AC3E}">
        <p14:creationId xmlns:p14="http://schemas.microsoft.com/office/powerpoint/2010/main" val="2209738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 Id="rId9" Type="http://schemas.openxmlformats.org/officeDocument/2006/relationships/image" Target="../media/image16.png"/></Relationships>
</file>

<file path=ppt/slides/_rels/slide5.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1.svg"/><Relationship Id="rId9"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D4136"/>
        </a:solidFill>
        <a:effectLst/>
      </p:bgPr>
    </p:bg>
    <p:spTree>
      <p:nvGrpSpPr>
        <p:cNvPr id="1" name=""/>
        <p:cNvGrpSpPr/>
        <p:nvPr/>
      </p:nvGrpSpPr>
      <p:grpSpPr>
        <a:xfrm>
          <a:off x="0" y="0"/>
          <a:ext cx="0" cy="0"/>
          <a:chOff x="0" y="0"/>
          <a:chExt cx="0" cy="0"/>
        </a:xfrm>
      </p:grpSpPr>
      <p:grpSp>
        <p:nvGrpSpPr>
          <p:cNvPr id="2" name="Group 2"/>
          <p:cNvGrpSpPr/>
          <p:nvPr/>
        </p:nvGrpSpPr>
        <p:grpSpPr>
          <a:xfrm>
            <a:off x="0" y="1485900"/>
            <a:ext cx="5741385" cy="8801100"/>
            <a:chOff x="0" y="0"/>
            <a:chExt cx="889491" cy="1593725"/>
          </a:xfrm>
        </p:grpSpPr>
        <p:sp>
          <p:nvSpPr>
            <p:cNvPr id="3" name="Freeform 3"/>
            <p:cNvSpPr/>
            <p:nvPr/>
          </p:nvSpPr>
          <p:spPr>
            <a:xfrm>
              <a:off x="0" y="0"/>
              <a:ext cx="889491" cy="1593725"/>
            </a:xfrm>
            <a:custGeom>
              <a:avLst/>
              <a:gdLst/>
              <a:ahLst/>
              <a:cxnLst/>
              <a:rect l="l" t="t" r="r" b="b"/>
              <a:pathLst>
                <a:path w="889491" h="1593725">
                  <a:moveTo>
                    <a:pt x="0" y="0"/>
                  </a:moveTo>
                  <a:lnTo>
                    <a:pt x="889491" y="0"/>
                  </a:lnTo>
                  <a:lnTo>
                    <a:pt x="889491" y="1593725"/>
                  </a:lnTo>
                  <a:lnTo>
                    <a:pt x="0" y="1593725"/>
                  </a:lnTo>
                  <a:close/>
                </a:path>
              </a:pathLst>
            </a:custGeom>
            <a:blipFill>
              <a:blip r:embed="rId2"/>
              <a:stretch>
                <a:fillRect l="-81118" r="-87808"/>
              </a:stretch>
            </a:blipFill>
          </p:spPr>
          <p:txBody>
            <a:bodyPr/>
            <a:lstStyle/>
            <a:p>
              <a:endParaRPr lang="en-US"/>
            </a:p>
          </p:txBody>
        </p:sp>
      </p:grpSp>
      <p:grpSp>
        <p:nvGrpSpPr>
          <p:cNvPr id="4" name="Group 4"/>
          <p:cNvGrpSpPr/>
          <p:nvPr/>
        </p:nvGrpSpPr>
        <p:grpSpPr>
          <a:xfrm>
            <a:off x="0" y="0"/>
            <a:ext cx="6709198" cy="10287000"/>
            <a:chOff x="0" y="0"/>
            <a:chExt cx="660400" cy="720645"/>
          </a:xfrm>
        </p:grpSpPr>
        <p:sp>
          <p:nvSpPr>
            <p:cNvPr id="5" name="Freeform 5"/>
            <p:cNvSpPr/>
            <p:nvPr/>
          </p:nvSpPr>
          <p:spPr>
            <a:xfrm>
              <a:off x="0" y="0"/>
              <a:ext cx="660400" cy="720645"/>
            </a:xfrm>
            <a:custGeom>
              <a:avLst/>
              <a:gdLst/>
              <a:ahLst/>
              <a:cxnLst/>
              <a:rect l="l" t="t" r="r" b="b"/>
              <a:pathLst>
                <a:path w="660400" h="720645">
                  <a:moveTo>
                    <a:pt x="220252" y="701576"/>
                  </a:moveTo>
                  <a:cubicBezTo>
                    <a:pt x="254109" y="713090"/>
                    <a:pt x="292600" y="720645"/>
                    <a:pt x="330378" y="720645"/>
                  </a:cubicBezTo>
                  <a:cubicBezTo>
                    <a:pt x="368157" y="720645"/>
                    <a:pt x="404509" y="714169"/>
                    <a:pt x="438009" y="702655"/>
                  </a:cubicBezTo>
                  <a:cubicBezTo>
                    <a:pt x="438723" y="702295"/>
                    <a:pt x="439435" y="702295"/>
                    <a:pt x="440148" y="701936"/>
                  </a:cubicBezTo>
                  <a:cubicBezTo>
                    <a:pt x="565955" y="655881"/>
                    <a:pt x="658618" y="534267"/>
                    <a:pt x="660400" y="394190"/>
                  </a:cubicBezTo>
                  <a:lnTo>
                    <a:pt x="660400" y="0"/>
                  </a:lnTo>
                  <a:lnTo>
                    <a:pt x="0" y="0"/>
                  </a:lnTo>
                  <a:lnTo>
                    <a:pt x="0" y="393898"/>
                  </a:lnTo>
                  <a:cubicBezTo>
                    <a:pt x="1782" y="534985"/>
                    <a:pt x="93019" y="656601"/>
                    <a:pt x="220252" y="701576"/>
                  </a:cubicBezTo>
                  <a:close/>
                </a:path>
              </a:pathLst>
            </a:custGeom>
            <a:blipFill>
              <a:blip r:embed="rId3"/>
              <a:stretch>
                <a:fillRect l="-32324" r="-32324"/>
              </a:stretch>
            </a:blipFill>
          </p:spPr>
          <p:txBody>
            <a:bodyPr/>
            <a:lstStyle/>
            <a:p>
              <a:endParaRPr lang="en-US"/>
            </a:p>
          </p:txBody>
        </p:sp>
      </p:grpSp>
      <p:sp>
        <p:nvSpPr>
          <p:cNvPr id="6" name="Freeform 6"/>
          <p:cNvSpPr/>
          <p:nvPr/>
        </p:nvSpPr>
        <p:spPr>
          <a:xfrm flipV="1">
            <a:off x="0" y="4355499"/>
            <a:ext cx="5931501" cy="5931501"/>
          </a:xfrm>
          <a:custGeom>
            <a:avLst/>
            <a:gdLst/>
            <a:ahLst/>
            <a:cxnLst/>
            <a:rect l="l" t="t" r="r" b="b"/>
            <a:pathLst>
              <a:path w="5931501" h="5931501">
                <a:moveTo>
                  <a:pt x="0" y="5931501"/>
                </a:moveTo>
                <a:lnTo>
                  <a:pt x="5931501" y="5931501"/>
                </a:lnTo>
                <a:lnTo>
                  <a:pt x="5931501" y="0"/>
                </a:lnTo>
                <a:lnTo>
                  <a:pt x="0" y="0"/>
                </a:lnTo>
                <a:lnTo>
                  <a:pt x="0" y="5931501"/>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TextBox 8"/>
          <p:cNvSpPr txBox="1"/>
          <p:nvPr/>
        </p:nvSpPr>
        <p:spPr>
          <a:xfrm>
            <a:off x="6709198" y="4220768"/>
            <a:ext cx="11578802" cy="3881832"/>
          </a:xfrm>
          <a:prstGeom prst="rect">
            <a:avLst/>
          </a:prstGeom>
        </p:spPr>
        <p:txBody>
          <a:bodyPr wrap="square" lIns="0" tIns="0" rIns="0" bIns="0" rtlCol="0" anchor="t">
            <a:spAutoFit/>
          </a:bodyPr>
          <a:lstStyle/>
          <a:p>
            <a:pPr algn="ctr">
              <a:lnSpc>
                <a:spcPct val="150000"/>
              </a:lnSpc>
            </a:pPr>
            <a:r>
              <a:rPr lang="en-US" sz="2800" b="1" dirty="0">
                <a:solidFill>
                  <a:srgbClr val="FFFFFF"/>
                </a:solidFill>
                <a:latin typeface="Times New Roman" panose="02020603050405020304" pitchFamily="18" charset="0"/>
                <a:ea typeface="Montaser Arabic Heavy"/>
                <a:cs typeface="Times New Roman" panose="02020603050405020304" pitchFamily="18" charset="0"/>
                <a:sym typeface="Montaser Arabic Heavy"/>
              </a:rPr>
              <a:t>GROUP MEMBERS’ NAME WITH ID:</a:t>
            </a:r>
          </a:p>
          <a:p>
            <a:pPr algn="ctr">
              <a:lnSpc>
                <a:spcPct val="150000"/>
              </a:lnSpc>
            </a:pPr>
            <a:r>
              <a:rPr lang="en-US" sz="2800" b="1" dirty="0">
                <a:solidFill>
                  <a:srgbClr val="FFFFFF"/>
                </a:solidFill>
                <a:latin typeface="Times New Roman" panose="02020603050405020304" pitchFamily="18" charset="0"/>
                <a:ea typeface="Montaser Arabic Heavy"/>
                <a:cs typeface="Times New Roman" panose="02020603050405020304" pitchFamily="18" charset="0"/>
                <a:sym typeface="Montaser Arabic Heavy"/>
              </a:rPr>
              <a:t>PROGRAMME: CERTIFICATE OF HIGHER EDUCATION IN EMPLOYABILITY SKILLS</a:t>
            </a:r>
          </a:p>
          <a:p>
            <a:pPr algn="ctr">
              <a:lnSpc>
                <a:spcPct val="150000"/>
              </a:lnSpc>
            </a:pPr>
            <a:r>
              <a:rPr lang="en-US" sz="2800" b="1" dirty="0">
                <a:solidFill>
                  <a:srgbClr val="FFFFFF"/>
                </a:solidFill>
                <a:latin typeface="Times New Roman" panose="02020603050405020304" pitchFamily="18" charset="0"/>
                <a:ea typeface="Montaser Arabic Heavy"/>
                <a:cs typeface="Times New Roman" panose="02020603050405020304" pitchFamily="18" charset="0"/>
                <a:sym typeface="Montaser Arabic Heavy"/>
              </a:rPr>
              <a:t>MODULE: PROBLEM SOLVING AND INNOVATION</a:t>
            </a:r>
          </a:p>
          <a:p>
            <a:pPr algn="ctr">
              <a:lnSpc>
                <a:spcPct val="150000"/>
              </a:lnSpc>
            </a:pPr>
            <a:r>
              <a:rPr lang="en-US" sz="2800" b="1" dirty="0">
                <a:solidFill>
                  <a:srgbClr val="FFFFFF"/>
                </a:solidFill>
                <a:latin typeface="Times New Roman" panose="02020603050405020304" pitchFamily="18" charset="0"/>
                <a:ea typeface="Montaser Arabic Heavy"/>
                <a:cs typeface="Times New Roman" panose="02020603050405020304" pitchFamily="18" charset="0"/>
                <a:sym typeface="Montaser Arabic Heavy"/>
              </a:rPr>
              <a:t>MODULE CODE: BMSW4014</a:t>
            </a:r>
            <a:endParaRPr lang="en-US" sz="3200" b="1" dirty="0">
              <a:solidFill>
                <a:srgbClr val="FFFFFF"/>
              </a:solidFill>
              <a:latin typeface="Times New Roman" panose="02020603050405020304" pitchFamily="18" charset="0"/>
              <a:ea typeface="Montaser Arabic Heavy"/>
              <a:cs typeface="Times New Roman" panose="02020603050405020304" pitchFamily="18" charset="0"/>
              <a:sym typeface="Montaser Arabic Heavy"/>
            </a:endParaRPr>
          </a:p>
          <a:p>
            <a:pPr algn="ctr">
              <a:lnSpc>
                <a:spcPct val="150000"/>
              </a:lnSpc>
            </a:pPr>
            <a:r>
              <a:rPr lang="en-US" sz="2800" b="1" dirty="0">
                <a:solidFill>
                  <a:srgbClr val="FFFFFF"/>
                </a:solidFill>
                <a:latin typeface="Times New Roman" panose="02020603050405020304" pitchFamily="18" charset="0"/>
                <a:ea typeface="Montaser Arabic Heavy"/>
                <a:cs typeface="Times New Roman" panose="02020603050405020304" pitchFamily="18" charset="0"/>
                <a:sym typeface="Montaser Arabic Heavy"/>
              </a:rPr>
              <a:t>DATE OF SUBMISSION:</a:t>
            </a:r>
            <a:endParaRPr lang="en-US" sz="2400" b="1" dirty="0">
              <a:solidFill>
                <a:srgbClr val="FFFFFF"/>
              </a:solidFill>
              <a:latin typeface="Times New Roman" panose="02020603050405020304" pitchFamily="18" charset="0"/>
              <a:ea typeface="Montaser Arabic Heavy"/>
              <a:cs typeface="Times New Roman" panose="02020603050405020304" pitchFamily="18" charset="0"/>
              <a:sym typeface="Montaser Arabic Heavy"/>
            </a:endParaRPr>
          </a:p>
        </p:txBody>
      </p:sp>
      <p:sp>
        <p:nvSpPr>
          <p:cNvPr id="9" name="TextBox 9"/>
          <p:cNvSpPr txBox="1"/>
          <p:nvPr/>
        </p:nvSpPr>
        <p:spPr>
          <a:xfrm>
            <a:off x="6709198" y="2171700"/>
            <a:ext cx="11578802" cy="1736053"/>
          </a:xfrm>
          <a:prstGeom prst="rect">
            <a:avLst/>
          </a:prstGeom>
        </p:spPr>
        <p:txBody>
          <a:bodyPr wrap="square" lIns="0" tIns="0" rIns="0" bIns="0" rtlCol="0" anchor="t">
            <a:spAutoFit/>
          </a:bodyPr>
          <a:lstStyle/>
          <a:p>
            <a:pPr marL="0" lvl="0" indent="0" algn="ctr">
              <a:lnSpc>
                <a:spcPct val="150000"/>
              </a:lnSpc>
              <a:spcBef>
                <a:spcPct val="0"/>
              </a:spcBef>
            </a:pPr>
            <a:r>
              <a:rPr lang="en-US" sz="4000" b="1" dirty="0">
                <a:solidFill>
                  <a:srgbClr val="EEFFC4"/>
                </a:solidFill>
                <a:latin typeface="Times New Roman" panose="02020603050405020304" pitchFamily="18" charset="0"/>
                <a:ea typeface="Anton"/>
                <a:cs typeface="Times New Roman" panose="02020603050405020304" pitchFamily="18" charset="0"/>
                <a:sym typeface="Anton"/>
              </a:rPr>
              <a:t>GREENWASHING IN THE AUTOMOB</a:t>
            </a:r>
            <a:r>
              <a:rPr lang="en-US" sz="4000" b="1" u="none" strike="noStrike" dirty="0">
                <a:solidFill>
                  <a:srgbClr val="EEFFC4"/>
                </a:solidFill>
                <a:latin typeface="Times New Roman" panose="02020603050405020304" pitchFamily="18" charset="0"/>
                <a:ea typeface="Anton"/>
                <a:cs typeface="Times New Roman" panose="02020603050405020304" pitchFamily="18" charset="0"/>
                <a:sym typeface="Anton"/>
              </a:rPr>
              <a:t>ILE INDUSTRY – A ROOT CAUSE ANALYSIS (RCA)</a:t>
            </a:r>
          </a:p>
        </p:txBody>
      </p:sp>
      <p:pic>
        <p:nvPicPr>
          <p:cNvPr id="10" name="image1.png">
            <a:extLst>
              <a:ext uri="{FF2B5EF4-FFF2-40B4-BE49-F238E27FC236}">
                <a16:creationId xmlns:a16="http://schemas.microsoft.com/office/drawing/2014/main" id="{917F2D65-CE88-FF73-E13F-D4E17DC94518}"/>
              </a:ext>
            </a:extLst>
          </p:cNvPr>
          <p:cNvPicPr/>
          <p:nvPr/>
        </p:nvPicPr>
        <p:blipFill>
          <a:blip r:embed="rId6"/>
          <a:srcRect/>
          <a:stretch>
            <a:fillRect/>
          </a:stretch>
        </p:blipFill>
        <p:spPr>
          <a:xfrm>
            <a:off x="11148317" y="557213"/>
            <a:ext cx="2686050" cy="1057275"/>
          </a:xfrm>
          <a:prstGeom prst="rect">
            <a:avLst/>
          </a:prstGeom>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D4136"/>
        </a:solidFill>
        <a:effectLst/>
      </p:bgPr>
    </p:bg>
    <p:spTree>
      <p:nvGrpSpPr>
        <p:cNvPr id="1" name="">
          <a:extLst>
            <a:ext uri="{FF2B5EF4-FFF2-40B4-BE49-F238E27FC236}">
              <a16:creationId xmlns:a16="http://schemas.microsoft.com/office/drawing/2014/main" id="{665C0E7C-A97D-DBC4-F82F-1826AE8330A0}"/>
            </a:ext>
          </a:extLst>
        </p:cNvPr>
        <p:cNvGrpSpPr/>
        <p:nvPr/>
      </p:nvGrpSpPr>
      <p:grpSpPr>
        <a:xfrm>
          <a:off x="0" y="0"/>
          <a:ext cx="0" cy="0"/>
          <a:chOff x="0" y="0"/>
          <a:chExt cx="0" cy="0"/>
        </a:xfrm>
      </p:grpSpPr>
      <p:sp>
        <p:nvSpPr>
          <p:cNvPr id="18" name="TextBox 17">
            <a:extLst>
              <a:ext uri="{FF2B5EF4-FFF2-40B4-BE49-F238E27FC236}">
                <a16:creationId xmlns:a16="http://schemas.microsoft.com/office/drawing/2014/main" id="{B61A9E3F-1E5C-4777-E747-673689BF4768}"/>
              </a:ext>
            </a:extLst>
          </p:cNvPr>
          <p:cNvSpPr txBox="1"/>
          <p:nvPr/>
        </p:nvSpPr>
        <p:spPr>
          <a:xfrm>
            <a:off x="5029200" y="1714500"/>
            <a:ext cx="9800301" cy="5225277"/>
          </a:xfrm>
          <a:prstGeom prst="rect">
            <a:avLst/>
          </a:prstGeom>
          <a:noFill/>
        </p:spPr>
        <p:txBody>
          <a:bodyPr wrap="square">
            <a:spAutoFit/>
          </a:bodyPr>
          <a:lstStyle/>
          <a:p>
            <a:pPr algn="just">
              <a:lnSpc>
                <a:spcPct val="150000"/>
              </a:lnSpc>
              <a:spcBef>
                <a:spcPts val="1400"/>
              </a:spcBef>
              <a:spcAft>
                <a:spcPts val="400"/>
              </a:spcAft>
              <a:buNone/>
            </a:pPr>
            <a:r>
              <a:rPr lang="en-GB" sz="3200" b="1" dirty="0">
                <a:solidFill>
                  <a:schemeClr val="bg1"/>
                </a:solidFill>
                <a:effectLst/>
                <a:latin typeface="Times New Roman" panose="02020603050405020304" pitchFamily="18" charset="0"/>
                <a:ea typeface="Times New Roman" panose="02020603050405020304" pitchFamily="18" charset="0"/>
              </a:rPr>
              <a:t>Slide 1 – Introduction </a:t>
            </a:r>
            <a:endParaRPr lang="en-IN" sz="3200" b="1" dirty="0">
              <a:solidFill>
                <a:schemeClr val="bg1"/>
              </a:solidFill>
              <a:effectLst/>
              <a:latin typeface="Arial" panose="020B0604020202020204" pitchFamily="34" charset="0"/>
            </a:endParaRPr>
          </a:p>
          <a:p>
            <a:pPr algn="just">
              <a:lnSpc>
                <a:spcPct val="150000"/>
              </a:lnSpc>
              <a:buNone/>
            </a:pPr>
            <a:r>
              <a:rPr lang="en-GB" sz="3200" b="1" dirty="0">
                <a:solidFill>
                  <a:schemeClr val="bg1"/>
                </a:solidFill>
                <a:effectLst/>
                <a:latin typeface="Times New Roman" panose="02020603050405020304" pitchFamily="18" charset="0"/>
                <a:ea typeface="Times New Roman" panose="02020603050405020304" pitchFamily="18" charset="0"/>
              </a:rPr>
              <a:t>Slide 2 – Impacts of Greenwashing</a:t>
            </a:r>
            <a:endParaRPr lang="en-IN" sz="3200" b="1" dirty="0">
              <a:solidFill>
                <a:schemeClr val="bg1"/>
              </a:solidFill>
              <a:effectLst/>
              <a:latin typeface="Arial" panose="020B0604020202020204" pitchFamily="34" charset="0"/>
              <a:ea typeface="Arial" panose="020B0604020202020204" pitchFamily="34" charset="0"/>
            </a:endParaRPr>
          </a:p>
          <a:p>
            <a:pPr algn="just">
              <a:lnSpc>
                <a:spcPct val="150000"/>
              </a:lnSpc>
              <a:buNone/>
            </a:pPr>
            <a:r>
              <a:rPr lang="en-GB" sz="3200" b="1" dirty="0">
                <a:solidFill>
                  <a:schemeClr val="bg1"/>
                </a:solidFill>
                <a:effectLst/>
                <a:latin typeface="Times New Roman" panose="02020603050405020304" pitchFamily="18" charset="0"/>
                <a:ea typeface="Times New Roman" panose="02020603050405020304" pitchFamily="18" charset="0"/>
              </a:rPr>
              <a:t>Slide 3 – Regulatory and Market Pressures</a:t>
            </a:r>
            <a:endParaRPr lang="en-IN" sz="3200" b="1" dirty="0">
              <a:solidFill>
                <a:schemeClr val="bg1"/>
              </a:solidFill>
              <a:effectLst/>
              <a:latin typeface="Arial" panose="020B0604020202020204" pitchFamily="34" charset="0"/>
              <a:ea typeface="Arial" panose="020B0604020202020204" pitchFamily="34" charset="0"/>
            </a:endParaRPr>
          </a:p>
          <a:p>
            <a:pPr algn="just">
              <a:lnSpc>
                <a:spcPct val="150000"/>
              </a:lnSpc>
              <a:buNone/>
            </a:pPr>
            <a:r>
              <a:rPr lang="en-GB" sz="3200" b="1" dirty="0">
                <a:solidFill>
                  <a:schemeClr val="bg1"/>
                </a:solidFill>
                <a:effectLst/>
                <a:latin typeface="Times New Roman" panose="02020603050405020304" pitchFamily="18" charset="0"/>
                <a:ea typeface="Times New Roman" panose="02020603050405020304" pitchFamily="18" charset="0"/>
              </a:rPr>
              <a:t>Slide 4 – Corporate Culture and Internal Incentives</a:t>
            </a:r>
            <a:endParaRPr lang="en-IN" sz="3200" b="1" dirty="0">
              <a:solidFill>
                <a:schemeClr val="bg1"/>
              </a:solidFill>
              <a:effectLst/>
              <a:latin typeface="Arial" panose="020B0604020202020204" pitchFamily="34" charset="0"/>
              <a:ea typeface="Arial" panose="020B0604020202020204" pitchFamily="34" charset="0"/>
            </a:endParaRPr>
          </a:p>
          <a:p>
            <a:pPr algn="just">
              <a:lnSpc>
                <a:spcPct val="150000"/>
              </a:lnSpc>
              <a:buNone/>
            </a:pPr>
            <a:r>
              <a:rPr lang="en-GB" sz="3200" b="1" dirty="0">
                <a:solidFill>
                  <a:schemeClr val="bg1"/>
                </a:solidFill>
                <a:effectLst/>
                <a:latin typeface="Times New Roman" panose="02020603050405020304" pitchFamily="18" charset="0"/>
                <a:ea typeface="Times New Roman" panose="02020603050405020304" pitchFamily="18" charset="0"/>
              </a:rPr>
              <a:t>Slide </a:t>
            </a:r>
            <a:r>
              <a:rPr lang="en-GB" sz="3200" b="1" dirty="0">
                <a:solidFill>
                  <a:schemeClr val="bg1"/>
                </a:solidFill>
                <a:latin typeface="Times New Roman" panose="02020603050405020304" pitchFamily="18" charset="0"/>
                <a:ea typeface="Times New Roman" panose="02020603050405020304" pitchFamily="18" charset="0"/>
              </a:rPr>
              <a:t>5</a:t>
            </a:r>
            <a:r>
              <a:rPr lang="en-GB" sz="3200" b="1" dirty="0">
                <a:solidFill>
                  <a:schemeClr val="bg1"/>
                </a:solidFill>
                <a:effectLst/>
                <a:latin typeface="Times New Roman" panose="02020603050405020304" pitchFamily="18" charset="0"/>
                <a:ea typeface="Times New Roman" panose="02020603050405020304" pitchFamily="18" charset="0"/>
              </a:rPr>
              <a:t> – Root Cause Summary</a:t>
            </a:r>
            <a:endParaRPr lang="en-IN" sz="3200" b="1" dirty="0">
              <a:solidFill>
                <a:schemeClr val="bg1"/>
              </a:solidFill>
              <a:effectLst/>
              <a:latin typeface="Arial" panose="020B0604020202020204" pitchFamily="34" charset="0"/>
              <a:ea typeface="Arial" panose="020B0604020202020204" pitchFamily="34" charset="0"/>
            </a:endParaRPr>
          </a:p>
          <a:p>
            <a:pPr algn="just">
              <a:lnSpc>
                <a:spcPct val="150000"/>
              </a:lnSpc>
              <a:buNone/>
            </a:pPr>
            <a:r>
              <a:rPr lang="en-GB" sz="3200" b="1" dirty="0">
                <a:solidFill>
                  <a:schemeClr val="bg1"/>
                </a:solidFill>
                <a:effectLst/>
                <a:latin typeface="Times New Roman" panose="02020603050405020304" pitchFamily="18" charset="0"/>
                <a:ea typeface="Times New Roman" panose="02020603050405020304" pitchFamily="18" charset="0"/>
              </a:rPr>
              <a:t>Slide </a:t>
            </a:r>
            <a:r>
              <a:rPr lang="en-GB" sz="3200" b="1" dirty="0">
                <a:solidFill>
                  <a:schemeClr val="bg1"/>
                </a:solidFill>
                <a:latin typeface="Times New Roman" panose="02020603050405020304" pitchFamily="18" charset="0"/>
                <a:ea typeface="Times New Roman" panose="02020603050405020304" pitchFamily="18" charset="0"/>
              </a:rPr>
              <a:t>6 </a:t>
            </a:r>
            <a:r>
              <a:rPr lang="en-GB" sz="3200" b="1" dirty="0">
                <a:solidFill>
                  <a:schemeClr val="bg1"/>
                </a:solidFill>
                <a:effectLst/>
                <a:latin typeface="Times New Roman" panose="02020603050405020304" pitchFamily="18" charset="0"/>
                <a:ea typeface="Times New Roman" panose="02020603050405020304" pitchFamily="18" charset="0"/>
              </a:rPr>
              <a:t>– Conclusion</a:t>
            </a:r>
          </a:p>
          <a:p>
            <a:pPr algn="just">
              <a:lnSpc>
                <a:spcPct val="150000"/>
              </a:lnSpc>
              <a:buNone/>
            </a:pPr>
            <a:r>
              <a:rPr lang="en-GB" sz="3200" b="1" dirty="0">
                <a:solidFill>
                  <a:schemeClr val="bg1"/>
                </a:solidFill>
                <a:latin typeface="Times New Roman" panose="02020603050405020304" pitchFamily="18" charset="0"/>
                <a:ea typeface="Arial" panose="020B0604020202020204" pitchFamily="34" charset="0"/>
              </a:rPr>
              <a:t>Slide 7 - Reference List</a:t>
            </a:r>
            <a:endParaRPr lang="en-IN" sz="3200" b="1" dirty="0">
              <a:solidFill>
                <a:schemeClr val="bg1"/>
              </a:solidFill>
              <a:effectLst/>
              <a:latin typeface="Arial" panose="020B0604020202020204" pitchFamily="34" charset="0"/>
              <a:ea typeface="Arial" panose="020B0604020202020204" pitchFamily="34" charset="0"/>
            </a:endParaRPr>
          </a:p>
        </p:txBody>
      </p:sp>
      <p:sp>
        <p:nvSpPr>
          <p:cNvPr id="20" name="TextBox 19">
            <a:extLst>
              <a:ext uri="{FF2B5EF4-FFF2-40B4-BE49-F238E27FC236}">
                <a16:creationId xmlns:a16="http://schemas.microsoft.com/office/drawing/2014/main" id="{088A8114-85A7-AA23-88AA-1E90BB524966}"/>
              </a:ext>
            </a:extLst>
          </p:cNvPr>
          <p:cNvSpPr txBox="1"/>
          <p:nvPr/>
        </p:nvSpPr>
        <p:spPr>
          <a:xfrm>
            <a:off x="4505633" y="129830"/>
            <a:ext cx="9276734" cy="1310423"/>
          </a:xfrm>
          <a:prstGeom prst="rect">
            <a:avLst/>
          </a:prstGeom>
          <a:noFill/>
        </p:spPr>
        <p:txBody>
          <a:bodyPr wrap="square">
            <a:spAutoFit/>
          </a:bodyPr>
          <a:lstStyle/>
          <a:p>
            <a:pPr algn="ctr">
              <a:lnSpc>
                <a:spcPct val="150000"/>
              </a:lnSpc>
              <a:buNone/>
            </a:pPr>
            <a:r>
              <a:rPr lang="en-GB" sz="6000" b="1" dirty="0">
                <a:solidFill>
                  <a:schemeClr val="bg1"/>
                </a:solidFill>
                <a:effectLst/>
                <a:latin typeface="Times New Roman" panose="02020603050405020304" pitchFamily="18" charset="0"/>
                <a:ea typeface="Times New Roman" panose="02020603050405020304" pitchFamily="18" charset="0"/>
              </a:rPr>
              <a:t>Table of Content</a:t>
            </a:r>
            <a:r>
              <a:rPr lang="en-GB" sz="6000" b="1" dirty="0">
                <a:solidFill>
                  <a:schemeClr val="bg1"/>
                </a:solidFill>
                <a:latin typeface="Times New Roman" panose="02020603050405020304" pitchFamily="18" charset="0"/>
                <a:ea typeface="Times New Roman" panose="02020603050405020304" pitchFamily="18" charset="0"/>
              </a:rPr>
              <a:t>s</a:t>
            </a:r>
            <a:endParaRPr lang="en-IN" sz="6000" dirty="0">
              <a:solidFill>
                <a:schemeClr val="bg1"/>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786978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D4136"/>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3614330"/>
            <a:chOff x="0" y="0"/>
            <a:chExt cx="2833290" cy="743209"/>
          </a:xfrm>
        </p:grpSpPr>
        <p:sp>
          <p:nvSpPr>
            <p:cNvPr id="3" name="Freeform 3"/>
            <p:cNvSpPr/>
            <p:nvPr/>
          </p:nvSpPr>
          <p:spPr>
            <a:xfrm>
              <a:off x="0" y="0"/>
              <a:ext cx="2833290" cy="743209"/>
            </a:xfrm>
            <a:custGeom>
              <a:avLst/>
              <a:gdLst/>
              <a:ahLst/>
              <a:cxnLst/>
              <a:rect l="l" t="t" r="r" b="b"/>
              <a:pathLst>
                <a:path w="2833290" h="743209">
                  <a:moveTo>
                    <a:pt x="0" y="0"/>
                  </a:moveTo>
                  <a:lnTo>
                    <a:pt x="2833290" y="0"/>
                  </a:lnTo>
                  <a:lnTo>
                    <a:pt x="2833290" y="743209"/>
                  </a:lnTo>
                  <a:lnTo>
                    <a:pt x="0" y="743209"/>
                  </a:lnTo>
                  <a:close/>
                </a:path>
              </a:pathLst>
            </a:custGeom>
            <a:blipFill>
              <a:blip r:embed="rId3"/>
              <a:stretch>
                <a:fillRect t="-10519" b="-10519"/>
              </a:stretch>
            </a:blipFill>
          </p:spPr>
          <p:txBody>
            <a:bodyPr/>
            <a:lstStyle/>
            <a:p>
              <a:endParaRPr lang="en-US"/>
            </a:p>
          </p:txBody>
        </p:sp>
      </p:grpSp>
      <p:grpSp>
        <p:nvGrpSpPr>
          <p:cNvPr id="4" name="Group 4"/>
          <p:cNvGrpSpPr/>
          <p:nvPr/>
        </p:nvGrpSpPr>
        <p:grpSpPr>
          <a:xfrm>
            <a:off x="14525317" y="4797182"/>
            <a:ext cx="2733983" cy="4160178"/>
            <a:chOff x="0" y="0"/>
            <a:chExt cx="720061" cy="1095685"/>
          </a:xfrm>
        </p:grpSpPr>
        <p:sp>
          <p:nvSpPr>
            <p:cNvPr id="5" name="Freeform 5"/>
            <p:cNvSpPr/>
            <p:nvPr/>
          </p:nvSpPr>
          <p:spPr>
            <a:xfrm>
              <a:off x="0" y="0"/>
              <a:ext cx="720061" cy="1095685"/>
            </a:xfrm>
            <a:custGeom>
              <a:avLst/>
              <a:gdLst/>
              <a:ahLst/>
              <a:cxnLst/>
              <a:rect l="l" t="t" r="r" b="b"/>
              <a:pathLst>
                <a:path w="720061" h="1095685">
                  <a:moveTo>
                    <a:pt x="0" y="0"/>
                  </a:moveTo>
                  <a:lnTo>
                    <a:pt x="720061" y="0"/>
                  </a:lnTo>
                  <a:lnTo>
                    <a:pt x="720061" y="1095685"/>
                  </a:lnTo>
                  <a:lnTo>
                    <a:pt x="0" y="1095685"/>
                  </a:lnTo>
                  <a:close/>
                </a:path>
              </a:pathLst>
            </a:custGeom>
            <a:solidFill>
              <a:srgbClr val="165548"/>
            </a:solidFill>
          </p:spPr>
          <p:txBody>
            <a:bodyPr/>
            <a:lstStyle/>
            <a:p>
              <a:endParaRPr lang="en-US"/>
            </a:p>
          </p:txBody>
        </p:sp>
        <p:sp>
          <p:nvSpPr>
            <p:cNvPr id="6" name="TextBox 6"/>
            <p:cNvSpPr txBox="1"/>
            <p:nvPr/>
          </p:nvSpPr>
          <p:spPr>
            <a:xfrm>
              <a:off x="0" y="-57150"/>
              <a:ext cx="720061" cy="1152835"/>
            </a:xfrm>
            <a:prstGeom prst="rect">
              <a:avLst/>
            </a:prstGeom>
          </p:spPr>
          <p:txBody>
            <a:bodyPr lIns="50800" tIns="50800" rIns="50800" bIns="50800" rtlCol="0" anchor="ctr"/>
            <a:lstStyle/>
            <a:p>
              <a:pPr algn="ctr">
                <a:lnSpc>
                  <a:spcPts val="3500"/>
                </a:lnSpc>
              </a:pPr>
              <a:endParaRPr/>
            </a:p>
          </p:txBody>
        </p:sp>
      </p:grpSp>
      <p:grpSp>
        <p:nvGrpSpPr>
          <p:cNvPr id="7" name="Group 7"/>
          <p:cNvGrpSpPr/>
          <p:nvPr/>
        </p:nvGrpSpPr>
        <p:grpSpPr>
          <a:xfrm>
            <a:off x="12115800" y="3905807"/>
            <a:ext cx="5942927" cy="594292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38888" r="-38888"/>
              </a:stretch>
            </a:blipFill>
          </p:spPr>
          <p:txBody>
            <a:bodyPr/>
            <a:lstStyle/>
            <a:p>
              <a:endParaRPr lang="en-US"/>
            </a:p>
          </p:txBody>
        </p:sp>
      </p:grpSp>
      <p:sp>
        <p:nvSpPr>
          <p:cNvPr id="12" name="Freeform 12"/>
          <p:cNvSpPr/>
          <p:nvPr/>
        </p:nvSpPr>
        <p:spPr>
          <a:xfrm>
            <a:off x="16668872" y="8669567"/>
            <a:ext cx="334544" cy="334544"/>
          </a:xfrm>
          <a:custGeom>
            <a:avLst/>
            <a:gdLst/>
            <a:ahLst/>
            <a:cxnLst/>
            <a:rect l="l" t="t" r="r" b="b"/>
            <a:pathLst>
              <a:path w="334544" h="334544">
                <a:moveTo>
                  <a:pt x="0" y="0"/>
                </a:moveTo>
                <a:lnTo>
                  <a:pt x="334544" y="0"/>
                </a:lnTo>
                <a:lnTo>
                  <a:pt x="334544" y="334544"/>
                </a:lnTo>
                <a:lnTo>
                  <a:pt x="0" y="3345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4" name="TextBox 14"/>
          <p:cNvSpPr txBox="1"/>
          <p:nvPr/>
        </p:nvSpPr>
        <p:spPr>
          <a:xfrm>
            <a:off x="3498292" y="3787531"/>
            <a:ext cx="5207392" cy="1009651"/>
          </a:xfrm>
          <a:prstGeom prst="rect">
            <a:avLst/>
          </a:prstGeom>
        </p:spPr>
        <p:txBody>
          <a:bodyPr lIns="0" tIns="0" rIns="0" bIns="0" rtlCol="0" anchor="t">
            <a:spAutoFit/>
          </a:bodyPr>
          <a:lstStyle/>
          <a:p>
            <a:pPr algn="ctr">
              <a:lnSpc>
                <a:spcPts val="8399"/>
              </a:lnSpc>
            </a:pPr>
            <a:r>
              <a:rPr lang="en-US" sz="5999" b="1" dirty="0">
                <a:solidFill>
                  <a:srgbClr val="FFFFFF"/>
                </a:solidFill>
                <a:latin typeface="Times New Roman" panose="02020603050405020304" pitchFamily="18" charset="0"/>
                <a:ea typeface="Montaser Arabic Heavy"/>
                <a:cs typeface="Times New Roman" panose="02020603050405020304" pitchFamily="18" charset="0"/>
                <a:sym typeface="Montaser Arabic Heavy"/>
              </a:rPr>
              <a:t>Introduction</a:t>
            </a:r>
          </a:p>
        </p:txBody>
      </p:sp>
      <p:sp>
        <p:nvSpPr>
          <p:cNvPr id="15" name="TextBox 15"/>
          <p:cNvSpPr txBox="1"/>
          <p:nvPr/>
        </p:nvSpPr>
        <p:spPr>
          <a:xfrm>
            <a:off x="1270070" y="5143500"/>
            <a:ext cx="9406863" cy="4446858"/>
          </a:xfrm>
          <a:prstGeom prst="rect">
            <a:avLst/>
          </a:prstGeom>
        </p:spPr>
        <p:txBody>
          <a:bodyPr wrap="square" lIns="0" tIns="0" rIns="0" bIns="0" rtlCol="0" anchor="t">
            <a:spAutoFit/>
          </a:bodyPr>
          <a:lstStyle/>
          <a:p>
            <a:pPr marL="561353" lvl="1" indent="-280677" algn="just">
              <a:lnSpc>
                <a:spcPct val="150000"/>
              </a:lnSpc>
              <a:buFont typeface="Arial"/>
              <a:buChar char="•"/>
            </a:pP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Greenwashing can be described as deceptive assertions by the business about its environmental activities. </a:t>
            </a:r>
          </a:p>
          <a:p>
            <a:pPr marL="561353" lvl="1" indent="-280677" algn="just">
              <a:lnSpc>
                <a:spcPct val="150000"/>
              </a:lnSpc>
              <a:buFont typeface="Arial"/>
              <a:buChar char="•"/>
            </a:pP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Sustainability consciousness is growing among consumers.</a:t>
            </a:r>
          </a:p>
          <a:p>
            <a:pPr marL="561353" lvl="1" indent="-280677" algn="just">
              <a:lnSpc>
                <a:spcPct val="150000"/>
              </a:lnSpc>
              <a:buFont typeface="Arial"/>
              <a:buChar char="•"/>
            </a:pP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The car industry is under fire because of marketing and actual environmental impact differences. </a:t>
            </a:r>
          </a:p>
          <a:p>
            <a:pPr marL="561353" lvl="1" indent="-280677" algn="just">
              <a:lnSpc>
                <a:spcPct val="150000"/>
              </a:lnSpc>
              <a:buFont typeface="Arial"/>
              <a:buChar char="•"/>
            </a:pP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An example of the consequences of greenwashing is the Volkswagen problem, also known as </a:t>
            </a:r>
            <a:r>
              <a:rPr lang="en-US" sz="2800" dirty="0" err="1">
                <a:solidFill>
                  <a:srgbClr val="EEFFC4"/>
                </a:solidFill>
                <a:latin typeface="Times New Roman" panose="02020603050405020304" pitchFamily="18" charset="0"/>
                <a:ea typeface="Aileron"/>
                <a:cs typeface="Times New Roman" panose="02020603050405020304" pitchFamily="18" charset="0"/>
                <a:sym typeface="Aileron"/>
              </a:rPr>
              <a:t>Dieselgate</a:t>
            </a: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 (Kell,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D4136"/>
        </a:solidFill>
        <a:effectLst/>
      </p:bgPr>
    </p:bg>
    <p:spTree>
      <p:nvGrpSpPr>
        <p:cNvPr id="1" name=""/>
        <p:cNvGrpSpPr/>
        <p:nvPr/>
      </p:nvGrpSpPr>
      <p:grpSpPr>
        <a:xfrm>
          <a:off x="0" y="0"/>
          <a:ext cx="0" cy="0"/>
          <a:chOff x="0" y="0"/>
          <a:chExt cx="0" cy="0"/>
        </a:xfrm>
      </p:grpSpPr>
      <p:sp>
        <p:nvSpPr>
          <p:cNvPr id="5" name="Freeform 5"/>
          <p:cNvSpPr/>
          <p:nvPr/>
        </p:nvSpPr>
        <p:spPr>
          <a:xfrm rot="2258313" flipV="1">
            <a:off x="6563642" y="1624252"/>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a:off x="3984326" y="2852650"/>
            <a:ext cx="2039953" cy="304139"/>
          </a:xfrm>
          <a:custGeom>
            <a:avLst/>
            <a:gdLst/>
            <a:ahLst/>
            <a:cxnLst/>
            <a:rect l="l" t="t" r="r" b="b"/>
            <a:pathLst>
              <a:path w="2039953" h="304139">
                <a:moveTo>
                  <a:pt x="0" y="0"/>
                </a:moveTo>
                <a:lnTo>
                  <a:pt x="2039953" y="0"/>
                </a:lnTo>
                <a:lnTo>
                  <a:pt x="2039953" y="304138"/>
                </a:lnTo>
                <a:lnTo>
                  <a:pt x="0" y="30413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9" name="Group 9"/>
          <p:cNvGrpSpPr/>
          <p:nvPr/>
        </p:nvGrpSpPr>
        <p:grpSpPr>
          <a:xfrm>
            <a:off x="1028700" y="8345043"/>
            <a:ext cx="7496175" cy="162334"/>
            <a:chOff x="0" y="0"/>
            <a:chExt cx="1974301" cy="42755"/>
          </a:xfrm>
        </p:grpSpPr>
        <p:sp>
          <p:nvSpPr>
            <p:cNvPr id="10" name="Freeform 10"/>
            <p:cNvSpPr/>
            <p:nvPr/>
          </p:nvSpPr>
          <p:spPr>
            <a:xfrm>
              <a:off x="0" y="0"/>
              <a:ext cx="1974301" cy="42755"/>
            </a:xfrm>
            <a:custGeom>
              <a:avLst/>
              <a:gdLst/>
              <a:ahLst/>
              <a:cxnLst/>
              <a:rect l="l" t="t" r="r" b="b"/>
              <a:pathLst>
                <a:path w="1974301" h="42755">
                  <a:moveTo>
                    <a:pt x="0" y="0"/>
                  </a:moveTo>
                  <a:lnTo>
                    <a:pt x="1974301" y="0"/>
                  </a:lnTo>
                  <a:lnTo>
                    <a:pt x="1974301" y="42755"/>
                  </a:lnTo>
                  <a:lnTo>
                    <a:pt x="0" y="42755"/>
                  </a:lnTo>
                  <a:close/>
                </a:path>
              </a:pathLst>
            </a:custGeom>
            <a:solidFill>
              <a:srgbClr val="165548"/>
            </a:solidFill>
          </p:spPr>
          <p:txBody>
            <a:bodyPr/>
            <a:lstStyle/>
            <a:p>
              <a:endParaRPr lang="en-US"/>
            </a:p>
          </p:txBody>
        </p:sp>
        <p:sp>
          <p:nvSpPr>
            <p:cNvPr id="11" name="TextBox 11"/>
            <p:cNvSpPr txBox="1"/>
            <p:nvPr/>
          </p:nvSpPr>
          <p:spPr>
            <a:xfrm>
              <a:off x="0" y="-57150"/>
              <a:ext cx="1974301" cy="99905"/>
            </a:xfrm>
            <a:prstGeom prst="rect">
              <a:avLst/>
            </a:prstGeom>
          </p:spPr>
          <p:txBody>
            <a:bodyPr lIns="50800" tIns="50800" rIns="50800" bIns="50800" rtlCol="0" anchor="ctr"/>
            <a:lstStyle/>
            <a:p>
              <a:pPr algn="ctr">
                <a:lnSpc>
                  <a:spcPts val="3500"/>
                </a:lnSpc>
              </a:pPr>
              <a:endParaRPr/>
            </a:p>
          </p:txBody>
        </p:sp>
      </p:grpSp>
      <p:sp>
        <p:nvSpPr>
          <p:cNvPr id="12" name="Freeform 12"/>
          <p:cNvSpPr/>
          <p:nvPr/>
        </p:nvSpPr>
        <p:spPr>
          <a:xfrm>
            <a:off x="8100320" y="2334727"/>
            <a:ext cx="1033961" cy="1035845"/>
          </a:xfrm>
          <a:custGeom>
            <a:avLst/>
            <a:gdLst/>
            <a:ahLst/>
            <a:cxnLst/>
            <a:rect l="l" t="t" r="r" b="b"/>
            <a:pathLst>
              <a:path w="1033961" h="1035845">
                <a:moveTo>
                  <a:pt x="0" y="0"/>
                </a:moveTo>
                <a:lnTo>
                  <a:pt x="1033962" y="0"/>
                </a:lnTo>
                <a:lnTo>
                  <a:pt x="1033962" y="1035845"/>
                </a:lnTo>
                <a:lnTo>
                  <a:pt x="0" y="103584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3" name="Freeform 13"/>
          <p:cNvSpPr/>
          <p:nvPr/>
        </p:nvSpPr>
        <p:spPr>
          <a:xfrm>
            <a:off x="643128" y="2393342"/>
            <a:ext cx="8640600" cy="5843206"/>
          </a:xfrm>
          <a:custGeom>
            <a:avLst/>
            <a:gdLst/>
            <a:ahLst/>
            <a:cxnLst/>
            <a:rect l="l" t="t" r="r" b="b"/>
            <a:pathLst>
              <a:path w="8640600" h="5843206">
                <a:moveTo>
                  <a:pt x="0" y="0"/>
                </a:moveTo>
                <a:lnTo>
                  <a:pt x="8640600" y="0"/>
                </a:lnTo>
                <a:lnTo>
                  <a:pt x="8640600" y="5843206"/>
                </a:lnTo>
                <a:lnTo>
                  <a:pt x="0" y="5843206"/>
                </a:lnTo>
                <a:lnTo>
                  <a:pt x="0" y="0"/>
                </a:lnTo>
                <a:close/>
              </a:path>
            </a:pathLst>
          </a:custGeom>
          <a:blipFill>
            <a:blip r:embed="rId9"/>
            <a:stretch>
              <a:fillRect/>
            </a:stretch>
          </a:blipFill>
        </p:spPr>
        <p:txBody>
          <a:bodyPr/>
          <a:lstStyle/>
          <a:p>
            <a:endParaRPr lang="en-US"/>
          </a:p>
        </p:txBody>
      </p:sp>
      <p:sp>
        <p:nvSpPr>
          <p:cNvPr id="14" name="TextBox 14"/>
          <p:cNvSpPr txBox="1"/>
          <p:nvPr/>
        </p:nvSpPr>
        <p:spPr>
          <a:xfrm>
            <a:off x="0" y="388105"/>
            <a:ext cx="18287999" cy="892039"/>
          </a:xfrm>
          <a:prstGeom prst="rect">
            <a:avLst/>
          </a:prstGeom>
        </p:spPr>
        <p:txBody>
          <a:bodyPr wrap="square" lIns="0" tIns="0" rIns="0" bIns="0" rtlCol="0" anchor="t">
            <a:spAutoFit/>
          </a:bodyPr>
          <a:lstStyle/>
          <a:p>
            <a:pPr algn="ctr">
              <a:lnSpc>
                <a:spcPts val="7439"/>
              </a:lnSpc>
            </a:pPr>
            <a:r>
              <a:rPr lang="en-US" sz="5999" b="1" dirty="0">
                <a:solidFill>
                  <a:srgbClr val="FFFFFF"/>
                </a:solidFill>
                <a:latin typeface="Times New Roman" panose="02020603050405020304" pitchFamily="18" charset="0"/>
                <a:ea typeface="Montaser Arabic Heavy"/>
                <a:cs typeface="Times New Roman" panose="02020603050405020304" pitchFamily="18" charset="0"/>
                <a:sym typeface="Montaser Arabic Heavy"/>
              </a:rPr>
              <a:t>Impacts of Greenwashing</a:t>
            </a:r>
          </a:p>
        </p:txBody>
      </p:sp>
      <p:sp>
        <p:nvSpPr>
          <p:cNvPr id="15" name="TextBox 15"/>
          <p:cNvSpPr txBox="1"/>
          <p:nvPr/>
        </p:nvSpPr>
        <p:spPr>
          <a:xfrm>
            <a:off x="9448800" y="2040359"/>
            <a:ext cx="7968315" cy="6385851"/>
          </a:xfrm>
          <a:prstGeom prst="rect">
            <a:avLst/>
          </a:prstGeom>
        </p:spPr>
        <p:txBody>
          <a:bodyPr wrap="square" lIns="0" tIns="0" rIns="0" bIns="0" rtlCol="0" anchor="t">
            <a:spAutoFit/>
          </a:bodyPr>
          <a:lstStyle/>
          <a:p>
            <a:pPr marL="518175" lvl="1" indent="-259087" algn="just">
              <a:lnSpc>
                <a:spcPct val="150000"/>
              </a:lnSpc>
              <a:buFont typeface="Arial"/>
              <a:buChar char="•"/>
            </a:pP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Greenwashing undermines consumer confidence and trust. </a:t>
            </a:r>
          </a:p>
          <a:p>
            <a:pPr marL="518175" lvl="1" indent="-259087" algn="just">
              <a:lnSpc>
                <a:spcPct val="150000"/>
              </a:lnSpc>
              <a:buFont typeface="Arial"/>
              <a:buChar char="•"/>
            </a:pP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Reputational damage increased with negative media coverage. </a:t>
            </a:r>
          </a:p>
          <a:p>
            <a:pPr marL="518175" lvl="1" indent="-259087" algn="just">
              <a:lnSpc>
                <a:spcPct val="150000"/>
              </a:lnSpc>
              <a:buFont typeface="Arial"/>
              <a:buChar char="•"/>
            </a:pP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It has financial implications on the companies, such as fines, lawsuits and market share loss. </a:t>
            </a:r>
          </a:p>
          <a:p>
            <a:pPr marL="518175" lvl="1" indent="-259087" algn="just">
              <a:lnSpc>
                <a:spcPct val="150000"/>
              </a:lnSpc>
              <a:buFont typeface="Arial"/>
              <a:buChar char="•"/>
            </a:pP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The brand credibility of the long-term is </a:t>
            </a:r>
            <a:r>
              <a:rPr lang="en-US" sz="2800" dirty="0" err="1">
                <a:solidFill>
                  <a:srgbClr val="EEFFC4"/>
                </a:solidFill>
                <a:latin typeface="Times New Roman" panose="02020603050405020304" pitchFamily="18" charset="0"/>
                <a:ea typeface="Aileron"/>
                <a:cs typeface="Times New Roman" panose="02020603050405020304" pitchFamily="18" charset="0"/>
                <a:sym typeface="Aileron"/>
              </a:rPr>
              <a:t>jeopardised</a:t>
            </a: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 which will impact subsequent sustainability efforts and pressure the industry to certify environmental assertions (Kell, 2022).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D4136"/>
        </a:solidFill>
        <a:effectLst/>
      </p:bgPr>
    </p:bg>
    <p:spTree>
      <p:nvGrpSpPr>
        <p:cNvPr id="1" name=""/>
        <p:cNvGrpSpPr/>
        <p:nvPr/>
      </p:nvGrpSpPr>
      <p:grpSpPr>
        <a:xfrm>
          <a:off x="0" y="0"/>
          <a:ext cx="0" cy="0"/>
          <a:chOff x="0" y="0"/>
          <a:chExt cx="0" cy="0"/>
        </a:xfrm>
      </p:grpSpPr>
      <p:grpSp>
        <p:nvGrpSpPr>
          <p:cNvPr id="2" name="Group 2"/>
          <p:cNvGrpSpPr/>
          <p:nvPr/>
        </p:nvGrpSpPr>
        <p:grpSpPr>
          <a:xfrm>
            <a:off x="0" y="4790928"/>
            <a:ext cx="11683020" cy="3113835"/>
            <a:chOff x="0" y="0"/>
            <a:chExt cx="3077010" cy="820105"/>
          </a:xfrm>
        </p:grpSpPr>
        <p:sp>
          <p:nvSpPr>
            <p:cNvPr id="3" name="Freeform 3"/>
            <p:cNvSpPr/>
            <p:nvPr/>
          </p:nvSpPr>
          <p:spPr>
            <a:xfrm>
              <a:off x="0" y="0"/>
              <a:ext cx="3077009" cy="820105"/>
            </a:xfrm>
            <a:custGeom>
              <a:avLst/>
              <a:gdLst/>
              <a:ahLst/>
              <a:cxnLst/>
              <a:rect l="l" t="t" r="r" b="b"/>
              <a:pathLst>
                <a:path w="3077009" h="820105">
                  <a:moveTo>
                    <a:pt x="0" y="0"/>
                  </a:moveTo>
                  <a:lnTo>
                    <a:pt x="3077009" y="0"/>
                  </a:lnTo>
                  <a:lnTo>
                    <a:pt x="3077009" y="820105"/>
                  </a:lnTo>
                  <a:lnTo>
                    <a:pt x="0" y="820105"/>
                  </a:lnTo>
                  <a:close/>
                </a:path>
              </a:pathLst>
            </a:custGeom>
            <a:solidFill>
              <a:srgbClr val="165548"/>
            </a:solidFill>
          </p:spPr>
          <p:txBody>
            <a:bodyPr/>
            <a:lstStyle/>
            <a:p>
              <a:endParaRPr lang="en-US"/>
            </a:p>
          </p:txBody>
        </p:sp>
        <p:sp>
          <p:nvSpPr>
            <p:cNvPr id="4" name="TextBox 4"/>
            <p:cNvSpPr txBox="1"/>
            <p:nvPr/>
          </p:nvSpPr>
          <p:spPr>
            <a:xfrm>
              <a:off x="0" y="-57150"/>
              <a:ext cx="3077010" cy="877255"/>
            </a:xfrm>
            <a:prstGeom prst="rect">
              <a:avLst/>
            </a:prstGeom>
          </p:spPr>
          <p:txBody>
            <a:bodyPr lIns="50800" tIns="50800" rIns="50800" bIns="50800" rtlCol="0" anchor="ctr"/>
            <a:lstStyle/>
            <a:p>
              <a:pPr algn="ctr">
                <a:lnSpc>
                  <a:spcPts val="3500"/>
                </a:lnSpc>
              </a:pPr>
              <a:endParaRPr/>
            </a:p>
          </p:txBody>
        </p:sp>
      </p:grpSp>
      <p:sp>
        <p:nvSpPr>
          <p:cNvPr id="16" name="TextBox 16"/>
          <p:cNvSpPr txBox="1"/>
          <p:nvPr/>
        </p:nvSpPr>
        <p:spPr>
          <a:xfrm>
            <a:off x="25400" y="779785"/>
            <a:ext cx="18288000" cy="892039"/>
          </a:xfrm>
          <a:prstGeom prst="rect">
            <a:avLst/>
          </a:prstGeom>
        </p:spPr>
        <p:txBody>
          <a:bodyPr wrap="square" lIns="0" tIns="0" rIns="0" bIns="0" rtlCol="0" anchor="t">
            <a:spAutoFit/>
          </a:bodyPr>
          <a:lstStyle/>
          <a:p>
            <a:pPr marL="0" lvl="0" indent="0" algn="ctr">
              <a:lnSpc>
                <a:spcPts val="7439"/>
              </a:lnSpc>
              <a:spcBef>
                <a:spcPct val="0"/>
              </a:spcBef>
            </a:pPr>
            <a:r>
              <a:rPr lang="en-US" sz="5999" b="1" dirty="0">
                <a:solidFill>
                  <a:srgbClr val="FFFFFF"/>
                </a:solidFill>
                <a:latin typeface="Times New Roman" panose="02020603050405020304" pitchFamily="18" charset="0"/>
                <a:ea typeface="Montaser Arabic Heavy"/>
                <a:cs typeface="Times New Roman" panose="02020603050405020304" pitchFamily="18" charset="0"/>
                <a:sym typeface="Montaser Arabic Heavy"/>
              </a:rPr>
              <a:t>R</a:t>
            </a:r>
            <a:r>
              <a:rPr lang="en-US" sz="5999" b="1" u="none" strike="noStrike" dirty="0">
                <a:solidFill>
                  <a:srgbClr val="FFFFFF"/>
                </a:solidFill>
                <a:latin typeface="Times New Roman" panose="02020603050405020304" pitchFamily="18" charset="0"/>
                <a:ea typeface="Montaser Arabic Heavy"/>
                <a:cs typeface="Times New Roman" panose="02020603050405020304" pitchFamily="18" charset="0"/>
                <a:sym typeface="Montaser Arabic Heavy"/>
              </a:rPr>
              <a:t>egulatory and Market Pressures</a:t>
            </a:r>
          </a:p>
        </p:txBody>
      </p:sp>
      <p:sp>
        <p:nvSpPr>
          <p:cNvPr id="17" name="Freeform 17"/>
          <p:cNvSpPr/>
          <p:nvPr/>
        </p:nvSpPr>
        <p:spPr>
          <a:xfrm flipV="1">
            <a:off x="13868400" y="1155513"/>
            <a:ext cx="3755552" cy="3762392"/>
          </a:xfrm>
          <a:custGeom>
            <a:avLst/>
            <a:gdLst/>
            <a:ahLst/>
            <a:cxnLst/>
            <a:rect l="l" t="t" r="r" b="b"/>
            <a:pathLst>
              <a:path w="3755552" h="3762392">
                <a:moveTo>
                  <a:pt x="0" y="3762393"/>
                </a:moveTo>
                <a:lnTo>
                  <a:pt x="3755552" y="3762393"/>
                </a:lnTo>
                <a:lnTo>
                  <a:pt x="3755552" y="0"/>
                </a:lnTo>
                <a:lnTo>
                  <a:pt x="0" y="0"/>
                </a:lnTo>
                <a:lnTo>
                  <a:pt x="0" y="3762393"/>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9" name="Freeform 19"/>
          <p:cNvSpPr/>
          <p:nvPr/>
        </p:nvSpPr>
        <p:spPr>
          <a:xfrm>
            <a:off x="5324530" y="8752489"/>
            <a:ext cx="1033961" cy="1035845"/>
          </a:xfrm>
          <a:custGeom>
            <a:avLst/>
            <a:gdLst/>
            <a:ahLst/>
            <a:cxnLst/>
            <a:rect l="l" t="t" r="r" b="b"/>
            <a:pathLst>
              <a:path w="1033961" h="1035845">
                <a:moveTo>
                  <a:pt x="0" y="0"/>
                </a:moveTo>
                <a:lnTo>
                  <a:pt x="1033961" y="0"/>
                </a:lnTo>
                <a:lnTo>
                  <a:pt x="1033961" y="1035844"/>
                </a:lnTo>
                <a:lnTo>
                  <a:pt x="0" y="10358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0" name="Freeform 20"/>
          <p:cNvSpPr/>
          <p:nvPr/>
        </p:nvSpPr>
        <p:spPr>
          <a:xfrm>
            <a:off x="1028700" y="1161303"/>
            <a:ext cx="2039953" cy="304139"/>
          </a:xfrm>
          <a:custGeom>
            <a:avLst/>
            <a:gdLst/>
            <a:ahLst/>
            <a:cxnLst/>
            <a:rect l="l" t="t" r="r" b="b"/>
            <a:pathLst>
              <a:path w="2039953" h="304139">
                <a:moveTo>
                  <a:pt x="0" y="0"/>
                </a:moveTo>
                <a:lnTo>
                  <a:pt x="2039953" y="0"/>
                </a:lnTo>
                <a:lnTo>
                  <a:pt x="2039953" y="304139"/>
                </a:lnTo>
                <a:lnTo>
                  <a:pt x="0" y="30413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29" name="TextBox 28">
            <a:extLst>
              <a:ext uri="{FF2B5EF4-FFF2-40B4-BE49-F238E27FC236}">
                <a16:creationId xmlns:a16="http://schemas.microsoft.com/office/drawing/2014/main" id="{7A213F44-1219-D8FE-5B80-D0B7FDD5C2EC}"/>
              </a:ext>
            </a:extLst>
          </p:cNvPr>
          <p:cNvSpPr txBox="1"/>
          <p:nvPr/>
        </p:nvSpPr>
        <p:spPr>
          <a:xfrm>
            <a:off x="1023784" y="2313168"/>
            <a:ext cx="16099952" cy="3246081"/>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The world is becoming stricter at the global level in terms of emissions. </a:t>
            </a:r>
            <a:endParaRPr lang="en-IN" sz="2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Rival firms are focusing on sustainable activities, which puts pressure on the industry. </a:t>
            </a:r>
            <a:endParaRPr lang="en-IN" sz="2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Carmakers are under pressure to be innovative in electric and hybrid cars. </a:t>
            </a:r>
            <a:endParaRPr lang="en-IN" sz="2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Lagging in sustainable trends, such as the case of Volkswagen with </a:t>
            </a:r>
            <a:r>
              <a:rPr lang="en-GB" sz="2800" u="none" strike="noStrike" dirty="0" err="1">
                <a:solidFill>
                  <a:schemeClr val="bg1"/>
                </a:solidFill>
                <a:effectLst/>
                <a:latin typeface="Times New Roman" panose="02020603050405020304" pitchFamily="18" charset="0"/>
                <a:ea typeface="Times New Roman" panose="02020603050405020304" pitchFamily="18" charset="0"/>
              </a:rPr>
              <a:t>Dieselgate</a:t>
            </a:r>
            <a:r>
              <a:rPr lang="en-GB" sz="2800" u="none" strike="noStrike" dirty="0">
                <a:solidFill>
                  <a:schemeClr val="bg1"/>
                </a:solidFill>
                <a:effectLst/>
                <a:latin typeface="Times New Roman" panose="02020603050405020304" pitchFamily="18" charset="0"/>
                <a:ea typeface="Times New Roman" panose="02020603050405020304" pitchFamily="18" charset="0"/>
              </a:rPr>
              <a:t>, may damage reputation and market standing (Zhang </a:t>
            </a:r>
            <a:r>
              <a:rPr lang="en-GB" sz="2800" i="1" u="none" strike="noStrike" dirty="0">
                <a:solidFill>
                  <a:schemeClr val="bg1"/>
                </a:solidFill>
                <a:effectLst/>
                <a:latin typeface="Times New Roman" panose="02020603050405020304" pitchFamily="18" charset="0"/>
                <a:ea typeface="Times New Roman" panose="02020603050405020304" pitchFamily="18" charset="0"/>
              </a:rPr>
              <a:t>et al.,</a:t>
            </a:r>
            <a:r>
              <a:rPr lang="en-GB" sz="2800" u="none" strike="noStrike" dirty="0">
                <a:solidFill>
                  <a:schemeClr val="bg1"/>
                </a:solidFill>
                <a:effectLst/>
                <a:latin typeface="Times New Roman" panose="02020603050405020304" pitchFamily="18" charset="0"/>
                <a:ea typeface="Times New Roman" panose="02020603050405020304" pitchFamily="18" charset="0"/>
              </a:rPr>
              <a:t> 2021).</a:t>
            </a:r>
            <a:endParaRPr lang="en-IN" sz="2800" u="none" strike="noStrike" dirty="0">
              <a:solidFill>
                <a:schemeClr val="bg1"/>
              </a:solidFill>
              <a:effectLst/>
              <a:latin typeface="Arial" panose="020B0604020202020204" pitchFamily="34" charset="0"/>
              <a:ea typeface="Arial" panose="020B0604020202020204" pitchFamily="34" charset="0"/>
            </a:endParaRPr>
          </a:p>
        </p:txBody>
      </p:sp>
      <p:pic>
        <p:nvPicPr>
          <p:cNvPr id="1026" name="Picture 2" descr="Sustainable Vehicles for Decarbonizing the Transport Sector: A Comparison  of Biofuel, Electric, Fuel Cell and Solar-Powered Vehicles">
            <a:extLst>
              <a:ext uri="{FF2B5EF4-FFF2-40B4-BE49-F238E27FC236}">
                <a16:creationId xmlns:a16="http://schemas.microsoft.com/office/drawing/2014/main" id="{FF06534B-F33D-CF95-3697-7BB55F4AB86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23784" y="5838414"/>
            <a:ext cx="16099952" cy="41529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D4136"/>
        </a:soli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0160DBBF-ED25-7F05-8B1D-5C3B869EF1A0}"/>
              </a:ext>
            </a:extLst>
          </p:cNvPr>
          <p:cNvSpPr txBox="1"/>
          <p:nvPr/>
        </p:nvSpPr>
        <p:spPr>
          <a:xfrm>
            <a:off x="0" y="571500"/>
            <a:ext cx="18288000" cy="1015663"/>
          </a:xfrm>
          <a:prstGeom prst="rect">
            <a:avLst/>
          </a:prstGeom>
          <a:noFill/>
        </p:spPr>
        <p:txBody>
          <a:bodyPr wrap="square">
            <a:spAutoFit/>
          </a:bodyPr>
          <a:lstStyle/>
          <a:p>
            <a:pPr algn="ctr"/>
            <a:r>
              <a:rPr lang="en-GB" sz="6000" b="1" dirty="0">
                <a:solidFill>
                  <a:schemeClr val="bg1"/>
                </a:solidFill>
                <a:effectLst/>
                <a:latin typeface="Times New Roman" panose="02020603050405020304" pitchFamily="18" charset="0"/>
                <a:ea typeface="Times New Roman" panose="02020603050405020304" pitchFamily="18" charset="0"/>
              </a:rPr>
              <a:t>Corporate Culture and Internal Incentives</a:t>
            </a:r>
            <a:endParaRPr lang="en-IN" sz="6000" dirty="0">
              <a:solidFill>
                <a:schemeClr val="bg1"/>
              </a:solidFill>
            </a:endParaRPr>
          </a:p>
        </p:txBody>
      </p:sp>
      <p:sp>
        <p:nvSpPr>
          <p:cNvPr id="12" name="TextBox 11">
            <a:extLst>
              <a:ext uri="{FF2B5EF4-FFF2-40B4-BE49-F238E27FC236}">
                <a16:creationId xmlns:a16="http://schemas.microsoft.com/office/drawing/2014/main" id="{AF74DB5A-4B63-72A3-D042-1F1CBE81E454}"/>
              </a:ext>
            </a:extLst>
          </p:cNvPr>
          <p:cNvSpPr txBox="1"/>
          <p:nvPr/>
        </p:nvSpPr>
        <p:spPr>
          <a:xfrm>
            <a:off x="624176" y="2249307"/>
            <a:ext cx="8069821" cy="6477735"/>
          </a:xfrm>
          <a:prstGeom prst="rect">
            <a:avLst/>
          </a:prstGeom>
          <a:noFill/>
        </p:spPr>
        <p:txBody>
          <a:bodyPr wrap="square">
            <a:spAutoFit/>
          </a:bodyPr>
          <a:lstStyle/>
          <a:p>
            <a:pPr marL="514350" indent="-285750" algn="just">
              <a:lnSpc>
                <a:spcPct val="150000"/>
              </a:lnSpc>
              <a:buFont typeface="Arial" panose="020B0604020202020204" pitchFamily="34" charset="0"/>
              <a:buChar char="•"/>
            </a:pPr>
            <a:r>
              <a:rPr lang="en-GB" sz="2800" dirty="0">
                <a:solidFill>
                  <a:schemeClr val="bg1"/>
                </a:solidFill>
                <a:effectLst/>
                <a:latin typeface="Times New Roman" panose="02020603050405020304" pitchFamily="18" charset="0"/>
                <a:ea typeface="Times New Roman" panose="02020603050405020304" pitchFamily="18" charset="0"/>
              </a:rPr>
              <a:t> A corporate culture that is profit-oriented may focus on sales as opposed to transparency. </a:t>
            </a:r>
            <a:endParaRPr lang="en-IN" sz="2800" dirty="0">
              <a:solidFill>
                <a:schemeClr val="bg1"/>
              </a:solidFill>
              <a:effectLst/>
              <a:latin typeface="Arial" panose="020B0604020202020204" pitchFamily="34" charset="0"/>
              <a:ea typeface="Arial" panose="020B0604020202020204" pitchFamily="34" charset="0"/>
            </a:endParaRPr>
          </a:p>
          <a:p>
            <a:pPr marL="514350" indent="-285750" algn="just">
              <a:lnSpc>
                <a:spcPct val="150000"/>
              </a:lnSpc>
              <a:buFont typeface="Arial" panose="020B0604020202020204" pitchFamily="34" charset="0"/>
              <a:buChar char="•"/>
            </a:pPr>
            <a:r>
              <a:rPr lang="en-GB" sz="2800" dirty="0">
                <a:solidFill>
                  <a:schemeClr val="bg1"/>
                </a:solidFill>
                <a:effectLst/>
                <a:latin typeface="Times New Roman" panose="02020603050405020304" pitchFamily="18" charset="0"/>
                <a:ea typeface="Times New Roman" panose="02020603050405020304" pitchFamily="18" charset="0"/>
              </a:rPr>
              <a:t>Temporary rewards on the part of executives and managers can promote superficiality. </a:t>
            </a:r>
            <a:endParaRPr lang="en-IN" sz="2800" dirty="0">
              <a:solidFill>
                <a:schemeClr val="bg1"/>
              </a:solidFill>
              <a:effectLst/>
              <a:latin typeface="Arial" panose="020B0604020202020204" pitchFamily="34" charset="0"/>
              <a:ea typeface="Arial" panose="020B0604020202020204" pitchFamily="34" charset="0"/>
            </a:endParaRPr>
          </a:p>
          <a:p>
            <a:pPr marL="514350" indent="-285750" algn="just">
              <a:lnSpc>
                <a:spcPct val="150000"/>
              </a:lnSpc>
              <a:buFont typeface="Arial" panose="020B0604020202020204" pitchFamily="34" charset="0"/>
              <a:buChar char="•"/>
            </a:pPr>
            <a:r>
              <a:rPr lang="en-GB" sz="2800" dirty="0">
                <a:solidFill>
                  <a:schemeClr val="bg1"/>
                </a:solidFill>
                <a:effectLst/>
                <a:latin typeface="Times New Roman" panose="02020603050405020304" pitchFamily="18" charset="0"/>
                <a:ea typeface="Times New Roman" panose="02020603050405020304" pitchFamily="18" charset="0"/>
              </a:rPr>
              <a:t>The absence of ethical focus and the lack of communication inside the company the way to multiply the greenwashing risk. </a:t>
            </a:r>
            <a:endParaRPr lang="en-IN" sz="2800" dirty="0">
              <a:solidFill>
                <a:schemeClr val="bg1"/>
              </a:solidFill>
              <a:effectLst/>
              <a:latin typeface="Arial" panose="020B0604020202020204" pitchFamily="34" charset="0"/>
              <a:ea typeface="Arial" panose="020B0604020202020204" pitchFamily="34" charset="0"/>
            </a:endParaRPr>
          </a:p>
          <a:p>
            <a:pPr marL="514350" indent="-285750" algn="just">
              <a:lnSpc>
                <a:spcPct val="150000"/>
              </a:lnSpc>
              <a:buFont typeface="Arial" panose="020B0604020202020204" pitchFamily="34" charset="0"/>
              <a:buChar char="•"/>
            </a:pPr>
            <a:r>
              <a:rPr lang="en-GB" sz="2800" dirty="0">
                <a:solidFill>
                  <a:schemeClr val="bg1"/>
                </a:solidFill>
                <a:effectLst/>
                <a:latin typeface="Times New Roman" panose="02020603050405020304" pitchFamily="18" charset="0"/>
                <a:ea typeface="Times New Roman" panose="02020603050405020304" pitchFamily="18" charset="0"/>
              </a:rPr>
              <a:t>The Dieselgate at Volkswagen demonstrates the way external forces may result in unethical behaviour (Dvisak, 2023).</a:t>
            </a:r>
            <a:endParaRPr lang="en-IN" sz="2800" dirty="0">
              <a:solidFill>
                <a:schemeClr val="bg1"/>
              </a:solidFill>
              <a:effectLst/>
              <a:latin typeface="Arial" panose="020B0604020202020204" pitchFamily="34" charset="0"/>
              <a:ea typeface="Arial" panose="020B0604020202020204" pitchFamily="34" charset="0"/>
            </a:endParaRPr>
          </a:p>
        </p:txBody>
      </p:sp>
      <p:pic>
        <p:nvPicPr>
          <p:cNvPr id="2050" name="Picture 2" descr="Volkswagen emissions scandal – timeline | Volkswagen (VW) | The Guardian">
            <a:extLst>
              <a:ext uri="{FF2B5EF4-FFF2-40B4-BE49-F238E27FC236}">
                <a16:creationId xmlns:a16="http://schemas.microsoft.com/office/drawing/2014/main" id="{284215C5-866F-7B8E-AC3F-CB7836A445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72600" y="2265636"/>
            <a:ext cx="8291224" cy="68675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D4136"/>
        </a:solidFill>
        <a:effectLst/>
      </p:bgPr>
    </p:bg>
    <p:spTree>
      <p:nvGrpSpPr>
        <p:cNvPr id="1" name="">
          <a:extLst>
            <a:ext uri="{FF2B5EF4-FFF2-40B4-BE49-F238E27FC236}">
              <a16:creationId xmlns:a16="http://schemas.microsoft.com/office/drawing/2014/main" id="{D421C09F-C0EB-2261-A76A-7F2E1CC3A2FB}"/>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E96ECC1C-32DE-5CB7-8541-B506FE7CFE4A}"/>
              </a:ext>
            </a:extLst>
          </p:cNvPr>
          <p:cNvGrpSpPr/>
          <p:nvPr/>
        </p:nvGrpSpPr>
        <p:grpSpPr>
          <a:xfrm>
            <a:off x="18142" y="1981200"/>
            <a:ext cx="18269857" cy="7178692"/>
            <a:chOff x="0" y="0"/>
            <a:chExt cx="3077010" cy="820105"/>
          </a:xfrm>
        </p:grpSpPr>
        <p:sp>
          <p:nvSpPr>
            <p:cNvPr id="3" name="Freeform 3">
              <a:extLst>
                <a:ext uri="{FF2B5EF4-FFF2-40B4-BE49-F238E27FC236}">
                  <a16:creationId xmlns:a16="http://schemas.microsoft.com/office/drawing/2014/main" id="{0A844356-64E5-2630-848F-939E227DCC60}"/>
                </a:ext>
              </a:extLst>
            </p:cNvPr>
            <p:cNvSpPr/>
            <p:nvPr/>
          </p:nvSpPr>
          <p:spPr>
            <a:xfrm>
              <a:off x="0" y="0"/>
              <a:ext cx="3077009" cy="820105"/>
            </a:xfrm>
            <a:custGeom>
              <a:avLst/>
              <a:gdLst/>
              <a:ahLst/>
              <a:cxnLst/>
              <a:rect l="l" t="t" r="r" b="b"/>
              <a:pathLst>
                <a:path w="3077009" h="820105">
                  <a:moveTo>
                    <a:pt x="0" y="0"/>
                  </a:moveTo>
                  <a:lnTo>
                    <a:pt x="3077009" y="0"/>
                  </a:lnTo>
                  <a:lnTo>
                    <a:pt x="3077009" y="820105"/>
                  </a:lnTo>
                  <a:lnTo>
                    <a:pt x="0" y="820105"/>
                  </a:lnTo>
                  <a:close/>
                </a:path>
              </a:pathLst>
            </a:custGeom>
            <a:solidFill>
              <a:srgbClr val="165548"/>
            </a:solidFill>
          </p:spPr>
          <p:txBody>
            <a:bodyPr/>
            <a:lstStyle/>
            <a:p>
              <a:endParaRPr lang="en-US"/>
            </a:p>
          </p:txBody>
        </p:sp>
        <p:sp>
          <p:nvSpPr>
            <p:cNvPr id="4" name="TextBox 4">
              <a:extLst>
                <a:ext uri="{FF2B5EF4-FFF2-40B4-BE49-F238E27FC236}">
                  <a16:creationId xmlns:a16="http://schemas.microsoft.com/office/drawing/2014/main" id="{13FCBF64-C2CF-74E5-D047-D1A2F23A577A}"/>
                </a:ext>
              </a:extLst>
            </p:cNvPr>
            <p:cNvSpPr txBox="1"/>
            <p:nvPr/>
          </p:nvSpPr>
          <p:spPr>
            <a:xfrm>
              <a:off x="0" y="-57150"/>
              <a:ext cx="3077010" cy="877255"/>
            </a:xfrm>
            <a:prstGeom prst="rect">
              <a:avLst/>
            </a:prstGeom>
          </p:spPr>
          <p:txBody>
            <a:bodyPr lIns="50800" tIns="50800" rIns="50800" bIns="50800" rtlCol="0" anchor="ctr"/>
            <a:lstStyle/>
            <a:p>
              <a:pPr algn="ctr">
                <a:lnSpc>
                  <a:spcPts val="3500"/>
                </a:lnSpc>
              </a:pPr>
              <a:endParaRPr/>
            </a:p>
          </p:txBody>
        </p:sp>
      </p:grpSp>
      <p:sp>
        <p:nvSpPr>
          <p:cNvPr id="16" name="TextBox 16">
            <a:extLst>
              <a:ext uri="{FF2B5EF4-FFF2-40B4-BE49-F238E27FC236}">
                <a16:creationId xmlns:a16="http://schemas.microsoft.com/office/drawing/2014/main" id="{E3D975F4-E355-819B-552B-53410260C2AB}"/>
              </a:ext>
            </a:extLst>
          </p:cNvPr>
          <p:cNvSpPr txBox="1"/>
          <p:nvPr/>
        </p:nvSpPr>
        <p:spPr>
          <a:xfrm>
            <a:off x="5856256" y="235004"/>
            <a:ext cx="8044129" cy="892104"/>
          </a:xfrm>
          <a:prstGeom prst="rect">
            <a:avLst/>
          </a:prstGeom>
        </p:spPr>
        <p:txBody>
          <a:bodyPr wrap="square" lIns="0" tIns="0" rIns="0" bIns="0" rtlCol="0" anchor="t">
            <a:spAutoFit/>
          </a:bodyPr>
          <a:lstStyle/>
          <a:p>
            <a:pPr marL="0" lvl="0" indent="0" algn="ctr">
              <a:lnSpc>
                <a:spcPts val="7439"/>
              </a:lnSpc>
              <a:spcBef>
                <a:spcPct val="0"/>
              </a:spcBef>
            </a:pPr>
            <a:r>
              <a:rPr lang="en-GB" sz="6000" b="1" dirty="0">
                <a:solidFill>
                  <a:schemeClr val="bg1"/>
                </a:solidFill>
                <a:effectLst/>
                <a:latin typeface="Times New Roman" panose="02020603050405020304" pitchFamily="18" charset="0"/>
                <a:ea typeface="Times New Roman" panose="02020603050405020304" pitchFamily="18" charset="0"/>
              </a:rPr>
              <a:t>Root Cause Summary</a:t>
            </a:r>
            <a:endParaRPr lang="en-US" sz="5999" b="1" u="none" strike="noStrike" dirty="0">
              <a:solidFill>
                <a:schemeClr val="bg1"/>
              </a:solidFill>
              <a:latin typeface="Times New Roman" panose="02020603050405020304" pitchFamily="18" charset="0"/>
              <a:ea typeface="Montaser Arabic Heavy"/>
              <a:cs typeface="Times New Roman" panose="02020603050405020304" pitchFamily="18" charset="0"/>
              <a:sym typeface="Montaser Arabic Heavy"/>
            </a:endParaRPr>
          </a:p>
        </p:txBody>
      </p:sp>
      <p:sp>
        <p:nvSpPr>
          <p:cNvPr id="17" name="Freeform 17">
            <a:extLst>
              <a:ext uri="{FF2B5EF4-FFF2-40B4-BE49-F238E27FC236}">
                <a16:creationId xmlns:a16="http://schemas.microsoft.com/office/drawing/2014/main" id="{E3C33B14-5805-4E33-F1C0-376919681BCA}"/>
              </a:ext>
            </a:extLst>
          </p:cNvPr>
          <p:cNvSpPr/>
          <p:nvPr/>
        </p:nvSpPr>
        <p:spPr>
          <a:xfrm flipV="1">
            <a:off x="13868400" y="1155513"/>
            <a:ext cx="3755552" cy="3762392"/>
          </a:xfrm>
          <a:custGeom>
            <a:avLst/>
            <a:gdLst/>
            <a:ahLst/>
            <a:cxnLst/>
            <a:rect l="l" t="t" r="r" b="b"/>
            <a:pathLst>
              <a:path w="3755552" h="3762392">
                <a:moveTo>
                  <a:pt x="0" y="3762393"/>
                </a:moveTo>
                <a:lnTo>
                  <a:pt x="3755552" y="3762393"/>
                </a:lnTo>
                <a:lnTo>
                  <a:pt x="3755552" y="0"/>
                </a:lnTo>
                <a:lnTo>
                  <a:pt x="0" y="0"/>
                </a:lnTo>
                <a:lnTo>
                  <a:pt x="0" y="3762393"/>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0" name="Freeform 20">
            <a:extLst>
              <a:ext uri="{FF2B5EF4-FFF2-40B4-BE49-F238E27FC236}">
                <a16:creationId xmlns:a16="http://schemas.microsoft.com/office/drawing/2014/main" id="{D06D0D26-09C1-16C8-6DBB-331E63974E9C}"/>
              </a:ext>
            </a:extLst>
          </p:cNvPr>
          <p:cNvSpPr/>
          <p:nvPr/>
        </p:nvSpPr>
        <p:spPr>
          <a:xfrm>
            <a:off x="1028700" y="1161303"/>
            <a:ext cx="2039953" cy="304139"/>
          </a:xfrm>
          <a:custGeom>
            <a:avLst/>
            <a:gdLst/>
            <a:ahLst/>
            <a:cxnLst/>
            <a:rect l="l" t="t" r="r" b="b"/>
            <a:pathLst>
              <a:path w="2039953" h="304139">
                <a:moveTo>
                  <a:pt x="0" y="0"/>
                </a:moveTo>
                <a:lnTo>
                  <a:pt x="2039953" y="0"/>
                </a:lnTo>
                <a:lnTo>
                  <a:pt x="2039953" y="304139"/>
                </a:lnTo>
                <a:lnTo>
                  <a:pt x="0" y="30413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9" name="TextBox 28">
            <a:extLst>
              <a:ext uri="{FF2B5EF4-FFF2-40B4-BE49-F238E27FC236}">
                <a16:creationId xmlns:a16="http://schemas.microsoft.com/office/drawing/2014/main" id="{205982F8-8961-1778-1C47-EE7EE866717A}"/>
              </a:ext>
            </a:extLst>
          </p:cNvPr>
          <p:cNvSpPr txBox="1"/>
          <p:nvPr/>
        </p:nvSpPr>
        <p:spPr>
          <a:xfrm>
            <a:off x="574951" y="2781300"/>
            <a:ext cx="8569049" cy="5831405"/>
          </a:xfrm>
          <a:prstGeom prst="rect">
            <a:avLst/>
          </a:prstGeom>
          <a:noFill/>
        </p:spPr>
        <p:txBody>
          <a:bodyPr wrap="square">
            <a:spAutoFit/>
          </a:bodyPr>
          <a:lstStyle/>
          <a:p>
            <a:pPr marL="457200" lvl="0" indent="-4572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The cause of greenwashing is driven by the various forces: regulatory and market forces, profit culture and consumer expectations. </a:t>
            </a:r>
            <a:endParaRPr lang="en-IN" sz="2800" u="none" strike="noStrike" dirty="0">
              <a:solidFill>
                <a:schemeClr val="bg1"/>
              </a:solidFill>
              <a:effectLst/>
              <a:latin typeface="Arial" panose="020B0604020202020204" pitchFamily="34" charset="0"/>
              <a:ea typeface="Arial" panose="020B0604020202020204" pitchFamily="34" charset="0"/>
            </a:endParaRPr>
          </a:p>
          <a:p>
            <a:pPr algn="just">
              <a:lnSpc>
                <a:spcPct val="150000"/>
              </a:lnSpc>
              <a:buNone/>
            </a:pPr>
            <a:r>
              <a:rPr lang="en-GB" sz="2800" b="1" i="1" dirty="0">
                <a:solidFill>
                  <a:schemeClr val="bg1"/>
                </a:solidFill>
                <a:effectLst/>
                <a:latin typeface="Times New Roman" panose="02020603050405020304" pitchFamily="18" charset="0"/>
                <a:ea typeface="Times New Roman" panose="02020603050405020304" pitchFamily="18" charset="0"/>
              </a:rPr>
              <a:t>Root Causes Using 5 WHYs: </a:t>
            </a:r>
            <a:endParaRPr lang="en-IN" sz="2800" dirty="0">
              <a:solidFill>
                <a:schemeClr val="bg1"/>
              </a:solidFill>
              <a:effectLst/>
              <a:latin typeface="Arial" panose="020B0604020202020204" pitchFamily="34" charset="0"/>
              <a:ea typeface="Arial" panose="020B0604020202020204" pitchFamily="34" charset="0"/>
            </a:endParaRPr>
          </a:p>
          <a:p>
            <a:pPr marL="457200" lvl="0" indent="-4572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Why misrepresentation? </a:t>
            </a:r>
            <a:endParaRPr lang="en-IN" sz="2800" u="none" strike="noStrike" dirty="0">
              <a:solidFill>
                <a:schemeClr val="bg1"/>
              </a:solidFill>
              <a:effectLst/>
              <a:latin typeface="Arial" panose="020B0604020202020204" pitchFamily="34" charset="0"/>
              <a:ea typeface="Arial" panose="020B0604020202020204" pitchFamily="34" charset="0"/>
            </a:endParaRPr>
          </a:p>
          <a:p>
            <a:pPr marL="457200" lvl="0" indent="-4572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Why misaligned incentives? Short-term profit focus. </a:t>
            </a:r>
            <a:endParaRPr lang="en-IN" sz="2800" u="none" strike="noStrike" dirty="0">
              <a:solidFill>
                <a:schemeClr val="bg1"/>
              </a:solidFill>
              <a:effectLst/>
              <a:latin typeface="Arial" panose="020B0604020202020204" pitchFamily="34" charset="0"/>
              <a:ea typeface="Arial" panose="020B0604020202020204" pitchFamily="34" charset="0"/>
            </a:endParaRPr>
          </a:p>
          <a:p>
            <a:pPr marL="457200" lvl="0" indent="-4572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Why? Weak ethics. </a:t>
            </a:r>
            <a:endParaRPr lang="en-IN" sz="2800" u="none" strike="noStrike" dirty="0">
              <a:solidFill>
                <a:schemeClr val="bg1"/>
              </a:solidFill>
              <a:effectLst/>
              <a:latin typeface="Arial" panose="020B0604020202020204" pitchFamily="34" charset="0"/>
              <a:ea typeface="Arial" panose="020B0604020202020204" pitchFamily="34" charset="0"/>
            </a:endParaRPr>
          </a:p>
          <a:p>
            <a:pPr marL="457200" lvl="0" indent="-4572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Why? Lack of transparency.</a:t>
            </a:r>
            <a:endParaRPr lang="en-IN" sz="2800" u="none" strike="noStrike" dirty="0">
              <a:solidFill>
                <a:schemeClr val="bg1"/>
              </a:solidFill>
              <a:effectLst/>
              <a:latin typeface="Arial" panose="020B0604020202020204" pitchFamily="34" charset="0"/>
              <a:ea typeface="Arial" panose="020B0604020202020204" pitchFamily="34" charset="0"/>
            </a:endParaRPr>
          </a:p>
          <a:p>
            <a:pPr marL="457200" lvl="0" indent="-4572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Why? Competitive pressures.</a:t>
            </a:r>
            <a:endParaRPr lang="en-IN" sz="2800" u="none" strike="noStrike" dirty="0">
              <a:solidFill>
                <a:schemeClr val="bg1"/>
              </a:solidFill>
              <a:effectLst/>
              <a:latin typeface="Arial" panose="020B0604020202020204" pitchFamily="34" charset="0"/>
              <a:ea typeface="Arial" panose="020B0604020202020204" pitchFamily="34" charset="0"/>
            </a:endParaRPr>
          </a:p>
        </p:txBody>
      </p:sp>
      <p:pic>
        <p:nvPicPr>
          <p:cNvPr id="4098" name="Picture 2" descr="The 5 Whys | Find the Root Cause of a Problem Fast">
            <a:extLst>
              <a:ext uri="{FF2B5EF4-FFF2-40B4-BE49-F238E27FC236}">
                <a16:creationId xmlns:a16="http://schemas.microsoft.com/office/drawing/2014/main" id="{DB15EE9F-1A18-66FA-9CBE-51DE3CB0C94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25000" y="1981199"/>
            <a:ext cx="8398112" cy="7150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5955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D4136"/>
        </a:solidFill>
        <a:effectLst/>
      </p:bgPr>
    </p:bg>
    <p:spTree>
      <p:nvGrpSpPr>
        <p:cNvPr id="1" name=""/>
        <p:cNvGrpSpPr/>
        <p:nvPr/>
      </p:nvGrpSpPr>
      <p:grpSpPr>
        <a:xfrm>
          <a:off x="0" y="0"/>
          <a:ext cx="0" cy="0"/>
          <a:chOff x="0" y="0"/>
          <a:chExt cx="0" cy="0"/>
        </a:xfrm>
      </p:grpSpPr>
      <p:sp>
        <p:nvSpPr>
          <p:cNvPr id="8" name="TextBox 8"/>
          <p:cNvSpPr txBox="1"/>
          <p:nvPr/>
        </p:nvSpPr>
        <p:spPr>
          <a:xfrm>
            <a:off x="0" y="753437"/>
            <a:ext cx="10706919" cy="1009551"/>
          </a:xfrm>
          <a:prstGeom prst="rect">
            <a:avLst/>
          </a:prstGeom>
        </p:spPr>
        <p:txBody>
          <a:bodyPr wrap="square" lIns="0" tIns="0" rIns="0" bIns="0" rtlCol="0" anchor="t">
            <a:spAutoFit/>
          </a:bodyPr>
          <a:lstStyle/>
          <a:p>
            <a:pPr algn="ctr">
              <a:lnSpc>
                <a:spcPts val="8399"/>
              </a:lnSpc>
            </a:pPr>
            <a:r>
              <a:rPr lang="en-US" sz="5999" b="1" dirty="0">
                <a:solidFill>
                  <a:srgbClr val="EEFFC4"/>
                </a:solidFill>
                <a:latin typeface="Times New Roman" panose="02020603050405020304" pitchFamily="18" charset="0"/>
                <a:ea typeface="Montaser Arabic Heavy"/>
                <a:cs typeface="Times New Roman" panose="02020603050405020304" pitchFamily="18" charset="0"/>
                <a:sym typeface="Montaser Arabic Heavy"/>
              </a:rPr>
              <a:t>Conclusion</a:t>
            </a:r>
          </a:p>
        </p:txBody>
      </p:sp>
      <p:sp>
        <p:nvSpPr>
          <p:cNvPr id="9" name="Freeform 9"/>
          <p:cNvSpPr/>
          <p:nvPr/>
        </p:nvSpPr>
        <p:spPr>
          <a:xfrm>
            <a:off x="0" y="0"/>
            <a:ext cx="3221176" cy="3221176"/>
          </a:xfrm>
          <a:custGeom>
            <a:avLst/>
            <a:gdLst/>
            <a:ahLst/>
            <a:cxnLst/>
            <a:rect l="l" t="t" r="r" b="b"/>
            <a:pathLst>
              <a:path w="3221176" h="3221176">
                <a:moveTo>
                  <a:pt x="0" y="0"/>
                </a:moveTo>
                <a:lnTo>
                  <a:pt x="3221176" y="0"/>
                </a:lnTo>
                <a:lnTo>
                  <a:pt x="3221176" y="3221176"/>
                </a:lnTo>
                <a:lnTo>
                  <a:pt x="0" y="322117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3" name="TextBox 12">
            <a:extLst>
              <a:ext uri="{FF2B5EF4-FFF2-40B4-BE49-F238E27FC236}">
                <a16:creationId xmlns:a16="http://schemas.microsoft.com/office/drawing/2014/main" id="{F37E5F38-4DF8-1166-8537-60AD525EC349}"/>
              </a:ext>
            </a:extLst>
          </p:cNvPr>
          <p:cNvSpPr txBox="1"/>
          <p:nvPr/>
        </p:nvSpPr>
        <p:spPr>
          <a:xfrm>
            <a:off x="1219200" y="2227797"/>
            <a:ext cx="8305800" cy="5831405"/>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Greenwashing becomes harmful to consumer trust, corporate image and financial sustainability.</a:t>
            </a:r>
            <a:endParaRPr lang="en-IN" sz="2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Being a root cause, RCA isolates regulatory pressures, corporate culture, and consumer-driven factors.</a:t>
            </a:r>
            <a:endParaRPr lang="en-IN" sz="2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It requires genuine, transparent and responsible sustainability.</a:t>
            </a:r>
            <a:endParaRPr lang="en-IN" sz="2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Companies need to adopt greater compliance, ethical leadership, and assured reporting to avoid the greenwashing effect and regain lost stakeholder trust.</a:t>
            </a:r>
            <a:endParaRPr lang="en-IN" sz="2800" u="none" strike="noStrike" dirty="0">
              <a:solidFill>
                <a:schemeClr val="bg1"/>
              </a:solidFill>
              <a:effectLst/>
              <a:latin typeface="Arial" panose="020B0604020202020204" pitchFamily="34" charset="0"/>
              <a:ea typeface="Arial" panose="020B0604020202020204" pitchFamily="34" charset="0"/>
            </a:endParaRPr>
          </a:p>
        </p:txBody>
      </p:sp>
      <p:sp>
        <p:nvSpPr>
          <p:cNvPr id="14" name="AutoShape 2" descr="Green Marketing: Strategies, Benefits And Types">
            <a:extLst>
              <a:ext uri="{FF2B5EF4-FFF2-40B4-BE49-F238E27FC236}">
                <a16:creationId xmlns:a16="http://schemas.microsoft.com/office/drawing/2014/main" id="{D15EC95D-B601-43BC-1DB8-BA36D421EFA6}"/>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5124" name="Picture 4" descr="Greenwashing vs Green Marketing: How to differentiate">
            <a:extLst>
              <a:ext uri="{FF2B5EF4-FFF2-40B4-BE49-F238E27FC236}">
                <a16:creationId xmlns:a16="http://schemas.microsoft.com/office/drawing/2014/main" id="{FBB878BB-00BA-0A1F-FC76-315B61024B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06919" y="2019300"/>
            <a:ext cx="7065824" cy="6324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D4136"/>
        </a:solidFill>
        <a:effectLst/>
      </p:bgPr>
    </p:bg>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1E72C54A-6435-98AA-C785-424DC76FEF52}"/>
              </a:ext>
            </a:extLst>
          </p:cNvPr>
          <p:cNvSpPr txBox="1"/>
          <p:nvPr/>
        </p:nvSpPr>
        <p:spPr>
          <a:xfrm>
            <a:off x="152400" y="1440253"/>
            <a:ext cx="17983200" cy="4765343"/>
          </a:xfrm>
          <a:prstGeom prst="rect">
            <a:avLst/>
          </a:prstGeom>
          <a:noFill/>
        </p:spPr>
        <p:txBody>
          <a:bodyPr wrap="square">
            <a:spAutoFit/>
          </a:bodyPr>
          <a:lstStyle/>
          <a:p>
            <a:pPr algn="just">
              <a:lnSpc>
                <a:spcPct val="150000"/>
              </a:lnSpc>
              <a:spcAft>
                <a:spcPts val="1200"/>
              </a:spcAft>
            </a:pPr>
            <a:r>
              <a:rPr lang="en-GB" sz="2400" dirty="0">
                <a:solidFill>
                  <a:schemeClr val="bg1"/>
                </a:solidFill>
                <a:effectLst/>
                <a:latin typeface="Times New Roman" panose="02020603050405020304" pitchFamily="18" charset="0"/>
                <a:ea typeface="Times New Roman" panose="02020603050405020304" pitchFamily="18" charset="0"/>
              </a:rPr>
              <a:t>Dziak, M. (2023). </a:t>
            </a:r>
            <a:r>
              <a:rPr lang="en-GB" sz="2400" i="1" dirty="0">
                <a:solidFill>
                  <a:schemeClr val="bg1"/>
                </a:solidFill>
                <a:effectLst/>
                <a:latin typeface="Times New Roman" panose="02020603050405020304" pitchFamily="18" charset="0"/>
                <a:ea typeface="Times New Roman" panose="02020603050405020304" pitchFamily="18" charset="0"/>
              </a:rPr>
              <a:t>Volkswagen emissions scandal (‘dieselgate’) | EBSCO</a:t>
            </a:r>
            <a:r>
              <a:rPr lang="en-GB" sz="2400" dirty="0">
                <a:solidFill>
                  <a:schemeClr val="bg1"/>
                </a:solidFill>
                <a:effectLst/>
                <a:latin typeface="Times New Roman" panose="02020603050405020304" pitchFamily="18" charset="0"/>
                <a:ea typeface="Times New Roman" panose="02020603050405020304" pitchFamily="18" charset="0"/>
              </a:rPr>
              <a:t>. [online] EBSCO Information Services, Inc. | www.ebsco.com. Available at: https://www.ebsco.com/research-starters/business-and-management/volkswagen-emissions-scandal-dieselgate [Accessed 12 Nov. 2025].</a:t>
            </a:r>
            <a:endParaRPr lang="en-IN" sz="2400" dirty="0">
              <a:solidFill>
                <a:schemeClr val="bg1"/>
              </a:solidFill>
              <a:effectLst/>
              <a:latin typeface="Arial" panose="020B0604020202020204" pitchFamily="34" charset="0"/>
              <a:ea typeface="Arial" panose="020B0604020202020204" pitchFamily="34" charset="0"/>
            </a:endParaRPr>
          </a:p>
          <a:p>
            <a:pPr algn="just">
              <a:lnSpc>
                <a:spcPct val="150000"/>
              </a:lnSpc>
              <a:spcAft>
                <a:spcPts val="1200"/>
              </a:spcAft>
            </a:pPr>
            <a:r>
              <a:rPr lang="en-GB" sz="2400" dirty="0">
                <a:solidFill>
                  <a:schemeClr val="bg1"/>
                </a:solidFill>
                <a:effectLst/>
                <a:latin typeface="Times New Roman" panose="02020603050405020304" pitchFamily="18" charset="0"/>
                <a:ea typeface="Times New Roman" panose="02020603050405020304" pitchFamily="18" charset="0"/>
              </a:rPr>
              <a:t>Kell, G. (2022). </a:t>
            </a:r>
            <a:r>
              <a:rPr lang="en-GB" sz="2400" i="1" dirty="0">
                <a:solidFill>
                  <a:schemeClr val="bg1"/>
                </a:solidFill>
                <a:effectLst/>
                <a:latin typeface="Times New Roman" panose="02020603050405020304" pitchFamily="18" charset="0"/>
                <a:ea typeface="Times New Roman" panose="02020603050405020304" pitchFamily="18" charset="0"/>
              </a:rPr>
              <a:t>From emissions cheater to climate leader: VW’s journey from </a:t>
            </a:r>
            <a:r>
              <a:rPr lang="en-GB" sz="2400" i="1" dirty="0" err="1">
                <a:solidFill>
                  <a:schemeClr val="bg1"/>
                </a:solidFill>
                <a:effectLst/>
                <a:latin typeface="Times New Roman" panose="02020603050405020304" pitchFamily="18" charset="0"/>
                <a:ea typeface="Times New Roman" panose="02020603050405020304" pitchFamily="18" charset="0"/>
              </a:rPr>
              <a:t>dieselgate</a:t>
            </a:r>
            <a:r>
              <a:rPr lang="en-GB" sz="2400" i="1" dirty="0">
                <a:solidFill>
                  <a:schemeClr val="bg1"/>
                </a:solidFill>
                <a:effectLst/>
                <a:latin typeface="Times New Roman" panose="02020603050405020304" pitchFamily="18" charset="0"/>
                <a:ea typeface="Times New Roman" panose="02020603050405020304" pitchFamily="18" charset="0"/>
              </a:rPr>
              <a:t> to embracing e-mobility</a:t>
            </a:r>
            <a:r>
              <a:rPr lang="en-GB" sz="2400" dirty="0">
                <a:solidFill>
                  <a:schemeClr val="bg1"/>
                </a:solidFill>
                <a:effectLst/>
                <a:latin typeface="Times New Roman" panose="02020603050405020304" pitchFamily="18" charset="0"/>
                <a:ea typeface="Times New Roman" panose="02020603050405020304" pitchFamily="18" charset="0"/>
              </a:rPr>
              <a:t>. [online] Forbes. Available at: https://www.forbes.com/sites/georgkell/2022/12/05/from-emissions-cheater-to-climate-leader-vws-journey-from-dieselgate-to-embracing-e-mobility/ [Accessed 12 Nov. 2025].</a:t>
            </a:r>
            <a:endParaRPr lang="en-IN" sz="2400" dirty="0">
              <a:solidFill>
                <a:schemeClr val="bg1"/>
              </a:solidFill>
              <a:effectLst/>
              <a:latin typeface="Arial" panose="020B0604020202020204" pitchFamily="34" charset="0"/>
              <a:ea typeface="Arial" panose="020B0604020202020204" pitchFamily="34" charset="0"/>
            </a:endParaRPr>
          </a:p>
          <a:p>
            <a:pPr algn="just">
              <a:lnSpc>
                <a:spcPct val="150000"/>
              </a:lnSpc>
              <a:spcAft>
                <a:spcPts val="1200"/>
              </a:spcAft>
            </a:pPr>
            <a:r>
              <a:rPr lang="en-GB" sz="2400" dirty="0">
                <a:solidFill>
                  <a:schemeClr val="bg1"/>
                </a:solidFill>
                <a:effectLst/>
                <a:latin typeface="Times New Roman" panose="02020603050405020304" pitchFamily="18" charset="0"/>
                <a:ea typeface="Times New Roman" panose="02020603050405020304" pitchFamily="18" charset="0"/>
              </a:rPr>
              <a:t>Zhang, M., Atwal, G. and Kaiser, M. (2021). Corporate Social Irresponsibility and Stakeholder ecosystems: the Case Of Volkswagen Dieselgate Scandal. </a:t>
            </a:r>
            <a:r>
              <a:rPr lang="en-GB" sz="2400" i="1" dirty="0">
                <a:solidFill>
                  <a:schemeClr val="bg1"/>
                </a:solidFill>
                <a:effectLst/>
                <a:latin typeface="Times New Roman" panose="02020603050405020304" pitchFamily="18" charset="0"/>
                <a:ea typeface="Times New Roman" panose="02020603050405020304" pitchFamily="18" charset="0"/>
              </a:rPr>
              <a:t>Strategic Change</a:t>
            </a:r>
            <a:r>
              <a:rPr lang="en-GB" sz="2400" dirty="0">
                <a:solidFill>
                  <a:schemeClr val="bg1"/>
                </a:solidFill>
                <a:effectLst/>
                <a:latin typeface="Times New Roman" panose="02020603050405020304" pitchFamily="18" charset="0"/>
                <a:ea typeface="Times New Roman" panose="02020603050405020304" pitchFamily="18" charset="0"/>
              </a:rPr>
              <a:t>, 30(1), pp.79–85. doi: https://doi.org/10.1002/jsc.2391.</a:t>
            </a:r>
            <a:endParaRPr lang="en-IN" sz="2400" dirty="0">
              <a:solidFill>
                <a:schemeClr val="bg1"/>
              </a:solidFill>
              <a:effectLst/>
              <a:latin typeface="Arial" panose="020B0604020202020204" pitchFamily="34" charset="0"/>
              <a:ea typeface="Arial" panose="020B0604020202020204" pitchFamily="34" charset="0"/>
            </a:endParaRPr>
          </a:p>
        </p:txBody>
      </p:sp>
      <p:sp>
        <p:nvSpPr>
          <p:cNvPr id="20" name="TextBox 19">
            <a:extLst>
              <a:ext uri="{FF2B5EF4-FFF2-40B4-BE49-F238E27FC236}">
                <a16:creationId xmlns:a16="http://schemas.microsoft.com/office/drawing/2014/main" id="{4B5FB693-74E9-FE27-31EC-D59B0EE4E622}"/>
              </a:ext>
            </a:extLst>
          </p:cNvPr>
          <p:cNvSpPr txBox="1"/>
          <p:nvPr/>
        </p:nvSpPr>
        <p:spPr>
          <a:xfrm>
            <a:off x="4505633" y="129830"/>
            <a:ext cx="9276734" cy="1310423"/>
          </a:xfrm>
          <a:prstGeom prst="rect">
            <a:avLst/>
          </a:prstGeom>
          <a:noFill/>
        </p:spPr>
        <p:txBody>
          <a:bodyPr wrap="square">
            <a:spAutoFit/>
          </a:bodyPr>
          <a:lstStyle/>
          <a:p>
            <a:pPr algn="ctr">
              <a:lnSpc>
                <a:spcPct val="150000"/>
              </a:lnSpc>
              <a:buNone/>
            </a:pPr>
            <a:r>
              <a:rPr lang="en-GB" sz="6000" b="1" dirty="0">
                <a:solidFill>
                  <a:schemeClr val="bg1"/>
                </a:solidFill>
                <a:effectLst/>
                <a:latin typeface="Times New Roman" panose="02020603050405020304" pitchFamily="18" charset="0"/>
                <a:ea typeface="Times New Roman" panose="02020603050405020304" pitchFamily="18" charset="0"/>
              </a:rPr>
              <a:t>Reference List</a:t>
            </a:r>
            <a:endParaRPr lang="en-IN" sz="6000" dirty="0">
              <a:solidFill>
                <a:schemeClr val="bg1"/>
              </a:solidFill>
              <a:effectLst/>
              <a:latin typeface="Arial" panose="020B0604020202020204" pitchFamily="34" charset="0"/>
              <a:ea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1039</Words>
  <Application>Microsoft Office PowerPoint</Application>
  <PresentationFormat>Custom</PresentationFormat>
  <Paragraphs>65</Paragraphs>
  <Slides>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Times New Roman</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Tudor vas task 1 ppt	</dc:title>
  <cp:lastModifiedBy>Tudor-Florin Vass</cp:lastModifiedBy>
  <cp:revision>6</cp:revision>
  <dcterms:created xsi:type="dcterms:W3CDTF">2006-08-16T00:00:00Z</dcterms:created>
  <dcterms:modified xsi:type="dcterms:W3CDTF">2025-11-12T20:03:46Z</dcterms:modified>
  <dc:identifier>DAGzKd5thyg</dc:identifier>
</cp:coreProperties>
</file>