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56" r:id="rId5"/>
    <p:sldId id="294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320" r:id="rId30"/>
    <p:sldId id="321" r:id="rId31"/>
    <p:sldId id="322" r:id="rId32"/>
    <p:sldId id="323" r:id="rId33"/>
    <p:sldId id="324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68" r:id="rId43"/>
  </p:sldIdLst>
  <p:sldSz cx="12192000" cy="6858000"/>
  <p:notesSz cx="6858000" cy="9144000"/>
  <p:embeddedFontLst>
    <p:embeddedFont>
      <p:font typeface="Trebuchet MS" panose="020B0603020202020204" pitchFamily="34" charset="0"/>
      <p:regular r:id="rId46"/>
      <p:bold r:id="rId47"/>
      <p:italic r:id="rId48"/>
      <p:boldItalic r:id="rId49"/>
    </p:embeddedFont>
    <p:embeddedFont>
      <p:font typeface="Calibri" panose="020F0502020204030204" pitchFamily="34" charset="0"/>
      <p:regular r:id="rId50"/>
      <p:bold r:id="rId51"/>
      <p:italic r:id="rId52"/>
      <p:boldItalic r:id="rId53"/>
    </p:embeddedFont>
    <p:embeddedFont>
      <p:font typeface="Wingdings 2" panose="05020102010507070707" pitchFamily="18" charset="2"/>
      <p:regular r:id="rId54"/>
    </p:embeddedFont>
    <p:embeddedFont>
      <p:font typeface="Tahoma" panose="020B0604030504040204" pitchFamily="34" charset="0"/>
      <p:regular r:id="rId55"/>
      <p:bold r:id="rId56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3" autoAdjust="0"/>
    <p:restoredTop sz="63798" autoAdjust="0"/>
  </p:normalViewPr>
  <p:slideViewPr>
    <p:cSldViewPr snapToGrid="0">
      <p:cViewPr varScale="1">
        <p:scale>
          <a:sx n="54" d="100"/>
          <a:sy n="54" d="100"/>
        </p:scale>
        <p:origin x="30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font" Target="fonts/font2.fntdata"/><Relationship Id="rId50" Type="http://schemas.openxmlformats.org/officeDocument/2006/relationships/font" Target="fonts/font5.fntdata"/><Relationship Id="rId55" Type="http://schemas.openxmlformats.org/officeDocument/2006/relationships/font" Target="fonts/font10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font" Target="fonts/font1.fntdata"/><Relationship Id="rId59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font" Target="fonts/font9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3" Type="http://schemas.openxmlformats.org/officeDocument/2006/relationships/font" Target="fonts/font8.fntdata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font" Target="fonts/font4.fntdata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52" Type="http://schemas.openxmlformats.org/officeDocument/2006/relationships/font" Target="fonts/font7.fntdata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font" Target="fonts/font3.fntdata"/><Relationship Id="rId56" Type="http://schemas.openxmlformats.org/officeDocument/2006/relationships/font" Target="fonts/font11.fntdata"/><Relationship Id="rId8" Type="http://schemas.openxmlformats.org/officeDocument/2006/relationships/slide" Target="slides/slide4.xml"/><Relationship Id="rId51" Type="http://schemas.openxmlformats.org/officeDocument/2006/relationships/font" Target="fonts/font6.fntdata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7725BF3-4F32-4C5D-A85B-48D9139E8932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999389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CDA4957-4BA9-4B58-B0C6-98FD5F01E709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30640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B0C74D9-A499-4442-A058-C559B9B5E442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6747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F3B463E-BBD5-45B1-B2F1-0D7ED0956CA5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385199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A518FED-11B9-47EB-9DDE-6B904B3C869C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187972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583B941-C7EC-4BF5-B0BF-BE3CE3958C46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739752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2BC64A0-7311-48D1-885F-010396AB3678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918491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2C03A82-392B-4BE5-832B-FF36DD5B34A6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162861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DFFEAD6-E0CA-40D7-B694-F2EEF8181A72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596168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6D60E3C-B0E1-4BB8-BEF2-44242710453A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458672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E5442EE-104E-4B1F-A767-DF1D0AA98A9F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441297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CC2FD4-8A0D-4276-B0C3-E1504D3FF099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94039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ADC845-0FE9-4F9C-ABFE-BEB1AC7711EC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548543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FA94719-6999-4419-92F0-1480847082D0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082594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839A958-89AF-4975-808C-0CB8FAE63817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451356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60B616D-0E5D-492F-A228-5216095E0073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464205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96DAD5C-D1C1-47F6-BE46-9933F0DB7E85}" type="slidenum">
              <a:rPr lang="en-GB" altLang="en-US" smtClean="0"/>
              <a:pPr/>
              <a:t>31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536147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C4DF7F6-C8C2-4F14-8992-FC01DCB09CA8}" type="slidenum">
              <a:rPr lang="en-GB" altLang="en-US" smtClean="0"/>
              <a:pPr/>
              <a:t>32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185334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DF092E4-6C4C-46C5-A238-F8B96E87771A}" type="slidenum">
              <a:rPr lang="en-GB" altLang="en-US" smtClean="0"/>
              <a:pPr/>
              <a:t>33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568093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2FF4AED-112A-4B3B-97DF-1E95C59DC46A}" type="slidenum">
              <a:rPr lang="en-GB" altLang="en-US" smtClean="0"/>
              <a:pPr/>
              <a:t>34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9147172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86BC2A0-2AD6-46CA-A880-6D712353A82D}" type="slidenum">
              <a:rPr lang="en-GB" altLang="en-US" smtClean="0"/>
              <a:pPr/>
              <a:t>35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365114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3E3D6AE-FEFC-43D5-90FA-4A924921DC8C}" type="slidenum">
              <a:rPr lang="en-GB" altLang="en-US" smtClean="0"/>
              <a:pPr/>
              <a:t>36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9524491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4BC8137-520E-4175-A9F5-766B413E9D41}" type="slidenum">
              <a:rPr lang="en-GB" altLang="en-US" smtClean="0"/>
              <a:pPr/>
              <a:t>37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9087948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7089CA8-40E3-4979-A154-E356527FF9D1}" type="slidenum">
              <a:rPr lang="en-GB" altLang="en-US" smtClean="0"/>
              <a:pPr/>
              <a:t>38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628572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lQGSke2c2Y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2913" y="1824446"/>
            <a:ext cx="9883659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</a:t>
            </a:r>
            <a:r>
              <a:rPr lang="en-GB" dirty="0" smtClean="0">
                <a:latin typeface="+mn-lt"/>
              </a:rPr>
              <a:t>Five: Sexism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lQGSke2c2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753" y="273132"/>
            <a:ext cx="12020591" cy="6467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238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91886"/>
            <a:ext cx="7518900" cy="486888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dirty="0">
                <a:cs typeface="Arial" panose="020B0604020202020204" pitchFamily="34" charset="0"/>
              </a:rPr>
              <a:t>Why Do We Gender Stereotype?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42504" y="1383734"/>
            <a:ext cx="9763337" cy="475252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Most religious texts state the inferiority of women to men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Bem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Bem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1970)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The Bible – woman created from man, so woman is inferior; from a more literary sense, if the words of the book are taken as literal, then the social roles and prejudices of the time will also be taken as literal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 who are more religious are more likely to hold stereotypic gender attitudes (Morgan, 1987)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878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650" name="Rectangle 2"/>
          <p:cNvSpPr>
            <a:spLocks noGrp="1" noChangeArrowheads="1"/>
          </p:cNvSpPr>
          <p:nvPr>
            <p:ph type="title"/>
          </p:nvPr>
        </p:nvSpPr>
        <p:spPr>
          <a:xfrm>
            <a:off x="-337532" y="628783"/>
            <a:ext cx="8568952" cy="399578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dirty="0">
                <a:cs typeface="Arial" panose="020B0604020202020204" pitchFamily="34" charset="0"/>
              </a:rPr>
              <a:t>Why Do We Gender Stereotype?</a:t>
            </a:r>
            <a:endParaRPr lang="en-US" dirty="0">
              <a:solidFill>
                <a:schemeClr val="accent1">
                  <a:satMod val="1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30629" y="1515118"/>
            <a:ext cx="10167098" cy="46085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learning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Children learn through reinforcement and modelling (Bandura &amp; Walters, 1963)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Rewarding of gender-appropriate behaviours; punishment of gender-inappropriate behaviours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From an early age parents teach children differences with regards to clothes, toys, hobbies, personalities, etc.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Serbin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1993; but see Harris, 1998 for alternative interpretations)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23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4" name="Rectangle 2"/>
          <p:cNvSpPr>
            <a:spLocks noGrp="1" noChangeArrowheads="1"/>
          </p:cNvSpPr>
          <p:nvPr>
            <p:ph type="title"/>
          </p:nvPr>
        </p:nvSpPr>
        <p:spPr>
          <a:xfrm>
            <a:off x="-385789" y="591645"/>
            <a:ext cx="8640960" cy="471586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dirty="0">
                <a:cs typeface="Arial" panose="020B0604020202020204" pitchFamily="34" charset="0"/>
              </a:rPr>
              <a:t>Why Do We Gender Stereotype?</a:t>
            </a:r>
            <a:endParaRPr lang="en-US" dirty="0">
              <a:solidFill>
                <a:schemeClr val="accent1">
                  <a:satMod val="1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01881" y="1489100"/>
            <a:ext cx="10214599" cy="4896544"/>
          </a:xfrm>
        </p:spPr>
        <p:txBody>
          <a:bodyPr rtlCol="0">
            <a:normAutofit fontScale="85000" lnSpcReduction="20000"/>
          </a:bodyPr>
          <a:lstStyle/>
          <a:p>
            <a:pPr>
              <a:lnSpc>
                <a:spcPct val="150000"/>
              </a:lnSpc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Societal information</a:t>
            </a:r>
          </a:p>
          <a:p>
            <a:pPr>
              <a:lnSpc>
                <a:spcPct val="150000"/>
              </a:lnSpc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Media; schools and clubs; peers</a:t>
            </a:r>
          </a:p>
          <a:p>
            <a:pPr>
              <a:lnSpc>
                <a:spcPct val="150000"/>
              </a:lnSpc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–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persuasive message is best communicated by a source similar to the target audience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Hovland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1953)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–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Women do more housework than men, even when both work full-time (Bird, 1999; Crosby, 1991)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–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 it makes sense for advertisers to use a female source to advertise cleaning products etc. to the target audience – females</a:t>
            </a:r>
          </a:p>
          <a:p>
            <a:pPr lvl="2">
              <a:lnSpc>
                <a:spcPct val="15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But it reinforces the stereotype of the female as the person who does the cleaning etc.</a:t>
            </a:r>
          </a:p>
          <a:p>
            <a:pPr lvl="2">
              <a:lnSpc>
                <a:spcPct val="150000"/>
              </a:lnSpc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vicious circle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69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99" name="Rectangle 3"/>
          <p:cNvSpPr>
            <a:spLocks noGrp="1" noChangeArrowheads="1"/>
          </p:cNvSpPr>
          <p:nvPr>
            <p:ph idx="1"/>
          </p:nvPr>
        </p:nvSpPr>
        <p:spPr>
          <a:xfrm>
            <a:off x="0" y="1233669"/>
            <a:ext cx="9690265" cy="5472608"/>
          </a:xfrm>
        </p:spPr>
        <p:txBody>
          <a:bodyPr rtlCol="0">
            <a:normAutofit fontScale="92500"/>
          </a:bodyPr>
          <a:lstStyle/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 analysis of TV commercials (Downs &amp; Harrison, 1985; Goffman, 1979)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used for voice-overs, even when females seen on the screen (females as attractive things to look at, males as the ‘voice of authority’)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often agentic (doing something), females often peripheral (increasing the attractiveness rating of the product)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appear higher in an advertisement than women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often holding women, not the other way round – suggests dominance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 shown stereotypical adverts later report women in more sexualised roles, even if they are low on sexism scales (Rudman &amp;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Borgida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1995)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26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136724" y="1529408"/>
            <a:ext cx="9422911" cy="5328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 and women shown either gender-stereotypical adverts or non-gender-stereotypical adverts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Asked to think of ‘where they would be in their lives 10 years from now’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effects on 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who had viewed stereotypic adverts less likely to report high achievement and more likely to view themselves as homemakers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Geis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1984)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41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0" y="1529408"/>
            <a:ext cx="10226475" cy="490701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‘Face-ism’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Adverts, even art over several hundred years, shows this effect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more likely to have only face/neck up shot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more likely to have whole-body shot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Head is seen as the centre of our cognitive ability, so from these pictures men are seen as more powerful, more intelligent, etc. (Archer et al., 1983)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97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776" y="332657"/>
            <a:ext cx="3600400" cy="511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-95002" y="485523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‘The Opposite Sex’?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01881" y="1561108"/>
            <a:ext cx="10214599" cy="475252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Term used in everyday life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conflicting roles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be one but not the other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‘Bipolar assumption’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Ruble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Ruble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person can have characteristics associated with males </a:t>
            </a:r>
            <a:r>
              <a:rPr lang="en-GB" altLang="en-US" sz="2000" i="1" u="sng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females, but not both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result of biases in questionnaires?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Even when given free-response choices, people still tend to categorise using bipolar ratings for males and females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Basow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989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461773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‘The Opposite Sex’?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66254" y="1477981"/>
            <a:ext cx="10202724" cy="4824536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Agentic traits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Traits associated with task orientation, assertiveness, and achievement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Communal traits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Traits associated with expressiveness; desire to foster relationships, sensitivity, ability to get along with others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Agentic traits more associated with males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Communal traits more associated with females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 traits can be seen across genders (Spence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Helmreich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1978)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881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5003" y="687404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The ‘Evolutionary’ Argument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95003" y="1821609"/>
            <a:ext cx="10250225" cy="4824536"/>
          </a:xfrm>
        </p:spPr>
        <p:txBody>
          <a:bodyPr>
            <a:normAutofit fontScale="85000" lnSpcReduction="10000"/>
          </a:bodyPr>
          <a:lstStyle/>
          <a:p>
            <a:pPr marL="609600" indent="-609600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Social-roles theory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Eagly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1987)</a:t>
            </a:r>
          </a:p>
          <a:p>
            <a:pPr marL="990600" lvl="1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Through a combination of biological and social factors, a division of labour between the sexes has emerged over time (some enforced e.g., childbirth, others through ‘choice’)</a:t>
            </a:r>
          </a:p>
          <a:p>
            <a:pPr marL="990600" lvl="1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Since people behave in ways that fit the roles they play, men are more likely to have physical, social, and economic power</a:t>
            </a:r>
          </a:p>
          <a:p>
            <a:pPr marL="990600" lvl="1" indent="-533400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Behavioural differences result in social perception of men as dominant ‘by nature’ and women as domestic ‘by nature’</a:t>
            </a:r>
          </a:p>
          <a:p>
            <a:pPr marL="609600" indent="-609600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 if a woman was raised using stereotypes of a man, she would show male traits</a:t>
            </a:r>
          </a:p>
          <a:p>
            <a:pPr marL="990600" lvl="1" indent="-533400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Would this negate issues such as a tendency to want to bear children?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182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-163038" y="604276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The Use Of Stereotypes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18753" y="1417847"/>
            <a:ext cx="10273976" cy="4824536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Stereotypes used as a form of control by males (Fiske, 1993)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Powerful group members (males) don’t need to think about outgroup members carefully (females)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 can use stereotypes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Descriptive aspects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Set out how group members behave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Prescriptive aspects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Set out how group members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behave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 gender stereotypes control how women should behave by setting out what is deviant and non-conforming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40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-234290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dirty="0">
                <a:cs typeface="Arial" panose="020B0604020202020204" pitchFamily="34" charset="0"/>
              </a:rPr>
              <a:t>Accuracy Of Stereotypes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95003" y="2048752"/>
            <a:ext cx="10214599" cy="460851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Are women more emotional than men?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express their emotions more than men (LaFrance &amp;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Banaji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no difference in terms of felt physiological emotion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Allport’s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(1954) notion of stereotypes containing a ‘kernel of truth’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650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-554924" y="521149"/>
            <a:ext cx="7886700" cy="5435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Language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95003" y="2105472"/>
            <a:ext cx="9345880" cy="475252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people support or hate ‘PC’ changes to language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Does language influence perception of gender differences?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‘Mankind’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of certain words in studies made participants more likely to evoke the image of a man (MacKay, 1980)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Descriptions such as ‘female pilots’ suggest that ‘pilot’ is a male domain and that it is odd that a female should be doing the job</a:t>
            </a:r>
          </a:p>
          <a:p>
            <a:pPr eaLnBrk="1" hangingPunct="1">
              <a:lnSpc>
                <a:spcPct val="150000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429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46264" y="461773"/>
            <a:ext cx="6322373" cy="50012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Sexism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118754" y="1821609"/>
            <a:ext cx="10273976" cy="482453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Negative attitudes and behaviour towards someone based on their gender (Nelson, 2006)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Mostly towards women, but not exclusively; can be discrimination towards males as well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Very few cultures do </a:t>
            </a:r>
            <a:r>
              <a:rPr lang="en-GB" altLang="en-US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show prejudice and discrimination towards 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partly an evolutionary effect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Child-bearing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84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15635" y="344384"/>
            <a:ext cx="6146469" cy="54147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cs typeface="Arial" panose="020B0604020202020204" pitchFamily="34" charset="0"/>
              </a:rPr>
              <a:t>Societal Stereotypes</a:t>
            </a:r>
            <a:endParaRPr lang="en-US" altLang="en-US" dirty="0">
              <a:cs typeface="Arial" panose="020B0604020202020204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96100" y="1303605"/>
            <a:ext cx="4263330" cy="464252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Gentle/passive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Indecisive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Quiet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Concerned with appearance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170480" y="1303605"/>
            <a:ext cx="4263330" cy="4632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Independent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Nonemotional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Rough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Decisive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Loud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Sloppy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2095499" y="6243014"/>
            <a:ext cx="58324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dirty="0" err="1">
                <a:solidFill>
                  <a:schemeClr val="bg1"/>
                </a:solidFill>
              </a:rPr>
              <a:t>Broverman</a:t>
            </a:r>
            <a:r>
              <a:rPr lang="en-GB" altLang="en-US" sz="2400" dirty="0">
                <a:solidFill>
                  <a:schemeClr val="bg1"/>
                </a:solidFill>
              </a:rPr>
              <a:t> et al. (1972)</a:t>
            </a:r>
            <a:endParaRPr lang="en-US" alt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420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116646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cs typeface="Arial" panose="020B0604020202020204" pitchFamily="34" charset="0"/>
              </a:rPr>
              <a:t>Cross-cultural Studies</a:t>
            </a:r>
            <a:endParaRPr lang="en-US" altLang="en-US" sz="4000" dirty="0">
              <a:cs typeface="Arial" panose="020B060402020202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96102" y="1409753"/>
            <a:ext cx="4263330" cy="4432558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Foster relationships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Show deference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270287" y="1481761"/>
            <a:ext cx="4263330" cy="4360550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Dominant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</a:p>
          <a:p>
            <a:pPr lvl="1" eaLnBrk="1" hangingPunct="1">
              <a:lnSpc>
                <a:spcPct val="150000"/>
              </a:lnSpc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1434394" y="6191728"/>
            <a:ext cx="856895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bg1"/>
                </a:solidFill>
              </a:rPr>
              <a:t>Williams and Best (</a:t>
            </a:r>
            <a:r>
              <a:rPr lang="en-GB" altLang="en-US" sz="2000" dirty="0">
                <a:solidFill>
                  <a:schemeClr val="bg1"/>
                </a:solidFill>
              </a:rPr>
              <a:t>1982, 1990): </a:t>
            </a:r>
            <a:r>
              <a:rPr lang="en-GB" altLang="en-US" sz="2000" dirty="0">
                <a:solidFill>
                  <a:schemeClr val="bg1"/>
                </a:solidFill>
              </a:rPr>
              <a:t>Meta-analysis of data from 30 nations</a:t>
            </a:r>
            <a:endParaRPr lang="en-US" alt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98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07631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cs typeface="Arial" panose="020B0604020202020204" pitchFamily="34" charset="0"/>
              </a:rPr>
              <a:t>Temporal Differences</a:t>
            </a:r>
            <a:endParaRPr lang="en-US" altLang="en-US" sz="4000" dirty="0">
              <a:cs typeface="Arial" panose="020B06040202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78130" y="1981281"/>
            <a:ext cx="10238350" cy="4176464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1972 findings compared to 1990 findings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differences found in stereotypes of males and females (Bergen &amp; Williams, 1991)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Suggests these are central traits that will be difficult to alter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54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30 years later…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020" y="1508808"/>
            <a:ext cx="7384936" cy="432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87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30 years later…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803907"/>
            <a:ext cx="10080171" cy="4176465"/>
          </a:xfrm>
        </p:spPr>
        <p:txBody>
          <a:bodyPr>
            <a:normAutofit/>
          </a:bodyPr>
          <a:lstStyle/>
          <a:p>
            <a:r>
              <a:rPr lang="en-GB" dirty="0"/>
              <a:t>2017 – female doctor joined a new gym</a:t>
            </a:r>
          </a:p>
          <a:p>
            <a:pPr lvl="1"/>
            <a:r>
              <a:rPr lang="en-GB" dirty="0"/>
              <a:t>Identified herself on membership form as ‘Dr -----’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Electronic swipe card couldn’t access ladies changing room</a:t>
            </a:r>
          </a:p>
          <a:p>
            <a:pPr lvl="2"/>
            <a:r>
              <a:rPr lang="en-GB" dirty="0"/>
              <a:t>But had access to the male changing room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Profile of case led to rise in #</a:t>
            </a:r>
            <a:r>
              <a:rPr lang="en-GB" dirty="0" err="1"/>
              <a:t>Everydaysexism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33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5521" y="274291"/>
            <a:ext cx="4625395" cy="39163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9126" y="1484784"/>
            <a:ext cx="6780618" cy="40502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7849" y="764704"/>
            <a:ext cx="2699223" cy="5652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5520" y="197888"/>
            <a:ext cx="6055732" cy="66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8356" y="197888"/>
            <a:ext cx="2995457" cy="5328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34786" cy="682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53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657" y="429017"/>
            <a:ext cx="8229600" cy="706090"/>
          </a:xfrm>
        </p:spPr>
        <p:txBody>
          <a:bodyPr>
            <a:normAutofit/>
          </a:bodyPr>
          <a:lstStyle/>
          <a:p>
            <a:r>
              <a:rPr lang="en-GB" dirty="0"/>
              <a:t>More recent research…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631" y="2064407"/>
            <a:ext cx="9985169" cy="391703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 smtClean="0"/>
              <a:t>Belief in gender determinism (Tinsley et al., 2015)</a:t>
            </a:r>
          </a:p>
          <a:p>
            <a:pPr>
              <a:lnSpc>
                <a:spcPct val="160000"/>
              </a:lnSpc>
            </a:pPr>
            <a:endParaRPr lang="en-GB" dirty="0" smtClean="0"/>
          </a:p>
          <a:p>
            <a:pPr>
              <a:lnSpc>
                <a:spcPct val="160000"/>
              </a:lnSpc>
            </a:pPr>
            <a:r>
              <a:rPr lang="en-GB" dirty="0" smtClean="0"/>
              <a:t>Zero-sum perspectives (</a:t>
            </a:r>
            <a:r>
              <a:rPr lang="en-GB" dirty="0" err="1" smtClean="0"/>
              <a:t>Ruthig</a:t>
            </a:r>
            <a:r>
              <a:rPr lang="en-GB" dirty="0" smtClean="0"/>
              <a:t> et al., 2017)</a:t>
            </a:r>
          </a:p>
          <a:p>
            <a:pPr>
              <a:lnSpc>
                <a:spcPct val="160000"/>
              </a:lnSpc>
            </a:pPr>
            <a:endParaRPr lang="en-GB" dirty="0" smtClean="0"/>
          </a:p>
          <a:p>
            <a:pPr>
              <a:lnSpc>
                <a:spcPct val="160000"/>
              </a:lnSpc>
            </a:pPr>
            <a:r>
              <a:rPr lang="en-GB" dirty="0" smtClean="0"/>
              <a:t>Gender Inequality Index (Jahan, 2016)</a:t>
            </a:r>
          </a:p>
          <a:p>
            <a:pPr>
              <a:lnSpc>
                <a:spcPct val="160000"/>
              </a:lnSpc>
            </a:pPr>
            <a:endParaRPr lang="en-GB" dirty="0"/>
          </a:p>
          <a:p>
            <a:pPr lvl="1">
              <a:lnSpc>
                <a:spcPct val="160000"/>
              </a:lnSpc>
            </a:pPr>
            <a:r>
              <a:rPr lang="en-GB" dirty="0" smtClean="0"/>
              <a:t>All suggest gender equality is increasing… but that there are barriers to further equality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29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44073"/>
            <a:ext cx="8212384" cy="755776"/>
          </a:xfrm>
        </p:spPr>
        <p:txBody>
          <a:bodyPr>
            <a:normAutofit/>
          </a:bodyPr>
          <a:lstStyle/>
          <a:p>
            <a:r>
              <a:rPr lang="en-GB" dirty="0"/>
              <a:t>The Towards Gender Harmony Project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846" y="1644234"/>
            <a:ext cx="9036496" cy="4896544"/>
          </a:xfrm>
        </p:spPr>
      </p:pic>
    </p:spTree>
    <p:extLst>
      <p:ext uri="{BB962C8B-B14F-4D97-AF65-F5344CB8AC3E}">
        <p14:creationId xmlns:p14="http://schemas.microsoft.com/office/powerpoint/2010/main" val="1216860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 smtClean="0"/>
              <a:t>Gender Harmony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62 countries,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updated but equivalent-forms methods of measuring gender stereotyping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Measuring descriptive and prescriptive gender stereotypes for males and females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93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‘Rate the extent to which each of these traits describes you personally’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Dominant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Uncertain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Sensitive</a:t>
            </a:r>
          </a:p>
          <a:p>
            <a:pPr lvl="2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52 traits in total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8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Agreement with statements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‘Men and women have different abilities’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‘Their underlying nature makes it difficult for men to learn to behave more like women’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‘Every woman needs a male partner who will cherish her’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47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Precarious Manhood Theory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Vandello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Basson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‘[men] must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conform to norms such as agency, dominance, a pursuit of high social status, and avoidance of femininity.  Men have greater structural power than women in most cultures, but manhood status itself is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“hard won and easily lost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”.’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Never tested in a cross-cultural context before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Comparisons of pre/post #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metoo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69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Agreement with statements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‘Some boys do not become men, no matter how old they get’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Other people often question whether a man is a ‘real man’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The more power women gain, the less power men have’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9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30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Kosakowska-Berezecka et al. (2020). Country-level </a:t>
            </a:r>
            <a:r>
              <a:rPr lang="en-GB" dirty="0"/>
              <a:t>and individual-level predictors of men's support for gender equality in 42 </a:t>
            </a:r>
            <a:r>
              <a:rPr lang="en-GB" dirty="0" smtClean="0"/>
              <a:t>countries. </a:t>
            </a:r>
            <a:r>
              <a:rPr lang="en-GB" i="1" dirty="0" smtClean="0"/>
              <a:t>European Journal of Social Psychology.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 smtClean="0"/>
              <a:t>Bosson et al. (in press). Precarious </a:t>
            </a:r>
            <a:r>
              <a:rPr lang="en-GB" dirty="0"/>
              <a:t>Manhood Beliefs in 62 </a:t>
            </a:r>
            <a:r>
              <a:rPr lang="en-GB" dirty="0" smtClean="0"/>
              <a:t>Nations. </a:t>
            </a:r>
            <a:r>
              <a:rPr lang="en-GB" i="1" dirty="0" smtClean="0"/>
              <a:t>Journal of Cross-Cultural Psychology.</a:t>
            </a:r>
          </a:p>
          <a:p>
            <a:endParaRPr lang="en-GB" i="1" dirty="0"/>
          </a:p>
          <a:p>
            <a:pPr lvl="1"/>
            <a:r>
              <a:rPr lang="en-GB" dirty="0" smtClean="0"/>
              <a:t>Findings of continued use of gender stereotypes, particularly by males who:</a:t>
            </a:r>
          </a:p>
          <a:p>
            <a:pPr lvl="1"/>
            <a:r>
              <a:rPr lang="en-GB" dirty="0" smtClean="0"/>
              <a:t>A) show less support for action in support of gender equality</a:t>
            </a:r>
          </a:p>
          <a:p>
            <a:pPr lvl="1"/>
            <a:r>
              <a:rPr lang="en-GB" dirty="0" smtClean="0"/>
              <a:t>B) Show higher levels of concern with loss of masculinity and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97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-296883" y="593156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Old-fashioned Versus Modern Sexism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54379" y="1515875"/>
            <a:ext cx="10190849" cy="5124227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 with racism, things have changed over the last 100 years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1976 poll – 57% supported the Equal Rights Amendment act in the USA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1988 poll – 73% supported it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Oskamp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1991)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do the other 27% think?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15 US states 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had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not ratified the 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final three (Virginia, Illinois, and Nevada) finally did so… in 2020)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eaLnBrk="1" hangingPunct="1">
              <a:lnSpc>
                <a:spcPct val="150000"/>
              </a:lnSpc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Old-fashioned sexism: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Endorsement of traditional gender roles; stereotypes about lesser female competence (Swim et al., 1995)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Modern sexism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Denial of discrimination against women;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nonsupport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legislation designed to help women (Swim et al., 1995)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171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166255" y="1106821"/>
            <a:ext cx="10273976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Similarities to modern racism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 correlation between modern sexism and promotion of the Protestant work ethic (Sears, 1988)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Benevolent sexism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Positive but traditional views of women (Glick &amp; Fiske, 1996)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Hostile sexism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Negative attitudes towards women, incorporating beliefs about inferiority of women (Glick &amp; Fiske, 1996)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525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106878" y="1229717"/>
            <a:ext cx="10214599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 have a positive view of the general category ‘women’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attitudes towards subgroups vary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 high on RWA more positive towards ‘housewife’, more negative towards ‘feminist’ (Haddock &amp;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Zanna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1994)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Women show favourability towards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nonsexist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men, slight favourability towards benevolent sexist men, negativity towards hostile sexist men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Kilianski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&amp; Rudman, 1998)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this still shows women condoning benevolent sexism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967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-362039" y="711911"/>
            <a:ext cx="864096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Gender Discrimination In The Workplace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72134"/>
            <a:ext cx="10333353" cy="5124227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Tendency for women to be seen as more caring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 more likely to be socialised into roles that fit this (teacher; nurse, etc.)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these are lower prestige and lower paid jobs than many male jobs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Women applying for higher prestige jobs are seen as less competent than male counterparts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Heilman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et al., 1988)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this can be overridden by information about the individual (Locksley et al., 1980)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16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0" y="1391829"/>
            <a:ext cx="1041648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When working women become mothers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Perceived as losing competence but increasing in warmth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Males who become fathers also perceived as increasing in warmth, but do not lose perceived competence (Cuddy et al., 2004)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Possible reasons for women being seen as less competent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Agency is important in many jobs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Women perceived as less agentic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Violation of stereotypes when encroaching into ‘male environment’ jobs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Basow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64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83127" y="1332452"/>
            <a:ext cx="10273976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Male care workers viewed with suspicion, particularly by parents (Murray, 1999)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Overt hostility; seen as more effeminate or perverted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Women tend to compare pay with other women rather than with men as well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Lower starting salaries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Poorer results from negotiating pay rises (Lips, 2003)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9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9" y="580526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‘Glass Ceiling’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0" y="1623508"/>
            <a:ext cx="10416480" cy="5052219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“Those artificial barriers based on attitudinal or organisational bias that prevent qualified individuals from advancing… into upper management positions” (U.S. Department of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Labor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do not have as many opportunities as men to gain skills for upper-management promotions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Ohlott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1994)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given less responsibility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Lyness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&amp; Thompson, 1997)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Expectations of leaders to display traits more stereotypical of males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Even though this has not been shown to be the case (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Eagly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&amp; Johnson, 1990)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70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0628" y="568650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Summary Of Sexism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30628" y="1540381"/>
            <a:ext cx="10190849" cy="5052219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People tend to use different/opposite traits to describe masculine and feminine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Often reinforced by religion, socialisation, media, and use of language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Old-fashioned versus modern sexism shows similarities with the racism issues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Issues highlighted above can often lead to women being treated differently to men, particularly in regards to job and promotion prospects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086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fb0879af-3eba-417a-a55a-ffe6dcd6ca77"/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2141</Words>
  <Application>Microsoft Office PowerPoint</Application>
  <PresentationFormat>Widescreen</PresentationFormat>
  <Paragraphs>276</Paragraphs>
  <Slides>39</Slides>
  <Notes>26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Trebuchet MS</vt:lpstr>
      <vt:lpstr>Arial</vt:lpstr>
      <vt:lpstr>Trade Gothic LT Pro</vt:lpstr>
      <vt:lpstr>Calibri</vt:lpstr>
      <vt:lpstr>Wingdings 2</vt:lpstr>
      <vt:lpstr>Wingdings</vt:lpstr>
      <vt:lpstr>Tahoma</vt:lpstr>
      <vt:lpstr>Office Theme</vt:lpstr>
      <vt:lpstr>Prejudice and Discrimination  Lecture Five: Sexism </vt:lpstr>
      <vt:lpstr>PowerPoint Presentation</vt:lpstr>
      <vt:lpstr>Why Do We Gender Stereotype?</vt:lpstr>
      <vt:lpstr>Why Do We Gender Stereotype?</vt:lpstr>
      <vt:lpstr>Why Do We Gender Stereotype?</vt:lpstr>
      <vt:lpstr>PowerPoint Presentation</vt:lpstr>
      <vt:lpstr>PowerPoint Presentation</vt:lpstr>
      <vt:lpstr>PowerPoint Presentation</vt:lpstr>
      <vt:lpstr>PowerPoint Presentation</vt:lpstr>
      <vt:lpstr>‘The Opposite Sex’?</vt:lpstr>
      <vt:lpstr>‘The Opposite Sex’?</vt:lpstr>
      <vt:lpstr>The ‘Evolutionary’ Argument</vt:lpstr>
      <vt:lpstr>The Use Of Stereotypes</vt:lpstr>
      <vt:lpstr>Accuracy Of Stereotypes</vt:lpstr>
      <vt:lpstr>Language</vt:lpstr>
      <vt:lpstr>Sexism</vt:lpstr>
      <vt:lpstr>Societal Stereotypes</vt:lpstr>
      <vt:lpstr>Cross-cultural Studies</vt:lpstr>
      <vt:lpstr>Temporal Differences</vt:lpstr>
      <vt:lpstr>30 years later…</vt:lpstr>
      <vt:lpstr>30 years later…</vt:lpstr>
      <vt:lpstr>PowerPoint Presentation</vt:lpstr>
      <vt:lpstr>More recent research…</vt:lpstr>
      <vt:lpstr>The Towards Gender Harmony Project</vt:lpstr>
      <vt:lpstr>The Gender Harmony Project</vt:lpstr>
      <vt:lpstr>PowerPoint Presentation</vt:lpstr>
      <vt:lpstr>PowerPoint Presentation</vt:lpstr>
      <vt:lpstr>The New</vt:lpstr>
      <vt:lpstr>PowerPoint Presentation</vt:lpstr>
      <vt:lpstr>PowerPoint Presentation</vt:lpstr>
      <vt:lpstr>Old-fashioned Versus Modern Sexism</vt:lpstr>
      <vt:lpstr>PowerPoint Presentation</vt:lpstr>
      <vt:lpstr>PowerPoint Presentation</vt:lpstr>
      <vt:lpstr>Gender Discrimination In The Workplace</vt:lpstr>
      <vt:lpstr>PowerPoint Presentation</vt:lpstr>
      <vt:lpstr>PowerPoint Presentation</vt:lpstr>
      <vt:lpstr>The ‘Glass Ceiling’</vt:lpstr>
      <vt:lpstr>Summary Of Sexism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2020-11-18T22:34:06Z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