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Default Extension="emf" ContentType="image/x-em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6" r:id="rId1"/>
  </p:sldMasterIdLst>
  <p:notesMasterIdLst>
    <p:notesMasterId r:id="rId18"/>
  </p:notesMasterIdLst>
  <p:sldIdLst>
    <p:sldId id="271" r:id="rId2"/>
    <p:sldId id="272" r:id="rId3"/>
    <p:sldId id="273" r:id="rId4"/>
    <p:sldId id="256" r:id="rId5"/>
    <p:sldId id="257" r:id="rId6"/>
    <p:sldId id="258" r:id="rId7"/>
    <p:sldId id="259" r:id="rId8"/>
    <p:sldId id="261" r:id="rId9"/>
    <p:sldId id="262" r:id="rId10"/>
    <p:sldId id="263" r:id="rId11"/>
    <p:sldId id="264" r:id="rId12"/>
    <p:sldId id="265" r:id="rId13"/>
    <p:sldId id="266" r:id="rId14"/>
    <p:sldId id="267" r:id="rId15"/>
    <p:sldId id="268" r:id="rId16"/>
    <p:sldId id="274"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3765"/>
    <p:restoredTop sz="69384" autoAdjust="0"/>
  </p:normalViewPr>
  <p:slideViewPr>
    <p:cSldViewPr snapToGrid="0">
      <p:cViewPr varScale="1">
        <p:scale>
          <a:sx n="63" d="100"/>
          <a:sy n="63" d="100"/>
        </p:scale>
        <p:origin x="1488" y="17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viewProps" Target="viewProps.xml"/><Relationship Id="rId21" Type="http://schemas.openxmlformats.org/officeDocument/2006/relationships/theme" Target="theme/theme1.xml"/><Relationship Id="rId22"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notesMaster" Target="notesMasters/notesMaster1.xml"/><Relationship Id="rId19" Type="http://schemas.openxmlformats.org/officeDocument/2006/relationships/presProps" Target="presProp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4234330-63B0-9C46-B9C2-AE79CDDF4B9F}" type="datetimeFigureOut">
              <a:rPr lang="en-US" smtClean="0"/>
              <a:pPr/>
              <a:t>12/12/17</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A1E2F9-719D-0A4A-BC23-A83D60E88DA2}" type="slidenum">
              <a:rPr lang="en-US" smtClean="0"/>
              <a:pPr/>
              <a:t>‹#›</a:t>
            </a:fld>
            <a:endParaRPr lang="en-US"/>
          </a:p>
        </p:txBody>
      </p:sp>
    </p:spTree>
    <p:extLst>
      <p:ext uri="{BB962C8B-B14F-4D97-AF65-F5344CB8AC3E}">
        <p14:creationId xmlns:p14="http://schemas.microsoft.com/office/powerpoint/2010/main" val="20521133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latin typeface="Calibri" panose="020F0502020204030204" pitchFamily="34" charset="0"/>
              </a:rPr>
              <a:t>Our company focuses on five types of customer groups. We realize that every family have more than one mobile phone. But the percentage of the users are different in ages, like</a:t>
            </a:r>
          </a:p>
          <a:p>
            <a:endParaRPr lang="en-US" dirty="0"/>
          </a:p>
        </p:txBody>
      </p:sp>
      <p:sp>
        <p:nvSpPr>
          <p:cNvPr id="4" name="Slide Number Placeholder 3"/>
          <p:cNvSpPr>
            <a:spLocks noGrp="1"/>
          </p:cNvSpPr>
          <p:nvPr>
            <p:ph type="sldNum" sz="quarter" idx="10"/>
          </p:nvPr>
        </p:nvSpPr>
        <p:spPr/>
        <p:txBody>
          <a:bodyPr/>
          <a:lstStyle/>
          <a:p>
            <a:fld id="{9CA1E2F9-719D-0A4A-BC23-A83D60E88DA2}" type="slidenum">
              <a:rPr lang="en-US" smtClean="0"/>
              <a:pPr/>
              <a:t>6</a:t>
            </a:fld>
            <a:endParaRPr lang="en-US"/>
          </a:p>
        </p:txBody>
      </p:sp>
    </p:spTree>
    <p:extLst>
      <p:ext uri="{BB962C8B-B14F-4D97-AF65-F5344CB8AC3E}">
        <p14:creationId xmlns:p14="http://schemas.microsoft.com/office/powerpoint/2010/main" val="12824421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solidFill>
                  <a:schemeClr val="tx1"/>
                </a:solidFill>
                <a:latin typeface="Calibri" panose="020F0502020204030204" pitchFamily="34" charset="0"/>
              </a:rPr>
              <a:t>The address at which a business is located is a business address. The place where the organization or a person can be find to communicate. In UK limited company and limited liability partnerships (LLPs) is issued which is the legal requirement for a registered office address. We have also the registration which gives us the legal company’s house, HMRC and other relevant government bodies with an official address for delivering statutory by mail and legal notice.</a:t>
            </a:r>
          </a:p>
          <a:p>
            <a:endParaRPr lang="en-US" dirty="0"/>
          </a:p>
        </p:txBody>
      </p:sp>
      <p:sp>
        <p:nvSpPr>
          <p:cNvPr id="4" name="Slide Number Placeholder 3"/>
          <p:cNvSpPr>
            <a:spLocks noGrp="1"/>
          </p:cNvSpPr>
          <p:nvPr>
            <p:ph type="sldNum" sz="quarter" idx="10"/>
          </p:nvPr>
        </p:nvSpPr>
        <p:spPr/>
        <p:txBody>
          <a:bodyPr/>
          <a:lstStyle/>
          <a:p>
            <a:fld id="{9CA1E2F9-719D-0A4A-BC23-A83D60E88DA2}" type="slidenum">
              <a:rPr lang="en-US" smtClean="0"/>
              <a:pPr/>
              <a:t>8</a:t>
            </a:fld>
            <a:endParaRPr lang="en-US"/>
          </a:p>
        </p:txBody>
      </p:sp>
    </p:spTree>
    <p:extLst>
      <p:ext uri="{BB962C8B-B14F-4D97-AF65-F5344CB8AC3E}">
        <p14:creationId xmlns:p14="http://schemas.microsoft.com/office/powerpoint/2010/main" val="16999731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solidFill>
                  <a:schemeClr val="tx1"/>
                </a:solidFill>
                <a:latin typeface="Calibri" panose="020F0502020204030204" pitchFamily="34" charset="0"/>
              </a:rPr>
              <a:t>As our company is delivering mobile phone and mobile phone accessories, we face competitions of the same product holders. All the companies or the firms how try to deliver the same products as us in a lower price are our competitors. Here all the time try to keep the highest quality of products in the reasonable prices.</a:t>
            </a:r>
          </a:p>
          <a:p>
            <a:endParaRPr lang="en-US" dirty="0"/>
          </a:p>
        </p:txBody>
      </p:sp>
      <p:sp>
        <p:nvSpPr>
          <p:cNvPr id="4" name="Slide Number Placeholder 3"/>
          <p:cNvSpPr>
            <a:spLocks noGrp="1"/>
          </p:cNvSpPr>
          <p:nvPr>
            <p:ph type="sldNum" sz="quarter" idx="10"/>
          </p:nvPr>
        </p:nvSpPr>
        <p:spPr/>
        <p:txBody>
          <a:bodyPr/>
          <a:lstStyle/>
          <a:p>
            <a:fld id="{9CA1E2F9-719D-0A4A-BC23-A83D60E88DA2}" type="slidenum">
              <a:rPr lang="en-US" smtClean="0"/>
              <a:pPr/>
              <a:t>9</a:t>
            </a:fld>
            <a:endParaRPr lang="en-US"/>
          </a:p>
        </p:txBody>
      </p:sp>
    </p:spTree>
    <p:extLst>
      <p:ext uri="{BB962C8B-B14F-4D97-AF65-F5344CB8AC3E}">
        <p14:creationId xmlns:p14="http://schemas.microsoft.com/office/powerpoint/2010/main" val="5508035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mn-lt"/>
                <a:ea typeface="+mn-ea"/>
                <a:cs typeface="+mn-cs"/>
              </a:rPr>
              <a:t>A cash flow forecast is a statement showing opening balance, cash in, cash out and closing balance. (Bevan, 2015)</a:t>
            </a:r>
          </a:p>
          <a:p>
            <a:r>
              <a:rPr lang="en-GB" sz="1200" kern="1200" dirty="0" smtClean="0">
                <a:solidFill>
                  <a:schemeClr val="tx1"/>
                </a:solidFill>
                <a:latin typeface="+mn-lt"/>
                <a:ea typeface="+mn-ea"/>
                <a:cs typeface="+mn-cs"/>
              </a:rPr>
              <a:t>For our business Mobile shop </a:t>
            </a:r>
            <a:r>
              <a:rPr lang="en-GB" sz="1200" kern="1200" dirty="0" err="1" smtClean="0">
                <a:solidFill>
                  <a:schemeClr val="tx1"/>
                </a:solidFill>
                <a:latin typeface="+mn-lt"/>
                <a:ea typeface="+mn-ea"/>
                <a:cs typeface="+mn-cs"/>
              </a:rPr>
              <a:t>i</a:t>
            </a:r>
            <a:r>
              <a:rPr lang="en-GB" sz="1200" kern="1200" dirty="0" smtClean="0">
                <a:solidFill>
                  <a:schemeClr val="tx1"/>
                </a:solidFill>
                <a:latin typeface="+mn-lt"/>
                <a:ea typeface="+mn-ea"/>
                <a:cs typeface="+mn-cs"/>
              </a:rPr>
              <a:t> have created cash flow forecast for 12 months showing the cash coming in and out of our business. Using the cash flow it has help us to identify potential shortfalls in cash balances in advance.</a:t>
            </a:r>
          </a:p>
          <a:p>
            <a:r>
              <a:rPr lang="en-GB" sz="1200" kern="1200" dirty="0" smtClean="0">
                <a:solidFill>
                  <a:schemeClr val="tx1"/>
                </a:solidFill>
                <a:latin typeface="+mn-lt"/>
                <a:ea typeface="+mn-ea"/>
                <a:cs typeface="+mn-cs"/>
              </a:rPr>
              <a:t>We started our business on January with £29,000 cash in hand, taking all the expenses out including rent, wages, purchases etc we left with £13,560. Using the available cash and the profit we made £24,400 on January, for every month we have made profit.  We did not take any loans as a result,  we didn't have pay extra fees therefore our cash flow through out the months was positive </a:t>
            </a:r>
          </a:p>
          <a:p>
            <a:endParaRPr lang="en-GB" dirty="0" smtClean="0"/>
          </a:p>
          <a:p>
            <a:endParaRPr lang="en-GB" dirty="0" smtClean="0"/>
          </a:p>
          <a:p>
            <a:r>
              <a:rPr lang="en-GB" dirty="0" smtClean="0"/>
              <a:t>SORRY NUMBERS</a:t>
            </a:r>
            <a:r>
              <a:rPr lang="en-GB" baseline="0" dirty="0" smtClean="0"/>
              <a:t> WENT WORNG</a:t>
            </a:r>
            <a:endParaRPr lang="en-GB" dirty="0"/>
          </a:p>
        </p:txBody>
      </p:sp>
      <p:sp>
        <p:nvSpPr>
          <p:cNvPr id="4" name="Slide Number Placeholder 3"/>
          <p:cNvSpPr>
            <a:spLocks noGrp="1"/>
          </p:cNvSpPr>
          <p:nvPr>
            <p:ph type="sldNum" sz="quarter" idx="10"/>
          </p:nvPr>
        </p:nvSpPr>
        <p:spPr/>
        <p:txBody>
          <a:bodyPr/>
          <a:lstStyle/>
          <a:p>
            <a:fld id="{9CA1E2F9-719D-0A4A-BC23-A83D60E88DA2}" type="slidenum">
              <a:rPr lang="en-US" smtClean="0"/>
              <a:pPr/>
              <a:t>12</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mn-lt"/>
                <a:ea typeface="+mn-ea"/>
                <a:cs typeface="+mn-cs"/>
              </a:rPr>
              <a:t>Using the break even analysis it give us good understanding of how much we need to sell our products in order to cover of business costs.  For example </a:t>
            </a:r>
          </a:p>
          <a:p>
            <a:r>
              <a:rPr lang="en-GB" sz="1200" kern="1200" dirty="0" smtClean="0">
                <a:solidFill>
                  <a:schemeClr val="tx1"/>
                </a:solidFill>
                <a:latin typeface="+mn-lt"/>
                <a:ea typeface="+mn-ea"/>
                <a:cs typeface="+mn-cs"/>
              </a:rPr>
              <a:t>For January our fixed cost was £5,200, variable cost £6 (products we brought for) and sale price £12. (price we selling for)</a:t>
            </a:r>
          </a:p>
          <a:p>
            <a:r>
              <a:rPr lang="en-GB" sz="1200" kern="1200" dirty="0" smtClean="0">
                <a:solidFill>
                  <a:schemeClr val="tx1"/>
                </a:solidFill>
                <a:latin typeface="+mn-lt"/>
                <a:ea typeface="+mn-ea"/>
                <a:cs typeface="+mn-cs"/>
              </a:rPr>
              <a:t>To find out the break even (units) 5,200/(12-6)= £427.33 that's how much units we need to sell</a:t>
            </a:r>
          </a:p>
          <a:p>
            <a:r>
              <a:rPr lang="en-GB" sz="1200" kern="1200" dirty="0" smtClean="0">
                <a:solidFill>
                  <a:schemeClr val="tx1"/>
                </a:solidFill>
                <a:latin typeface="+mn-lt"/>
                <a:ea typeface="+mn-ea"/>
                <a:cs typeface="+mn-cs"/>
              </a:rPr>
              <a:t>To find out the Break even (£) £427.33 x 12 = £5,128 to make to cover the costs. </a:t>
            </a:r>
          </a:p>
          <a:p>
            <a:endParaRPr lang="en-GB" dirty="0"/>
          </a:p>
        </p:txBody>
      </p:sp>
      <p:sp>
        <p:nvSpPr>
          <p:cNvPr id="4" name="Slide Number Placeholder 3"/>
          <p:cNvSpPr>
            <a:spLocks noGrp="1"/>
          </p:cNvSpPr>
          <p:nvPr>
            <p:ph type="sldNum" sz="quarter" idx="10"/>
          </p:nvPr>
        </p:nvSpPr>
        <p:spPr/>
        <p:txBody>
          <a:bodyPr/>
          <a:lstStyle/>
          <a:p>
            <a:fld id="{9CA1E2F9-719D-0A4A-BC23-A83D60E88DA2}" type="slidenum">
              <a:rPr lang="en-US" smtClean="0"/>
              <a:pPr/>
              <a:t>13</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Using the profit and loss forecast has help us to see whether our business have make profit or loss. Looking at our 12 months profit and loss it shows that our total expense for a year was £144,190.00 however our profit was for end of 2017 was £244,900.00 therefore we have made profit of £100,710.00.</a:t>
            </a:r>
          </a:p>
          <a:p>
            <a:endParaRPr lang="en-GB" dirty="0"/>
          </a:p>
        </p:txBody>
      </p:sp>
      <p:sp>
        <p:nvSpPr>
          <p:cNvPr id="4" name="Slide Number Placeholder 3"/>
          <p:cNvSpPr>
            <a:spLocks noGrp="1"/>
          </p:cNvSpPr>
          <p:nvPr>
            <p:ph type="sldNum" sz="quarter" idx="10"/>
          </p:nvPr>
        </p:nvSpPr>
        <p:spPr/>
        <p:txBody>
          <a:bodyPr/>
          <a:lstStyle/>
          <a:p>
            <a:fld id="{9CA1E2F9-719D-0A4A-BC23-A83D60E88DA2}" type="slidenum">
              <a:rPr lang="en-US" smtClean="0"/>
              <a:pPr/>
              <a:t>14</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CA1E2F9-719D-0A4A-BC23-A83D60E88DA2}" type="slidenum">
              <a:rPr lang="en-US" smtClean="0"/>
              <a:pPr/>
              <a:t>15</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CA1E2F9-719D-0A4A-BC23-A83D60E88DA2}" type="slidenum">
              <a:rPr lang="en-US" smtClean="0"/>
              <a:pPr/>
              <a:t>16</a:t>
            </a:fld>
            <a:endParaRPr lang="en-US"/>
          </a:p>
        </p:txBody>
      </p:sp>
    </p:spTree>
    <p:extLst>
      <p:ext uri="{BB962C8B-B14F-4D97-AF65-F5344CB8AC3E}">
        <p14:creationId xmlns:p14="http://schemas.microsoft.com/office/powerpoint/2010/main" val="8357392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069254B1-A3C9-47B5-94B4-B60E2580571D}" type="datetimeFigureOut">
              <a:rPr lang="en-US" smtClean="0"/>
              <a:pPr/>
              <a:t>12/12/17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05A1F01-A6A7-45E0-B7B6-055485D4D00B}" type="slidenum">
              <a:rPr lang="en-US" smtClean="0"/>
              <a:pPr/>
              <a:t>‹#›</a:t>
            </a:fld>
            <a:endParaRPr lang="en-US"/>
          </a:p>
        </p:txBody>
      </p:sp>
    </p:spTree>
    <p:extLst>
      <p:ext uri="{BB962C8B-B14F-4D97-AF65-F5344CB8AC3E}">
        <p14:creationId xmlns:p14="http://schemas.microsoft.com/office/powerpoint/2010/main" val="11310852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69254B1-A3C9-47B5-94B4-B60E2580571D}" type="datetimeFigureOut">
              <a:rPr lang="en-US" smtClean="0"/>
              <a:pPr/>
              <a:t>12/12/17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05A1F01-A6A7-45E0-B7B6-055485D4D00B}" type="slidenum">
              <a:rPr lang="en-US" smtClean="0"/>
              <a:pPr/>
              <a:t>‹#›</a:t>
            </a:fld>
            <a:endParaRPr lang="en-US"/>
          </a:p>
        </p:txBody>
      </p:sp>
    </p:spTree>
    <p:extLst>
      <p:ext uri="{BB962C8B-B14F-4D97-AF65-F5344CB8AC3E}">
        <p14:creationId xmlns:p14="http://schemas.microsoft.com/office/powerpoint/2010/main" val="42688156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69254B1-A3C9-47B5-94B4-B60E2580571D}" type="datetimeFigureOut">
              <a:rPr lang="en-US" smtClean="0"/>
              <a:pPr/>
              <a:t>12/12/17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05A1F01-A6A7-45E0-B7B6-055485D4D00B}" type="slidenum">
              <a:rPr lang="en-US" smtClean="0"/>
              <a:pPr/>
              <a:t>‹#›</a:t>
            </a:fld>
            <a:endParaRPr lang="en-US"/>
          </a:p>
        </p:txBody>
      </p:sp>
    </p:spTree>
    <p:extLst>
      <p:ext uri="{BB962C8B-B14F-4D97-AF65-F5344CB8AC3E}">
        <p14:creationId xmlns:p14="http://schemas.microsoft.com/office/powerpoint/2010/main" val="38291611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69254B1-A3C9-47B5-94B4-B60E2580571D}" type="datetimeFigureOut">
              <a:rPr lang="en-US" smtClean="0"/>
              <a:pPr/>
              <a:t>12/12/17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05A1F01-A6A7-45E0-B7B6-055485D4D00B}" type="slidenum">
              <a:rPr lang="en-US" smtClean="0"/>
              <a:pPr/>
              <a:t>‹#›</a:t>
            </a:fld>
            <a:endParaRPr lang="en-US"/>
          </a:p>
        </p:txBody>
      </p:sp>
    </p:spTree>
    <p:extLst>
      <p:ext uri="{BB962C8B-B14F-4D97-AF65-F5344CB8AC3E}">
        <p14:creationId xmlns:p14="http://schemas.microsoft.com/office/powerpoint/2010/main" val="8381526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69254B1-A3C9-47B5-94B4-B60E2580571D}" type="datetimeFigureOut">
              <a:rPr lang="en-US" smtClean="0"/>
              <a:pPr/>
              <a:t>12/12/17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05A1F01-A6A7-45E0-B7B6-055485D4D00B}" type="slidenum">
              <a:rPr lang="en-US" smtClean="0"/>
              <a:pPr/>
              <a:t>‹#›</a:t>
            </a:fld>
            <a:endParaRPr lang="en-US"/>
          </a:p>
        </p:txBody>
      </p:sp>
    </p:spTree>
    <p:extLst>
      <p:ext uri="{BB962C8B-B14F-4D97-AF65-F5344CB8AC3E}">
        <p14:creationId xmlns:p14="http://schemas.microsoft.com/office/powerpoint/2010/main" val="3353258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069254B1-A3C9-47B5-94B4-B60E2580571D}" type="datetimeFigureOut">
              <a:rPr lang="en-US" smtClean="0"/>
              <a:pPr/>
              <a:t>12/12/17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05A1F01-A6A7-45E0-B7B6-055485D4D00B}" type="slidenum">
              <a:rPr lang="en-US" smtClean="0"/>
              <a:pPr/>
              <a:t>‹#›</a:t>
            </a:fld>
            <a:endParaRPr lang="en-US"/>
          </a:p>
        </p:txBody>
      </p:sp>
    </p:spTree>
    <p:extLst>
      <p:ext uri="{BB962C8B-B14F-4D97-AF65-F5344CB8AC3E}">
        <p14:creationId xmlns:p14="http://schemas.microsoft.com/office/powerpoint/2010/main" val="290572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69254B1-A3C9-47B5-94B4-B60E2580571D}" type="datetimeFigureOut">
              <a:rPr lang="en-US" smtClean="0"/>
              <a:pPr/>
              <a:t>12/12/17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05A1F01-A6A7-45E0-B7B6-055485D4D00B}" type="slidenum">
              <a:rPr lang="en-US" smtClean="0"/>
              <a:pPr/>
              <a:t>‹#›</a:t>
            </a:fld>
            <a:endParaRPr lang="en-US"/>
          </a:p>
        </p:txBody>
      </p:sp>
    </p:spTree>
    <p:extLst>
      <p:ext uri="{BB962C8B-B14F-4D97-AF65-F5344CB8AC3E}">
        <p14:creationId xmlns:p14="http://schemas.microsoft.com/office/powerpoint/2010/main" val="28226694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69254B1-A3C9-47B5-94B4-B60E2580571D}" type="datetimeFigureOut">
              <a:rPr lang="en-US" smtClean="0"/>
              <a:pPr/>
              <a:t>12/12/17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05A1F01-A6A7-45E0-B7B6-055485D4D00B}" type="slidenum">
              <a:rPr lang="en-US" smtClean="0"/>
              <a:pPr/>
              <a:t>‹#›</a:t>
            </a:fld>
            <a:endParaRPr lang="en-US"/>
          </a:p>
        </p:txBody>
      </p:sp>
    </p:spTree>
    <p:extLst>
      <p:ext uri="{BB962C8B-B14F-4D97-AF65-F5344CB8AC3E}">
        <p14:creationId xmlns:p14="http://schemas.microsoft.com/office/powerpoint/2010/main" val="62943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69254B1-A3C9-47B5-94B4-B60E2580571D}" type="datetimeFigureOut">
              <a:rPr lang="en-US" smtClean="0"/>
              <a:pPr/>
              <a:t>12/12/17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05A1F01-A6A7-45E0-B7B6-055485D4D00B}" type="slidenum">
              <a:rPr lang="en-US" smtClean="0"/>
              <a:pPr/>
              <a:t>‹#›</a:t>
            </a:fld>
            <a:endParaRPr lang="en-US"/>
          </a:p>
        </p:txBody>
      </p:sp>
    </p:spTree>
    <p:extLst>
      <p:ext uri="{BB962C8B-B14F-4D97-AF65-F5344CB8AC3E}">
        <p14:creationId xmlns:p14="http://schemas.microsoft.com/office/powerpoint/2010/main" val="28210787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69254B1-A3C9-47B5-94B4-B60E2580571D}" type="datetimeFigureOut">
              <a:rPr lang="en-US" smtClean="0"/>
              <a:pPr/>
              <a:t>12/12/17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05A1F01-A6A7-45E0-B7B6-055485D4D00B}" type="slidenum">
              <a:rPr lang="en-US" smtClean="0"/>
              <a:pPr/>
              <a:t>‹#›</a:t>
            </a:fld>
            <a:endParaRPr lang="en-US"/>
          </a:p>
        </p:txBody>
      </p:sp>
    </p:spTree>
    <p:extLst>
      <p:ext uri="{BB962C8B-B14F-4D97-AF65-F5344CB8AC3E}">
        <p14:creationId xmlns:p14="http://schemas.microsoft.com/office/powerpoint/2010/main" val="3724396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69254B1-A3C9-47B5-94B4-B60E2580571D}" type="datetimeFigureOut">
              <a:rPr lang="en-US" smtClean="0"/>
              <a:pPr/>
              <a:t>12/12/17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05A1F01-A6A7-45E0-B7B6-055485D4D00B}" type="slidenum">
              <a:rPr lang="en-US" smtClean="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5359906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69254B1-A3C9-47B5-94B4-B60E2580571D}" type="datetimeFigureOut">
              <a:rPr lang="en-US" smtClean="0"/>
              <a:pPr/>
              <a:t>12/12/17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05A1F01-A6A7-45E0-B7B6-055485D4D00B}" type="slidenum">
              <a:rPr lang="en-US" smtClean="0"/>
              <a:pPr/>
              <a:t>‹#›</a:t>
            </a:fld>
            <a:endParaRPr lang="en-US"/>
          </a:p>
        </p:txBody>
      </p:sp>
    </p:spTree>
    <p:extLst>
      <p:ext uri="{BB962C8B-B14F-4D97-AF65-F5344CB8AC3E}">
        <p14:creationId xmlns:p14="http://schemas.microsoft.com/office/powerpoint/2010/main" val="13599834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69254B1-A3C9-47B5-94B4-B60E2580571D}" type="datetimeFigureOut">
              <a:rPr lang="en-US" smtClean="0"/>
              <a:pPr/>
              <a:t>12/12/17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05A1F01-A6A7-45E0-B7B6-055485D4D00B}" type="slidenum">
              <a:rPr lang="en-US" smtClean="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8414012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69254B1-A3C9-47B5-94B4-B60E2580571D}" type="datetimeFigureOut">
              <a:rPr lang="en-US" smtClean="0"/>
              <a:pPr/>
              <a:t>12/12/17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05A1F01-A6A7-45E0-B7B6-055485D4D00B}" type="slidenum">
              <a:rPr lang="en-US" smtClean="0"/>
              <a:pPr/>
              <a:t>‹#›</a:t>
            </a:fld>
            <a:endParaRPr lang="en-US"/>
          </a:p>
        </p:txBody>
      </p:sp>
    </p:spTree>
    <p:extLst>
      <p:ext uri="{BB962C8B-B14F-4D97-AF65-F5344CB8AC3E}">
        <p14:creationId xmlns:p14="http://schemas.microsoft.com/office/powerpoint/2010/main" val="14384618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69254B1-A3C9-47B5-94B4-B60E2580571D}" type="datetimeFigureOut">
              <a:rPr lang="en-US" smtClean="0"/>
              <a:pPr/>
              <a:t>12/12/17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05A1F01-A6A7-45E0-B7B6-055485D4D00B}" type="slidenum">
              <a:rPr lang="en-US" smtClean="0"/>
              <a:pPr/>
              <a:t>‹#›</a:t>
            </a:fld>
            <a:endParaRPr lang="en-US"/>
          </a:p>
        </p:txBody>
      </p:sp>
    </p:spTree>
    <p:extLst>
      <p:ext uri="{BB962C8B-B14F-4D97-AF65-F5344CB8AC3E}">
        <p14:creationId xmlns:p14="http://schemas.microsoft.com/office/powerpoint/2010/main" val="218457321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69254B1-A3C9-47B5-94B4-B60E2580571D}" type="datetimeFigureOut">
              <a:rPr lang="en-US" smtClean="0"/>
              <a:pPr/>
              <a:t>12/12/17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05A1F01-A6A7-45E0-B7B6-055485D4D00B}" type="slidenum">
              <a:rPr lang="en-US" smtClean="0"/>
              <a:pPr/>
              <a:t>‹#›</a:t>
            </a:fld>
            <a:endParaRPr lang="en-US"/>
          </a:p>
        </p:txBody>
      </p:sp>
    </p:spTree>
    <p:extLst>
      <p:ext uri="{BB962C8B-B14F-4D97-AF65-F5344CB8AC3E}">
        <p14:creationId xmlns:p14="http://schemas.microsoft.com/office/powerpoint/2010/main" val="715919289"/>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69254B1-A3C9-47B5-94B4-B60E2580571D}" type="datetimeFigureOut">
              <a:rPr lang="en-US" smtClean="0"/>
              <a:pPr/>
              <a:t>12/12/17</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205A1F01-A6A7-45E0-B7B6-055485D4D00B}" type="slidenum">
              <a:rPr lang="en-US" smtClean="0"/>
              <a:pPr/>
              <a:t>‹#›</a:t>
            </a:fld>
            <a:endParaRPr lang="en-US"/>
          </a:p>
        </p:txBody>
      </p:sp>
    </p:spTree>
    <p:extLst>
      <p:ext uri="{BB962C8B-B14F-4D97-AF65-F5344CB8AC3E}">
        <p14:creationId xmlns:p14="http://schemas.microsoft.com/office/powerpoint/2010/main" val="2854890995"/>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 id="2147483748" r:id="rId12"/>
    <p:sldLayoutId id="2147483749" r:id="rId13"/>
    <p:sldLayoutId id="2147483750" r:id="rId14"/>
    <p:sldLayoutId id="2147483751" r:id="rId15"/>
    <p:sldLayoutId id="2147483752"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4" Type="http://schemas.openxmlformats.org/officeDocument/2006/relationships/image" Target="../media/image4.emf"/><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5.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0"/>
            <a:ext cx="8596668" cy="1183341"/>
          </a:xfrm>
        </p:spPr>
        <p:txBody>
          <a:bodyPr/>
          <a:lstStyle/>
          <a:p>
            <a:r>
              <a:rPr lang="en-GB" dirty="0" smtClean="0"/>
              <a:t>Phone Shop (PHONE WORLD)</a:t>
            </a:r>
            <a:endParaRPr lang="en-GB" dirty="0"/>
          </a:p>
        </p:txBody>
      </p:sp>
      <p:sp>
        <p:nvSpPr>
          <p:cNvPr id="3" name="Content Placeholder 2"/>
          <p:cNvSpPr>
            <a:spLocks noGrp="1"/>
          </p:cNvSpPr>
          <p:nvPr>
            <p:ph idx="1"/>
          </p:nvPr>
        </p:nvSpPr>
        <p:spPr>
          <a:xfrm>
            <a:off x="677333" y="914401"/>
            <a:ext cx="10008595" cy="5943600"/>
          </a:xfrm>
        </p:spPr>
        <p:txBody>
          <a:bodyPr>
            <a:normAutofit fontScale="85000" lnSpcReduction="20000"/>
          </a:bodyPr>
          <a:lstStyle/>
          <a:p>
            <a:pPr marL="0" indent="0">
              <a:buNone/>
            </a:pPr>
            <a:r>
              <a:rPr lang="en-GB" sz="2400" dirty="0" smtClean="0">
                <a:solidFill>
                  <a:schemeClr val="tx1"/>
                </a:solidFill>
              </a:rPr>
              <a:t>Amin </a:t>
            </a:r>
            <a:r>
              <a:rPr lang="en-GB" sz="2400" dirty="0" err="1" smtClean="0">
                <a:solidFill>
                  <a:schemeClr val="tx1"/>
                </a:solidFill>
              </a:rPr>
              <a:t>Mohammadi</a:t>
            </a:r>
            <a:r>
              <a:rPr lang="en-GB" sz="2400" dirty="0" smtClean="0">
                <a:solidFill>
                  <a:schemeClr val="tx1"/>
                </a:solidFill>
              </a:rPr>
              <a:t> </a:t>
            </a:r>
          </a:p>
          <a:p>
            <a:pPr marL="0" indent="0">
              <a:buNone/>
            </a:pPr>
            <a:r>
              <a:rPr lang="en-GB" sz="2400" dirty="0" smtClean="0">
                <a:solidFill>
                  <a:schemeClr val="tx1"/>
                </a:solidFill>
              </a:rPr>
              <a:t>Student ID: </a:t>
            </a:r>
          </a:p>
          <a:p>
            <a:pPr marL="0" indent="0">
              <a:buNone/>
            </a:pPr>
            <a:r>
              <a:rPr lang="en-GB" sz="2400" dirty="0" smtClean="0">
                <a:solidFill>
                  <a:schemeClr val="tx1"/>
                </a:solidFill>
              </a:rPr>
              <a:t>DESCRIPTION (PRODUCT/SERVICES)</a:t>
            </a:r>
          </a:p>
          <a:p>
            <a:pPr marL="0" indent="0">
              <a:buNone/>
            </a:pPr>
            <a:endParaRPr lang="en-GB" sz="2400" dirty="0">
              <a:solidFill>
                <a:schemeClr val="tx1"/>
              </a:solidFill>
            </a:endParaRPr>
          </a:p>
          <a:p>
            <a:pPr marL="0" indent="0">
              <a:buNone/>
            </a:pPr>
            <a:r>
              <a:rPr lang="en-GB" sz="2400" dirty="0" smtClean="0">
                <a:solidFill>
                  <a:schemeClr val="tx1"/>
                </a:solidFill>
              </a:rPr>
              <a:t>Amin </a:t>
            </a:r>
            <a:r>
              <a:rPr lang="en-GB" sz="2400" dirty="0" err="1" smtClean="0">
                <a:solidFill>
                  <a:schemeClr val="tx1"/>
                </a:solidFill>
              </a:rPr>
              <a:t>Sakib</a:t>
            </a:r>
            <a:r>
              <a:rPr lang="en-GB" sz="2400" dirty="0" smtClean="0">
                <a:solidFill>
                  <a:schemeClr val="tx1"/>
                </a:solidFill>
              </a:rPr>
              <a:t> </a:t>
            </a:r>
          </a:p>
          <a:p>
            <a:pPr marL="0" indent="0">
              <a:buNone/>
            </a:pPr>
            <a:r>
              <a:rPr lang="en-GB" sz="2400" dirty="0" smtClean="0">
                <a:solidFill>
                  <a:schemeClr val="tx1"/>
                </a:solidFill>
              </a:rPr>
              <a:t>Student </a:t>
            </a:r>
            <a:r>
              <a:rPr lang="en-US" sz="2400" dirty="0">
                <a:solidFill>
                  <a:schemeClr val="tx1"/>
                </a:solidFill>
              </a:rPr>
              <a:t>ID:1604789</a:t>
            </a:r>
          </a:p>
          <a:p>
            <a:pPr marL="0" indent="0">
              <a:buNone/>
            </a:pPr>
            <a:r>
              <a:rPr lang="en-GB" sz="2400" dirty="0" smtClean="0">
                <a:solidFill>
                  <a:schemeClr val="tx1"/>
                </a:solidFill>
              </a:rPr>
              <a:t>MARKET ANALYSIS &amp; MARKET PLAN </a:t>
            </a:r>
          </a:p>
          <a:p>
            <a:pPr marL="0" indent="0">
              <a:buNone/>
            </a:pPr>
            <a:endParaRPr lang="en-GB" sz="2400" dirty="0">
              <a:solidFill>
                <a:schemeClr val="tx1"/>
              </a:solidFill>
            </a:endParaRPr>
          </a:p>
          <a:p>
            <a:pPr marL="0" indent="0">
              <a:buNone/>
            </a:pPr>
            <a:r>
              <a:rPr lang="en-US" sz="2400" dirty="0" err="1" smtClean="0">
                <a:solidFill>
                  <a:schemeClr val="tx1"/>
                </a:solidFill>
              </a:rPr>
              <a:t>Monzurul</a:t>
            </a:r>
            <a:r>
              <a:rPr lang="en-US" sz="2400" dirty="0" smtClean="0">
                <a:solidFill>
                  <a:schemeClr val="tx1"/>
                </a:solidFill>
              </a:rPr>
              <a:t> </a:t>
            </a:r>
            <a:r>
              <a:rPr lang="en-US" sz="2400" dirty="0">
                <a:solidFill>
                  <a:schemeClr val="tx1"/>
                </a:solidFill>
              </a:rPr>
              <a:t>Amin </a:t>
            </a:r>
            <a:r>
              <a:rPr lang="en-US" sz="2400" dirty="0" err="1">
                <a:solidFill>
                  <a:schemeClr val="tx1"/>
                </a:solidFill>
              </a:rPr>
              <a:t>Patwary</a:t>
            </a:r>
            <a:endParaRPr lang="en-US" sz="2400" dirty="0">
              <a:solidFill>
                <a:schemeClr val="tx1"/>
              </a:solidFill>
            </a:endParaRPr>
          </a:p>
          <a:p>
            <a:pPr marL="0" indent="0">
              <a:buNone/>
            </a:pPr>
            <a:r>
              <a:rPr lang="en-US" sz="2400" dirty="0">
                <a:solidFill>
                  <a:schemeClr val="tx1"/>
                </a:solidFill>
              </a:rPr>
              <a:t>Student ID: </a:t>
            </a:r>
            <a:r>
              <a:rPr lang="en-US" sz="2400" dirty="0" smtClean="0">
                <a:solidFill>
                  <a:schemeClr val="tx1"/>
                </a:solidFill>
              </a:rPr>
              <a:t>1604185</a:t>
            </a:r>
          </a:p>
          <a:p>
            <a:pPr marL="0" indent="0">
              <a:buNone/>
            </a:pPr>
            <a:r>
              <a:rPr lang="en-US" sz="2400" dirty="0" smtClean="0">
                <a:solidFill>
                  <a:schemeClr val="tx1"/>
                </a:solidFill>
              </a:rPr>
              <a:t>LOCATION, COMEPETITION &amp; MANAGMENT</a:t>
            </a:r>
            <a:endParaRPr lang="en-GB" sz="2400" dirty="0" smtClean="0">
              <a:solidFill>
                <a:schemeClr val="tx1"/>
              </a:solidFill>
            </a:endParaRPr>
          </a:p>
          <a:p>
            <a:pPr marL="0" indent="0">
              <a:buNone/>
            </a:pPr>
            <a:endParaRPr lang="en-GB" sz="2400" dirty="0">
              <a:solidFill>
                <a:schemeClr val="tx1"/>
              </a:solidFill>
            </a:endParaRPr>
          </a:p>
          <a:p>
            <a:pPr marL="0" indent="0">
              <a:buNone/>
            </a:pPr>
            <a:r>
              <a:rPr lang="en-GB" sz="2400" dirty="0" smtClean="0">
                <a:solidFill>
                  <a:schemeClr val="tx1"/>
                </a:solidFill>
              </a:rPr>
              <a:t>Habib Tajik </a:t>
            </a:r>
          </a:p>
          <a:p>
            <a:pPr marL="0" indent="0">
              <a:buNone/>
            </a:pPr>
            <a:r>
              <a:rPr lang="en-US" sz="2400" dirty="0">
                <a:solidFill>
                  <a:schemeClr val="tx1"/>
                </a:solidFill>
              </a:rPr>
              <a:t>Student ID: </a:t>
            </a:r>
            <a:r>
              <a:rPr lang="en-US" sz="2400" dirty="0" smtClean="0">
                <a:solidFill>
                  <a:schemeClr val="tx1"/>
                </a:solidFill>
              </a:rPr>
              <a:t>1604182</a:t>
            </a:r>
          </a:p>
          <a:p>
            <a:pPr marL="0" indent="0">
              <a:buNone/>
            </a:pPr>
            <a:r>
              <a:rPr lang="en-GB" sz="2400" dirty="0" smtClean="0">
                <a:solidFill>
                  <a:schemeClr val="tx1"/>
                </a:solidFill>
              </a:rPr>
              <a:t>FINANCIAL DATA </a:t>
            </a:r>
          </a:p>
          <a:p>
            <a:pPr>
              <a:buFont typeface="Wingdings" pitchFamily="2" charset="2"/>
              <a:buChar char="v"/>
            </a:pPr>
            <a:endParaRPr lang="en-GB" sz="2400" dirty="0"/>
          </a:p>
          <a:p>
            <a:pPr>
              <a:buFont typeface="Wingdings" pitchFamily="2" charset="2"/>
              <a:buChar char="v"/>
            </a:pPr>
            <a:endParaRPr lang="en-GB" sz="2400" dirty="0" smtClean="0"/>
          </a:p>
          <a:p>
            <a:pPr>
              <a:buFont typeface="Wingdings" pitchFamily="2" charset="2"/>
              <a:buChar char="v"/>
            </a:pPr>
            <a:endParaRPr lang="en-GB" sz="2400" dirty="0"/>
          </a:p>
          <a:p>
            <a:pPr>
              <a:buFont typeface="Wingdings" pitchFamily="2" charset="2"/>
              <a:buChar char="v"/>
            </a:pPr>
            <a:endParaRPr lang="en-GB" sz="2400" dirty="0" smtClean="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967409"/>
          </a:xfrm>
        </p:spPr>
        <p:txBody>
          <a:bodyPr>
            <a:normAutofit fontScale="90000"/>
          </a:bodyPr>
          <a:lstStyle/>
          <a:p>
            <a:r>
              <a:rPr lang="en-US" smtClean="0"/>
              <a:t>Description </a:t>
            </a:r>
            <a:br>
              <a:rPr lang="en-US" smtClean="0"/>
            </a:br>
            <a:endParaRPr lang="en-US"/>
          </a:p>
        </p:txBody>
      </p:sp>
      <p:sp>
        <p:nvSpPr>
          <p:cNvPr id="3" name="Content Placeholder 2"/>
          <p:cNvSpPr>
            <a:spLocks noGrp="1"/>
          </p:cNvSpPr>
          <p:nvPr>
            <p:ph idx="1"/>
          </p:nvPr>
        </p:nvSpPr>
        <p:spPr/>
        <p:txBody>
          <a:bodyPr/>
          <a:lstStyle/>
          <a:p>
            <a:r>
              <a:rPr lang="en-US" dirty="0" smtClean="0"/>
              <a:t>Name of the business </a:t>
            </a:r>
          </a:p>
          <a:p>
            <a:r>
              <a:rPr lang="en-US" dirty="0" smtClean="0"/>
              <a:t>What do we do </a:t>
            </a:r>
          </a:p>
          <a:p>
            <a:r>
              <a:rPr lang="en-US" dirty="0" smtClean="0"/>
              <a:t>Partnership </a:t>
            </a:r>
          </a:p>
        </p:txBody>
      </p:sp>
    </p:spTree>
    <p:extLst>
      <p:ext uri="{BB962C8B-B14F-4D97-AF65-F5344CB8AC3E}">
        <p14:creationId xmlns:p14="http://schemas.microsoft.com/office/powerpoint/2010/main" val="8934099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Services &amp; Products </a:t>
            </a:r>
            <a:endParaRPr lang="en-US" dirty="0"/>
          </a:p>
        </p:txBody>
      </p:sp>
      <p:sp>
        <p:nvSpPr>
          <p:cNvPr id="3" name="Content Placeholder 2"/>
          <p:cNvSpPr>
            <a:spLocks noGrp="1"/>
          </p:cNvSpPr>
          <p:nvPr>
            <p:ph idx="1"/>
          </p:nvPr>
        </p:nvSpPr>
        <p:spPr/>
        <p:txBody>
          <a:bodyPr/>
          <a:lstStyle/>
          <a:p>
            <a:r>
              <a:rPr lang="en-US" dirty="0" smtClean="0"/>
              <a:t>Repairs (phone, L</a:t>
            </a:r>
            <a:r>
              <a:rPr lang="en-US" dirty="0"/>
              <a:t>a</a:t>
            </a:r>
            <a:r>
              <a:rPr lang="en-US" dirty="0" smtClean="0"/>
              <a:t>ptop &amp; iPod)</a:t>
            </a:r>
          </a:p>
          <a:p>
            <a:r>
              <a:rPr lang="en-US" dirty="0"/>
              <a:t>Sell Phones (brand New &amp; Used</a:t>
            </a:r>
            <a:r>
              <a:rPr lang="en-US" dirty="0" smtClean="0"/>
              <a:t>)</a:t>
            </a:r>
          </a:p>
          <a:p>
            <a:r>
              <a:rPr lang="en-US" dirty="0" smtClean="0"/>
              <a:t>Chargers </a:t>
            </a:r>
          </a:p>
          <a:p>
            <a:r>
              <a:rPr lang="en-US" dirty="0" smtClean="0"/>
              <a:t>Phone cases </a:t>
            </a:r>
            <a:endParaRPr lang="en-US" dirty="0"/>
          </a:p>
        </p:txBody>
      </p:sp>
    </p:spTree>
    <p:extLst>
      <p:ext uri="{BB962C8B-B14F-4D97-AF65-F5344CB8AC3E}">
        <p14:creationId xmlns:p14="http://schemas.microsoft.com/office/powerpoint/2010/main" val="11776656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32011" y="573205"/>
            <a:ext cx="5029549" cy="829964"/>
          </a:xfrm>
        </p:spPr>
        <p:txBody>
          <a:bodyPr>
            <a:normAutofit fontScale="90000"/>
          </a:bodyPr>
          <a:lstStyle/>
          <a:p>
            <a:r>
              <a:rPr lang="en-US" dirty="0" smtClean="0"/>
              <a:t>Market analysis</a:t>
            </a:r>
            <a:endParaRPr lang="en-US" dirty="0"/>
          </a:p>
        </p:txBody>
      </p:sp>
      <p:sp>
        <p:nvSpPr>
          <p:cNvPr id="3" name="Subtitle 2"/>
          <p:cNvSpPr>
            <a:spLocks noGrp="1"/>
          </p:cNvSpPr>
          <p:nvPr>
            <p:ph type="subTitle" idx="1"/>
          </p:nvPr>
        </p:nvSpPr>
        <p:spPr>
          <a:xfrm>
            <a:off x="764272" y="1648829"/>
            <a:ext cx="9635321" cy="5093165"/>
          </a:xfrm>
        </p:spPr>
        <p:txBody>
          <a:bodyPr/>
          <a:lstStyle/>
          <a:p>
            <a:pPr algn="l"/>
            <a:r>
              <a:rPr lang="en-US" sz="2400" dirty="0">
                <a:solidFill>
                  <a:schemeClr val="tx1"/>
                </a:solidFill>
                <a:latin typeface="Calibri" panose="020F0502020204030204" pitchFamily="34" charset="0"/>
              </a:rPr>
              <a:t>Generally a quantitative and qualitative assessment of a market is known as market analysis</a:t>
            </a:r>
            <a:r>
              <a:rPr lang="en-US" sz="2400" dirty="0" smtClean="0">
                <a:solidFill>
                  <a:schemeClr val="tx1"/>
                </a:solidFill>
                <a:latin typeface="Calibri" panose="020F0502020204030204" pitchFamily="34" charset="0"/>
              </a:rPr>
              <a:t>.</a:t>
            </a:r>
            <a:r>
              <a:rPr lang="en-US" sz="2400" dirty="0">
                <a:solidFill>
                  <a:schemeClr val="tx1"/>
                </a:solidFill>
                <a:latin typeface="Calibri" panose="020F0502020204030204" pitchFamily="34" charset="0"/>
              </a:rPr>
              <a:t> For a market analysis we have to look into two main basic sectors:</a:t>
            </a:r>
          </a:p>
          <a:p>
            <a:pPr marL="342900" lvl="0" indent="-342900" algn="l">
              <a:buFont typeface="Wingdings" panose="05000000000000000000" pitchFamily="2" charset="2"/>
              <a:buChar char="v"/>
            </a:pPr>
            <a:r>
              <a:rPr lang="en-US" sz="2400" dirty="0">
                <a:solidFill>
                  <a:schemeClr val="tx1"/>
                </a:solidFill>
                <a:latin typeface="Calibri" panose="020F0502020204030204" pitchFamily="34" charset="0"/>
              </a:rPr>
              <a:t>About the market.</a:t>
            </a:r>
          </a:p>
          <a:p>
            <a:pPr marL="342900" lvl="0" indent="-342900" algn="l">
              <a:buFont typeface="Wingdings" panose="05000000000000000000" pitchFamily="2" charset="2"/>
              <a:buChar char="v"/>
            </a:pPr>
            <a:r>
              <a:rPr lang="en-US" sz="2400" dirty="0">
                <a:solidFill>
                  <a:schemeClr val="tx1"/>
                </a:solidFill>
                <a:latin typeface="Calibri" panose="020F0502020204030204" pitchFamily="34" charset="0"/>
              </a:rPr>
              <a:t>The market is larger enough to build a sustainable new business</a:t>
            </a:r>
            <a:r>
              <a:rPr lang="en-US" sz="2400" dirty="0" smtClean="0">
                <a:solidFill>
                  <a:schemeClr val="tx1"/>
                </a:solidFill>
                <a:latin typeface="Calibri" panose="020F0502020204030204" pitchFamily="34" charset="0"/>
              </a:rPr>
              <a:t>.</a:t>
            </a:r>
          </a:p>
          <a:p>
            <a:pPr algn="l"/>
            <a:r>
              <a:rPr lang="en-US" sz="2400" dirty="0">
                <a:solidFill>
                  <a:schemeClr val="tx1"/>
                </a:solidFill>
                <a:latin typeface="Calibri" panose="020F0502020204030204" pitchFamily="34" charset="0"/>
              </a:rPr>
              <a:t>Different places and customers requires product. </a:t>
            </a:r>
            <a:r>
              <a:rPr lang="en-US" sz="2400" dirty="0" smtClean="0">
                <a:solidFill>
                  <a:schemeClr val="tx1"/>
                </a:solidFill>
                <a:latin typeface="Calibri" panose="020F0502020204030204" pitchFamily="34" charset="0"/>
              </a:rPr>
              <a:t>We actually analyze the market in some factors of characteristics:</a:t>
            </a:r>
          </a:p>
          <a:p>
            <a:pPr marL="342900" indent="-342900" algn="l">
              <a:buFont typeface="Wingdings" panose="05000000000000000000" pitchFamily="2" charset="2"/>
              <a:buChar char="v"/>
            </a:pPr>
            <a:r>
              <a:rPr lang="en-US" sz="2400" dirty="0" smtClean="0">
                <a:solidFill>
                  <a:schemeClr val="tx1"/>
                </a:solidFill>
                <a:latin typeface="Calibri" panose="020F0502020204030204" pitchFamily="34" charset="0"/>
              </a:rPr>
              <a:t>Geographic characteristics </a:t>
            </a:r>
            <a:endParaRPr lang="en-US" sz="2400" dirty="0">
              <a:solidFill>
                <a:schemeClr val="tx1"/>
              </a:solidFill>
              <a:latin typeface="Calibri" panose="020F0502020204030204" pitchFamily="34" charset="0"/>
            </a:endParaRPr>
          </a:p>
          <a:p>
            <a:pPr marL="342900" indent="-342900" algn="l">
              <a:buFont typeface="Wingdings" panose="05000000000000000000" pitchFamily="2" charset="2"/>
              <a:buChar char="v"/>
            </a:pPr>
            <a:r>
              <a:rPr lang="en-US" sz="2400" dirty="0">
                <a:solidFill>
                  <a:schemeClr val="tx1"/>
                </a:solidFill>
                <a:latin typeface="Calibri" panose="020F0502020204030204" pitchFamily="34" charset="0"/>
              </a:rPr>
              <a:t>Demographic </a:t>
            </a:r>
            <a:r>
              <a:rPr lang="en-US" sz="2400" dirty="0" smtClean="0">
                <a:solidFill>
                  <a:schemeClr val="tx1"/>
                </a:solidFill>
                <a:latin typeface="Calibri" panose="020F0502020204030204" pitchFamily="34" charset="0"/>
              </a:rPr>
              <a:t>characteristics</a:t>
            </a:r>
            <a:endParaRPr lang="en-US" sz="2400" dirty="0">
              <a:solidFill>
                <a:schemeClr val="tx1"/>
              </a:solidFill>
              <a:latin typeface="Calibri" panose="020F0502020204030204" pitchFamily="34" charset="0"/>
            </a:endParaRPr>
          </a:p>
          <a:p>
            <a:pPr marL="342900" indent="-342900" algn="l">
              <a:buFont typeface="Wingdings" panose="05000000000000000000" pitchFamily="2" charset="2"/>
              <a:buChar char="v"/>
            </a:pPr>
            <a:r>
              <a:rPr lang="en-US" sz="2400" dirty="0">
                <a:solidFill>
                  <a:schemeClr val="tx1"/>
                </a:solidFill>
                <a:latin typeface="Calibri" panose="020F0502020204030204" pitchFamily="34" charset="0"/>
              </a:rPr>
              <a:t>Psychographic </a:t>
            </a:r>
            <a:r>
              <a:rPr lang="en-US" sz="2400" dirty="0" smtClean="0">
                <a:solidFill>
                  <a:schemeClr val="tx1"/>
                </a:solidFill>
                <a:latin typeface="Calibri" panose="020F0502020204030204" pitchFamily="34" charset="0"/>
              </a:rPr>
              <a:t>characteristics</a:t>
            </a:r>
            <a:endParaRPr lang="en-US" sz="2400" dirty="0">
              <a:solidFill>
                <a:schemeClr val="tx1"/>
              </a:solidFill>
              <a:latin typeface="Calibri" panose="020F0502020204030204" pitchFamily="34" charset="0"/>
            </a:endParaRPr>
          </a:p>
          <a:p>
            <a:pPr algn="l"/>
            <a:endParaRPr lang="en-US" dirty="0" smtClean="0">
              <a:latin typeface="Calibri" panose="020F0502020204030204" pitchFamily="34" charset="0"/>
            </a:endParaRPr>
          </a:p>
          <a:p>
            <a:pPr algn="l"/>
            <a:endParaRPr lang="en-US" dirty="0">
              <a:latin typeface="Calibri" panose="020F0502020204030204" pitchFamily="34" charset="0"/>
            </a:endParaRPr>
          </a:p>
        </p:txBody>
      </p:sp>
    </p:spTree>
    <p:extLst>
      <p:ext uri="{BB962C8B-B14F-4D97-AF65-F5344CB8AC3E}">
        <p14:creationId xmlns:p14="http://schemas.microsoft.com/office/powerpoint/2010/main" val="111388889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Marketing Plan</a:t>
            </a:r>
            <a:endParaRPr lang="en-US" dirty="0"/>
          </a:p>
        </p:txBody>
      </p:sp>
      <p:sp>
        <p:nvSpPr>
          <p:cNvPr id="3" name="Content Placeholder 2"/>
          <p:cNvSpPr>
            <a:spLocks noGrp="1"/>
          </p:cNvSpPr>
          <p:nvPr>
            <p:ph idx="1"/>
          </p:nvPr>
        </p:nvSpPr>
        <p:spPr>
          <a:xfrm>
            <a:off x="677334" y="1460311"/>
            <a:ext cx="8596668" cy="4581052"/>
          </a:xfrm>
        </p:spPr>
        <p:txBody>
          <a:bodyPr>
            <a:normAutofit fontScale="92500" lnSpcReduction="20000"/>
          </a:bodyPr>
          <a:lstStyle/>
          <a:p>
            <a:pPr marL="0" lvl="0" indent="0">
              <a:lnSpc>
                <a:spcPct val="150000"/>
              </a:lnSpc>
              <a:buNone/>
            </a:pPr>
            <a:r>
              <a:rPr lang="en-US" b="1" u="sng" dirty="0" smtClean="0"/>
              <a:t>Products: </a:t>
            </a:r>
            <a:r>
              <a:rPr lang="en-US" dirty="0" smtClean="0"/>
              <a:t>We prepared our business plan with all the important and relevant product with mobile phone. The products are </a:t>
            </a:r>
          </a:p>
          <a:p>
            <a:pPr lvl="0">
              <a:lnSpc>
                <a:spcPct val="150000"/>
              </a:lnSpc>
            </a:pPr>
            <a:r>
              <a:rPr lang="en-US" dirty="0" smtClean="0"/>
              <a:t>Cases</a:t>
            </a:r>
            <a:endParaRPr lang="en-US" dirty="0"/>
          </a:p>
          <a:p>
            <a:pPr lvl="0">
              <a:lnSpc>
                <a:spcPct val="150000"/>
              </a:lnSpc>
            </a:pPr>
            <a:r>
              <a:rPr lang="en-US" dirty="0"/>
              <a:t>Anti-lost and selfies wireless devices</a:t>
            </a:r>
          </a:p>
          <a:p>
            <a:pPr lvl="0">
              <a:lnSpc>
                <a:spcPct val="150000"/>
              </a:lnSpc>
            </a:pPr>
            <a:r>
              <a:rPr lang="en-US" dirty="0"/>
              <a:t>Chargers and external batteries</a:t>
            </a:r>
          </a:p>
          <a:p>
            <a:pPr lvl="0">
              <a:lnSpc>
                <a:spcPct val="150000"/>
              </a:lnSpc>
            </a:pPr>
            <a:r>
              <a:rPr lang="en-US" dirty="0"/>
              <a:t>Mass storage </a:t>
            </a:r>
          </a:p>
          <a:p>
            <a:pPr lvl="0">
              <a:lnSpc>
                <a:spcPct val="150000"/>
              </a:lnSpc>
            </a:pPr>
            <a:r>
              <a:rPr lang="en-US" dirty="0"/>
              <a:t>Photo accessories </a:t>
            </a:r>
          </a:p>
          <a:p>
            <a:pPr lvl="0">
              <a:lnSpc>
                <a:spcPct val="150000"/>
              </a:lnSpc>
            </a:pPr>
            <a:r>
              <a:rPr lang="en-US" dirty="0"/>
              <a:t>Selfie stick</a:t>
            </a:r>
          </a:p>
          <a:p>
            <a:pPr lvl="0">
              <a:lnSpc>
                <a:spcPct val="150000"/>
              </a:lnSpc>
            </a:pPr>
            <a:r>
              <a:rPr lang="en-US" dirty="0"/>
              <a:t>Smartphone tripod mount</a:t>
            </a:r>
          </a:p>
          <a:p>
            <a:pPr lvl="0">
              <a:lnSpc>
                <a:spcPct val="150000"/>
              </a:lnSpc>
            </a:pPr>
            <a:r>
              <a:rPr lang="en-US" dirty="0"/>
              <a:t>HDMI and projector</a:t>
            </a:r>
            <a:r>
              <a:rPr lang="en-US" b="1" dirty="0"/>
              <a:t> </a:t>
            </a:r>
            <a:endParaRPr lang="en-US" dirty="0"/>
          </a:p>
          <a:p>
            <a:pPr marL="0" indent="0">
              <a:buNone/>
            </a:pPr>
            <a:endParaRPr lang="en-US" dirty="0"/>
          </a:p>
        </p:txBody>
      </p:sp>
    </p:spTree>
    <p:extLst>
      <p:ext uri="{BB962C8B-B14F-4D97-AF65-F5344CB8AC3E}">
        <p14:creationId xmlns:p14="http://schemas.microsoft.com/office/powerpoint/2010/main" val="414480965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Target Customers</a:t>
            </a:r>
            <a:endParaRPr lang="en-US" dirty="0"/>
          </a:p>
        </p:txBody>
      </p:sp>
      <p:sp>
        <p:nvSpPr>
          <p:cNvPr id="3" name="Content Placeholder 2"/>
          <p:cNvSpPr>
            <a:spLocks noGrp="1"/>
          </p:cNvSpPr>
          <p:nvPr>
            <p:ph idx="1"/>
          </p:nvPr>
        </p:nvSpPr>
        <p:spPr>
          <a:xfrm>
            <a:off x="786516" y="1519144"/>
            <a:ext cx="8596668" cy="4690587"/>
          </a:xfrm>
        </p:spPr>
        <p:txBody>
          <a:bodyPr>
            <a:normAutofit/>
          </a:bodyPr>
          <a:lstStyle/>
          <a:p>
            <a:pPr marL="0" indent="0">
              <a:lnSpc>
                <a:spcPct val="160000"/>
              </a:lnSpc>
              <a:buNone/>
            </a:pPr>
            <a:r>
              <a:rPr lang="en-US" dirty="0" smtClean="0">
                <a:latin typeface="Calibri" panose="020F0502020204030204" pitchFamily="34" charset="0"/>
              </a:rPr>
              <a:t>Our company focuses on five types of customer groups. We realize that every family have more than one mobile phone. But the percentage of the users are different in ages, like</a:t>
            </a:r>
          </a:p>
          <a:p>
            <a:pPr lvl="0">
              <a:lnSpc>
                <a:spcPct val="160000"/>
              </a:lnSpc>
            </a:pPr>
            <a:r>
              <a:rPr lang="en-US" dirty="0" smtClean="0">
                <a:latin typeface="Calibri" panose="020F0502020204030204" pitchFamily="34" charset="0"/>
              </a:rPr>
              <a:t>Students</a:t>
            </a:r>
          </a:p>
          <a:p>
            <a:pPr lvl="0">
              <a:lnSpc>
                <a:spcPct val="160000"/>
              </a:lnSpc>
            </a:pPr>
            <a:r>
              <a:rPr lang="en-US" dirty="0" smtClean="0">
                <a:latin typeface="Calibri" panose="020F0502020204030204" pitchFamily="34" charset="0"/>
              </a:rPr>
              <a:t>General </a:t>
            </a:r>
            <a:r>
              <a:rPr lang="en-US" dirty="0">
                <a:latin typeface="Calibri" panose="020F0502020204030204" pitchFamily="34" charset="0"/>
              </a:rPr>
              <a:t>public</a:t>
            </a:r>
          </a:p>
          <a:p>
            <a:pPr lvl="0">
              <a:lnSpc>
                <a:spcPct val="160000"/>
              </a:lnSpc>
            </a:pPr>
            <a:r>
              <a:rPr lang="en-US" dirty="0">
                <a:latin typeface="Calibri" panose="020F0502020204030204" pitchFamily="34" charset="0"/>
              </a:rPr>
              <a:t>Professionals</a:t>
            </a:r>
          </a:p>
          <a:p>
            <a:pPr lvl="0">
              <a:lnSpc>
                <a:spcPct val="160000"/>
              </a:lnSpc>
            </a:pPr>
            <a:r>
              <a:rPr lang="en-US" dirty="0">
                <a:latin typeface="Calibri" panose="020F0502020204030204" pitchFamily="34" charset="0"/>
              </a:rPr>
              <a:t>Companies and service organization who have to keep constant communication their employees</a:t>
            </a:r>
          </a:p>
          <a:p>
            <a:endParaRPr lang="en-US" dirty="0"/>
          </a:p>
        </p:txBody>
      </p:sp>
    </p:spTree>
    <p:extLst>
      <p:ext uri="{BB962C8B-B14F-4D97-AF65-F5344CB8AC3E}">
        <p14:creationId xmlns:p14="http://schemas.microsoft.com/office/powerpoint/2010/main" val="58087302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Customer Motivation &amp; Company Promotion </a:t>
            </a:r>
            <a:endParaRPr lang="en-US" dirty="0"/>
          </a:p>
        </p:txBody>
      </p:sp>
      <p:sp>
        <p:nvSpPr>
          <p:cNvPr id="3" name="Content Placeholder 2"/>
          <p:cNvSpPr>
            <a:spLocks noGrp="1"/>
          </p:cNvSpPr>
          <p:nvPr>
            <p:ph idx="1"/>
          </p:nvPr>
        </p:nvSpPr>
        <p:spPr>
          <a:xfrm>
            <a:off x="677334" y="1682495"/>
            <a:ext cx="8596668" cy="4358867"/>
          </a:xfrm>
        </p:spPr>
        <p:txBody>
          <a:bodyPr>
            <a:normAutofit fontScale="25000" lnSpcReduction="20000"/>
          </a:bodyPr>
          <a:lstStyle/>
          <a:p>
            <a:pPr marL="0" indent="0">
              <a:lnSpc>
                <a:spcPct val="170000"/>
              </a:lnSpc>
              <a:spcAft>
                <a:spcPts val="800"/>
              </a:spcAft>
              <a:buNone/>
            </a:pPr>
            <a:endParaRPr lang="en-US" sz="7200" b="1" u="sng" dirty="0">
              <a:solidFill>
                <a:schemeClr val="accent2"/>
              </a:solidFill>
              <a:latin typeface="Calibri" panose="020F0502020204030204" pitchFamily="34" charset="0"/>
              <a:ea typeface="Calibri" panose="020F0502020204030204" pitchFamily="34" charset="0"/>
              <a:cs typeface="Times New Roman" panose="02020603050405020304" pitchFamily="18" charset="0"/>
            </a:endParaRPr>
          </a:p>
          <a:p>
            <a:pPr marL="0" indent="0">
              <a:lnSpc>
                <a:spcPct val="170000"/>
              </a:lnSpc>
              <a:spcAft>
                <a:spcPts val="800"/>
              </a:spcAft>
              <a:buNone/>
            </a:pPr>
            <a:r>
              <a:rPr lang="en-US" sz="7200" dirty="0" smtClean="0">
                <a:solidFill>
                  <a:schemeClr val="accent2"/>
                </a:solidFill>
                <a:latin typeface="Calibri" panose="020F0502020204030204" pitchFamily="34" charset="0"/>
                <a:ea typeface="Calibri" panose="020F0502020204030204" pitchFamily="34" charset="0"/>
                <a:cs typeface="Times New Roman" panose="02020603050405020304" pitchFamily="18" charset="0"/>
              </a:rPr>
              <a:t> </a:t>
            </a:r>
            <a:r>
              <a:rPr lang="en-US" sz="7200" dirty="0" smtClean="0">
                <a:latin typeface="Calibri" panose="020F0502020204030204" pitchFamily="34" charset="0"/>
                <a:ea typeface="Calibri" panose="020F0502020204030204" pitchFamily="34" charset="0"/>
                <a:cs typeface="Times New Roman" panose="02020603050405020304" pitchFamily="18" charset="0"/>
              </a:rPr>
              <a:t>We use the six ways to motivate customers to buy our products..</a:t>
            </a:r>
          </a:p>
          <a:p>
            <a:pPr>
              <a:lnSpc>
                <a:spcPct val="170000"/>
              </a:lnSpc>
              <a:spcAft>
                <a:spcPts val="800"/>
              </a:spcAft>
            </a:pPr>
            <a:r>
              <a:rPr lang="en-US" sz="7200" dirty="0" smtClean="0">
                <a:latin typeface="Calibri" panose="020F0502020204030204" pitchFamily="34" charset="0"/>
                <a:ea typeface="Calibri" panose="020F0502020204030204" pitchFamily="34" charset="0"/>
                <a:cs typeface="Times New Roman" panose="02020603050405020304" pitchFamily="18" charset="0"/>
              </a:rPr>
              <a:t>Promote positively</a:t>
            </a:r>
            <a:endParaRPr lang="en-US" sz="7200" dirty="0">
              <a:latin typeface="Calibri" panose="020F0502020204030204" pitchFamily="34" charset="0"/>
              <a:ea typeface="Calibri" panose="020F0502020204030204" pitchFamily="34" charset="0"/>
              <a:cs typeface="Times New Roman" panose="02020603050405020304" pitchFamily="18" charset="0"/>
            </a:endParaRPr>
          </a:p>
          <a:p>
            <a:pPr>
              <a:lnSpc>
                <a:spcPct val="170000"/>
              </a:lnSpc>
              <a:spcAft>
                <a:spcPts val="800"/>
              </a:spcAft>
            </a:pPr>
            <a:r>
              <a:rPr lang="en-US" sz="7200" dirty="0">
                <a:latin typeface="Calibri" panose="020F0502020204030204" pitchFamily="34" charset="0"/>
                <a:ea typeface="Calibri" panose="020F0502020204030204" pitchFamily="34" charset="0"/>
                <a:cs typeface="Times New Roman" panose="02020603050405020304" pitchFamily="18" charset="0"/>
              </a:rPr>
              <a:t>Make it about </a:t>
            </a:r>
            <a:r>
              <a:rPr lang="en-US" sz="7200" dirty="0" smtClean="0">
                <a:latin typeface="Calibri" panose="020F0502020204030204" pitchFamily="34" charset="0"/>
                <a:ea typeface="Calibri" panose="020F0502020204030204" pitchFamily="34" charset="0"/>
                <a:cs typeface="Times New Roman" panose="02020603050405020304" pitchFamily="18" charset="0"/>
              </a:rPr>
              <a:t>them</a:t>
            </a:r>
            <a:endParaRPr lang="en-US" sz="7200" dirty="0">
              <a:latin typeface="Calibri" panose="020F0502020204030204" pitchFamily="34" charset="0"/>
              <a:ea typeface="Calibri" panose="020F0502020204030204" pitchFamily="34" charset="0"/>
              <a:cs typeface="Times New Roman" panose="02020603050405020304" pitchFamily="18" charset="0"/>
            </a:endParaRPr>
          </a:p>
          <a:p>
            <a:pPr>
              <a:lnSpc>
                <a:spcPct val="170000"/>
              </a:lnSpc>
              <a:spcAft>
                <a:spcPts val="800"/>
              </a:spcAft>
            </a:pPr>
            <a:r>
              <a:rPr lang="en-US" sz="7200" dirty="0">
                <a:latin typeface="Calibri" panose="020F0502020204030204" pitchFamily="34" charset="0"/>
                <a:ea typeface="Calibri" panose="020F0502020204030204" pitchFamily="34" charset="0"/>
                <a:cs typeface="Times New Roman" panose="02020603050405020304" pitchFamily="18" charset="0"/>
              </a:rPr>
              <a:t>Offer </a:t>
            </a:r>
            <a:r>
              <a:rPr lang="en-US" sz="7200" dirty="0" smtClean="0">
                <a:latin typeface="Calibri" panose="020F0502020204030204" pitchFamily="34" charset="0"/>
                <a:ea typeface="Calibri" panose="020F0502020204030204" pitchFamily="34" charset="0"/>
                <a:cs typeface="Times New Roman" panose="02020603050405020304" pitchFamily="18" charset="0"/>
              </a:rPr>
              <a:t>letter</a:t>
            </a:r>
            <a:endParaRPr lang="en-US" sz="7200" dirty="0">
              <a:latin typeface="Calibri" panose="020F0502020204030204" pitchFamily="34" charset="0"/>
              <a:ea typeface="Calibri" panose="020F0502020204030204" pitchFamily="34" charset="0"/>
              <a:cs typeface="Times New Roman" panose="02020603050405020304" pitchFamily="18" charset="0"/>
            </a:endParaRPr>
          </a:p>
          <a:p>
            <a:pPr>
              <a:lnSpc>
                <a:spcPct val="170000"/>
              </a:lnSpc>
              <a:spcAft>
                <a:spcPts val="800"/>
              </a:spcAft>
            </a:pPr>
            <a:r>
              <a:rPr lang="en-US" sz="7200" dirty="0">
                <a:latin typeface="Calibri" panose="020F0502020204030204" pitchFamily="34" charset="0"/>
                <a:ea typeface="Calibri" panose="020F0502020204030204" pitchFamily="34" charset="0"/>
                <a:cs typeface="Times New Roman" panose="02020603050405020304" pitchFamily="18" charset="0"/>
              </a:rPr>
              <a:t>Encourage </a:t>
            </a:r>
            <a:r>
              <a:rPr lang="en-US" sz="7200" dirty="0" smtClean="0">
                <a:latin typeface="Calibri" panose="020F0502020204030204" pitchFamily="34" charset="0"/>
                <a:ea typeface="Calibri" panose="020F0502020204030204" pitchFamily="34" charset="0"/>
                <a:cs typeface="Times New Roman" panose="02020603050405020304" pitchFamily="18" charset="0"/>
              </a:rPr>
              <a:t>loyalty</a:t>
            </a:r>
            <a:endParaRPr lang="en-US" sz="7200" dirty="0">
              <a:latin typeface="Calibri" panose="020F0502020204030204" pitchFamily="34" charset="0"/>
              <a:ea typeface="Calibri" panose="020F0502020204030204" pitchFamily="34" charset="0"/>
              <a:cs typeface="Times New Roman" panose="02020603050405020304" pitchFamily="18" charset="0"/>
            </a:endParaRPr>
          </a:p>
          <a:p>
            <a:pPr>
              <a:lnSpc>
                <a:spcPct val="170000"/>
              </a:lnSpc>
              <a:spcAft>
                <a:spcPts val="800"/>
              </a:spcAft>
            </a:pPr>
            <a:r>
              <a:rPr lang="en-US" sz="7200" dirty="0">
                <a:latin typeface="Calibri" panose="020F0502020204030204" pitchFamily="34" charset="0"/>
                <a:ea typeface="Calibri" panose="020F0502020204030204" pitchFamily="34" charset="0"/>
                <a:cs typeface="Times New Roman" panose="02020603050405020304" pitchFamily="18" charset="0"/>
              </a:rPr>
              <a:t>Communicate a consistence </a:t>
            </a:r>
            <a:r>
              <a:rPr lang="en-US" sz="7200" dirty="0" smtClean="0">
                <a:latin typeface="Calibri" panose="020F0502020204030204" pitchFamily="34" charset="0"/>
                <a:ea typeface="Calibri" panose="020F0502020204030204" pitchFamily="34" charset="0"/>
                <a:cs typeface="Times New Roman" panose="02020603050405020304" pitchFamily="18" charset="0"/>
              </a:rPr>
              <a:t>massage</a:t>
            </a:r>
            <a:endParaRPr lang="en-US" sz="7200" dirty="0">
              <a:latin typeface="Calibri" panose="020F0502020204030204" pitchFamily="34" charset="0"/>
              <a:ea typeface="Calibri" panose="020F0502020204030204" pitchFamily="34" charset="0"/>
              <a:cs typeface="Times New Roman" panose="02020603050405020304" pitchFamily="18" charset="0"/>
            </a:endParaRPr>
          </a:p>
          <a:p>
            <a:pPr>
              <a:lnSpc>
                <a:spcPct val="170000"/>
              </a:lnSpc>
              <a:spcAft>
                <a:spcPts val="800"/>
              </a:spcAft>
            </a:pPr>
            <a:r>
              <a:rPr lang="en-US" sz="7200" dirty="0">
                <a:latin typeface="Calibri" panose="020F0502020204030204" pitchFamily="34" charset="0"/>
                <a:ea typeface="Calibri" panose="020F0502020204030204" pitchFamily="34" charset="0"/>
                <a:cs typeface="Times New Roman" panose="02020603050405020304" pitchFamily="18" charset="0"/>
              </a:rPr>
              <a:t>Improving brand </a:t>
            </a:r>
            <a:r>
              <a:rPr lang="en-US" sz="7200" dirty="0" smtClean="0">
                <a:latin typeface="Calibri" panose="020F0502020204030204" pitchFamily="34" charset="0"/>
                <a:ea typeface="Calibri" panose="020F0502020204030204" pitchFamily="34" charset="0"/>
                <a:cs typeface="Times New Roman" panose="02020603050405020304" pitchFamily="18" charset="0"/>
              </a:rPr>
              <a:t>image</a:t>
            </a:r>
            <a:endParaRPr lang="en-US" sz="7200" dirty="0">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39810757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Location</a:t>
            </a:r>
            <a:endParaRPr lang="en-GB" dirty="0"/>
          </a:p>
        </p:txBody>
      </p:sp>
      <p:sp>
        <p:nvSpPr>
          <p:cNvPr id="3" name="Content Placeholder 2"/>
          <p:cNvSpPr>
            <a:spLocks noGrp="1"/>
          </p:cNvSpPr>
          <p:nvPr>
            <p:ph idx="1"/>
          </p:nvPr>
        </p:nvSpPr>
        <p:spPr>
          <a:xfrm>
            <a:off x="610427" y="1647633"/>
            <a:ext cx="8596668" cy="3880773"/>
          </a:xfrm>
        </p:spPr>
        <p:txBody>
          <a:bodyPr>
            <a:normAutofit/>
          </a:bodyPr>
          <a:lstStyle/>
          <a:p>
            <a:pPr algn="just"/>
            <a:r>
              <a:rPr lang="en-US" dirty="0" smtClean="0">
                <a:solidFill>
                  <a:schemeClr val="tx1"/>
                </a:solidFill>
                <a:latin typeface="Calibri" panose="020F0502020204030204" pitchFamily="34" charset="0"/>
              </a:rPr>
              <a:t>We think that our location for this businesses is good</a:t>
            </a:r>
            <a:r>
              <a:rPr lang="en-US" dirty="0">
                <a:solidFill>
                  <a:schemeClr val="tx1"/>
                </a:solidFill>
                <a:latin typeface="Calibri" panose="020F0502020204030204" pitchFamily="34" charset="0"/>
              </a:rPr>
              <a:t> </a:t>
            </a:r>
            <a:r>
              <a:rPr lang="en-US" dirty="0" smtClean="0">
                <a:solidFill>
                  <a:schemeClr val="tx1"/>
                </a:solidFill>
                <a:latin typeface="Calibri" panose="020F0502020204030204" pitchFamily="34" charset="0"/>
              </a:rPr>
              <a:t>because </a:t>
            </a:r>
          </a:p>
          <a:p>
            <a:pPr marL="285750" indent="-285750" algn="just">
              <a:buFont typeface="Wingdings" panose="05000000000000000000" pitchFamily="2" charset="2"/>
              <a:buChar char="v"/>
            </a:pPr>
            <a:r>
              <a:rPr lang="en-US" dirty="0" smtClean="0">
                <a:solidFill>
                  <a:schemeClr val="tx1"/>
                </a:solidFill>
                <a:latin typeface="Calibri" panose="020F0502020204030204" pitchFamily="34" charset="0"/>
              </a:rPr>
              <a:t>Closeness to market</a:t>
            </a:r>
          </a:p>
          <a:p>
            <a:pPr marL="285750" indent="-285750" algn="just">
              <a:buFont typeface="Wingdings" panose="05000000000000000000" pitchFamily="2" charset="2"/>
              <a:buChar char="v"/>
            </a:pPr>
            <a:r>
              <a:rPr lang="en-US" dirty="0" smtClean="0">
                <a:solidFill>
                  <a:schemeClr val="tx1"/>
                </a:solidFill>
                <a:latin typeface="Calibri" panose="020F0502020204030204" pitchFamily="34" charset="0"/>
              </a:rPr>
              <a:t>Communication links</a:t>
            </a:r>
          </a:p>
          <a:p>
            <a:pPr marL="285750" indent="-285750" algn="just">
              <a:buFont typeface="Wingdings" panose="05000000000000000000" pitchFamily="2" charset="2"/>
              <a:buChar char="v"/>
            </a:pPr>
            <a:r>
              <a:rPr lang="en-US" dirty="0" smtClean="0">
                <a:solidFill>
                  <a:schemeClr val="tx1"/>
                </a:solidFill>
                <a:latin typeface="Calibri" panose="020F0502020204030204" pitchFamily="34" charset="0"/>
              </a:rPr>
              <a:t>Available appropriate and skilled employees</a:t>
            </a:r>
          </a:p>
          <a:p>
            <a:pPr marL="285750" indent="-285750" algn="just">
              <a:buFont typeface="Wingdings" panose="05000000000000000000" pitchFamily="2" charset="2"/>
              <a:buChar char="v"/>
            </a:pPr>
            <a:r>
              <a:rPr lang="en-US" dirty="0" smtClean="0">
                <a:solidFill>
                  <a:schemeClr val="tx1"/>
                </a:solidFill>
                <a:latin typeface="Calibri" panose="020F0502020204030204" pitchFamily="34" charset="0"/>
              </a:rPr>
              <a:t>Availability of land</a:t>
            </a:r>
          </a:p>
          <a:p>
            <a:pPr marL="285750" indent="-285750" algn="just">
              <a:buFont typeface="Wingdings" panose="05000000000000000000" pitchFamily="2" charset="2"/>
              <a:buChar char="v"/>
            </a:pPr>
            <a:r>
              <a:rPr lang="en-US" dirty="0" smtClean="0">
                <a:solidFill>
                  <a:schemeClr val="tx1"/>
                </a:solidFill>
                <a:latin typeface="Calibri" panose="020F0502020204030204" pitchFamily="34" charset="0"/>
              </a:rPr>
              <a:t>Government incentives</a:t>
            </a:r>
          </a:p>
          <a:p>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Competition</a:t>
            </a:r>
            <a:endParaRPr lang="en-GB" dirty="0"/>
          </a:p>
        </p:txBody>
      </p:sp>
      <p:sp>
        <p:nvSpPr>
          <p:cNvPr id="3" name="Content Placeholder 2"/>
          <p:cNvSpPr>
            <a:spLocks noGrp="1"/>
          </p:cNvSpPr>
          <p:nvPr>
            <p:ph idx="1"/>
          </p:nvPr>
        </p:nvSpPr>
        <p:spPr>
          <a:xfrm>
            <a:off x="677334" y="1577009"/>
            <a:ext cx="8596668" cy="4464353"/>
          </a:xfrm>
        </p:spPr>
        <p:txBody>
          <a:bodyPr>
            <a:normAutofit/>
          </a:bodyPr>
          <a:lstStyle/>
          <a:p>
            <a:pPr marL="0" indent="0" algn="just">
              <a:buNone/>
            </a:pPr>
            <a:r>
              <a:rPr lang="en-US" smtClean="0">
                <a:solidFill>
                  <a:schemeClr val="tx1"/>
                </a:solidFill>
                <a:latin typeface="Calibri" panose="020F0502020204030204" pitchFamily="34" charset="0"/>
              </a:rPr>
              <a:t>To </a:t>
            </a:r>
            <a:r>
              <a:rPr lang="en-US" dirty="0" smtClean="0">
                <a:solidFill>
                  <a:schemeClr val="tx1"/>
                </a:solidFill>
                <a:latin typeface="Calibri" panose="020F0502020204030204" pitchFamily="34" charset="0"/>
              </a:rPr>
              <a:t>eliminate the competitors we done the SWOT analysis</a:t>
            </a:r>
          </a:p>
          <a:p>
            <a:pPr algn="just"/>
            <a:r>
              <a:rPr lang="en-US" b="1" dirty="0" smtClean="0">
                <a:solidFill>
                  <a:schemeClr val="tx1"/>
                </a:solidFill>
                <a:latin typeface="Calibri" panose="020F0502020204030204" pitchFamily="34" charset="0"/>
              </a:rPr>
              <a:t>Strength:</a:t>
            </a:r>
            <a:r>
              <a:rPr lang="en-US" dirty="0" smtClean="0">
                <a:solidFill>
                  <a:schemeClr val="tx1"/>
                </a:solidFill>
                <a:latin typeface="Calibri" panose="020F0502020204030204" pitchFamily="34" charset="0"/>
              </a:rPr>
              <a:t> By analyzing the strength of the competitor we can also find out in which sector they are strong than us. According to that we have to take steps.</a:t>
            </a:r>
          </a:p>
          <a:p>
            <a:pPr algn="just"/>
            <a:r>
              <a:rPr lang="en-US" b="1" dirty="0" smtClean="0">
                <a:solidFill>
                  <a:schemeClr val="tx1"/>
                </a:solidFill>
                <a:latin typeface="Calibri" panose="020F0502020204030204" pitchFamily="34" charset="0"/>
              </a:rPr>
              <a:t>Weakness:</a:t>
            </a:r>
            <a:r>
              <a:rPr lang="en-US" dirty="0" smtClean="0">
                <a:solidFill>
                  <a:schemeClr val="tx1"/>
                </a:solidFill>
                <a:latin typeface="Calibri" panose="020F0502020204030204" pitchFamily="34" charset="0"/>
              </a:rPr>
              <a:t> If the weakness of the competitor can be find out then it will be very much easy to eliminate them by using the point. </a:t>
            </a:r>
          </a:p>
          <a:p>
            <a:pPr algn="just"/>
            <a:r>
              <a:rPr lang="en-US" b="1" dirty="0" smtClean="0">
                <a:solidFill>
                  <a:schemeClr val="tx1"/>
                </a:solidFill>
                <a:latin typeface="Calibri" panose="020F0502020204030204" pitchFamily="34" charset="0"/>
              </a:rPr>
              <a:t>Opportunities:</a:t>
            </a:r>
            <a:r>
              <a:rPr lang="en-US" dirty="0" smtClean="0">
                <a:solidFill>
                  <a:schemeClr val="tx1"/>
                </a:solidFill>
                <a:latin typeface="Calibri" panose="020F0502020204030204" pitchFamily="34" charset="0"/>
              </a:rPr>
              <a:t> It is important to find out the opportunities the rivals are going for. If the opportunities give those positive results then we also try that way of doing better in another approach.</a:t>
            </a:r>
          </a:p>
          <a:p>
            <a:pPr algn="just"/>
            <a:r>
              <a:rPr lang="en-US" b="1" dirty="0" smtClean="0">
                <a:solidFill>
                  <a:schemeClr val="tx1"/>
                </a:solidFill>
                <a:latin typeface="Calibri" panose="020F0502020204030204" pitchFamily="34" charset="0"/>
              </a:rPr>
              <a:t>Threats:</a:t>
            </a:r>
            <a:r>
              <a:rPr lang="en-US" dirty="0" smtClean="0">
                <a:solidFill>
                  <a:schemeClr val="tx1"/>
                </a:solidFill>
                <a:latin typeface="Calibri" panose="020F0502020204030204" pitchFamily="34" charset="0"/>
              </a:rPr>
              <a:t> Analyzing the threats of rivals we can be more careful in many sectors which will minimize our costs. </a:t>
            </a:r>
          </a:p>
          <a:p>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Management</a:t>
            </a:r>
            <a:endParaRPr lang="en-GB" dirty="0"/>
          </a:p>
        </p:txBody>
      </p:sp>
      <p:sp>
        <p:nvSpPr>
          <p:cNvPr id="3" name="Content Placeholder 2"/>
          <p:cNvSpPr>
            <a:spLocks noGrp="1"/>
          </p:cNvSpPr>
          <p:nvPr>
            <p:ph idx="1"/>
          </p:nvPr>
        </p:nvSpPr>
        <p:spPr>
          <a:xfrm>
            <a:off x="193431" y="2160589"/>
            <a:ext cx="5679831" cy="5154611"/>
          </a:xfrm>
        </p:spPr>
        <p:txBody>
          <a:bodyPr/>
          <a:lstStyle/>
          <a:p>
            <a:r>
              <a:rPr lang="en-US" sz="2400" dirty="0" smtClean="0">
                <a:solidFill>
                  <a:schemeClr val="tx1"/>
                </a:solidFill>
                <a:latin typeface="Calibri" panose="020F0502020204030204" pitchFamily="34" charset="0"/>
              </a:rPr>
              <a:t>The person or a group of persons who takes necessary steps to give birth to a company form of business organization are known as company promoters. Company promoters conceive an idea of starting a joint stock company and work-up on it to develop the idea and finally form the joint stock company</a:t>
            </a:r>
            <a:r>
              <a:rPr lang="en-US" sz="2400" dirty="0" smtClean="0">
                <a:latin typeface="Calibri" panose="020F0502020204030204" pitchFamily="34" charset="0"/>
              </a:rPr>
              <a:t>.</a:t>
            </a:r>
          </a:p>
          <a:p>
            <a:endParaRPr lang="en-GB" dirty="0"/>
          </a:p>
        </p:txBody>
      </p:sp>
      <p:pic>
        <p:nvPicPr>
          <p:cNvPr id="4" name="Content Placeholder 2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99714" y="1003608"/>
            <a:ext cx="6510577" cy="5344401"/>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Calibri" panose="020F0502020204030204" pitchFamily="34" charset="0"/>
              </a:rPr>
              <a:t>Production </a:t>
            </a:r>
            <a:r>
              <a:rPr lang="en-US" b="1" dirty="0" smtClean="0">
                <a:latin typeface="Calibri" panose="020F0502020204030204" pitchFamily="34" charset="0"/>
              </a:rPr>
              <a:t>technology</a:t>
            </a:r>
            <a:r>
              <a:rPr lang="en-US" b="1" dirty="0">
                <a:latin typeface="Calibri" panose="020F0502020204030204" pitchFamily="34" charset="0"/>
              </a:rPr>
              <a:t/>
            </a:r>
            <a:br>
              <a:rPr lang="en-US" b="1" dirty="0">
                <a:latin typeface="Calibri" panose="020F0502020204030204" pitchFamily="34" charset="0"/>
              </a:rPr>
            </a:br>
            <a:endParaRPr lang="en-GB" dirty="0"/>
          </a:p>
        </p:txBody>
      </p:sp>
      <p:sp>
        <p:nvSpPr>
          <p:cNvPr id="3" name="Content Placeholder 2"/>
          <p:cNvSpPr>
            <a:spLocks noGrp="1"/>
          </p:cNvSpPr>
          <p:nvPr>
            <p:ph idx="1"/>
          </p:nvPr>
        </p:nvSpPr>
        <p:spPr>
          <a:xfrm>
            <a:off x="521217" y="1647633"/>
            <a:ext cx="8596668" cy="3880773"/>
          </a:xfrm>
        </p:spPr>
        <p:txBody>
          <a:bodyPr/>
          <a:lstStyle/>
          <a:p>
            <a:pPr algn="just"/>
            <a:endParaRPr lang="en-US" dirty="0" smtClean="0">
              <a:solidFill>
                <a:schemeClr val="tx1"/>
              </a:solidFill>
              <a:latin typeface="Calibri" panose="020F0502020204030204" pitchFamily="34" charset="0"/>
            </a:endParaRPr>
          </a:p>
          <a:p>
            <a:pPr algn="just"/>
            <a:endParaRPr lang="en-US" sz="2000" b="1" dirty="0" smtClean="0">
              <a:solidFill>
                <a:schemeClr val="accent1"/>
              </a:solidFill>
              <a:latin typeface="Calibri" panose="020F0502020204030204" pitchFamily="34" charset="0"/>
            </a:endParaRPr>
          </a:p>
          <a:p>
            <a:pPr algn="just"/>
            <a:r>
              <a:rPr lang="en-US" dirty="0" smtClean="0">
                <a:solidFill>
                  <a:schemeClr val="tx1"/>
                </a:solidFill>
                <a:latin typeface="Calibri" panose="020F0502020204030204" pitchFamily="34" charset="0"/>
              </a:rPr>
              <a:t>In the simplest sense, production technology is the machinery that makes creating a tangible physical product possible for a business.</a:t>
            </a:r>
          </a:p>
          <a:p>
            <a:pPr algn="just"/>
            <a:r>
              <a:rPr lang="en-US" dirty="0" smtClean="0">
                <a:solidFill>
                  <a:schemeClr val="tx1"/>
                </a:solidFill>
                <a:latin typeface="Calibri" panose="020F0502020204030204" pitchFamily="34" charset="0"/>
              </a:rPr>
              <a:t>In readymade product business, almost all the production works are done by group. Complicated or expensive machineries and technologies are used here. We would train our workers and employees properly about their respective tasks and arrange small workshops for them. These will increase their level of efficiency and effectiveness in making quality products. </a:t>
            </a:r>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132522"/>
            <a:ext cx="8596668" cy="781878"/>
          </a:xfrm>
        </p:spPr>
        <p:txBody>
          <a:bodyPr/>
          <a:lstStyle/>
          <a:p>
            <a:r>
              <a:rPr lang="en-GB" dirty="0" smtClean="0"/>
              <a:t>Financial Data – Mobile Shop</a:t>
            </a:r>
            <a:endParaRPr lang="en-GB" dirty="0"/>
          </a:p>
        </p:txBody>
      </p:sp>
      <p:sp>
        <p:nvSpPr>
          <p:cNvPr id="3" name="Content Placeholder 2"/>
          <p:cNvSpPr>
            <a:spLocks noGrp="1"/>
          </p:cNvSpPr>
          <p:nvPr>
            <p:ph idx="1"/>
          </p:nvPr>
        </p:nvSpPr>
        <p:spPr>
          <a:xfrm>
            <a:off x="677334" y="914400"/>
            <a:ext cx="4273807" cy="503583"/>
          </a:xfrm>
        </p:spPr>
        <p:txBody>
          <a:bodyPr/>
          <a:lstStyle/>
          <a:p>
            <a:r>
              <a:rPr lang="en-GB" dirty="0" smtClean="0"/>
              <a:t>Cash Flow </a:t>
            </a:r>
            <a:endParaRPr lang="en-GB" dirty="0"/>
          </a:p>
        </p:txBody>
      </p:sp>
      <p:pic>
        <p:nvPicPr>
          <p:cNvPr id="4" name="Picture 3"/>
          <p:cNvPicPr/>
          <p:nvPr/>
        </p:nvPicPr>
        <p:blipFill>
          <a:blip r:embed="rId3"/>
          <a:srcRect l="1305" t="21210" r="10660" b="19673"/>
          <a:stretch>
            <a:fillRect/>
          </a:stretch>
        </p:blipFill>
        <p:spPr bwMode="auto">
          <a:xfrm>
            <a:off x="291548" y="1696278"/>
            <a:ext cx="11463130" cy="4863547"/>
          </a:xfrm>
          <a:prstGeom prst="rect">
            <a:avLst/>
          </a:prstGeom>
          <a:noFill/>
          <a:ln w="9525">
            <a:noFill/>
            <a:miter lim="800000"/>
            <a:headEnd/>
            <a:tailEnd/>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Break Even </a:t>
            </a:r>
            <a:endParaRPr lang="en-GB" dirty="0"/>
          </a:p>
        </p:txBody>
      </p:sp>
      <p:pic>
        <p:nvPicPr>
          <p:cNvPr id="5" name="Content Placeholder 4" descr="Image result for break even"/>
          <p:cNvPicPr>
            <a:picLocks noGrp="1"/>
          </p:cNvPicPr>
          <p:nvPr>
            <p:ph idx="1"/>
          </p:nvPr>
        </p:nvPicPr>
        <p:blipFill>
          <a:blip r:embed="rId3"/>
          <a:srcRect/>
          <a:stretch>
            <a:fillRect/>
          </a:stretch>
        </p:blipFill>
        <p:spPr bwMode="auto">
          <a:xfrm>
            <a:off x="121921" y="1717288"/>
            <a:ext cx="10159504" cy="4634744"/>
          </a:xfrm>
          <a:prstGeom prst="rect">
            <a:avLst/>
          </a:prstGeom>
          <a:noFill/>
          <a:ln w="9525">
            <a:noFill/>
            <a:miter lim="800000"/>
            <a:headEnd/>
            <a:tailEnd/>
          </a:ln>
        </p:spPr>
      </p:pic>
      <p:pic>
        <p:nvPicPr>
          <p:cNvPr id="6" name="Picture 5"/>
          <p:cNvPicPr/>
          <p:nvPr/>
        </p:nvPicPr>
        <p:blipFill>
          <a:blip r:embed="rId4"/>
          <a:srcRect/>
          <a:stretch>
            <a:fillRect/>
          </a:stretch>
        </p:blipFill>
        <p:spPr bwMode="auto">
          <a:xfrm>
            <a:off x="3672120" y="2349422"/>
            <a:ext cx="2438748" cy="683709"/>
          </a:xfrm>
          <a:prstGeom prst="rect">
            <a:avLst/>
          </a:prstGeom>
          <a:noFill/>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t>
            </a:r>
            <a:br>
              <a:rPr lang="en-GB" dirty="0" smtClean="0"/>
            </a:br>
            <a:r>
              <a:rPr lang="en-GB" dirty="0" smtClean="0"/>
              <a:t>Profit and Loss forecast</a:t>
            </a:r>
            <a:br>
              <a:rPr lang="en-GB" dirty="0" smtClean="0"/>
            </a:br>
            <a:endParaRPr lang="en-GB" dirty="0"/>
          </a:p>
        </p:txBody>
      </p:sp>
      <p:pic>
        <p:nvPicPr>
          <p:cNvPr id="4" name="Content Placeholder 3"/>
          <p:cNvPicPr>
            <a:picLocks noGrp="1"/>
          </p:cNvPicPr>
          <p:nvPr>
            <p:ph idx="1"/>
          </p:nvPr>
        </p:nvPicPr>
        <p:blipFill>
          <a:blip r:embed="rId3"/>
          <a:srcRect l="1606" t="20797" r="78740" b="40884"/>
          <a:stretch>
            <a:fillRect/>
          </a:stretch>
        </p:blipFill>
        <p:spPr bwMode="auto">
          <a:xfrm>
            <a:off x="677335" y="2031999"/>
            <a:ext cx="8596668" cy="4283075"/>
          </a:xfrm>
          <a:prstGeom prst="rect">
            <a:avLst/>
          </a:prstGeom>
          <a:noFill/>
          <a:ln w="9525">
            <a:noFill/>
            <a:miter lim="800000"/>
            <a:headEnd/>
            <a:tailEnd/>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idx="1"/>
          </p:nvPr>
        </p:nvSpPr>
        <p:spPr/>
        <p:txBody>
          <a:bodyPr/>
          <a:lstStyle/>
          <a:p>
            <a:r>
              <a:rPr lang="en-US" dirty="0" smtClean="0"/>
              <a:t>Bevan, J. (2015). Cash Flow. In J. Bevan, </a:t>
            </a:r>
            <a:r>
              <a:rPr lang="en-US" i="1" dirty="0" smtClean="0"/>
              <a:t>business book 1</a:t>
            </a:r>
            <a:r>
              <a:rPr lang="en-US" dirty="0" smtClean="0"/>
              <a:t> (p. 176).</a:t>
            </a:r>
            <a:endParaRPr lang="en-GB" dirty="0" smtClean="0"/>
          </a:p>
          <a:p>
            <a:pPr>
              <a:buNone/>
            </a:pPr>
            <a:endParaRPr lang="en-GB" dirty="0" smtClean="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0"/>
            <a:ext cx="8596668" cy="670560"/>
          </a:xfrm>
        </p:spPr>
        <p:txBody>
          <a:bodyPr/>
          <a:lstStyle/>
          <a:p>
            <a:r>
              <a:rPr lang="en-US" dirty="0" smtClean="0"/>
              <a:t>Learning Log </a:t>
            </a:r>
            <a:endParaRPr lang="en-US" dirty="0"/>
          </a:p>
        </p:txBody>
      </p:sp>
      <p:sp>
        <p:nvSpPr>
          <p:cNvPr id="3" name="Content Placeholder 2"/>
          <p:cNvSpPr>
            <a:spLocks noGrp="1"/>
          </p:cNvSpPr>
          <p:nvPr>
            <p:ph idx="1"/>
          </p:nvPr>
        </p:nvSpPr>
        <p:spPr>
          <a:xfrm>
            <a:off x="167640" y="670560"/>
            <a:ext cx="11460480" cy="5958839"/>
          </a:xfrm>
        </p:spPr>
        <p:txBody>
          <a:bodyPr>
            <a:normAutofit fontScale="85000" lnSpcReduction="20000"/>
          </a:bodyPr>
          <a:lstStyle/>
          <a:p>
            <a:r>
              <a:rPr lang="en-GB" b="1" u="sng" dirty="0"/>
              <a:t>Learning log:</a:t>
            </a:r>
            <a:endParaRPr lang="en-GB" dirty="0"/>
          </a:p>
          <a:p>
            <a:r>
              <a:rPr lang="en-GB" dirty="0"/>
              <a:t>At first, we have made a working plan. Then we have made a discussion with all of our group members and our course teacher, made a list of task. Information for the report has been obtained both from primary and secondary sources.</a:t>
            </a:r>
          </a:p>
          <a:p>
            <a:r>
              <a:rPr lang="en-GB" b="1" dirty="0"/>
              <a:t>Scopes</a:t>
            </a:r>
            <a:endParaRPr lang="en-GB" dirty="0"/>
          </a:p>
          <a:p>
            <a:r>
              <a:rPr lang="en-GB" dirty="0"/>
              <a:t>Everything has some advantage that helps that work to be completed thoroughly. We get some scope which helps us to make a standard report. Major of them are-</a:t>
            </a:r>
          </a:p>
          <a:p>
            <a:r>
              <a:rPr lang="en-GB" b="1" dirty="0"/>
              <a:t>Enough Time: </a:t>
            </a:r>
            <a:r>
              <a:rPr lang="en-GB" dirty="0"/>
              <a:t>We have got enough time to prepare a report so that we could gather information with much tension free mind.</a:t>
            </a:r>
          </a:p>
          <a:p>
            <a:r>
              <a:rPr lang="en-GB" b="1" dirty="0"/>
              <a:t>Easy access:</a:t>
            </a:r>
            <a:r>
              <a:rPr lang="en-GB" dirty="0"/>
              <a:t>  We have a very smooth access to collect information by the guidelines of our </a:t>
            </a:r>
            <a:r>
              <a:rPr lang="en-GB" dirty="0" smtClean="0"/>
              <a:t>honourable </a:t>
            </a:r>
            <a:r>
              <a:rPr lang="en-GB" dirty="0"/>
              <a:t>teacher, by using our text &amp; by internet. So, we didn’t face any kind of trouble in this sector.  </a:t>
            </a:r>
          </a:p>
          <a:p>
            <a:r>
              <a:rPr lang="en-GB" b="1" dirty="0"/>
              <a:t>Limitations</a:t>
            </a:r>
            <a:endParaRPr lang="en-GB" dirty="0"/>
          </a:p>
          <a:p>
            <a:r>
              <a:rPr lang="en-GB" dirty="0"/>
              <a:t>Every study has some limitations. We faced some usual constraints during the course of our preparation for the report. The major limitations are as follows:</a:t>
            </a:r>
          </a:p>
          <a:p>
            <a:r>
              <a:rPr lang="en-GB" b="1" dirty="0"/>
              <a:t>Problems in collecting data</a:t>
            </a:r>
            <a:r>
              <a:rPr lang="en-GB" b="1" i="1" dirty="0"/>
              <a:t>:</a:t>
            </a:r>
            <a:r>
              <a:rPr lang="en-GB" b="1" dirty="0"/>
              <a:t> </a:t>
            </a:r>
            <a:r>
              <a:rPr lang="en-GB" dirty="0"/>
              <a:t>we have faced some problems in collecting information for the internal part of the report.</a:t>
            </a:r>
          </a:p>
          <a:p>
            <a:r>
              <a:rPr lang="en-GB" b="1" dirty="0"/>
              <a:t>Lack of knowledge</a:t>
            </a:r>
            <a:r>
              <a:rPr lang="en-GB" b="1" i="1" dirty="0"/>
              <a:t>: </a:t>
            </a:r>
            <a:r>
              <a:rPr lang="en-GB" dirty="0"/>
              <a:t>we don’t have sophisticated knowledge about how to prepare a report on this topic. So we have to face some problems by this side.</a:t>
            </a:r>
          </a:p>
          <a:p>
            <a:pPr lvl="0"/>
            <a:r>
              <a:rPr lang="en-GB" dirty="0"/>
              <a:t>Many terms were unknown to </a:t>
            </a:r>
            <a:r>
              <a:rPr lang="en-GB" dirty="0" smtClean="0"/>
              <a:t>us.</a:t>
            </a:r>
          </a:p>
          <a:p>
            <a:pPr lvl="0"/>
            <a:r>
              <a:rPr lang="en-GB" b="1" dirty="0" smtClean="0"/>
              <a:t>Team </a:t>
            </a:r>
            <a:r>
              <a:rPr lang="en-GB" b="1" dirty="0"/>
              <a:t>work</a:t>
            </a:r>
            <a:endParaRPr lang="en-GB" dirty="0"/>
          </a:p>
          <a:p>
            <a:pPr marL="0" indent="0">
              <a:buNone/>
            </a:pPr>
            <a:r>
              <a:rPr lang="en-GB" dirty="0"/>
              <a:t>As we planned before about our task, this was easy for us to complete the work in time. There was some problems of some group members but it was their hard work in the end that helped us to make this task possible. As we worked in a team there made a friendly environment in all the members. We, all the member of the team enjoyed our work very much. And the important factor is that we all learned a lot from our team mates through the work. We was very much glad to see the potentiality and the skills of all the individual members of the team.   </a:t>
            </a:r>
          </a:p>
          <a:p>
            <a:endParaRPr lang="en-US" dirty="0"/>
          </a:p>
        </p:txBody>
      </p:sp>
    </p:spTree>
    <p:extLst>
      <p:ext uri="{BB962C8B-B14F-4D97-AF65-F5344CB8AC3E}">
        <p14:creationId xmlns:p14="http://schemas.microsoft.com/office/powerpoint/2010/main" val="81334807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129</TotalTime>
  <Words>1214</Words>
  <Application>Microsoft Macintosh PowerPoint</Application>
  <PresentationFormat>Widescreen</PresentationFormat>
  <Paragraphs>122</Paragraphs>
  <Slides>16</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Calibri</vt:lpstr>
      <vt:lpstr>Times New Roman</vt:lpstr>
      <vt:lpstr>Trebuchet MS</vt:lpstr>
      <vt:lpstr>Wingdings</vt:lpstr>
      <vt:lpstr>Wingdings 3</vt:lpstr>
      <vt:lpstr>Arial</vt:lpstr>
      <vt:lpstr>Facet</vt:lpstr>
      <vt:lpstr>Phone Shop (PHONE WORLD)</vt:lpstr>
      <vt:lpstr>Description  </vt:lpstr>
      <vt:lpstr>Services &amp; Products </vt:lpstr>
      <vt:lpstr>Market analysis</vt:lpstr>
      <vt:lpstr>Marketing Plan</vt:lpstr>
      <vt:lpstr>Target Customers</vt:lpstr>
      <vt:lpstr>Customer Motivation &amp; Company Promotion </vt:lpstr>
      <vt:lpstr>Location</vt:lpstr>
      <vt:lpstr>Competition</vt:lpstr>
      <vt:lpstr>Management</vt:lpstr>
      <vt:lpstr>Production technology </vt:lpstr>
      <vt:lpstr>Financial Data – Mobile Shop</vt:lpstr>
      <vt:lpstr>Break Even </vt:lpstr>
      <vt:lpstr>  Profit and Loss forecast </vt:lpstr>
      <vt:lpstr>Bibliography</vt:lpstr>
      <vt:lpstr>Learning Log </vt:lpstr>
    </vt:vector>
  </TitlesOfParts>
  <LinksUpToDate>false</LinksUpToDate>
  <SharedDoc>false</SharedDoc>
  <HyperlinksChanged>false</HyperlinksChanged>
  <AppVersion>15.0033</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 analysis</dc:title>
  <dc:creator>Mehedi Hasan</dc:creator>
  <cp:lastModifiedBy>Habib Tajik (1604182)</cp:lastModifiedBy>
  <cp:revision>19</cp:revision>
  <dcterms:created xsi:type="dcterms:W3CDTF">2017-11-27T22:04:24Z</dcterms:created>
  <dcterms:modified xsi:type="dcterms:W3CDTF">2017-12-12T14:31:53Z</dcterms:modified>
</cp:coreProperties>
</file>