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2" r:id="rId5"/>
    <p:sldId id="263" r:id="rId6"/>
    <p:sldId id="264" r:id="rId7"/>
    <p:sldId id="271" r:id="rId8"/>
    <p:sldId id="272" r:id="rId9"/>
    <p:sldId id="265" r:id="rId10"/>
    <p:sldId id="266" r:id="rId11"/>
    <p:sldId id="276" r:id="rId12"/>
    <p:sldId id="257" r:id="rId13"/>
    <p:sldId id="261" r:id="rId14"/>
    <p:sldId id="278" r:id="rId15"/>
    <p:sldId id="267" r:id="rId16"/>
    <p:sldId id="268" r:id="rId17"/>
    <p:sldId id="269" r:id="rId18"/>
    <p:sldId id="270" r:id="rId19"/>
    <p:sldId id="273" r:id="rId20"/>
    <p:sldId id="274" r:id="rId21"/>
    <p:sldId id="275" r:id="rId22"/>
    <p:sldId id="277" r:id="rId23"/>
    <p:sldId id="27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7" autoAdjust="0"/>
    <p:restoredTop sz="94660"/>
  </p:normalViewPr>
  <p:slideViewPr>
    <p:cSldViewPr snapToGrid="0">
      <p:cViewPr>
        <p:scale>
          <a:sx n="120" d="100"/>
          <a:sy n="120" d="100"/>
        </p:scale>
        <p:origin x="1652" y="12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260F1-9FC9-2276-3C1A-2428A1B6F93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E2345F-F6AA-66E9-836D-83BBF7AF82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821F260-A342-1797-8071-BC7E43E06822}"/>
              </a:ext>
            </a:extLst>
          </p:cNvPr>
          <p:cNvSpPr>
            <a:spLocks noGrp="1"/>
          </p:cNvSpPr>
          <p:nvPr>
            <p:ph type="dt" sz="half" idx="10"/>
          </p:nvPr>
        </p:nvSpPr>
        <p:spPr/>
        <p:txBody>
          <a:bodyPr/>
          <a:lstStyle/>
          <a:p>
            <a:fld id="{14B15370-BAA7-44BF-ACB5-A3126C6AC25A}" type="datetimeFigureOut">
              <a:rPr lang="en-GB" smtClean="0"/>
              <a:t>20/07/2023</a:t>
            </a:fld>
            <a:endParaRPr lang="en-GB"/>
          </a:p>
        </p:txBody>
      </p:sp>
      <p:sp>
        <p:nvSpPr>
          <p:cNvPr id="5" name="Footer Placeholder 4">
            <a:extLst>
              <a:ext uri="{FF2B5EF4-FFF2-40B4-BE49-F238E27FC236}">
                <a16:creationId xmlns:a16="http://schemas.microsoft.com/office/drawing/2014/main" id="{E7462A29-69A6-81C5-4D1A-E15BE4FC7C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EFDB0B-4533-E897-2EDD-029D9A2F564C}"/>
              </a:ext>
            </a:extLst>
          </p:cNvPr>
          <p:cNvSpPr>
            <a:spLocks noGrp="1"/>
          </p:cNvSpPr>
          <p:nvPr>
            <p:ph type="sldNum" sz="quarter" idx="12"/>
          </p:nvPr>
        </p:nvSpPr>
        <p:spPr/>
        <p:txBody>
          <a:bodyPr/>
          <a:lstStyle/>
          <a:p>
            <a:fld id="{43CC3790-2C4F-448E-A216-DCB7503FC18D}" type="slidenum">
              <a:rPr lang="en-GB" smtClean="0"/>
              <a:t>‹#›</a:t>
            </a:fld>
            <a:endParaRPr lang="en-GB"/>
          </a:p>
        </p:txBody>
      </p:sp>
    </p:spTree>
    <p:extLst>
      <p:ext uri="{BB962C8B-B14F-4D97-AF65-F5344CB8AC3E}">
        <p14:creationId xmlns:p14="http://schemas.microsoft.com/office/powerpoint/2010/main" val="2979303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EC4BD-D0BA-1BBF-3CF0-8665B3125B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6E8008-79A3-2283-3D84-9107D883D6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6AC70F-22B6-ADDC-D9B3-1A0B3E58DFE5}"/>
              </a:ext>
            </a:extLst>
          </p:cNvPr>
          <p:cNvSpPr>
            <a:spLocks noGrp="1"/>
          </p:cNvSpPr>
          <p:nvPr>
            <p:ph type="dt" sz="half" idx="10"/>
          </p:nvPr>
        </p:nvSpPr>
        <p:spPr/>
        <p:txBody>
          <a:bodyPr/>
          <a:lstStyle/>
          <a:p>
            <a:fld id="{14B15370-BAA7-44BF-ACB5-A3126C6AC25A}" type="datetimeFigureOut">
              <a:rPr lang="en-GB" smtClean="0"/>
              <a:t>20/07/2023</a:t>
            </a:fld>
            <a:endParaRPr lang="en-GB"/>
          </a:p>
        </p:txBody>
      </p:sp>
      <p:sp>
        <p:nvSpPr>
          <p:cNvPr id="5" name="Footer Placeholder 4">
            <a:extLst>
              <a:ext uri="{FF2B5EF4-FFF2-40B4-BE49-F238E27FC236}">
                <a16:creationId xmlns:a16="http://schemas.microsoft.com/office/drawing/2014/main" id="{123B5CB6-0E94-D624-A25C-D6A6FE5534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DC141C-7084-D7A3-61D5-0B6F843CA030}"/>
              </a:ext>
            </a:extLst>
          </p:cNvPr>
          <p:cNvSpPr>
            <a:spLocks noGrp="1"/>
          </p:cNvSpPr>
          <p:nvPr>
            <p:ph type="sldNum" sz="quarter" idx="12"/>
          </p:nvPr>
        </p:nvSpPr>
        <p:spPr/>
        <p:txBody>
          <a:bodyPr/>
          <a:lstStyle/>
          <a:p>
            <a:fld id="{43CC3790-2C4F-448E-A216-DCB7503FC18D}" type="slidenum">
              <a:rPr lang="en-GB" smtClean="0"/>
              <a:t>‹#›</a:t>
            </a:fld>
            <a:endParaRPr lang="en-GB"/>
          </a:p>
        </p:txBody>
      </p:sp>
    </p:spTree>
    <p:extLst>
      <p:ext uri="{BB962C8B-B14F-4D97-AF65-F5344CB8AC3E}">
        <p14:creationId xmlns:p14="http://schemas.microsoft.com/office/powerpoint/2010/main" val="40792243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60574-6C94-B541-9CB8-61E5956AB7C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0C79241-3326-DB30-DD76-EB420AC0FF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492D7AF-7E85-7F0F-57A2-0AAFDC1045E1}"/>
              </a:ext>
            </a:extLst>
          </p:cNvPr>
          <p:cNvSpPr>
            <a:spLocks noGrp="1"/>
          </p:cNvSpPr>
          <p:nvPr>
            <p:ph type="dt" sz="half" idx="10"/>
          </p:nvPr>
        </p:nvSpPr>
        <p:spPr/>
        <p:txBody>
          <a:bodyPr/>
          <a:lstStyle/>
          <a:p>
            <a:fld id="{14B15370-BAA7-44BF-ACB5-A3126C6AC25A}" type="datetimeFigureOut">
              <a:rPr lang="en-GB" smtClean="0"/>
              <a:t>20/07/2023</a:t>
            </a:fld>
            <a:endParaRPr lang="en-GB"/>
          </a:p>
        </p:txBody>
      </p:sp>
      <p:sp>
        <p:nvSpPr>
          <p:cNvPr id="5" name="Footer Placeholder 4">
            <a:extLst>
              <a:ext uri="{FF2B5EF4-FFF2-40B4-BE49-F238E27FC236}">
                <a16:creationId xmlns:a16="http://schemas.microsoft.com/office/drawing/2014/main" id="{E68745A8-CF91-45AC-F2A6-F7AD7C1F25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DC1245-A915-15F1-DD28-A661214B555C}"/>
              </a:ext>
            </a:extLst>
          </p:cNvPr>
          <p:cNvSpPr>
            <a:spLocks noGrp="1"/>
          </p:cNvSpPr>
          <p:nvPr>
            <p:ph type="sldNum" sz="quarter" idx="12"/>
          </p:nvPr>
        </p:nvSpPr>
        <p:spPr/>
        <p:txBody>
          <a:bodyPr/>
          <a:lstStyle/>
          <a:p>
            <a:fld id="{43CC3790-2C4F-448E-A216-DCB7503FC18D}" type="slidenum">
              <a:rPr lang="en-GB" smtClean="0"/>
              <a:t>‹#›</a:t>
            </a:fld>
            <a:endParaRPr lang="en-GB"/>
          </a:p>
        </p:txBody>
      </p:sp>
    </p:spTree>
    <p:extLst>
      <p:ext uri="{BB962C8B-B14F-4D97-AF65-F5344CB8AC3E}">
        <p14:creationId xmlns:p14="http://schemas.microsoft.com/office/powerpoint/2010/main" val="4763546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7FC45-004D-D346-61CB-65E62A1FA2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6E106C-AC23-A4AB-8E69-18E8FE74BA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8EC36D3-B04D-888B-95D7-2C2FB3EC675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F8C2EB6-5455-F439-2047-710AD2C82956}"/>
              </a:ext>
            </a:extLst>
          </p:cNvPr>
          <p:cNvSpPr>
            <a:spLocks noGrp="1"/>
          </p:cNvSpPr>
          <p:nvPr>
            <p:ph type="dt" sz="half" idx="10"/>
          </p:nvPr>
        </p:nvSpPr>
        <p:spPr/>
        <p:txBody>
          <a:bodyPr/>
          <a:lstStyle/>
          <a:p>
            <a:fld id="{14B15370-BAA7-44BF-ACB5-A3126C6AC25A}" type="datetimeFigureOut">
              <a:rPr lang="en-GB" smtClean="0"/>
              <a:t>20/07/2023</a:t>
            </a:fld>
            <a:endParaRPr lang="en-GB"/>
          </a:p>
        </p:txBody>
      </p:sp>
      <p:sp>
        <p:nvSpPr>
          <p:cNvPr id="6" name="Footer Placeholder 5">
            <a:extLst>
              <a:ext uri="{FF2B5EF4-FFF2-40B4-BE49-F238E27FC236}">
                <a16:creationId xmlns:a16="http://schemas.microsoft.com/office/drawing/2014/main" id="{F1E1A33E-EE51-B254-F0FB-4F25A112B6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9BD977-AD39-CCF4-4374-DF20FC7CE2CC}"/>
              </a:ext>
            </a:extLst>
          </p:cNvPr>
          <p:cNvSpPr>
            <a:spLocks noGrp="1"/>
          </p:cNvSpPr>
          <p:nvPr>
            <p:ph type="sldNum" sz="quarter" idx="12"/>
          </p:nvPr>
        </p:nvSpPr>
        <p:spPr/>
        <p:txBody>
          <a:bodyPr/>
          <a:lstStyle/>
          <a:p>
            <a:fld id="{43CC3790-2C4F-448E-A216-DCB7503FC18D}" type="slidenum">
              <a:rPr lang="en-GB" smtClean="0"/>
              <a:t>‹#›</a:t>
            </a:fld>
            <a:endParaRPr lang="en-GB"/>
          </a:p>
        </p:txBody>
      </p:sp>
    </p:spTree>
    <p:extLst>
      <p:ext uri="{BB962C8B-B14F-4D97-AF65-F5344CB8AC3E}">
        <p14:creationId xmlns:p14="http://schemas.microsoft.com/office/powerpoint/2010/main" val="4197890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C0BE8-8F9A-8B0B-BE75-AC55FEE599F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CCCCBE-EB52-80EA-6AE3-C57DD3555FD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4E902F-10D4-7F2F-DEC0-A7633D01538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4B3890A-43B2-AF6F-BF5D-F8282F0A73B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E5FBF6B-7A5B-CA01-A147-C6FFD34AEB1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7637BE4-9594-223D-2FD4-5BD1679F5CE1}"/>
              </a:ext>
            </a:extLst>
          </p:cNvPr>
          <p:cNvSpPr>
            <a:spLocks noGrp="1"/>
          </p:cNvSpPr>
          <p:nvPr>
            <p:ph type="dt" sz="half" idx="10"/>
          </p:nvPr>
        </p:nvSpPr>
        <p:spPr/>
        <p:txBody>
          <a:bodyPr/>
          <a:lstStyle/>
          <a:p>
            <a:fld id="{14B15370-BAA7-44BF-ACB5-A3126C6AC25A}" type="datetimeFigureOut">
              <a:rPr lang="en-GB" smtClean="0"/>
              <a:t>20/07/2023</a:t>
            </a:fld>
            <a:endParaRPr lang="en-GB"/>
          </a:p>
        </p:txBody>
      </p:sp>
      <p:sp>
        <p:nvSpPr>
          <p:cNvPr id="8" name="Footer Placeholder 7">
            <a:extLst>
              <a:ext uri="{FF2B5EF4-FFF2-40B4-BE49-F238E27FC236}">
                <a16:creationId xmlns:a16="http://schemas.microsoft.com/office/drawing/2014/main" id="{79CB3A2A-AF11-6652-EF1C-641D3A9FF35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72B707-5CF3-BCED-A42F-28427058AB1D}"/>
              </a:ext>
            </a:extLst>
          </p:cNvPr>
          <p:cNvSpPr>
            <a:spLocks noGrp="1"/>
          </p:cNvSpPr>
          <p:nvPr>
            <p:ph type="sldNum" sz="quarter" idx="12"/>
          </p:nvPr>
        </p:nvSpPr>
        <p:spPr/>
        <p:txBody>
          <a:bodyPr/>
          <a:lstStyle/>
          <a:p>
            <a:fld id="{43CC3790-2C4F-448E-A216-DCB7503FC18D}" type="slidenum">
              <a:rPr lang="en-GB" smtClean="0"/>
              <a:t>‹#›</a:t>
            </a:fld>
            <a:endParaRPr lang="en-GB"/>
          </a:p>
        </p:txBody>
      </p:sp>
    </p:spTree>
    <p:extLst>
      <p:ext uri="{BB962C8B-B14F-4D97-AF65-F5344CB8AC3E}">
        <p14:creationId xmlns:p14="http://schemas.microsoft.com/office/powerpoint/2010/main" val="2396354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86CD0-30EA-527C-6B40-C4102D67F8B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817ADB7-6744-4D1C-BA38-0B0F39699445}"/>
              </a:ext>
            </a:extLst>
          </p:cNvPr>
          <p:cNvSpPr>
            <a:spLocks noGrp="1"/>
          </p:cNvSpPr>
          <p:nvPr>
            <p:ph type="dt" sz="half" idx="10"/>
          </p:nvPr>
        </p:nvSpPr>
        <p:spPr/>
        <p:txBody>
          <a:bodyPr/>
          <a:lstStyle/>
          <a:p>
            <a:fld id="{14B15370-BAA7-44BF-ACB5-A3126C6AC25A}" type="datetimeFigureOut">
              <a:rPr lang="en-GB" smtClean="0"/>
              <a:t>20/07/2023</a:t>
            </a:fld>
            <a:endParaRPr lang="en-GB"/>
          </a:p>
        </p:txBody>
      </p:sp>
      <p:sp>
        <p:nvSpPr>
          <p:cNvPr id="4" name="Footer Placeholder 3">
            <a:extLst>
              <a:ext uri="{FF2B5EF4-FFF2-40B4-BE49-F238E27FC236}">
                <a16:creationId xmlns:a16="http://schemas.microsoft.com/office/drawing/2014/main" id="{BA05076F-7459-20E6-0DB9-A8EF5ADB79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0783493-6E6C-1166-508C-268893115197}"/>
              </a:ext>
            </a:extLst>
          </p:cNvPr>
          <p:cNvSpPr>
            <a:spLocks noGrp="1"/>
          </p:cNvSpPr>
          <p:nvPr>
            <p:ph type="sldNum" sz="quarter" idx="12"/>
          </p:nvPr>
        </p:nvSpPr>
        <p:spPr/>
        <p:txBody>
          <a:bodyPr/>
          <a:lstStyle/>
          <a:p>
            <a:fld id="{43CC3790-2C4F-448E-A216-DCB7503FC18D}" type="slidenum">
              <a:rPr lang="en-GB" smtClean="0"/>
              <a:t>‹#›</a:t>
            </a:fld>
            <a:endParaRPr lang="en-GB"/>
          </a:p>
        </p:txBody>
      </p:sp>
    </p:spTree>
    <p:extLst>
      <p:ext uri="{BB962C8B-B14F-4D97-AF65-F5344CB8AC3E}">
        <p14:creationId xmlns:p14="http://schemas.microsoft.com/office/powerpoint/2010/main" val="34241571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B7E78F-1ABF-7ABE-6498-F994F26DE01E}"/>
              </a:ext>
            </a:extLst>
          </p:cNvPr>
          <p:cNvSpPr>
            <a:spLocks noGrp="1"/>
          </p:cNvSpPr>
          <p:nvPr>
            <p:ph type="dt" sz="half" idx="10"/>
          </p:nvPr>
        </p:nvSpPr>
        <p:spPr/>
        <p:txBody>
          <a:bodyPr/>
          <a:lstStyle/>
          <a:p>
            <a:fld id="{14B15370-BAA7-44BF-ACB5-A3126C6AC25A}" type="datetimeFigureOut">
              <a:rPr lang="en-GB" smtClean="0"/>
              <a:t>20/07/2023</a:t>
            </a:fld>
            <a:endParaRPr lang="en-GB"/>
          </a:p>
        </p:txBody>
      </p:sp>
      <p:sp>
        <p:nvSpPr>
          <p:cNvPr id="3" name="Footer Placeholder 2">
            <a:extLst>
              <a:ext uri="{FF2B5EF4-FFF2-40B4-BE49-F238E27FC236}">
                <a16:creationId xmlns:a16="http://schemas.microsoft.com/office/drawing/2014/main" id="{6078E1AE-0752-617C-DDE8-D246F79DA7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4758B96-BA67-D2E0-B07B-23DC42006041}"/>
              </a:ext>
            </a:extLst>
          </p:cNvPr>
          <p:cNvSpPr>
            <a:spLocks noGrp="1"/>
          </p:cNvSpPr>
          <p:nvPr>
            <p:ph type="sldNum" sz="quarter" idx="12"/>
          </p:nvPr>
        </p:nvSpPr>
        <p:spPr/>
        <p:txBody>
          <a:bodyPr/>
          <a:lstStyle/>
          <a:p>
            <a:fld id="{43CC3790-2C4F-448E-A216-DCB7503FC18D}" type="slidenum">
              <a:rPr lang="en-GB" smtClean="0"/>
              <a:t>‹#›</a:t>
            </a:fld>
            <a:endParaRPr lang="en-GB"/>
          </a:p>
        </p:txBody>
      </p:sp>
    </p:spTree>
    <p:extLst>
      <p:ext uri="{BB962C8B-B14F-4D97-AF65-F5344CB8AC3E}">
        <p14:creationId xmlns:p14="http://schemas.microsoft.com/office/powerpoint/2010/main" val="1421944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64BF3-6AB6-8526-DD39-A488694CFD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13BD174-96D9-C1E2-63AF-1EB93F04A4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E5A2BFB-AC5F-5D53-1C78-43DA210E78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22B42D-E8F9-F10F-B7EA-176846E6D68A}"/>
              </a:ext>
            </a:extLst>
          </p:cNvPr>
          <p:cNvSpPr>
            <a:spLocks noGrp="1"/>
          </p:cNvSpPr>
          <p:nvPr>
            <p:ph type="dt" sz="half" idx="10"/>
          </p:nvPr>
        </p:nvSpPr>
        <p:spPr/>
        <p:txBody>
          <a:bodyPr/>
          <a:lstStyle/>
          <a:p>
            <a:fld id="{14B15370-BAA7-44BF-ACB5-A3126C6AC25A}" type="datetimeFigureOut">
              <a:rPr lang="en-GB" smtClean="0"/>
              <a:t>20/07/2023</a:t>
            </a:fld>
            <a:endParaRPr lang="en-GB"/>
          </a:p>
        </p:txBody>
      </p:sp>
      <p:sp>
        <p:nvSpPr>
          <p:cNvPr id="6" name="Footer Placeholder 5">
            <a:extLst>
              <a:ext uri="{FF2B5EF4-FFF2-40B4-BE49-F238E27FC236}">
                <a16:creationId xmlns:a16="http://schemas.microsoft.com/office/drawing/2014/main" id="{3C198A1B-AA35-FC85-E89B-AD29C8851B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ED9705-1D88-1304-B945-82586CB16FFC}"/>
              </a:ext>
            </a:extLst>
          </p:cNvPr>
          <p:cNvSpPr>
            <a:spLocks noGrp="1"/>
          </p:cNvSpPr>
          <p:nvPr>
            <p:ph type="sldNum" sz="quarter" idx="12"/>
          </p:nvPr>
        </p:nvSpPr>
        <p:spPr/>
        <p:txBody>
          <a:bodyPr/>
          <a:lstStyle/>
          <a:p>
            <a:fld id="{43CC3790-2C4F-448E-A216-DCB7503FC18D}" type="slidenum">
              <a:rPr lang="en-GB" smtClean="0"/>
              <a:t>‹#›</a:t>
            </a:fld>
            <a:endParaRPr lang="en-GB"/>
          </a:p>
        </p:txBody>
      </p:sp>
    </p:spTree>
    <p:extLst>
      <p:ext uri="{BB962C8B-B14F-4D97-AF65-F5344CB8AC3E}">
        <p14:creationId xmlns:p14="http://schemas.microsoft.com/office/powerpoint/2010/main" val="9330760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78CF6-0D02-E136-0352-51C2556FD5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1879A8C-417B-2FE3-14D3-663526BC39B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D5D1A13-87F4-8430-90EB-7AC414C09E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DB1301-10C9-37D9-69B7-6DF31349F1DB}"/>
              </a:ext>
            </a:extLst>
          </p:cNvPr>
          <p:cNvSpPr>
            <a:spLocks noGrp="1"/>
          </p:cNvSpPr>
          <p:nvPr>
            <p:ph type="dt" sz="half" idx="10"/>
          </p:nvPr>
        </p:nvSpPr>
        <p:spPr/>
        <p:txBody>
          <a:bodyPr/>
          <a:lstStyle/>
          <a:p>
            <a:fld id="{14B15370-BAA7-44BF-ACB5-A3126C6AC25A}" type="datetimeFigureOut">
              <a:rPr lang="en-GB" smtClean="0"/>
              <a:t>20/07/2023</a:t>
            </a:fld>
            <a:endParaRPr lang="en-GB"/>
          </a:p>
        </p:txBody>
      </p:sp>
      <p:sp>
        <p:nvSpPr>
          <p:cNvPr id="6" name="Footer Placeholder 5">
            <a:extLst>
              <a:ext uri="{FF2B5EF4-FFF2-40B4-BE49-F238E27FC236}">
                <a16:creationId xmlns:a16="http://schemas.microsoft.com/office/drawing/2014/main" id="{496DB544-EF15-A097-E228-2BDE59E97C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BD663C-FA06-4E4A-C6D0-C2982DDD1F12}"/>
              </a:ext>
            </a:extLst>
          </p:cNvPr>
          <p:cNvSpPr>
            <a:spLocks noGrp="1"/>
          </p:cNvSpPr>
          <p:nvPr>
            <p:ph type="sldNum" sz="quarter" idx="12"/>
          </p:nvPr>
        </p:nvSpPr>
        <p:spPr/>
        <p:txBody>
          <a:bodyPr/>
          <a:lstStyle/>
          <a:p>
            <a:fld id="{43CC3790-2C4F-448E-A216-DCB7503FC18D}" type="slidenum">
              <a:rPr lang="en-GB" smtClean="0"/>
              <a:t>‹#›</a:t>
            </a:fld>
            <a:endParaRPr lang="en-GB"/>
          </a:p>
        </p:txBody>
      </p:sp>
    </p:spTree>
    <p:extLst>
      <p:ext uri="{BB962C8B-B14F-4D97-AF65-F5344CB8AC3E}">
        <p14:creationId xmlns:p14="http://schemas.microsoft.com/office/powerpoint/2010/main" val="412189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E9E83-F950-EE8A-B47A-6C359B769D7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0D0D07-DC13-AAC5-D8D4-8C6EB23419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306E9B-578A-2873-689E-12ADF8233D29}"/>
              </a:ext>
            </a:extLst>
          </p:cNvPr>
          <p:cNvSpPr>
            <a:spLocks noGrp="1"/>
          </p:cNvSpPr>
          <p:nvPr>
            <p:ph type="dt" sz="half" idx="10"/>
          </p:nvPr>
        </p:nvSpPr>
        <p:spPr/>
        <p:txBody>
          <a:bodyPr/>
          <a:lstStyle/>
          <a:p>
            <a:fld id="{14B15370-BAA7-44BF-ACB5-A3126C6AC25A}" type="datetimeFigureOut">
              <a:rPr lang="en-GB" smtClean="0"/>
              <a:t>20/07/2023</a:t>
            </a:fld>
            <a:endParaRPr lang="en-GB"/>
          </a:p>
        </p:txBody>
      </p:sp>
      <p:sp>
        <p:nvSpPr>
          <p:cNvPr id="5" name="Footer Placeholder 4">
            <a:extLst>
              <a:ext uri="{FF2B5EF4-FFF2-40B4-BE49-F238E27FC236}">
                <a16:creationId xmlns:a16="http://schemas.microsoft.com/office/drawing/2014/main" id="{9E9D407D-17AB-03D9-178A-24A97FE6E1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1AB01D-C4A3-36CB-CC23-5BEED0303298}"/>
              </a:ext>
            </a:extLst>
          </p:cNvPr>
          <p:cNvSpPr>
            <a:spLocks noGrp="1"/>
          </p:cNvSpPr>
          <p:nvPr>
            <p:ph type="sldNum" sz="quarter" idx="12"/>
          </p:nvPr>
        </p:nvSpPr>
        <p:spPr/>
        <p:txBody>
          <a:bodyPr/>
          <a:lstStyle/>
          <a:p>
            <a:fld id="{43CC3790-2C4F-448E-A216-DCB7503FC18D}" type="slidenum">
              <a:rPr lang="en-GB" smtClean="0"/>
              <a:t>‹#›</a:t>
            </a:fld>
            <a:endParaRPr lang="en-GB"/>
          </a:p>
        </p:txBody>
      </p:sp>
    </p:spTree>
    <p:extLst>
      <p:ext uri="{BB962C8B-B14F-4D97-AF65-F5344CB8AC3E}">
        <p14:creationId xmlns:p14="http://schemas.microsoft.com/office/powerpoint/2010/main" val="875596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02917F-52AF-69FF-C491-ABE8E7EE0DD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207231-486C-BC6F-3DA8-7D9DD56DC5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AA586C-05C2-B0B1-0B51-A5A06DEC0897}"/>
              </a:ext>
            </a:extLst>
          </p:cNvPr>
          <p:cNvSpPr>
            <a:spLocks noGrp="1"/>
          </p:cNvSpPr>
          <p:nvPr>
            <p:ph type="dt" sz="half" idx="10"/>
          </p:nvPr>
        </p:nvSpPr>
        <p:spPr/>
        <p:txBody>
          <a:bodyPr/>
          <a:lstStyle/>
          <a:p>
            <a:fld id="{14B15370-BAA7-44BF-ACB5-A3126C6AC25A}" type="datetimeFigureOut">
              <a:rPr lang="en-GB" smtClean="0"/>
              <a:t>20/07/2023</a:t>
            </a:fld>
            <a:endParaRPr lang="en-GB"/>
          </a:p>
        </p:txBody>
      </p:sp>
      <p:sp>
        <p:nvSpPr>
          <p:cNvPr id="5" name="Footer Placeholder 4">
            <a:extLst>
              <a:ext uri="{FF2B5EF4-FFF2-40B4-BE49-F238E27FC236}">
                <a16:creationId xmlns:a16="http://schemas.microsoft.com/office/drawing/2014/main" id="{E32DA6BE-079A-FED0-518E-D709E2DE9A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B91CF4-107D-06FC-8F98-B4E70B61DB1F}"/>
              </a:ext>
            </a:extLst>
          </p:cNvPr>
          <p:cNvSpPr>
            <a:spLocks noGrp="1"/>
          </p:cNvSpPr>
          <p:nvPr>
            <p:ph type="sldNum" sz="quarter" idx="12"/>
          </p:nvPr>
        </p:nvSpPr>
        <p:spPr/>
        <p:txBody>
          <a:bodyPr/>
          <a:lstStyle/>
          <a:p>
            <a:fld id="{43CC3790-2C4F-448E-A216-DCB7503FC18D}" type="slidenum">
              <a:rPr lang="en-GB" smtClean="0"/>
              <a:t>‹#›</a:t>
            </a:fld>
            <a:endParaRPr lang="en-GB"/>
          </a:p>
        </p:txBody>
      </p:sp>
    </p:spTree>
    <p:extLst>
      <p:ext uri="{BB962C8B-B14F-4D97-AF65-F5344CB8AC3E}">
        <p14:creationId xmlns:p14="http://schemas.microsoft.com/office/powerpoint/2010/main" val="2842115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6F49F6-6C48-D807-FE2C-304EBCB043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B264C7-FD3C-D64E-3D66-551E84AF8C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6DD81B-3A5E-81AC-43CF-C011367A85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B15370-BAA7-44BF-ACB5-A3126C6AC25A}" type="datetimeFigureOut">
              <a:rPr lang="en-GB" smtClean="0"/>
              <a:t>20/07/2023</a:t>
            </a:fld>
            <a:endParaRPr lang="en-GB"/>
          </a:p>
        </p:txBody>
      </p:sp>
      <p:sp>
        <p:nvSpPr>
          <p:cNvPr id="5" name="Footer Placeholder 4">
            <a:extLst>
              <a:ext uri="{FF2B5EF4-FFF2-40B4-BE49-F238E27FC236}">
                <a16:creationId xmlns:a16="http://schemas.microsoft.com/office/drawing/2014/main" id="{94DB44EB-5C5F-9F5A-DCFA-C024EDF05E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0847C06-0A0E-4D3F-090D-2D88CF023D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3CC3790-2C4F-448E-A216-DCB7503FC18D}" type="slidenum">
              <a:rPr lang="en-GB" smtClean="0"/>
              <a:t>‹#›</a:t>
            </a:fld>
            <a:endParaRPr lang="en-GB"/>
          </a:p>
        </p:txBody>
      </p:sp>
    </p:spTree>
    <p:extLst>
      <p:ext uri="{BB962C8B-B14F-4D97-AF65-F5344CB8AC3E}">
        <p14:creationId xmlns:p14="http://schemas.microsoft.com/office/powerpoint/2010/main" val="22248470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dx.doi.org/10.53056/njmsr-2021.001.1" TargetMode="External"/><Relationship Id="rId2" Type="http://schemas.openxmlformats.org/officeDocument/2006/relationships/hyperlink" Target="http://dx.doi.org/10.1145/3451223" TargetMode="External"/><Relationship Id="rId1" Type="http://schemas.openxmlformats.org/officeDocument/2006/relationships/slideLayout" Target="../slideLayouts/slideLayout2.xml"/><Relationship Id="rId6" Type="http://schemas.openxmlformats.org/officeDocument/2006/relationships/hyperlink" Target="http://dx.doi.org/10.47191/ijsshr/v5-i2-02" TargetMode="External"/><Relationship Id="rId5" Type="http://schemas.openxmlformats.org/officeDocument/2006/relationships/hyperlink" Target="http://dx.doi.org/10.1007/s43681-021-00093-w" TargetMode="External"/><Relationship Id="rId4" Type="http://schemas.openxmlformats.org/officeDocument/2006/relationships/hyperlink" Target="http://dx.doi.org/10.1057/s11369-022-00279-y"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dx.doi.org/10.18848/2327-7955/cgp/v27i01/31-39" TargetMode="External"/><Relationship Id="rId2" Type="http://schemas.openxmlformats.org/officeDocument/2006/relationships/hyperlink" Target="http://dx.doi.org/10.30580/kdips.2020.16.2.26" TargetMode="External"/><Relationship Id="rId1" Type="http://schemas.openxmlformats.org/officeDocument/2006/relationships/slideLayout" Target="../slideLayouts/slideLayout2.xml"/><Relationship Id="rId6" Type="http://schemas.openxmlformats.org/officeDocument/2006/relationships/hyperlink" Target="http://dx.doi.org/10.1111/an.122" TargetMode="External"/><Relationship Id="rId5" Type="http://schemas.openxmlformats.org/officeDocument/2006/relationships/hyperlink" Target="http://dx.doi.org/10.7553/65-2-1488" TargetMode="External"/><Relationship Id="rId4" Type="http://schemas.openxmlformats.org/officeDocument/2006/relationships/hyperlink" Target="http://dx.doi.org/10.1177/0973408212475264"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dx.doi.org/10.1080/11926422.2013.805152" TargetMode="External"/><Relationship Id="rId2" Type="http://schemas.openxmlformats.org/officeDocument/2006/relationships/hyperlink" Target="http://dx.doi.org/10.1038/nj7094-782a" TargetMode="External"/><Relationship Id="rId1" Type="http://schemas.openxmlformats.org/officeDocument/2006/relationships/slideLayout" Target="../slideLayouts/slideLayout2.xml"/><Relationship Id="rId5" Type="http://schemas.openxmlformats.org/officeDocument/2006/relationships/hyperlink" Target="https://www.weforum.org/agenda/2020/11/heres-how-technology-has-changed-and-changed-us-over-the-past-20-years/" TargetMode="External"/><Relationship Id="rId4" Type="http://schemas.openxmlformats.org/officeDocument/2006/relationships/hyperlink" Target="https://www.history.com/news/11-innovations-that-changed-history"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cmswire.com/digital-workplace/how-collaboration-technologies-can-help-improve-productivity/" TargetMode="External"/><Relationship Id="rId2" Type="http://schemas.openxmlformats.org/officeDocument/2006/relationships/hyperlink" Target="http://dx.doi.org/10.53411/jpadr.2022.3.4.1" TargetMode="External"/><Relationship Id="rId1" Type="http://schemas.openxmlformats.org/officeDocument/2006/relationships/slideLayout" Target="../slideLayouts/slideLayout2.xml"/><Relationship Id="rId6" Type="http://schemas.openxmlformats.org/officeDocument/2006/relationships/hyperlink" Target="http://dx.doi.org/10.1002/ett.4329" TargetMode="External"/><Relationship Id="rId5" Type="http://schemas.openxmlformats.org/officeDocument/2006/relationships/hyperlink" Target="http://dx.doi.org/10.3390/futuretransp2020019" TargetMode="External"/><Relationship Id="rId4" Type="http://schemas.openxmlformats.org/officeDocument/2006/relationships/hyperlink" Target="http://dx.doi.org/10.32892/jmri.292"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bio.org/media/press-release/biotechnology-innovations-sustainable-agriculture-be-highlighted-2011-bio-intern" TargetMode="External"/><Relationship Id="rId2" Type="http://schemas.openxmlformats.org/officeDocument/2006/relationships/hyperlink" Target="http://dx.doi.org/10.48047/pne.2018.55.1.03" TargetMode="External"/><Relationship Id="rId1" Type="http://schemas.openxmlformats.org/officeDocument/2006/relationships/slideLayout" Target="../slideLayouts/slideLayout2.xml"/><Relationship Id="rId6" Type="http://schemas.openxmlformats.org/officeDocument/2006/relationships/hyperlink" Target="http://dx.doi.org/10.47689/stars.university-5-pp219-223" TargetMode="External"/><Relationship Id="rId5" Type="http://schemas.openxmlformats.org/officeDocument/2006/relationships/hyperlink" Target="http://dx.doi.org/10.56578/ataiml010201" TargetMode="External"/><Relationship Id="rId4" Type="http://schemas.openxmlformats.org/officeDocument/2006/relationships/hyperlink" Target="http://dx.doi.org/10.3389/frvir.2022.1000054"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dx.doi.org/10.56831/psmph-02-067" TargetMode="External"/><Relationship Id="rId2" Type="http://schemas.openxmlformats.org/officeDocument/2006/relationships/hyperlink" Target="http://dx.doi.org/10.1016/j.iswa.2023.200188" TargetMode="External"/><Relationship Id="rId1" Type="http://schemas.openxmlformats.org/officeDocument/2006/relationships/slideLayout" Target="../slideLayouts/slideLayout2.xml"/><Relationship Id="rId6" Type="http://schemas.openxmlformats.org/officeDocument/2006/relationships/hyperlink" Target="http://dx.doi.org/10.3920/jcns2005.x051" TargetMode="External"/><Relationship Id="rId5" Type="http://schemas.openxmlformats.org/officeDocument/2006/relationships/hyperlink" Target="http://dx.doi.org/10.1007/s13162-016-0079-y" TargetMode="External"/><Relationship Id="rId4" Type="http://schemas.openxmlformats.org/officeDocument/2006/relationships/hyperlink" Target="http://dx.doi.org/10.1007/s00146-020-00956-6"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hbr.org/2007/11/eight-ways-to-build-collaborative-teams" TargetMode="External"/><Relationship Id="rId2" Type="http://schemas.openxmlformats.org/officeDocument/2006/relationships/hyperlink" Target="http://dx.doi.org/10.1108/10878570810902095" TargetMode="External"/><Relationship Id="rId1" Type="http://schemas.openxmlformats.org/officeDocument/2006/relationships/slideLayout" Target="../slideLayouts/slideLayout2.xml"/><Relationship Id="rId6" Type="http://schemas.openxmlformats.org/officeDocument/2006/relationships/hyperlink" Target="https://collaborativeleadersnetwork.org/strategies/collaborative-problem-solving/" TargetMode="External"/><Relationship Id="rId5" Type="http://schemas.openxmlformats.org/officeDocument/2006/relationships/hyperlink" Target="https://www.sesp.northwestern.edu/masters-learning-and-organizational-change/knowledge-lens/stories/2012/knowledge-sharing-leveraging-trust-and-leadership-to-increase-team-performance.html" TargetMode="External"/><Relationship Id="rId4" Type="http://schemas.openxmlformats.org/officeDocument/2006/relationships/hyperlink" Target="https://www.projectmanager.com/training/what-is-synergy"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nutcache.com/blog/the-importance-of-collaboration-in-the-workplace/" TargetMode="External"/><Relationship Id="rId2" Type="http://schemas.openxmlformats.org/officeDocument/2006/relationships/hyperlink" Target="http://dx.doi.org/10.1136/inpract.19.6.343" TargetMode="External"/><Relationship Id="rId1" Type="http://schemas.openxmlformats.org/officeDocument/2006/relationships/slideLayout" Target="../slideLayouts/slideLayout2.xml"/><Relationship Id="rId6" Type="http://schemas.openxmlformats.org/officeDocument/2006/relationships/hyperlink" Target="https://hbr.org/2008/06/the-secrets-to-successful-strategy-execution" TargetMode="External"/><Relationship Id="rId5" Type="http://schemas.openxmlformats.org/officeDocument/2006/relationships/hyperlink" Target="http://dx.doi.org/10.1016/j.newideapsych.2023.101024" TargetMode="External"/><Relationship Id="rId4" Type="http://schemas.openxmlformats.org/officeDocument/2006/relationships/hyperlink" Target="http://dx.doi.org/10.2469/cp.v30.n3.1"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9EF611-E300-23DF-1764-1E71760D24AD}"/>
              </a:ext>
            </a:extLst>
          </p:cNvPr>
          <p:cNvSpPr>
            <a:spLocks noGrp="1"/>
          </p:cNvSpPr>
          <p:nvPr>
            <p:ph type="ctrTitle"/>
          </p:nvPr>
        </p:nvSpPr>
        <p:spPr>
          <a:xfrm>
            <a:off x="890338" y="640080"/>
            <a:ext cx="6028352" cy="3566160"/>
          </a:xfrm>
        </p:spPr>
        <p:txBody>
          <a:bodyPr anchor="b">
            <a:noAutofit/>
          </a:bodyPr>
          <a:lstStyle/>
          <a:p>
            <a:pPr algn="just">
              <a:lnSpc>
                <a:spcPct val="107000"/>
              </a:lnSpc>
              <a:spcAft>
                <a:spcPts val="800"/>
              </a:spcAft>
            </a:pPr>
            <a:r>
              <a:rPr lang="en-US" sz="3200" b="1" kern="100" dirty="0">
                <a:effectLst/>
                <a:latin typeface="Calibri" panose="020F0502020204030204" pitchFamily="34" charset="0"/>
                <a:ea typeface="Calibri" panose="020F0502020204030204" pitchFamily="34" charset="0"/>
                <a:cs typeface="Times New Roman" panose="02020603050405020304" pitchFamily="18" charset="0"/>
              </a:rPr>
              <a:t>Innovation changes the world in past, present and future (AI Revolution) and </a:t>
            </a:r>
            <a:r>
              <a:rPr lang="en-US" sz="3200" b="1" kern="100" dirty="0">
                <a:latin typeface="Calibri" panose="020F0502020204030204" pitchFamily="34" charset="0"/>
                <a:ea typeface="Calibri" panose="020F0502020204030204" pitchFamily="34" charset="0"/>
                <a:cs typeface="Times New Roman" panose="02020603050405020304" pitchFamily="18" charset="0"/>
              </a:rPr>
              <a:t>collaboration’s impact to innovation in the globalisation.</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ubtitle 2">
            <a:extLst>
              <a:ext uri="{FF2B5EF4-FFF2-40B4-BE49-F238E27FC236}">
                <a16:creationId xmlns:a16="http://schemas.microsoft.com/office/drawing/2014/main" id="{EB5F30F0-6D58-0ABB-F5F5-5C13052389E8}"/>
              </a:ext>
            </a:extLst>
          </p:cNvPr>
          <p:cNvSpPr>
            <a:spLocks noGrp="1"/>
          </p:cNvSpPr>
          <p:nvPr>
            <p:ph type="subTitle" idx="1"/>
          </p:nvPr>
        </p:nvSpPr>
        <p:spPr>
          <a:xfrm>
            <a:off x="890339" y="4636008"/>
            <a:ext cx="3734014" cy="1572768"/>
          </a:xfrm>
        </p:spPr>
        <p:txBody>
          <a:bodyPr>
            <a:normAutofit/>
          </a:bodyPr>
          <a:lstStyle/>
          <a:p>
            <a:pPr algn="l"/>
            <a:r>
              <a:rPr lang="en-US" dirty="0"/>
              <a:t>MD MASUD RANA</a:t>
            </a:r>
          </a:p>
          <a:p>
            <a:pPr algn="l"/>
            <a:r>
              <a:rPr lang="en-US"/>
              <a:t>Student </a:t>
            </a:r>
            <a:r>
              <a:rPr lang="en-US" dirty="0"/>
              <a:t>ID : 2206988</a:t>
            </a:r>
            <a:endParaRPr lang="en-GB" dirty="0"/>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Hologram from iPad">
            <a:extLst>
              <a:ext uri="{FF2B5EF4-FFF2-40B4-BE49-F238E27FC236}">
                <a16:creationId xmlns:a16="http://schemas.microsoft.com/office/drawing/2014/main" id="{C01CDF74-EA62-A201-0AF1-298553263267}"/>
              </a:ext>
            </a:extLst>
          </p:cNvPr>
          <p:cNvPicPr>
            <a:picLocks noChangeAspect="1"/>
          </p:cNvPicPr>
          <p:nvPr/>
        </p:nvPicPr>
        <p:blipFill rotWithShape="1">
          <a:blip r:embed="rId4"/>
          <a:srcRect l="7871" r="25176" b="-1"/>
          <a:stretch/>
        </p:blipFill>
        <p:spPr>
          <a:xfrm>
            <a:off x="7177635" y="10"/>
            <a:ext cx="5012842"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21" name="Audio 20">
            <a:hlinkClick r:id="" action="ppaction://media"/>
            <a:extLst>
              <a:ext uri="{FF2B5EF4-FFF2-40B4-BE49-F238E27FC236}">
                <a16:creationId xmlns:a16="http://schemas.microsoft.com/office/drawing/2014/main" id="{5E1DF95D-4C99-85E4-5393-7BF1227DEBB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38651259"/>
      </p:ext>
    </p:extLst>
  </p:cSld>
  <p:clrMapOvr>
    <a:masterClrMapping/>
  </p:clrMapOvr>
  <mc:AlternateContent xmlns:mc="http://schemas.openxmlformats.org/markup-compatibility/2006" xmlns:p14="http://schemas.microsoft.com/office/powerpoint/2010/main">
    <mc:Choice Requires="p14">
      <p:transition spd="slow" p14:dur="2000" advTm="2360"/>
    </mc:Choice>
    <mc:Fallback xmlns="">
      <p:transition spd="slow" advTm="23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BB04B5-33A1-004B-6619-60C0E7A69341}"/>
              </a:ext>
            </a:extLst>
          </p:cNvPr>
          <p:cNvSpPr>
            <a:spLocks noGrp="1"/>
          </p:cNvSpPr>
          <p:nvPr>
            <p:ph type="title"/>
          </p:nvPr>
        </p:nvSpPr>
        <p:spPr>
          <a:xfrm>
            <a:off x="2421172" y="329184"/>
            <a:ext cx="9127700" cy="1783080"/>
          </a:xfrm>
        </p:spPr>
        <p:txBody>
          <a:bodyPr anchor="b">
            <a:normAutofit/>
          </a:bodyPr>
          <a:lstStyle/>
          <a:p>
            <a:r>
              <a:rPr lang="en-US" sz="5400" dirty="0"/>
              <a:t>Introduction		 </a:t>
            </a:r>
            <a:endParaRPr lang="en-GB" sz="5400" dirty="0"/>
          </a:p>
        </p:txBody>
      </p:sp>
      <p:pic>
        <p:nvPicPr>
          <p:cNvPr id="5" name="Picture 4" descr="Computer script on a screen">
            <a:extLst>
              <a:ext uri="{FF2B5EF4-FFF2-40B4-BE49-F238E27FC236}">
                <a16:creationId xmlns:a16="http://schemas.microsoft.com/office/drawing/2014/main" id="{E7CAE2D5-5EDD-BF1F-6A32-32F5DC72F1DD}"/>
              </a:ext>
            </a:extLst>
          </p:cNvPr>
          <p:cNvPicPr>
            <a:picLocks noChangeAspect="1"/>
          </p:cNvPicPr>
          <p:nvPr/>
        </p:nvPicPr>
        <p:blipFill rotWithShape="1">
          <a:blip r:embed="rId2"/>
          <a:srcRect l="7448" r="47221" b="-1"/>
          <a:stretch/>
        </p:blipFill>
        <p:spPr>
          <a:xfrm>
            <a:off x="1" y="10"/>
            <a:ext cx="231780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A29D3E-875F-316E-7549-FF1760084915}"/>
              </a:ext>
            </a:extLst>
          </p:cNvPr>
          <p:cNvSpPr>
            <a:spLocks noGrp="1"/>
          </p:cNvSpPr>
          <p:nvPr>
            <p:ph idx="1"/>
          </p:nvPr>
        </p:nvSpPr>
        <p:spPr>
          <a:xfrm>
            <a:off x="2456953" y="2706624"/>
            <a:ext cx="9091919" cy="3483864"/>
          </a:xfrm>
        </p:spPr>
        <p:txBody>
          <a:bodyPr>
            <a:normAutofit/>
          </a:bodyPr>
          <a:lstStyle/>
          <a:p>
            <a:r>
              <a:rPr lang="en-GB" sz="2400" dirty="0">
                <a:effectLst/>
                <a:latin typeface="Times New Roman" panose="02020603050405020304" pitchFamily="18" charset="0"/>
                <a:ea typeface="Times New Roman" panose="02020603050405020304" pitchFamily="18" charset="0"/>
              </a:rPr>
              <a:t>Innovation's power is to change global practises. Novel ideas, discoveries, and technology have shaped civilizations, revolutionised industries, and improved lives throughout history. Innovation may spur development, solve problems, and open new doors. It can be scientific or technical breakthroughs. Innovation drives economic progress, improves quality of life, meets social needs, and promotes global connectedness. We will examine how innovation affects medicine, energy, transportation, and communication. We can create a world that is constantly evolving and improving by understanding how innovation affects our lives today and in the future.</a:t>
            </a:r>
          </a:p>
          <a:p>
            <a:endParaRPr lang="en-GB" sz="2200" dirty="0"/>
          </a:p>
        </p:txBody>
      </p:sp>
    </p:spTree>
    <p:extLst>
      <p:ext uri="{BB962C8B-B14F-4D97-AF65-F5344CB8AC3E}">
        <p14:creationId xmlns:p14="http://schemas.microsoft.com/office/powerpoint/2010/main" val="3132221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CDB96-1A49-BA2C-42F1-7C59A66CD51A}"/>
              </a:ext>
            </a:extLst>
          </p:cNvPr>
          <p:cNvSpPr>
            <a:spLocks noGrp="1"/>
          </p:cNvSpPr>
          <p:nvPr>
            <p:ph type="title"/>
          </p:nvPr>
        </p:nvSpPr>
        <p:spPr>
          <a:xfrm>
            <a:off x="640079" y="325369"/>
            <a:ext cx="6861237" cy="1956841"/>
          </a:xfrm>
        </p:spPr>
        <p:txBody>
          <a:bodyPr anchor="b">
            <a:normAutofit/>
          </a:bodyPr>
          <a:lstStyle/>
          <a:p>
            <a:r>
              <a:rPr lang="en-US" sz="3600" b="1" dirty="0">
                <a:effectLst/>
                <a:latin typeface="Times New Roman" panose="02020603050405020304" pitchFamily="18" charset="0"/>
                <a:ea typeface="Times New Roman" panose="02020603050405020304" pitchFamily="18" charset="0"/>
              </a:rPr>
              <a:t>Innovation in the Workplace</a:t>
            </a:r>
            <a:br>
              <a:rPr lang="en-GB" sz="1800" dirty="0">
                <a:effectLst/>
                <a:latin typeface="Times New Roman" panose="02020603050405020304" pitchFamily="18" charset="0"/>
                <a:ea typeface="Times New Roman" panose="02020603050405020304" pitchFamily="18" charset="0"/>
              </a:rPr>
            </a:br>
            <a:endParaRPr lang="en-GB" sz="3600" dirty="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4F30EC-787B-A497-A184-C5DE42F1CD99}"/>
              </a:ext>
            </a:extLst>
          </p:cNvPr>
          <p:cNvSpPr>
            <a:spLocks noGrp="1"/>
          </p:cNvSpPr>
          <p:nvPr>
            <p:ph idx="1"/>
          </p:nvPr>
        </p:nvSpPr>
        <p:spPr>
          <a:xfrm>
            <a:off x="640080" y="2872899"/>
            <a:ext cx="7209194" cy="3320668"/>
          </a:xfrm>
        </p:spPr>
        <p:txBody>
          <a:bodyPr>
            <a:normAutofit/>
          </a:bodyPr>
          <a:lstStyle/>
          <a:p>
            <a:endParaRPr lang="en-US" sz="2200" dirty="0"/>
          </a:p>
          <a:p>
            <a:r>
              <a:rPr lang="en-GB" sz="2400" kern="0" dirty="0">
                <a:effectLst/>
                <a:latin typeface="Times New Roman" panose="02020603050405020304" pitchFamily="18" charset="0"/>
                <a:ea typeface="Times New Roman" panose="02020603050405020304" pitchFamily="18" charset="0"/>
              </a:rPr>
              <a:t>Remote work and collaborative technologies[1].</a:t>
            </a:r>
          </a:p>
          <a:p>
            <a:r>
              <a:rPr lang="en-GB" sz="2400" kern="0" dirty="0">
                <a:effectLst/>
                <a:latin typeface="Times New Roman" panose="02020603050405020304" pitchFamily="18" charset="0"/>
                <a:ea typeface="Times New Roman" panose="02020603050405020304" pitchFamily="18" charset="0"/>
              </a:rPr>
              <a:t>Automation and virtual collaboration [2].</a:t>
            </a:r>
          </a:p>
          <a:p>
            <a:r>
              <a:rPr lang="en-GB" sz="2400" kern="0" dirty="0">
                <a:effectLst/>
                <a:latin typeface="Times New Roman" panose="02020603050405020304" pitchFamily="18" charset="0"/>
                <a:ea typeface="Times New Roman" panose="02020603050405020304" pitchFamily="18" charset="0"/>
              </a:rPr>
              <a:t>Blockchain, the internet of things, and augmented reality [3].</a:t>
            </a:r>
          </a:p>
          <a:p>
            <a:r>
              <a:rPr lang="en-GB" sz="2400" kern="0" dirty="0">
                <a:latin typeface="Times New Roman" panose="02020603050405020304" pitchFamily="18" charset="0"/>
              </a:rPr>
              <a:t>AI revolution (Artificial intelligent) [4].</a:t>
            </a:r>
            <a:endParaRPr lang="en-GB" sz="2400" dirty="0"/>
          </a:p>
        </p:txBody>
      </p:sp>
      <p:pic>
        <p:nvPicPr>
          <p:cNvPr id="5" name="Picture 4" descr="Sphere of mesh and nodes">
            <a:extLst>
              <a:ext uri="{FF2B5EF4-FFF2-40B4-BE49-F238E27FC236}">
                <a16:creationId xmlns:a16="http://schemas.microsoft.com/office/drawing/2014/main" id="{9D26C7A4-C1BE-9E68-6F06-66D2982A860B}"/>
              </a:ext>
            </a:extLst>
          </p:cNvPr>
          <p:cNvPicPr>
            <a:picLocks noChangeAspect="1"/>
          </p:cNvPicPr>
          <p:nvPr/>
        </p:nvPicPr>
        <p:blipFill rotWithShape="1">
          <a:blip r:embed="rId2"/>
          <a:srcRect l="24773"/>
          <a:stretch/>
        </p:blipFill>
        <p:spPr>
          <a:xfrm>
            <a:off x="8141396" y="10"/>
            <a:ext cx="4049082"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021358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CDB96-1A49-BA2C-42F1-7C59A66CD51A}"/>
              </a:ext>
            </a:extLst>
          </p:cNvPr>
          <p:cNvSpPr>
            <a:spLocks noGrp="1"/>
          </p:cNvSpPr>
          <p:nvPr>
            <p:ph type="title"/>
          </p:nvPr>
        </p:nvSpPr>
        <p:spPr>
          <a:xfrm>
            <a:off x="640079" y="325369"/>
            <a:ext cx="6861237" cy="1956841"/>
          </a:xfrm>
        </p:spPr>
        <p:txBody>
          <a:bodyPr anchor="b">
            <a:normAutofit/>
          </a:bodyPr>
          <a:lstStyle/>
          <a:p>
            <a:r>
              <a:rPr lang="en-US" sz="3600" b="1" dirty="0">
                <a:effectLst/>
                <a:latin typeface="Times New Roman" panose="02020603050405020304" pitchFamily="18" charset="0"/>
                <a:ea typeface="Times New Roman" panose="02020603050405020304" pitchFamily="18" charset="0"/>
              </a:rPr>
              <a:t>Innovation in Education</a:t>
            </a:r>
            <a:br>
              <a:rPr lang="en-GB" sz="1800" dirty="0">
                <a:effectLst/>
                <a:latin typeface="Times New Roman" panose="02020603050405020304" pitchFamily="18" charset="0"/>
                <a:ea typeface="Times New Roman" panose="02020603050405020304" pitchFamily="18" charset="0"/>
              </a:rPr>
            </a:br>
            <a:r>
              <a:rPr lang="en-GB" sz="1800" dirty="0">
                <a:effectLst/>
                <a:latin typeface="Times New Roman" panose="02020603050405020304" pitchFamily="18" charset="0"/>
                <a:ea typeface="Times New Roman" panose="02020603050405020304" pitchFamily="18" charset="0"/>
              </a:rPr>
              <a:t>											</a:t>
            </a:r>
            <a:endParaRPr lang="en-GB" sz="3600" dirty="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4F30EC-787B-A497-A184-C5DE42F1CD99}"/>
              </a:ext>
            </a:extLst>
          </p:cNvPr>
          <p:cNvSpPr>
            <a:spLocks noGrp="1"/>
          </p:cNvSpPr>
          <p:nvPr>
            <p:ph idx="1"/>
          </p:nvPr>
        </p:nvSpPr>
        <p:spPr>
          <a:xfrm>
            <a:off x="640080" y="2872899"/>
            <a:ext cx="7209194" cy="3320668"/>
          </a:xfrm>
        </p:spPr>
        <p:txBody>
          <a:bodyPr>
            <a:normAutofit fontScale="92500" lnSpcReduction="20000"/>
          </a:bodyPr>
          <a:lstStyle/>
          <a:p>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Technology helps tailor learning through adaptive learning platforms, intelligent tutoring systems, and data-driven insights [5].</a:t>
            </a:r>
          </a:p>
          <a:p>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Interactive whiteboards, tablets, educational software, and online learning platforms enable immersive, interactive learning [6]. </a:t>
            </a:r>
          </a:p>
          <a:p>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Blended learning, which combines classroom instruction with online modules, lets students learn at their own speed and outside of school </a:t>
            </a:r>
            <a:r>
              <a:rPr lang="en-GB" sz="2400" kern="0" dirty="0">
                <a:latin typeface="Times New Roman" panose="02020603050405020304" pitchFamily="18" charset="0"/>
                <a:ea typeface="Times New Roman" panose="02020603050405020304" pitchFamily="18" charset="0"/>
                <a:cs typeface="Times New Roman" panose="02020603050405020304" pitchFamily="18" charset="0"/>
              </a:rPr>
              <a:t>[7].</a:t>
            </a:r>
          </a:p>
          <a:p>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Collaboration including augment reality and virtual classrooms increase teamwork, communication, and empathy [8].</a:t>
            </a:r>
            <a:endParaRPr lang="en-US" sz="2400" dirty="0">
              <a:latin typeface="Times New Roman" panose="02020603050405020304" pitchFamily="18" charset="0"/>
              <a:cs typeface="Times New Roman" panose="02020603050405020304" pitchFamily="18" charset="0"/>
            </a:endParaRPr>
          </a:p>
          <a:p>
            <a:endParaRPr lang="en-GB" sz="2200" dirty="0"/>
          </a:p>
        </p:txBody>
      </p:sp>
      <p:pic>
        <p:nvPicPr>
          <p:cNvPr id="5" name="Picture 4" descr="Sphere of mesh and nodes">
            <a:extLst>
              <a:ext uri="{FF2B5EF4-FFF2-40B4-BE49-F238E27FC236}">
                <a16:creationId xmlns:a16="http://schemas.microsoft.com/office/drawing/2014/main" id="{9D26C7A4-C1BE-9E68-6F06-66D2982A860B}"/>
              </a:ext>
            </a:extLst>
          </p:cNvPr>
          <p:cNvPicPr>
            <a:picLocks noChangeAspect="1"/>
          </p:cNvPicPr>
          <p:nvPr/>
        </p:nvPicPr>
        <p:blipFill rotWithShape="1">
          <a:blip r:embed="rId2"/>
          <a:srcRect l="24773"/>
          <a:stretch/>
        </p:blipFill>
        <p:spPr>
          <a:xfrm>
            <a:off x="8141396" y="10"/>
            <a:ext cx="4049082"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552634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CDB96-1A49-BA2C-42F1-7C59A66CD51A}"/>
              </a:ext>
            </a:extLst>
          </p:cNvPr>
          <p:cNvSpPr>
            <a:spLocks noGrp="1"/>
          </p:cNvSpPr>
          <p:nvPr>
            <p:ph type="title"/>
          </p:nvPr>
        </p:nvSpPr>
        <p:spPr>
          <a:xfrm>
            <a:off x="640079" y="325369"/>
            <a:ext cx="6861237" cy="1956841"/>
          </a:xfrm>
        </p:spPr>
        <p:txBody>
          <a:bodyPr anchor="b">
            <a:normAutofit/>
          </a:bodyPr>
          <a:lstStyle/>
          <a:p>
            <a:r>
              <a:rPr lang="en-US" sz="3600" b="1" dirty="0">
                <a:effectLst/>
                <a:latin typeface="Times New Roman" panose="02020603050405020304" pitchFamily="18" charset="0"/>
                <a:ea typeface="Times New Roman" panose="02020603050405020304" pitchFamily="18" charset="0"/>
              </a:rPr>
              <a:t>Impact on personal life:</a:t>
            </a:r>
            <a:br>
              <a:rPr lang="en-GB" sz="1800" dirty="0">
                <a:effectLst/>
                <a:latin typeface="Times New Roman" panose="02020603050405020304" pitchFamily="18" charset="0"/>
                <a:ea typeface="Times New Roman" panose="02020603050405020304" pitchFamily="18" charset="0"/>
              </a:rPr>
            </a:br>
            <a:br>
              <a:rPr lang="en-GB" sz="1800" dirty="0">
                <a:effectLst/>
                <a:latin typeface="Times New Roman" panose="02020603050405020304" pitchFamily="18" charset="0"/>
                <a:ea typeface="Times New Roman" panose="02020603050405020304" pitchFamily="18" charset="0"/>
              </a:rPr>
            </a:br>
            <a:endParaRPr lang="en-GB" sz="3600" dirty="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4F30EC-787B-A497-A184-C5DE42F1CD99}"/>
              </a:ext>
            </a:extLst>
          </p:cNvPr>
          <p:cNvSpPr>
            <a:spLocks noGrp="1"/>
          </p:cNvSpPr>
          <p:nvPr>
            <p:ph idx="1"/>
          </p:nvPr>
        </p:nvSpPr>
        <p:spPr>
          <a:xfrm>
            <a:off x="640079" y="2915457"/>
            <a:ext cx="7209194" cy="3320668"/>
          </a:xfrm>
        </p:spPr>
        <p:txBody>
          <a:bodyPr>
            <a:normAutofit/>
          </a:bodyPr>
          <a:lstStyle/>
          <a:p>
            <a:r>
              <a:rPr lang="en-GB" sz="2000" kern="0" dirty="0">
                <a:effectLst/>
                <a:latin typeface="Times New Roman" panose="02020603050405020304" pitchFamily="18" charset="0"/>
                <a:ea typeface="Times New Roman" panose="02020603050405020304" pitchFamily="18" charset="0"/>
              </a:rPr>
              <a:t>Ease of use and productivity: Smartphones, mobile apps, and digital assistants have changed how we organise our personal and daily tasks [9]</a:t>
            </a:r>
          </a:p>
          <a:p>
            <a:r>
              <a:rPr lang="en-GB" sz="2000" kern="0" dirty="0">
                <a:effectLst/>
                <a:latin typeface="Times New Roman" panose="02020603050405020304" pitchFamily="18" charset="0"/>
                <a:ea typeface="Times New Roman" panose="02020603050405020304" pitchFamily="18" charset="0"/>
              </a:rPr>
              <a:t>Communication and Connectivity: The internet and social media have changed how people engage and communicate [10]</a:t>
            </a:r>
          </a:p>
          <a:p>
            <a:r>
              <a:rPr lang="en-GB" sz="2000" kern="0" dirty="0">
                <a:effectLst/>
                <a:latin typeface="Times New Roman" panose="02020603050405020304" pitchFamily="18" charset="0"/>
                <a:ea typeface="Times New Roman" panose="02020603050405020304" pitchFamily="18" charset="0"/>
              </a:rPr>
              <a:t>Health and Wellness: Medical advances have transformed people's health. Diagnostic </a:t>
            </a:r>
            <a:r>
              <a:rPr lang="en-GB" sz="2000" kern="0" dirty="0">
                <a:latin typeface="Times New Roman" panose="02020603050405020304" pitchFamily="18" charset="0"/>
                <a:ea typeface="Times New Roman" panose="02020603050405020304" pitchFamily="18" charset="0"/>
              </a:rPr>
              <a:t>[11].</a:t>
            </a:r>
          </a:p>
          <a:p>
            <a:r>
              <a:rPr lang="en-GB" sz="2000" kern="0" dirty="0">
                <a:latin typeface="Times New Roman" panose="02020603050405020304" pitchFamily="18" charset="0"/>
                <a:ea typeface="Times New Roman" panose="02020603050405020304" pitchFamily="18" charset="0"/>
              </a:rPr>
              <a:t>S</a:t>
            </a:r>
            <a:r>
              <a:rPr lang="en-GB" sz="2000" kern="0" dirty="0">
                <a:effectLst/>
                <a:latin typeface="Times New Roman" panose="02020603050405020304" pitchFamily="18" charset="0"/>
                <a:ea typeface="Times New Roman" panose="02020603050405020304" pitchFamily="18" charset="0"/>
              </a:rPr>
              <a:t>afety and protection: New technologies have improved safety and protection and Cybersecurity advances preserve our personal data and privacy in a digital era [12].</a:t>
            </a:r>
          </a:p>
          <a:p>
            <a:endParaRPr lang="en-US" sz="2200" dirty="0"/>
          </a:p>
          <a:p>
            <a:endParaRPr lang="en-GB" sz="2200" dirty="0"/>
          </a:p>
        </p:txBody>
      </p:sp>
      <p:pic>
        <p:nvPicPr>
          <p:cNvPr id="5" name="Picture 4" descr="Sphere of mesh and nodes">
            <a:extLst>
              <a:ext uri="{FF2B5EF4-FFF2-40B4-BE49-F238E27FC236}">
                <a16:creationId xmlns:a16="http://schemas.microsoft.com/office/drawing/2014/main" id="{9D26C7A4-C1BE-9E68-6F06-66D2982A860B}"/>
              </a:ext>
            </a:extLst>
          </p:cNvPr>
          <p:cNvPicPr>
            <a:picLocks noChangeAspect="1"/>
          </p:cNvPicPr>
          <p:nvPr/>
        </p:nvPicPr>
        <p:blipFill rotWithShape="1">
          <a:blip r:embed="rId2"/>
          <a:srcRect l="24773"/>
          <a:stretch/>
        </p:blipFill>
        <p:spPr>
          <a:xfrm>
            <a:off x="8141396" y="10"/>
            <a:ext cx="4049082"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673943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CDB96-1A49-BA2C-42F1-7C59A66CD51A}"/>
              </a:ext>
            </a:extLst>
          </p:cNvPr>
          <p:cNvSpPr>
            <a:spLocks noGrp="1"/>
          </p:cNvSpPr>
          <p:nvPr>
            <p:ph type="title"/>
          </p:nvPr>
        </p:nvSpPr>
        <p:spPr>
          <a:xfrm>
            <a:off x="640079" y="325369"/>
            <a:ext cx="6861237" cy="1956841"/>
          </a:xfrm>
        </p:spPr>
        <p:txBody>
          <a:bodyPr anchor="b">
            <a:normAutofit/>
          </a:bodyPr>
          <a:lstStyle/>
          <a:p>
            <a:r>
              <a:rPr lang="en-US" sz="2400" b="1" dirty="0">
                <a:effectLst/>
                <a:latin typeface="Times New Roman" panose="02020603050405020304" pitchFamily="18" charset="0"/>
                <a:ea typeface="Times New Roman" panose="02020603050405020304" pitchFamily="18" charset="0"/>
                <a:cs typeface="Times New Roman" panose="02020603050405020304" pitchFamily="18" charset="0"/>
              </a:rPr>
              <a:t>Past, Present, and future of innovation through identifying new ideas in work, life and education.</a:t>
            </a:r>
            <a:br>
              <a:rPr lang="en-GB" sz="1800" dirty="0">
                <a:effectLst/>
                <a:latin typeface="Times New Roman" panose="02020603050405020304" pitchFamily="18" charset="0"/>
                <a:ea typeface="Times New Roman" panose="02020603050405020304" pitchFamily="18" charset="0"/>
              </a:rPr>
            </a:br>
            <a:br>
              <a:rPr lang="en-GB" sz="1800" dirty="0">
                <a:effectLst/>
                <a:latin typeface="Times New Roman" panose="02020603050405020304" pitchFamily="18" charset="0"/>
                <a:ea typeface="Times New Roman" panose="02020603050405020304" pitchFamily="18" charset="0"/>
              </a:rPr>
            </a:br>
            <a:br>
              <a:rPr lang="en-GB" sz="1800" dirty="0">
                <a:effectLst/>
                <a:latin typeface="Times New Roman" panose="02020603050405020304" pitchFamily="18" charset="0"/>
                <a:ea typeface="Times New Roman" panose="02020603050405020304" pitchFamily="18" charset="0"/>
              </a:rPr>
            </a:br>
            <a:endParaRPr lang="en-GB" sz="3600" dirty="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4F30EC-787B-A497-A184-C5DE42F1CD99}"/>
              </a:ext>
            </a:extLst>
          </p:cNvPr>
          <p:cNvSpPr>
            <a:spLocks noGrp="1"/>
          </p:cNvSpPr>
          <p:nvPr>
            <p:ph idx="1"/>
          </p:nvPr>
        </p:nvSpPr>
        <p:spPr>
          <a:xfrm>
            <a:off x="640080" y="2872899"/>
            <a:ext cx="7209194" cy="3320668"/>
          </a:xfrm>
        </p:spPr>
        <p:txBody>
          <a:bodyPr>
            <a:noAutofit/>
          </a:bodyPr>
          <a:lstStyle/>
          <a:p>
            <a:pPr marL="0" indent="0">
              <a:buNone/>
            </a:pPr>
            <a:r>
              <a:rPr lang="en-US" sz="2400" dirty="0">
                <a:latin typeface="Times New Roman" panose="02020603050405020304" pitchFamily="18" charset="0"/>
                <a:cs typeface="Times New Roman" panose="02020603050405020304" pitchFamily="18" charset="0"/>
              </a:rPr>
              <a:t>Past of Innovation : </a:t>
            </a:r>
          </a:p>
          <a:p>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Innovation has significantly shaped the course of human history in the past [13]. </a:t>
            </a:r>
          </a:p>
          <a:p>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The past was marked by revolutionary inventions and discoveries that transformed society [14]. </a:t>
            </a:r>
          </a:p>
          <a:p>
            <a:r>
              <a:rPr lang="en-US" sz="2400" kern="0" dirty="0">
                <a:latin typeface="Times New Roman" panose="02020603050405020304" pitchFamily="18" charset="0"/>
                <a:ea typeface="Times New Roman" panose="02020603050405020304" pitchFamily="18" charset="0"/>
                <a:cs typeface="Times New Roman" panose="02020603050405020304" pitchFamily="18" charset="0"/>
              </a:rPr>
              <a:t>T</a:t>
            </a:r>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he industrial revolution brought about significant advances in manufacturing and transportation, resulting in enormous societal and economic transformations [15]. </a:t>
            </a:r>
            <a:endParaRPr lang="en-GB" sz="2400" dirty="0">
              <a:latin typeface="Times New Roman" panose="02020603050405020304" pitchFamily="18" charset="0"/>
              <a:cs typeface="Times New Roman" panose="02020603050405020304" pitchFamily="18" charset="0"/>
            </a:endParaRPr>
          </a:p>
        </p:txBody>
      </p:sp>
      <p:pic>
        <p:nvPicPr>
          <p:cNvPr id="5" name="Picture 4" descr="Sphere of mesh and nodes">
            <a:extLst>
              <a:ext uri="{FF2B5EF4-FFF2-40B4-BE49-F238E27FC236}">
                <a16:creationId xmlns:a16="http://schemas.microsoft.com/office/drawing/2014/main" id="{9D26C7A4-C1BE-9E68-6F06-66D2982A860B}"/>
              </a:ext>
            </a:extLst>
          </p:cNvPr>
          <p:cNvPicPr>
            <a:picLocks noChangeAspect="1"/>
          </p:cNvPicPr>
          <p:nvPr/>
        </p:nvPicPr>
        <p:blipFill rotWithShape="1">
          <a:blip r:embed="rId2"/>
          <a:srcRect l="24773"/>
          <a:stretch/>
        </p:blipFill>
        <p:spPr>
          <a:xfrm>
            <a:off x="8141396" y="10"/>
            <a:ext cx="4049082"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122894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CDB96-1A49-BA2C-42F1-7C59A66CD51A}"/>
              </a:ext>
            </a:extLst>
          </p:cNvPr>
          <p:cNvSpPr>
            <a:spLocks noGrp="1"/>
          </p:cNvSpPr>
          <p:nvPr>
            <p:ph type="title"/>
          </p:nvPr>
        </p:nvSpPr>
        <p:spPr>
          <a:xfrm>
            <a:off x="640079" y="325369"/>
            <a:ext cx="6861237" cy="1956841"/>
          </a:xfrm>
        </p:spPr>
        <p:txBody>
          <a:bodyPr anchor="b">
            <a:normAutofit fontScale="90000"/>
          </a:bodyPr>
          <a:lstStyle/>
          <a:p>
            <a:r>
              <a:rPr lang="en-US" sz="3600" b="1" dirty="0">
                <a:effectLst/>
                <a:latin typeface="Calibri" panose="020F0502020204030204" pitchFamily="34" charset="0"/>
                <a:ea typeface="Times New Roman" panose="02020603050405020304" pitchFamily="18" charset="0"/>
              </a:rPr>
              <a:t>Past, Present, and future of innovation through identifying new ideas in work, life and education.</a:t>
            </a:r>
            <a:br>
              <a:rPr lang="en-GB" sz="1800" dirty="0">
                <a:effectLst/>
                <a:latin typeface="Times New Roman" panose="02020603050405020304" pitchFamily="18" charset="0"/>
                <a:ea typeface="Times New Roman" panose="02020603050405020304" pitchFamily="18" charset="0"/>
              </a:rPr>
            </a:br>
            <a:br>
              <a:rPr lang="en-GB" sz="1800" dirty="0">
                <a:effectLst/>
                <a:latin typeface="Times New Roman" panose="02020603050405020304" pitchFamily="18" charset="0"/>
                <a:ea typeface="Times New Roman" panose="02020603050405020304" pitchFamily="18" charset="0"/>
              </a:rPr>
            </a:br>
            <a:br>
              <a:rPr lang="en-GB" sz="1800" dirty="0">
                <a:effectLst/>
                <a:latin typeface="Times New Roman" panose="02020603050405020304" pitchFamily="18" charset="0"/>
                <a:ea typeface="Times New Roman" panose="02020603050405020304" pitchFamily="18" charset="0"/>
              </a:rPr>
            </a:br>
            <a:endParaRPr lang="en-GB" sz="3600" dirty="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4F30EC-787B-A497-A184-C5DE42F1CD99}"/>
              </a:ext>
            </a:extLst>
          </p:cNvPr>
          <p:cNvSpPr>
            <a:spLocks noGrp="1"/>
          </p:cNvSpPr>
          <p:nvPr>
            <p:ph idx="1"/>
          </p:nvPr>
        </p:nvSpPr>
        <p:spPr>
          <a:xfrm>
            <a:off x="640080" y="2872899"/>
            <a:ext cx="7209194" cy="3320668"/>
          </a:xfrm>
        </p:spPr>
        <p:txBody>
          <a:bodyPr>
            <a:normAutofit fontScale="92500" lnSpcReduction="20000"/>
          </a:bodyPr>
          <a:lstStyle/>
          <a:p>
            <a:pPr marL="0" indent="0">
              <a:buNone/>
            </a:pPr>
            <a:r>
              <a:rPr lang="en-US" sz="2200" dirty="0"/>
              <a:t>Present of Innovation : </a:t>
            </a:r>
          </a:p>
          <a:p>
            <a:r>
              <a:rPr lang="en-US" sz="1800" kern="0" dirty="0">
                <a:effectLst/>
                <a:latin typeface="Times New Roman" panose="02020603050405020304" pitchFamily="18" charset="0"/>
                <a:ea typeface="Times New Roman" panose="02020603050405020304" pitchFamily="18" charset="0"/>
              </a:rPr>
              <a:t>Automation and artificial intelligence are reshaping industries and transforming job responsibilities in the workplace [16]. </a:t>
            </a:r>
          </a:p>
          <a:p>
            <a:r>
              <a:rPr lang="en-US" sz="1800" kern="0" dirty="0">
                <a:effectLst/>
                <a:latin typeface="Times New Roman" panose="02020603050405020304" pitchFamily="18" charset="0"/>
                <a:ea typeface="Times New Roman" panose="02020603050405020304" pitchFamily="18" charset="0"/>
              </a:rPr>
              <a:t>New concepts are being implemented to increase workplace productivity, efficiency, and collaboration [17].</a:t>
            </a:r>
          </a:p>
          <a:p>
            <a:r>
              <a:rPr lang="en-US" sz="1800" kern="0" dirty="0">
                <a:effectLst/>
                <a:latin typeface="Times New Roman" panose="02020603050405020304" pitchFamily="18" charset="0"/>
                <a:ea typeface="Times New Roman" panose="02020603050405020304" pitchFamily="18" charset="0"/>
              </a:rPr>
              <a:t>Innovation has affected numerous facets of life, including healthcare, transportation, and entertainment. Medical advances, such as gene editing and </a:t>
            </a:r>
            <a:r>
              <a:rPr lang="en-US" sz="1800" kern="0" dirty="0" err="1">
                <a:effectLst/>
                <a:latin typeface="Times New Roman" panose="02020603050405020304" pitchFamily="18" charset="0"/>
                <a:ea typeface="Times New Roman" panose="02020603050405020304" pitchFamily="18" charset="0"/>
              </a:rPr>
              <a:t>personalised</a:t>
            </a:r>
            <a:r>
              <a:rPr lang="en-US" sz="1800" kern="0" dirty="0">
                <a:effectLst/>
                <a:latin typeface="Times New Roman" panose="02020603050405020304" pitchFamily="18" charset="0"/>
                <a:ea typeface="Times New Roman" panose="02020603050405020304" pitchFamily="18" charset="0"/>
              </a:rPr>
              <a:t> medicine, are transforming healthcare and enhancing patient outcomes [18]. </a:t>
            </a:r>
          </a:p>
          <a:p>
            <a:r>
              <a:rPr lang="en-US" sz="1800" kern="0" dirty="0">
                <a:effectLst/>
                <a:latin typeface="Times New Roman" panose="02020603050405020304" pitchFamily="18" charset="0"/>
                <a:ea typeface="Times New Roman" panose="02020603050405020304" pitchFamily="18" charset="0"/>
              </a:rPr>
              <a:t>The introduction of electric and autonomous vehicles is </a:t>
            </a:r>
            <a:r>
              <a:rPr lang="en-US" sz="1800" kern="0" dirty="0" err="1">
                <a:effectLst/>
                <a:latin typeface="Times New Roman" panose="02020603050405020304" pitchFamily="18" charset="0"/>
                <a:ea typeface="Times New Roman" panose="02020603050405020304" pitchFamily="18" charset="0"/>
              </a:rPr>
              <a:t>revolutionising</a:t>
            </a:r>
            <a:r>
              <a:rPr lang="en-US" sz="1800" kern="0" dirty="0">
                <a:effectLst/>
                <a:latin typeface="Times New Roman" panose="02020603050405020304" pitchFamily="18" charset="0"/>
                <a:ea typeface="Times New Roman" panose="02020603050405020304" pitchFamily="18" charset="0"/>
              </a:rPr>
              <a:t> transportation and contributing to a more sustainable future. Moreover, digital platforms and streaming services have transformed how individuals consume media and entertainment [19].</a:t>
            </a:r>
          </a:p>
        </p:txBody>
      </p:sp>
      <p:pic>
        <p:nvPicPr>
          <p:cNvPr id="5" name="Picture 4" descr="Sphere of mesh and nodes">
            <a:extLst>
              <a:ext uri="{FF2B5EF4-FFF2-40B4-BE49-F238E27FC236}">
                <a16:creationId xmlns:a16="http://schemas.microsoft.com/office/drawing/2014/main" id="{9D26C7A4-C1BE-9E68-6F06-66D2982A860B}"/>
              </a:ext>
            </a:extLst>
          </p:cNvPr>
          <p:cNvPicPr>
            <a:picLocks noChangeAspect="1"/>
          </p:cNvPicPr>
          <p:nvPr/>
        </p:nvPicPr>
        <p:blipFill rotWithShape="1">
          <a:blip r:embed="rId2"/>
          <a:srcRect l="24773"/>
          <a:stretch/>
        </p:blipFill>
        <p:spPr>
          <a:xfrm>
            <a:off x="8141396" y="10"/>
            <a:ext cx="4049082"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356840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CDB96-1A49-BA2C-42F1-7C59A66CD51A}"/>
              </a:ext>
            </a:extLst>
          </p:cNvPr>
          <p:cNvSpPr>
            <a:spLocks noGrp="1"/>
          </p:cNvSpPr>
          <p:nvPr>
            <p:ph type="title"/>
          </p:nvPr>
        </p:nvSpPr>
        <p:spPr>
          <a:xfrm>
            <a:off x="640079" y="325369"/>
            <a:ext cx="6861237" cy="1956841"/>
          </a:xfrm>
        </p:spPr>
        <p:txBody>
          <a:bodyPr anchor="b">
            <a:normAutofit/>
          </a:bodyPr>
          <a:lstStyle/>
          <a:p>
            <a:r>
              <a:rPr lang="en-US" sz="2400" b="1" dirty="0">
                <a:effectLst/>
                <a:latin typeface="Times New Roman" panose="02020603050405020304" pitchFamily="18" charset="0"/>
                <a:ea typeface="Times New Roman" panose="02020603050405020304" pitchFamily="18" charset="0"/>
                <a:cs typeface="Times New Roman" panose="02020603050405020304" pitchFamily="18" charset="0"/>
              </a:rPr>
              <a:t>Past, Present, and future of innovation through identifying new ideas in work, life and education.</a:t>
            </a:r>
            <a:b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br>
            <a:br>
              <a:rPr lang="en-GB" sz="1800" dirty="0">
                <a:effectLst/>
                <a:latin typeface="Times New Roman" panose="02020603050405020304" pitchFamily="18" charset="0"/>
                <a:ea typeface="Times New Roman" panose="02020603050405020304" pitchFamily="18" charset="0"/>
              </a:rPr>
            </a:br>
            <a:br>
              <a:rPr lang="en-GB" sz="1800" dirty="0">
                <a:effectLst/>
                <a:latin typeface="Times New Roman" panose="02020603050405020304" pitchFamily="18" charset="0"/>
                <a:ea typeface="Times New Roman" panose="02020603050405020304" pitchFamily="18" charset="0"/>
              </a:rPr>
            </a:br>
            <a:endParaRPr lang="en-GB" sz="3600" dirty="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4F30EC-787B-A497-A184-C5DE42F1CD99}"/>
              </a:ext>
            </a:extLst>
          </p:cNvPr>
          <p:cNvSpPr>
            <a:spLocks noGrp="1"/>
          </p:cNvSpPr>
          <p:nvPr>
            <p:ph idx="1"/>
          </p:nvPr>
        </p:nvSpPr>
        <p:spPr>
          <a:xfrm>
            <a:off x="640080" y="2872899"/>
            <a:ext cx="7209194" cy="3320668"/>
          </a:xfrm>
        </p:spPr>
        <p:txBody>
          <a:bodyPr>
            <a:normAutofit/>
          </a:bodyPr>
          <a:lstStyle/>
          <a:p>
            <a:pPr marL="0" indent="0">
              <a:buNone/>
            </a:pPr>
            <a:r>
              <a:rPr lang="en-US" sz="1800" dirty="0">
                <a:latin typeface="Times New Roman" panose="02020603050405020304" pitchFamily="18" charset="0"/>
                <a:cs typeface="Times New Roman" panose="02020603050405020304" pitchFamily="18" charset="0"/>
              </a:rPr>
              <a:t>Future of Innovation : </a:t>
            </a:r>
          </a:p>
          <a:p>
            <a:r>
              <a:rPr lang="en-US" sz="1800" kern="0" dirty="0">
                <a:latin typeface="Times New Roman" panose="02020603050405020304" pitchFamily="18" charset="0"/>
                <a:ea typeface="Times New Roman" panose="02020603050405020304" pitchFamily="18" charset="0"/>
                <a:cs typeface="Times New Roman" panose="02020603050405020304" pitchFamily="18" charset="0"/>
              </a:rPr>
              <a:t>T</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he integration of emerging technologies such as 5G, the Internet of Things, blockchain, and quantum computation will result in transformational changes across a variety of domains [20].</a:t>
            </a:r>
          </a:p>
          <a:p>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Automation and artificial intelligence will continue to have an impact on employment roles, necessitating the development of new skills and a rethinking of work structures [21]. </a:t>
            </a:r>
          </a:p>
          <a:p>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Biotechnology advancements may facilitate innovations in fields such as healthcare, agricultural production, and environmental remediation [22].</a:t>
            </a:r>
          </a:p>
          <a:p>
            <a:r>
              <a:rPr lang="en-US" sz="1800" kern="0" dirty="0">
                <a:latin typeface="Times New Roman" panose="02020603050405020304" pitchFamily="18" charset="0"/>
                <a:ea typeface="Times New Roman" panose="02020603050405020304" pitchFamily="18" charset="0"/>
                <a:cs typeface="Times New Roman" panose="02020603050405020304" pitchFamily="18" charset="0"/>
              </a:rPr>
              <a:t>I</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nnovative assessment methods will transition from traditional exams to competency- and project-based assessments [23].</a:t>
            </a:r>
          </a:p>
        </p:txBody>
      </p:sp>
      <p:pic>
        <p:nvPicPr>
          <p:cNvPr id="5" name="Picture 4" descr="Sphere of mesh and nodes">
            <a:extLst>
              <a:ext uri="{FF2B5EF4-FFF2-40B4-BE49-F238E27FC236}">
                <a16:creationId xmlns:a16="http://schemas.microsoft.com/office/drawing/2014/main" id="{9D26C7A4-C1BE-9E68-6F06-66D2982A860B}"/>
              </a:ext>
            </a:extLst>
          </p:cNvPr>
          <p:cNvPicPr>
            <a:picLocks noChangeAspect="1"/>
          </p:cNvPicPr>
          <p:nvPr/>
        </p:nvPicPr>
        <p:blipFill rotWithShape="1">
          <a:blip r:embed="rId2"/>
          <a:srcRect l="24773"/>
          <a:stretch/>
        </p:blipFill>
        <p:spPr>
          <a:xfrm>
            <a:off x="8141396" y="10"/>
            <a:ext cx="4049082"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217548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CDB96-1A49-BA2C-42F1-7C59A66CD51A}"/>
              </a:ext>
            </a:extLst>
          </p:cNvPr>
          <p:cNvSpPr>
            <a:spLocks noGrp="1"/>
          </p:cNvSpPr>
          <p:nvPr>
            <p:ph type="title"/>
          </p:nvPr>
        </p:nvSpPr>
        <p:spPr>
          <a:xfrm>
            <a:off x="640079" y="325369"/>
            <a:ext cx="6861237" cy="1956841"/>
          </a:xfrm>
        </p:spPr>
        <p:txBody>
          <a:bodyPr anchor="b">
            <a:normAutofit/>
          </a:bodyPr>
          <a:lstStyle/>
          <a:p>
            <a:r>
              <a:rPr lang="en-US" sz="2400" b="1" dirty="0">
                <a:latin typeface="Times New Roman" panose="02020603050405020304" pitchFamily="18" charset="0"/>
                <a:ea typeface="Times New Roman" panose="02020603050405020304" pitchFamily="18" charset="0"/>
                <a:cs typeface="Times New Roman" panose="02020603050405020304" pitchFamily="18" charset="0"/>
              </a:rPr>
              <a:t>FUTURE : AI Revolution</a:t>
            </a:r>
            <a:br>
              <a:rPr lang="en-GB" sz="1800" dirty="0">
                <a:effectLst/>
                <a:latin typeface="Times New Roman" panose="02020603050405020304" pitchFamily="18" charset="0"/>
                <a:ea typeface="Times New Roman" panose="02020603050405020304" pitchFamily="18" charset="0"/>
              </a:rPr>
            </a:br>
            <a:br>
              <a:rPr lang="en-GB" sz="1800" dirty="0">
                <a:effectLst/>
                <a:latin typeface="Times New Roman" panose="02020603050405020304" pitchFamily="18" charset="0"/>
                <a:ea typeface="Times New Roman" panose="02020603050405020304" pitchFamily="18" charset="0"/>
              </a:rPr>
            </a:br>
            <a:br>
              <a:rPr lang="en-GB" sz="1800" dirty="0">
                <a:effectLst/>
                <a:latin typeface="Times New Roman" panose="02020603050405020304" pitchFamily="18" charset="0"/>
                <a:ea typeface="Times New Roman" panose="02020603050405020304" pitchFamily="18" charset="0"/>
              </a:rPr>
            </a:br>
            <a:endParaRPr lang="en-GB" sz="3600" dirty="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4F30EC-787B-A497-A184-C5DE42F1CD99}"/>
              </a:ext>
            </a:extLst>
          </p:cNvPr>
          <p:cNvSpPr>
            <a:spLocks noGrp="1"/>
          </p:cNvSpPr>
          <p:nvPr>
            <p:ph idx="1"/>
          </p:nvPr>
        </p:nvSpPr>
        <p:spPr>
          <a:xfrm>
            <a:off x="640080" y="2872899"/>
            <a:ext cx="7209194" cy="3320668"/>
          </a:xfrm>
        </p:spPr>
        <p:txBody>
          <a:bodyPr>
            <a:normAutofit/>
          </a:bodyPr>
          <a:lstStyle/>
          <a:p>
            <a:r>
              <a:rPr lang="en-GB" sz="2400" dirty="0">
                <a:effectLst/>
                <a:latin typeface="Times New Roman" panose="02020603050405020304" pitchFamily="18" charset="0"/>
                <a:ea typeface="Calibri" panose="020F0502020204030204" pitchFamily="34" charset="0"/>
                <a:cs typeface="Times New Roman" panose="02020603050405020304" pitchFamily="18" charset="0"/>
              </a:rPr>
              <a:t>Rapid advancement [24].</a:t>
            </a:r>
          </a:p>
          <a:p>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Automation and optimization</a:t>
            </a:r>
            <a:r>
              <a:rPr lang="en-GB" sz="2400" dirty="0">
                <a:latin typeface="Times New Roman" panose="02020603050405020304" pitchFamily="18" charset="0"/>
                <a:ea typeface="Calibri" panose="020F0502020204030204" pitchFamily="34" charset="0"/>
                <a:cs typeface="Times New Roman" panose="02020603050405020304" pitchFamily="18" charset="0"/>
              </a:rPr>
              <a:t>[25].</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a:t>
            </a:r>
          </a:p>
          <a:p>
            <a:r>
              <a:rPr lang="en-GB" sz="2400" dirty="0">
                <a:effectLst/>
                <a:latin typeface="Times New Roman" panose="02020603050405020304" pitchFamily="18" charset="0"/>
                <a:ea typeface="Calibri" panose="020F0502020204030204" pitchFamily="34" charset="0"/>
                <a:cs typeface="Times New Roman" panose="02020603050405020304" pitchFamily="18" charset="0"/>
              </a:rPr>
              <a:t>Enhanced decision-making[26].</a:t>
            </a:r>
          </a:p>
          <a:p>
            <a:r>
              <a:rPr lang="en-GB" sz="2400" dirty="0">
                <a:effectLst/>
                <a:latin typeface="Times New Roman" panose="02020603050405020304" pitchFamily="18" charset="0"/>
                <a:ea typeface="Calibri" panose="020F0502020204030204" pitchFamily="34" charset="0"/>
                <a:cs typeface="Times New Roman" panose="02020603050405020304" pitchFamily="18" charset="0"/>
              </a:rPr>
              <a:t>Transforming industries</a:t>
            </a:r>
            <a:r>
              <a:rPr lang="en-GB" sz="2400" dirty="0">
                <a:latin typeface="Times New Roman" panose="02020603050405020304" pitchFamily="18" charset="0"/>
                <a:ea typeface="Calibri" panose="020F0502020204030204" pitchFamily="34" charset="0"/>
                <a:cs typeface="Times New Roman" panose="02020603050405020304" pitchFamily="18" charset="0"/>
              </a:rPr>
              <a:t> [27].</a:t>
            </a:r>
          </a:p>
          <a:p>
            <a:r>
              <a:rPr lang="en-GB" sz="2400" dirty="0">
                <a:effectLst/>
                <a:latin typeface="Times New Roman" panose="02020603050405020304" pitchFamily="18" charset="0"/>
                <a:ea typeface="Calibri" panose="020F0502020204030204" pitchFamily="34" charset="0"/>
                <a:cs typeface="Times New Roman" panose="02020603050405020304" pitchFamily="18" charset="0"/>
              </a:rPr>
              <a:t>Ethical and societal considerations [28].</a:t>
            </a:r>
            <a:endParaRPr lang="en-GB" sz="2400" dirty="0">
              <a:latin typeface="Times New Roman" panose="02020603050405020304" pitchFamily="18" charset="0"/>
              <a:cs typeface="Times New Roman" panose="02020603050405020304" pitchFamily="18" charset="0"/>
            </a:endParaRPr>
          </a:p>
        </p:txBody>
      </p:sp>
      <p:pic>
        <p:nvPicPr>
          <p:cNvPr id="5" name="Picture 4" descr="Sphere of mesh and nodes">
            <a:extLst>
              <a:ext uri="{FF2B5EF4-FFF2-40B4-BE49-F238E27FC236}">
                <a16:creationId xmlns:a16="http://schemas.microsoft.com/office/drawing/2014/main" id="{9D26C7A4-C1BE-9E68-6F06-66D2982A860B}"/>
              </a:ext>
            </a:extLst>
          </p:cNvPr>
          <p:cNvPicPr>
            <a:picLocks noChangeAspect="1"/>
          </p:cNvPicPr>
          <p:nvPr/>
        </p:nvPicPr>
        <p:blipFill rotWithShape="1">
          <a:blip r:embed="rId2"/>
          <a:srcRect l="24773"/>
          <a:stretch/>
        </p:blipFill>
        <p:spPr>
          <a:xfrm>
            <a:off x="8141396" y="10"/>
            <a:ext cx="4049082"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824003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CDB96-1A49-BA2C-42F1-7C59A66CD51A}"/>
              </a:ext>
            </a:extLst>
          </p:cNvPr>
          <p:cNvSpPr>
            <a:spLocks noGrp="1"/>
          </p:cNvSpPr>
          <p:nvPr>
            <p:ph type="title"/>
          </p:nvPr>
        </p:nvSpPr>
        <p:spPr>
          <a:xfrm>
            <a:off x="640079" y="325369"/>
            <a:ext cx="6861237" cy="1956841"/>
          </a:xfrm>
        </p:spPr>
        <p:txBody>
          <a:bodyPr anchor="b">
            <a:normAutofit fontScale="90000"/>
          </a:bodyPr>
          <a:lstStyle/>
          <a:p>
            <a:r>
              <a:rPr lang="en-US" sz="2400" b="1" kern="100" dirty="0">
                <a:effectLst/>
                <a:latin typeface="Times New Roman" panose="02020603050405020304" pitchFamily="18" charset="0"/>
                <a:ea typeface="Calibri" panose="020F0502020204030204" pitchFamily="34" charset="0"/>
                <a:cs typeface="Times New Roman" panose="02020603050405020304" pitchFamily="18" charset="0"/>
              </a:rPr>
              <a:t>Collaboration Not Competition to win and be in the part of the success story in this globalization era.</a:t>
            </a:r>
            <a:b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br>
            <a:b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br>
            <a:br>
              <a:rPr lang="en-GB" sz="1800" dirty="0">
                <a:effectLst/>
                <a:latin typeface="Times New Roman" panose="02020603050405020304" pitchFamily="18" charset="0"/>
                <a:ea typeface="Times New Roman" panose="02020603050405020304" pitchFamily="18" charset="0"/>
              </a:rPr>
            </a:br>
            <a:endParaRPr lang="en-GB" sz="3600" dirty="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4F30EC-787B-A497-A184-C5DE42F1CD99}"/>
              </a:ext>
            </a:extLst>
          </p:cNvPr>
          <p:cNvSpPr>
            <a:spLocks noGrp="1"/>
          </p:cNvSpPr>
          <p:nvPr>
            <p:ph idx="1"/>
          </p:nvPr>
        </p:nvSpPr>
        <p:spPr>
          <a:xfrm>
            <a:off x="640080" y="2872899"/>
            <a:ext cx="7209194" cy="3320668"/>
          </a:xfrm>
        </p:spPr>
        <p:txBody>
          <a:bodyPr>
            <a:normAutofit lnSpcReduction="10000"/>
          </a:bodyPr>
          <a:lstStyle/>
          <a:p>
            <a:r>
              <a:rPr lang="en-GB" sz="1800" dirty="0">
                <a:solidFill>
                  <a:srgbClr val="252525"/>
                </a:solidFill>
                <a:effectLst/>
                <a:latin typeface="Calibri" panose="020F0502020204030204" pitchFamily="34" charset="0"/>
                <a:ea typeface="Calibri" panose="020F0502020204030204" pitchFamily="34" charset="0"/>
              </a:rPr>
              <a:t>The idea of "collaboration, not competition" has developed as a potent mantra for success in today's fast-paced and connected environment [29]. </a:t>
            </a:r>
          </a:p>
          <a:p>
            <a:r>
              <a:rPr lang="en-GB" sz="1800" dirty="0">
                <a:solidFill>
                  <a:srgbClr val="252525"/>
                </a:solidFill>
                <a:effectLst/>
                <a:latin typeface="Calibri" panose="020F0502020204030204" pitchFamily="34" charset="0"/>
                <a:ea typeface="Calibri" panose="020F0502020204030204" pitchFamily="34" charset="0"/>
              </a:rPr>
              <a:t> The days when ferocious competition and violent rivalry were viewed as the only routes to success are long gone. Instead, there has been a trend towards collaboration, understanding the enormous importance of collaborating with others to achieve shared objectives [30]. </a:t>
            </a:r>
          </a:p>
          <a:p>
            <a:r>
              <a:rPr lang="en-GB" sz="1800" dirty="0">
                <a:solidFill>
                  <a:srgbClr val="252525"/>
                </a:solidFill>
                <a:effectLst/>
                <a:latin typeface="Calibri" panose="020F0502020204030204" pitchFamily="34" charset="0"/>
                <a:ea typeface="Calibri" panose="020F0502020204030204" pitchFamily="34" charset="0"/>
              </a:rPr>
              <a:t>This strategy places a strong emphasis on how collaboration, the exchange of knowledge, and mutual assistance may cross boundaries and promote a culture of cooperation [31]. </a:t>
            </a:r>
          </a:p>
          <a:p>
            <a:r>
              <a:rPr lang="en-GB" sz="1800" dirty="0">
                <a:solidFill>
                  <a:srgbClr val="252525"/>
                </a:solidFill>
                <a:effectLst/>
                <a:latin typeface="Calibri" panose="020F0502020204030204" pitchFamily="34" charset="0"/>
                <a:ea typeface="Calibri" panose="020F0502020204030204" pitchFamily="34" charset="0"/>
              </a:rPr>
              <a:t>Collaboration is a potent strategy that encourages teamwork rather than concentrating simply on competition [32]. </a:t>
            </a:r>
            <a:endParaRPr lang="en-US" sz="2200" dirty="0"/>
          </a:p>
          <a:p>
            <a:endParaRPr lang="en-GB" sz="2200" dirty="0"/>
          </a:p>
        </p:txBody>
      </p:sp>
      <p:pic>
        <p:nvPicPr>
          <p:cNvPr id="5" name="Picture 4" descr="Sphere of mesh and nodes">
            <a:extLst>
              <a:ext uri="{FF2B5EF4-FFF2-40B4-BE49-F238E27FC236}">
                <a16:creationId xmlns:a16="http://schemas.microsoft.com/office/drawing/2014/main" id="{9D26C7A4-C1BE-9E68-6F06-66D2982A860B}"/>
              </a:ext>
            </a:extLst>
          </p:cNvPr>
          <p:cNvPicPr>
            <a:picLocks noChangeAspect="1"/>
          </p:cNvPicPr>
          <p:nvPr/>
        </p:nvPicPr>
        <p:blipFill rotWithShape="1">
          <a:blip r:embed="rId2"/>
          <a:srcRect l="24773"/>
          <a:stretch/>
        </p:blipFill>
        <p:spPr>
          <a:xfrm>
            <a:off x="8141396" y="10"/>
            <a:ext cx="4049082"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917766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CDB96-1A49-BA2C-42F1-7C59A66CD51A}"/>
              </a:ext>
            </a:extLst>
          </p:cNvPr>
          <p:cNvSpPr>
            <a:spLocks noGrp="1"/>
          </p:cNvSpPr>
          <p:nvPr>
            <p:ph type="title"/>
          </p:nvPr>
        </p:nvSpPr>
        <p:spPr>
          <a:xfrm>
            <a:off x="640079" y="325369"/>
            <a:ext cx="6861237" cy="1956841"/>
          </a:xfrm>
        </p:spPr>
        <p:txBody>
          <a:bodyPr anchor="b">
            <a:normAutofit fontScale="90000"/>
          </a:bodyPr>
          <a:lstStyle/>
          <a:p>
            <a:r>
              <a:rPr lang="en-US" sz="2400" b="1" kern="100" dirty="0">
                <a:effectLst/>
                <a:latin typeface="Times New Roman" panose="02020603050405020304" pitchFamily="18" charset="0"/>
                <a:ea typeface="Calibri" panose="020F0502020204030204" pitchFamily="34" charset="0"/>
                <a:cs typeface="Times New Roman" panose="02020603050405020304" pitchFamily="18" charset="0"/>
              </a:rPr>
              <a:t>Collaboration Not Competition to win and be in the part of the success story in this globalization era.</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Times New Roman" panose="02020603050405020304" pitchFamily="18" charset="0"/>
                <a:ea typeface="Times New Roman" panose="02020603050405020304" pitchFamily="18" charset="0"/>
              </a:rPr>
            </a:br>
            <a:br>
              <a:rPr lang="en-GB" sz="1800" dirty="0">
                <a:effectLst/>
                <a:latin typeface="Times New Roman" panose="02020603050405020304" pitchFamily="18" charset="0"/>
                <a:ea typeface="Times New Roman" panose="02020603050405020304" pitchFamily="18" charset="0"/>
              </a:rPr>
            </a:br>
            <a:endParaRPr lang="en-GB" sz="3600" dirty="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4F30EC-787B-A497-A184-C5DE42F1CD99}"/>
              </a:ext>
            </a:extLst>
          </p:cNvPr>
          <p:cNvSpPr>
            <a:spLocks noGrp="1"/>
          </p:cNvSpPr>
          <p:nvPr>
            <p:ph idx="1"/>
          </p:nvPr>
        </p:nvSpPr>
        <p:spPr>
          <a:xfrm>
            <a:off x="640080" y="2872899"/>
            <a:ext cx="7209194" cy="3320668"/>
          </a:xfrm>
        </p:spPr>
        <p:txBody>
          <a:bodyPr>
            <a:normAutofit fontScale="92500" lnSpcReduction="20000"/>
          </a:bodyPr>
          <a:lstStyle/>
          <a:p>
            <a:r>
              <a:rPr lang="en-GB" sz="1800" b="1" dirty="0">
                <a:solidFill>
                  <a:srgbClr val="252525"/>
                </a:solidFill>
                <a:effectLst/>
                <a:latin typeface="Calibri" panose="020F0502020204030204" pitchFamily="34" charset="0"/>
                <a:ea typeface="Calibri" panose="020F0502020204030204" pitchFamily="34" charset="0"/>
              </a:rPr>
              <a:t>Synergy:</a:t>
            </a:r>
            <a:r>
              <a:rPr lang="en-GB" sz="1800" dirty="0">
                <a:solidFill>
                  <a:srgbClr val="252525"/>
                </a:solidFill>
                <a:effectLst/>
                <a:latin typeface="Calibri" panose="020F0502020204030204" pitchFamily="34" charset="0"/>
                <a:ea typeface="Calibri" panose="020F0502020204030204" pitchFamily="34" charset="0"/>
              </a:rPr>
              <a:t> Through collaboration, people and organisations can pool their individual talents and resources to produce more effective outcomes as a group [33]. </a:t>
            </a:r>
          </a:p>
          <a:p>
            <a:r>
              <a:rPr lang="en-GB" sz="1800" b="1" dirty="0">
                <a:solidFill>
                  <a:srgbClr val="252525"/>
                </a:solidFill>
                <a:effectLst/>
                <a:latin typeface="Calibri" panose="020F0502020204030204" pitchFamily="34" charset="0"/>
                <a:ea typeface="Calibri" panose="020F0502020204030204" pitchFamily="34" charset="0"/>
              </a:rPr>
              <a:t>Sharing of knowledge:</a:t>
            </a:r>
            <a:r>
              <a:rPr lang="en-GB" sz="1800" dirty="0">
                <a:solidFill>
                  <a:srgbClr val="252525"/>
                </a:solidFill>
                <a:effectLst/>
                <a:latin typeface="Calibri" panose="020F0502020204030204" pitchFamily="34" charset="0"/>
                <a:ea typeface="Calibri" panose="020F0502020204030204" pitchFamily="34" charset="0"/>
              </a:rPr>
              <a:t> Collaboration promotes an atmosphere of free interchange of ideas. When people work together, they may exchange knowledge, suggestions, and best practises, which promotes ongoing learning and development [34]. </a:t>
            </a:r>
          </a:p>
          <a:p>
            <a:r>
              <a:rPr lang="en-GB" sz="1800" b="1" dirty="0">
                <a:solidFill>
                  <a:srgbClr val="252525"/>
                </a:solidFill>
                <a:effectLst/>
                <a:latin typeface="Calibri" panose="020F0502020204030204" pitchFamily="34" charset="0"/>
                <a:ea typeface="Calibri" panose="020F0502020204030204" pitchFamily="34" charset="0"/>
              </a:rPr>
              <a:t>Enhanced problem-solving:</a:t>
            </a:r>
            <a:r>
              <a:rPr lang="en-GB" sz="1800" dirty="0">
                <a:solidFill>
                  <a:srgbClr val="252525"/>
                </a:solidFill>
                <a:effectLst/>
                <a:latin typeface="Calibri" panose="020F0502020204030204" pitchFamily="34" charset="0"/>
                <a:ea typeface="Calibri" panose="020F0502020204030204" pitchFamily="34" charset="0"/>
              </a:rPr>
              <a:t> Collaboration brings together a variety of viewpoints and subject matter experts, allowing for more thorough problem-solving [35]. </a:t>
            </a:r>
          </a:p>
          <a:p>
            <a:r>
              <a:rPr lang="en-GB" sz="1800" b="1" dirty="0">
                <a:solidFill>
                  <a:srgbClr val="252525"/>
                </a:solidFill>
                <a:effectLst/>
                <a:latin typeface="Calibri" panose="020F0502020204030204" pitchFamily="34" charset="0"/>
                <a:ea typeface="Calibri" panose="020F0502020204030204" pitchFamily="34" charset="0"/>
              </a:rPr>
              <a:t>Shared resources and costs:</a:t>
            </a:r>
            <a:r>
              <a:rPr lang="en-GB" sz="1800" dirty="0">
                <a:solidFill>
                  <a:srgbClr val="252525"/>
                </a:solidFill>
                <a:effectLst/>
                <a:latin typeface="Calibri" panose="020F0502020204030204" pitchFamily="34" charset="0"/>
                <a:ea typeface="Calibri" panose="020F0502020204030204" pitchFamily="34" charset="0"/>
              </a:rPr>
              <a:t> Collaboration enables the pooling of resources, which lowers individual costs and burdens [36]. </a:t>
            </a:r>
          </a:p>
          <a:p>
            <a:r>
              <a:rPr lang="en-GB" sz="1800" b="1" dirty="0">
                <a:solidFill>
                  <a:srgbClr val="252525"/>
                </a:solidFill>
                <a:effectLst/>
                <a:latin typeface="Calibri" panose="020F0502020204030204" pitchFamily="34" charset="0"/>
                <a:ea typeface="Calibri" panose="020F0502020204030204" pitchFamily="34" charset="0"/>
              </a:rPr>
              <a:t>Impact on society:</a:t>
            </a:r>
            <a:r>
              <a:rPr lang="en-GB" sz="1800" dirty="0">
                <a:solidFill>
                  <a:srgbClr val="252525"/>
                </a:solidFill>
                <a:effectLst/>
                <a:latin typeface="Calibri" panose="020F0502020204030204" pitchFamily="34" charset="0"/>
                <a:ea typeface="Calibri" panose="020F0502020204030204" pitchFamily="34" charset="0"/>
              </a:rPr>
              <a:t> Collaboration can benefit people in ways that go beyond their own achievements [37]. </a:t>
            </a:r>
            <a:endParaRPr lang="en-GB" sz="2200" dirty="0"/>
          </a:p>
        </p:txBody>
      </p:sp>
      <p:pic>
        <p:nvPicPr>
          <p:cNvPr id="5" name="Picture 4" descr="Sphere of mesh and nodes">
            <a:extLst>
              <a:ext uri="{FF2B5EF4-FFF2-40B4-BE49-F238E27FC236}">
                <a16:creationId xmlns:a16="http://schemas.microsoft.com/office/drawing/2014/main" id="{9D26C7A4-C1BE-9E68-6F06-66D2982A860B}"/>
              </a:ext>
            </a:extLst>
          </p:cNvPr>
          <p:cNvPicPr>
            <a:picLocks noChangeAspect="1"/>
          </p:cNvPicPr>
          <p:nvPr/>
        </p:nvPicPr>
        <p:blipFill rotWithShape="1">
          <a:blip r:embed="rId2"/>
          <a:srcRect l="24773"/>
          <a:stretch/>
        </p:blipFill>
        <p:spPr>
          <a:xfrm>
            <a:off x="8141396" y="10"/>
            <a:ext cx="4049082"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885160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E0E889-093D-2FFF-9EBE-E068480BC8D2}"/>
              </a:ext>
            </a:extLst>
          </p:cNvPr>
          <p:cNvSpPr>
            <a:spLocks noGrp="1"/>
          </p:cNvSpPr>
          <p:nvPr>
            <p:ph type="title"/>
          </p:nvPr>
        </p:nvSpPr>
        <p:spPr>
          <a:xfrm>
            <a:off x="640080" y="325369"/>
            <a:ext cx="7136366" cy="1956841"/>
          </a:xfrm>
        </p:spPr>
        <p:txBody>
          <a:bodyPr anchor="b">
            <a:normAutofit/>
          </a:bodyPr>
          <a:lstStyle/>
          <a:p>
            <a:pPr algn="just"/>
            <a:r>
              <a:rPr lang="en-GB" sz="2400" b="1" dirty="0">
                <a:solidFill>
                  <a:srgbClr val="252525"/>
                </a:solidFill>
                <a:effectLst/>
                <a:latin typeface="Times New Roman" panose="02020603050405020304" pitchFamily="18" charset="0"/>
                <a:ea typeface="Times New Roman" panose="02020603050405020304" pitchFamily="18" charset="0"/>
              </a:rPr>
              <a:t>Personal Evaluation and today’s World: Little drops make the mighty ocean.</a:t>
            </a:r>
            <a:endParaRPr lang="en-GB" sz="2400" dirty="0">
              <a:effectLst/>
              <a:latin typeface="Times New Roman" panose="02020603050405020304" pitchFamily="18" charset="0"/>
              <a:ea typeface="Times New Roman" panose="02020603050405020304" pitchFamily="18" charset="0"/>
            </a:endParaRP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E9FDE9-3FD4-50E4-5015-78504221F0E4}"/>
              </a:ext>
            </a:extLst>
          </p:cNvPr>
          <p:cNvSpPr>
            <a:spLocks noGrp="1"/>
          </p:cNvSpPr>
          <p:nvPr>
            <p:ph idx="1"/>
          </p:nvPr>
        </p:nvSpPr>
        <p:spPr>
          <a:xfrm>
            <a:off x="640080" y="2872899"/>
            <a:ext cx="7451955" cy="3320668"/>
          </a:xfrm>
        </p:spPr>
        <p:txBody>
          <a:bodyPr>
            <a:normAutofit lnSpcReduction="10000"/>
          </a:bodyPr>
          <a:lstStyle/>
          <a:p>
            <a:r>
              <a:rPr lang="en-GB" sz="1800" b="1" dirty="0">
                <a:solidFill>
                  <a:srgbClr val="252525"/>
                </a:solidFill>
                <a:effectLst/>
                <a:latin typeface="Calibri" panose="020F0502020204030204" pitchFamily="34" charset="0"/>
                <a:ea typeface="Calibri" panose="020F0502020204030204" pitchFamily="34" charset="0"/>
              </a:rPr>
              <a:t>Measuring Success:</a:t>
            </a:r>
            <a:r>
              <a:rPr lang="en-GB" sz="1800" dirty="0">
                <a:solidFill>
                  <a:srgbClr val="252525"/>
                </a:solidFill>
                <a:effectLst/>
                <a:latin typeface="Calibri" panose="020F0502020204030204" pitchFamily="34" charset="0"/>
                <a:ea typeface="Calibri" panose="020F0502020204030204" pitchFamily="34" charset="0"/>
              </a:rPr>
              <a:t> Finding the right criteria or metrics to use to analyse progress and achievements is an important part of measuring success [38]. </a:t>
            </a:r>
          </a:p>
          <a:p>
            <a:r>
              <a:rPr lang="en-GB" sz="1800" b="1" dirty="0">
                <a:solidFill>
                  <a:srgbClr val="252525"/>
                </a:solidFill>
                <a:effectLst/>
                <a:latin typeface="Calibri" panose="020F0502020204030204" pitchFamily="34" charset="0"/>
                <a:ea typeface="Calibri" panose="020F0502020204030204" pitchFamily="34" charset="0"/>
              </a:rPr>
              <a:t>Personal Evaluation:</a:t>
            </a:r>
            <a:r>
              <a:rPr lang="en-GB" sz="1800" dirty="0">
                <a:solidFill>
                  <a:srgbClr val="252525"/>
                </a:solidFill>
                <a:effectLst/>
                <a:latin typeface="Calibri" panose="020F0502020204030204" pitchFamily="34" charset="0"/>
                <a:ea typeface="Calibri" panose="020F0502020204030204" pitchFamily="34" charset="0"/>
              </a:rPr>
              <a:t> Reflecting on one's own personal qualities, flaws, and opportunities for growth is all part of the process of conducting a personal evaluation [39]. </a:t>
            </a:r>
          </a:p>
          <a:p>
            <a:r>
              <a:rPr lang="en-GB" sz="1800" b="1" dirty="0">
                <a:solidFill>
                  <a:srgbClr val="252525"/>
                </a:solidFill>
                <a:effectLst/>
                <a:latin typeface="Calibri" panose="020F0502020204030204" pitchFamily="34" charset="0"/>
                <a:ea typeface="Calibri" panose="020F0502020204030204" pitchFamily="34" charset="0"/>
              </a:rPr>
              <a:t>Moving Forward:</a:t>
            </a:r>
            <a:r>
              <a:rPr lang="en-GB" sz="1800" dirty="0">
                <a:solidFill>
                  <a:srgbClr val="252525"/>
                </a:solidFill>
                <a:effectLst/>
                <a:latin typeface="Calibri" panose="020F0502020204030204" pitchFamily="34" charset="0"/>
                <a:ea typeface="Calibri" panose="020F0502020204030204" pitchFamily="34" charset="0"/>
              </a:rPr>
              <a:t> It is crucial to formulate a strategy for moving forward once a person has completed an assessment of their progress and identified areas in which they can make improvements [40]. </a:t>
            </a:r>
          </a:p>
          <a:p>
            <a:r>
              <a:rPr lang="en-GB" sz="1800" b="1" dirty="0">
                <a:solidFill>
                  <a:srgbClr val="252525"/>
                </a:solidFill>
                <a:effectLst/>
                <a:latin typeface="Calibri" panose="020F0502020204030204" pitchFamily="34" charset="0"/>
                <a:ea typeface="Calibri" panose="020F0502020204030204" pitchFamily="34" charset="0"/>
              </a:rPr>
              <a:t>Closing the Loop:</a:t>
            </a:r>
            <a:r>
              <a:rPr lang="en-GB" sz="1800" dirty="0">
                <a:solidFill>
                  <a:srgbClr val="252525"/>
                </a:solidFill>
                <a:effectLst/>
                <a:latin typeface="Calibri" panose="020F0502020204030204" pitchFamily="34" charset="0"/>
                <a:ea typeface="Calibri" panose="020F0502020204030204" pitchFamily="34" charset="0"/>
              </a:rPr>
              <a:t> It means taking the necessary steps based on the information gained. It requires thinking back to the initial goals we set for ourselves, assessing how far we have come, and modifying our strategy as necessary [41]. </a:t>
            </a:r>
            <a:endParaRPr lang="en-GB" sz="1500" dirty="0"/>
          </a:p>
        </p:txBody>
      </p:sp>
      <p:pic>
        <p:nvPicPr>
          <p:cNvPr id="19" name="Picture 4" descr="Abstract background of data">
            <a:extLst>
              <a:ext uri="{FF2B5EF4-FFF2-40B4-BE49-F238E27FC236}">
                <a16:creationId xmlns:a16="http://schemas.microsoft.com/office/drawing/2014/main" id="{60936221-69DF-FA51-858F-D9B7AEABB5B5}"/>
              </a:ext>
            </a:extLst>
          </p:cNvPr>
          <p:cNvPicPr>
            <a:picLocks noChangeAspect="1"/>
          </p:cNvPicPr>
          <p:nvPr/>
        </p:nvPicPr>
        <p:blipFill rotWithShape="1">
          <a:blip r:embed="rId2"/>
          <a:srcRect l="17580" r="25999"/>
          <a:stretch/>
        </p:blipFill>
        <p:spPr>
          <a:xfrm>
            <a:off x="8917423" y="10"/>
            <a:ext cx="3273054"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514133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B5F6B-BC00-8325-BE4A-EC9FE67E9AF2}"/>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Conclusion	</a:t>
            </a:r>
            <a:r>
              <a:rPr lang="en-US" dirty="0"/>
              <a:t>				</a:t>
            </a:r>
            <a:endParaRPr lang="en-GB" dirty="0"/>
          </a:p>
        </p:txBody>
      </p:sp>
      <p:sp>
        <p:nvSpPr>
          <p:cNvPr id="3" name="Content Placeholder 2">
            <a:extLst>
              <a:ext uri="{FF2B5EF4-FFF2-40B4-BE49-F238E27FC236}">
                <a16:creationId xmlns:a16="http://schemas.microsoft.com/office/drawing/2014/main" id="{D8A06778-1A84-3A18-94A4-06DEFC0DA68E}"/>
              </a:ext>
            </a:extLst>
          </p:cNvPr>
          <p:cNvSpPr>
            <a:spLocks noGrp="1"/>
          </p:cNvSpPr>
          <p:nvPr>
            <p:ph idx="1"/>
          </p:nvPr>
        </p:nvSpPr>
        <p:spPr/>
        <p:txBody>
          <a:bodyPr/>
          <a:lstStyle/>
          <a:p>
            <a:pPr marL="0" indent="0">
              <a:buNone/>
            </a:pPr>
            <a:r>
              <a:rPr lang="en-GB" sz="3600" dirty="0">
                <a:effectLst/>
                <a:latin typeface="Times New Roman" panose="02020603050405020304" pitchFamily="18" charset="0"/>
                <a:ea typeface="Times New Roman" panose="02020603050405020304" pitchFamily="18" charset="0"/>
              </a:rPr>
              <a:t>Innovation drives economic growth, quality of life, societal issues, and global connectivity. Innovation pushes the limits of what's possible, creating a world that's always changing, improving, and adapting to society's needs. If we embrace innovation with collaboration, we can shape a sustainable, inclusive, and prosperous future for ourself with personal evaluation and  future generations.</a:t>
            </a:r>
          </a:p>
          <a:p>
            <a:pPr marL="0" indent="0">
              <a:buNone/>
            </a:pPr>
            <a:endParaRPr lang="en-GB" dirty="0"/>
          </a:p>
        </p:txBody>
      </p:sp>
    </p:spTree>
    <p:extLst>
      <p:ext uri="{BB962C8B-B14F-4D97-AF65-F5344CB8AC3E}">
        <p14:creationId xmlns:p14="http://schemas.microsoft.com/office/powerpoint/2010/main" val="34314264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B5F6B-BC00-8325-BE4A-EC9FE67E9AF2}"/>
              </a:ext>
            </a:extLst>
          </p:cNvPr>
          <p:cNvSpPr>
            <a:spLocks noGrp="1"/>
          </p:cNvSpPr>
          <p:nvPr>
            <p:ph type="title"/>
          </p:nvPr>
        </p:nvSpPr>
        <p:spPr/>
        <p:txBody>
          <a:bodyPr/>
          <a:lstStyle/>
          <a:p>
            <a:r>
              <a:rPr lang="en-US" dirty="0"/>
              <a:t>										</a:t>
            </a:r>
            <a:endParaRPr lang="en-GB" dirty="0"/>
          </a:p>
        </p:txBody>
      </p:sp>
      <p:sp>
        <p:nvSpPr>
          <p:cNvPr id="3" name="Content Placeholder 2">
            <a:extLst>
              <a:ext uri="{FF2B5EF4-FFF2-40B4-BE49-F238E27FC236}">
                <a16:creationId xmlns:a16="http://schemas.microsoft.com/office/drawing/2014/main" id="{D8A06778-1A84-3A18-94A4-06DEFC0DA68E}"/>
              </a:ext>
            </a:extLst>
          </p:cNvPr>
          <p:cNvSpPr>
            <a:spLocks noGrp="1"/>
          </p:cNvSpPr>
          <p:nvPr>
            <p:ph idx="1"/>
          </p:nvPr>
        </p:nvSpPr>
        <p:spPr/>
        <p:txBody>
          <a:bodyPr>
            <a:normAutofit/>
          </a:bodyPr>
          <a:lstStyle/>
          <a:p>
            <a:pPr marL="0" indent="0">
              <a:buNone/>
            </a:pPr>
            <a:r>
              <a:rPr lang="en-US" sz="5400" dirty="0"/>
              <a:t>          </a:t>
            </a:r>
          </a:p>
          <a:p>
            <a:pPr marL="0" indent="0">
              <a:buNone/>
            </a:pPr>
            <a:r>
              <a:rPr lang="en-US" sz="5400" dirty="0"/>
              <a:t>                      </a:t>
            </a:r>
            <a:r>
              <a:rPr lang="en-US" sz="6000" dirty="0"/>
              <a:t>THANK YOU </a:t>
            </a:r>
            <a:endParaRPr lang="en-GB" sz="6000" dirty="0"/>
          </a:p>
        </p:txBody>
      </p:sp>
    </p:spTree>
    <p:extLst>
      <p:ext uri="{BB962C8B-B14F-4D97-AF65-F5344CB8AC3E}">
        <p14:creationId xmlns:p14="http://schemas.microsoft.com/office/powerpoint/2010/main" val="17161674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876E6-8542-19AE-C139-0467A020F356}"/>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0F1069D6-5F2D-C32C-9572-DC368A317D0B}"/>
              </a:ext>
            </a:extLst>
          </p:cNvPr>
          <p:cNvSpPr>
            <a:spLocks noGrp="1"/>
          </p:cNvSpPr>
          <p:nvPr>
            <p:ph idx="1"/>
          </p:nvPr>
        </p:nvSpPr>
        <p:spPr/>
        <p:txBody>
          <a:bodyPr>
            <a:normAutofit lnSpcReduction="10000"/>
          </a:bodyPr>
          <a:lstStyle/>
          <a:p>
            <a:r>
              <a:rPr lang="en-GB" sz="1800" dirty="0">
                <a:effectLst/>
                <a:latin typeface="Times New Roman" panose="02020603050405020304" pitchFamily="18" charset="0"/>
                <a:ea typeface="Times New Roman" panose="02020603050405020304" pitchFamily="18" charset="0"/>
              </a:rPr>
              <a:t>1. M. </a:t>
            </a:r>
            <a:r>
              <a:rPr lang="en-GB" sz="1800" dirty="0" err="1">
                <a:effectLst/>
                <a:latin typeface="Times New Roman" panose="02020603050405020304" pitchFamily="18" charset="0"/>
                <a:ea typeface="Times New Roman" panose="02020603050405020304" pitchFamily="18" charset="0"/>
              </a:rPr>
              <a:t>Sako</a:t>
            </a:r>
            <a:r>
              <a:rPr lang="en-GB" sz="1800" dirty="0">
                <a:effectLst/>
                <a:latin typeface="Times New Roman" panose="02020603050405020304" pitchFamily="18" charset="0"/>
                <a:ea typeface="Times New Roman" panose="02020603050405020304" pitchFamily="18" charset="0"/>
              </a:rPr>
              <a:t>, “From remote work to working from anywhere,” </a:t>
            </a:r>
            <a:r>
              <a:rPr lang="en-GB" sz="1800" i="1" dirty="0">
                <a:effectLst/>
                <a:latin typeface="Times New Roman" panose="02020603050405020304" pitchFamily="18" charset="0"/>
                <a:ea typeface="Times New Roman" panose="02020603050405020304" pitchFamily="18" charset="0"/>
              </a:rPr>
              <a:t>Communications of the ACM</a:t>
            </a:r>
            <a:r>
              <a:rPr lang="en-GB" sz="1800" dirty="0">
                <a:effectLst/>
                <a:latin typeface="Times New Roman" panose="02020603050405020304" pitchFamily="18" charset="0"/>
                <a:ea typeface="Times New Roman" panose="02020603050405020304" pitchFamily="18" charset="0"/>
              </a:rPr>
              <a:t>, vol. 64, no. 4, pp. 20–22, Mar. 2021, </a:t>
            </a:r>
            <a:r>
              <a:rPr lang="en-GB" sz="1800" dirty="0" err="1">
                <a:effectLst/>
                <a:latin typeface="Times New Roman" panose="02020603050405020304" pitchFamily="18" charset="0"/>
                <a:ea typeface="Times New Roman" panose="02020603050405020304" pitchFamily="18" charset="0"/>
              </a:rPr>
              <a:t>doi</a:t>
            </a:r>
            <a:r>
              <a:rPr lang="en-GB" sz="1800" dirty="0">
                <a:effectLst/>
                <a:latin typeface="Times New Roman" panose="02020603050405020304" pitchFamily="18" charset="0"/>
                <a:ea typeface="Times New Roman" panose="02020603050405020304" pitchFamily="18" charset="0"/>
              </a:rPr>
              <a:t>: 10.1145/3451223.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2"/>
              </a:rPr>
              <a:t>http://dx.doi.org/10.1145/3451223</a:t>
            </a:r>
            <a:r>
              <a:rPr lang="en-GB" sz="1800" dirty="0">
                <a:effectLst/>
                <a:latin typeface="Times New Roman" panose="02020603050405020304" pitchFamily="18" charset="0"/>
                <a:ea typeface="Times New Roman" panose="02020603050405020304" pitchFamily="18" charset="0"/>
              </a:rPr>
              <a:t> (Accessed: 2 June 2023).</a:t>
            </a:r>
          </a:p>
          <a:p>
            <a:r>
              <a:rPr lang="en-GB" sz="1800" dirty="0">
                <a:effectLst/>
                <a:latin typeface="Times New Roman" panose="02020603050405020304" pitchFamily="18" charset="0"/>
                <a:ea typeface="Times New Roman" panose="02020603050405020304" pitchFamily="18" charset="0"/>
              </a:rPr>
              <a:t>2. “Fintech, </a:t>
            </a:r>
            <a:r>
              <a:rPr lang="en-GB" sz="1800" dirty="0" err="1">
                <a:effectLst/>
                <a:latin typeface="Times New Roman" panose="02020603050405020304" pitchFamily="18" charset="0"/>
                <a:ea typeface="Times New Roman" panose="02020603050405020304" pitchFamily="18" charset="0"/>
              </a:rPr>
              <a:t>Regtech</a:t>
            </a:r>
            <a:r>
              <a:rPr lang="en-GB" sz="1800" dirty="0">
                <a:effectLst/>
                <a:latin typeface="Times New Roman" panose="02020603050405020304" pitchFamily="18" charset="0"/>
                <a:ea typeface="Times New Roman" panose="02020603050405020304" pitchFamily="18" charset="0"/>
              </a:rPr>
              <a:t> and </a:t>
            </a:r>
            <a:r>
              <a:rPr lang="en-GB" sz="1800" dirty="0" err="1">
                <a:effectLst/>
                <a:latin typeface="Times New Roman" panose="02020603050405020304" pitchFamily="18" charset="0"/>
                <a:ea typeface="Times New Roman" panose="02020603050405020304" pitchFamily="18" charset="0"/>
              </a:rPr>
              <a:t>Suptech</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ThreeDimensional</a:t>
            </a:r>
            <a:r>
              <a:rPr lang="en-GB" sz="1800" dirty="0">
                <a:effectLst/>
                <a:latin typeface="Times New Roman" panose="02020603050405020304" pitchFamily="18" charset="0"/>
                <a:ea typeface="Times New Roman" panose="02020603050405020304" pitchFamily="18" charset="0"/>
              </a:rPr>
              <a:t> Approaches to Digital Finance,” </a:t>
            </a:r>
            <a:r>
              <a:rPr lang="en-GB" sz="1800" i="1" dirty="0">
                <a:effectLst/>
                <a:latin typeface="Times New Roman" panose="02020603050405020304" pitchFamily="18" charset="0"/>
                <a:ea typeface="Times New Roman" panose="02020603050405020304" pitchFamily="18" charset="0"/>
              </a:rPr>
              <a:t>Nepalese Journal of Management Science and Research</a:t>
            </a:r>
            <a:r>
              <a:rPr lang="en-GB" sz="1800" dirty="0">
                <a:effectLst/>
                <a:latin typeface="Times New Roman" panose="02020603050405020304" pitchFamily="18" charset="0"/>
                <a:ea typeface="Times New Roman" panose="02020603050405020304" pitchFamily="18" charset="0"/>
              </a:rPr>
              <a:t>, vol. 4, no. </a:t>
            </a:r>
            <a:r>
              <a:rPr lang="en-GB" sz="1800" dirty="0" err="1">
                <a:effectLst/>
                <a:latin typeface="Times New Roman" panose="02020603050405020304" pitchFamily="18" charset="0"/>
                <a:ea typeface="Times New Roman" panose="02020603050405020304" pitchFamily="18" charset="0"/>
              </a:rPr>
              <a:t>i</a:t>
            </a:r>
            <a:r>
              <a:rPr lang="en-GB" sz="1800" dirty="0">
                <a:effectLst/>
                <a:latin typeface="Times New Roman" panose="02020603050405020304" pitchFamily="18" charset="0"/>
                <a:ea typeface="Times New Roman" panose="02020603050405020304" pitchFamily="18" charset="0"/>
              </a:rPr>
              <a:t>, Dec. 2021, </a:t>
            </a:r>
            <a:r>
              <a:rPr lang="en-GB" sz="1800" dirty="0" err="1">
                <a:effectLst/>
                <a:latin typeface="Times New Roman" panose="02020603050405020304" pitchFamily="18" charset="0"/>
                <a:ea typeface="Times New Roman" panose="02020603050405020304" pitchFamily="18" charset="0"/>
              </a:rPr>
              <a:t>doi</a:t>
            </a:r>
            <a:r>
              <a:rPr lang="en-GB" sz="1800" dirty="0">
                <a:effectLst/>
                <a:latin typeface="Times New Roman" panose="02020603050405020304" pitchFamily="18" charset="0"/>
                <a:ea typeface="Times New Roman" panose="02020603050405020304" pitchFamily="18" charset="0"/>
              </a:rPr>
              <a:t>: 10.53056/njmsr-2021.001.1.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3"/>
              </a:rPr>
              <a:t>http://dx.doi.org/10.53056/njmsr-2021.001.1</a:t>
            </a:r>
            <a:r>
              <a:rPr lang="en-GB" sz="1800" dirty="0">
                <a:effectLst/>
                <a:latin typeface="Times New Roman" panose="02020603050405020304" pitchFamily="18" charset="0"/>
                <a:ea typeface="Times New Roman" panose="02020603050405020304" pitchFamily="18" charset="0"/>
              </a:rPr>
              <a:t> (Accessed: 3 June 2023).</a:t>
            </a:r>
          </a:p>
          <a:p>
            <a:r>
              <a:rPr lang="en-GB" sz="1800" dirty="0">
                <a:latin typeface="Times New Roman" panose="02020603050405020304" pitchFamily="18" charset="0"/>
                <a:ea typeface="Times New Roman" panose="02020603050405020304" pitchFamily="18" charset="0"/>
              </a:rPr>
              <a:t>3. </a:t>
            </a:r>
            <a:r>
              <a:rPr lang="en-GB" sz="1800" dirty="0">
                <a:effectLst/>
                <a:latin typeface="Times New Roman" panose="02020603050405020304" pitchFamily="18" charset="0"/>
                <a:ea typeface="Times New Roman" panose="02020603050405020304" pitchFamily="18" charset="0"/>
              </a:rPr>
              <a:t>A. Michaud, “David Autor, David A. Mindell, and Elisabeth B. Reynolds: The Work of the Future—Building Better Jobs in an Age of Intelligent Machines,” </a:t>
            </a:r>
            <a:r>
              <a:rPr lang="en-GB" sz="1800" i="1" dirty="0">
                <a:effectLst/>
                <a:latin typeface="Times New Roman" panose="02020603050405020304" pitchFamily="18" charset="0"/>
                <a:ea typeface="Times New Roman" panose="02020603050405020304" pitchFamily="18" charset="0"/>
              </a:rPr>
              <a:t>Business Economics</a:t>
            </a:r>
            <a:r>
              <a:rPr lang="en-GB" sz="1800" dirty="0">
                <a:effectLst/>
                <a:latin typeface="Times New Roman" panose="02020603050405020304" pitchFamily="18" charset="0"/>
                <a:ea typeface="Times New Roman" panose="02020603050405020304" pitchFamily="18" charset="0"/>
              </a:rPr>
              <a:t>, vol. 58, no. 1, pp. 63–64, Sep. 2022, </a:t>
            </a:r>
            <a:r>
              <a:rPr lang="en-GB" sz="1800" dirty="0" err="1">
                <a:effectLst/>
                <a:latin typeface="Times New Roman" panose="02020603050405020304" pitchFamily="18" charset="0"/>
                <a:ea typeface="Times New Roman" panose="02020603050405020304" pitchFamily="18" charset="0"/>
              </a:rPr>
              <a:t>doi</a:t>
            </a:r>
            <a:r>
              <a:rPr lang="en-GB" sz="1800" dirty="0">
                <a:effectLst/>
                <a:latin typeface="Times New Roman" panose="02020603050405020304" pitchFamily="18" charset="0"/>
                <a:ea typeface="Times New Roman" panose="02020603050405020304" pitchFamily="18" charset="0"/>
              </a:rPr>
              <a:t>: 10.1057/s11369-022-00279-y.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4"/>
              </a:rPr>
              <a:t>http://dx.doi.org/10.1057/s11369-022-00279-y</a:t>
            </a:r>
            <a:r>
              <a:rPr lang="en-GB" sz="1800" dirty="0">
                <a:effectLst/>
                <a:latin typeface="Times New Roman" panose="02020603050405020304" pitchFamily="18" charset="0"/>
                <a:ea typeface="Times New Roman" panose="02020603050405020304" pitchFamily="18" charset="0"/>
              </a:rPr>
              <a:t> (Accessed: 3 June 2023).</a:t>
            </a:r>
          </a:p>
          <a:p>
            <a:r>
              <a:rPr lang="en-GB" sz="1800" dirty="0">
                <a:latin typeface="Times New Roman" panose="02020603050405020304" pitchFamily="18" charset="0"/>
                <a:ea typeface="Times New Roman" panose="02020603050405020304" pitchFamily="18" charset="0"/>
              </a:rPr>
              <a:t>4. </a:t>
            </a:r>
            <a:r>
              <a:rPr lang="en-GB" sz="1800" dirty="0">
                <a:effectLst/>
                <a:latin typeface="Times New Roman" panose="02020603050405020304" pitchFamily="18" charset="0"/>
                <a:ea typeface="Times New Roman" panose="02020603050405020304" pitchFamily="18" charset="0"/>
              </a:rPr>
              <a:t>C. Stix, “Foundations for the future: institution building for the purpose of artificial intelligence governance,” </a:t>
            </a:r>
            <a:r>
              <a:rPr lang="en-GB" sz="1800" i="1" dirty="0">
                <a:effectLst/>
                <a:latin typeface="Times New Roman" panose="02020603050405020304" pitchFamily="18" charset="0"/>
                <a:ea typeface="Times New Roman" panose="02020603050405020304" pitchFamily="18" charset="0"/>
              </a:rPr>
              <a:t>AI and Ethics</a:t>
            </a:r>
            <a:r>
              <a:rPr lang="en-GB" sz="1800" dirty="0">
                <a:effectLst/>
                <a:latin typeface="Times New Roman" panose="02020603050405020304" pitchFamily="18" charset="0"/>
                <a:ea typeface="Times New Roman" panose="02020603050405020304" pitchFamily="18" charset="0"/>
              </a:rPr>
              <a:t>, vol. 2, no. 3, pp. 463–476, Sep. 2021, </a:t>
            </a:r>
            <a:r>
              <a:rPr lang="en-GB" sz="1800" dirty="0" err="1">
                <a:effectLst/>
                <a:latin typeface="Times New Roman" panose="02020603050405020304" pitchFamily="18" charset="0"/>
                <a:ea typeface="Times New Roman" panose="02020603050405020304" pitchFamily="18" charset="0"/>
              </a:rPr>
              <a:t>doi</a:t>
            </a:r>
            <a:r>
              <a:rPr lang="en-GB" sz="1800" dirty="0">
                <a:effectLst/>
                <a:latin typeface="Times New Roman" panose="02020603050405020304" pitchFamily="18" charset="0"/>
                <a:ea typeface="Times New Roman" panose="02020603050405020304" pitchFamily="18" charset="0"/>
              </a:rPr>
              <a:t>: 10.1007/s43681-021-00093-w.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5"/>
              </a:rPr>
              <a:t>http://dx.doi.org/10.1007/s43681-021-00093-w</a:t>
            </a:r>
            <a:r>
              <a:rPr lang="en-GB" sz="1800" dirty="0">
                <a:effectLst/>
                <a:latin typeface="Times New Roman" panose="02020603050405020304" pitchFamily="18" charset="0"/>
                <a:ea typeface="Times New Roman" panose="02020603050405020304" pitchFamily="18" charset="0"/>
              </a:rPr>
              <a:t> (Accessed: 4 June 2023).</a:t>
            </a:r>
          </a:p>
          <a:p>
            <a:r>
              <a:rPr lang="en-GB" sz="1800" dirty="0">
                <a:effectLst/>
                <a:latin typeface="Times New Roman" panose="02020603050405020304" pitchFamily="18" charset="0"/>
                <a:ea typeface="Times New Roman" panose="02020603050405020304" pitchFamily="18" charset="0"/>
              </a:rPr>
              <a:t>5. </a:t>
            </a:r>
            <a:r>
              <a:rPr lang="en-GB" sz="1800" dirty="0" err="1">
                <a:effectLst/>
                <a:latin typeface="Times New Roman" panose="02020603050405020304" pitchFamily="18" charset="0"/>
                <a:ea typeface="Times New Roman" panose="02020603050405020304" pitchFamily="18" charset="0"/>
              </a:rPr>
              <a:t>Dr.</a:t>
            </a:r>
            <a:r>
              <a:rPr lang="en-GB" sz="1800" dirty="0">
                <a:effectLst/>
                <a:latin typeface="Times New Roman" panose="02020603050405020304" pitchFamily="18" charset="0"/>
                <a:ea typeface="Times New Roman" panose="02020603050405020304" pitchFamily="18" charset="0"/>
              </a:rPr>
              <a:t> D. Kem, “Personalised and Adaptive Learning: Emerging Learning Platforms in the Era of Digital and Smart Learning,” </a:t>
            </a:r>
            <a:r>
              <a:rPr lang="en-GB" sz="1800" i="1" dirty="0">
                <a:effectLst/>
                <a:latin typeface="Times New Roman" panose="02020603050405020304" pitchFamily="18" charset="0"/>
                <a:ea typeface="Times New Roman" panose="02020603050405020304" pitchFamily="18" charset="0"/>
              </a:rPr>
              <a:t>International Journal of Social Science and Human Research</a:t>
            </a:r>
            <a:r>
              <a:rPr lang="en-GB" sz="1800" dirty="0">
                <a:effectLst/>
                <a:latin typeface="Times New Roman" panose="02020603050405020304" pitchFamily="18" charset="0"/>
                <a:ea typeface="Times New Roman" panose="02020603050405020304" pitchFamily="18" charset="0"/>
              </a:rPr>
              <a:t>, vol. 05, no. 02, Feb. 2022, </a:t>
            </a:r>
            <a:r>
              <a:rPr lang="en-GB" sz="1800" dirty="0" err="1">
                <a:effectLst/>
                <a:latin typeface="Times New Roman" panose="02020603050405020304" pitchFamily="18" charset="0"/>
                <a:ea typeface="Times New Roman" panose="02020603050405020304" pitchFamily="18" charset="0"/>
              </a:rPr>
              <a:t>doi</a:t>
            </a:r>
            <a:r>
              <a:rPr lang="en-GB" sz="1800" dirty="0">
                <a:effectLst/>
                <a:latin typeface="Times New Roman" panose="02020603050405020304" pitchFamily="18" charset="0"/>
                <a:ea typeface="Times New Roman" panose="02020603050405020304" pitchFamily="18" charset="0"/>
              </a:rPr>
              <a:t>: 10.47191/</a:t>
            </a:r>
            <a:r>
              <a:rPr lang="en-GB" sz="1800" dirty="0" err="1">
                <a:effectLst/>
                <a:latin typeface="Times New Roman" panose="02020603050405020304" pitchFamily="18" charset="0"/>
                <a:ea typeface="Times New Roman" panose="02020603050405020304" pitchFamily="18" charset="0"/>
              </a:rPr>
              <a:t>ijsshr</a:t>
            </a:r>
            <a:r>
              <a:rPr lang="en-GB" sz="1800" dirty="0">
                <a:effectLst/>
                <a:latin typeface="Times New Roman" panose="02020603050405020304" pitchFamily="18" charset="0"/>
                <a:ea typeface="Times New Roman" panose="02020603050405020304" pitchFamily="18" charset="0"/>
              </a:rPr>
              <a:t>/v5-i2-02.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6"/>
              </a:rPr>
              <a:t>http://dx.doi.org/10.47191/ijsshr/v5-i2-02</a:t>
            </a:r>
            <a:r>
              <a:rPr lang="en-GB" sz="1800" dirty="0">
                <a:effectLst/>
                <a:latin typeface="Times New Roman" panose="02020603050405020304" pitchFamily="18" charset="0"/>
                <a:ea typeface="Times New Roman" panose="02020603050405020304" pitchFamily="18" charset="0"/>
              </a:rPr>
              <a:t> (Accessed: 4 June 2023).</a:t>
            </a: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2195973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876E6-8542-19AE-C139-0467A020F356}"/>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0F1069D6-5F2D-C32C-9572-DC368A317D0B}"/>
              </a:ext>
            </a:extLst>
          </p:cNvPr>
          <p:cNvSpPr>
            <a:spLocks noGrp="1"/>
          </p:cNvSpPr>
          <p:nvPr>
            <p:ph idx="1"/>
          </p:nvPr>
        </p:nvSpPr>
        <p:spPr/>
        <p:txBody>
          <a:bodyPr>
            <a:normAutofit lnSpcReduction="10000"/>
          </a:bodyPr>
          <a:lstStyle/>
          <a:p>
            <a:r>
              <a:rPr lang="en-GB" sz="1800" dirty="0">
                <a:latin typeface="Times New Roman" panose="02020603050405020304" pitchFamily="18" charset="0"/>
                <a:ea typeface="Times New Roman" panose="02020603050405020304" pitchFamily="18" charset="0"/>
              </a:rPr>
              <a:t>6. </a:t>
            </a:r>
            <a:r>
              <a:rPr lang="en-GB" sz="1800" dirty="0">
                <a:effectLst/>
                <a:latin typeface="Times New Roman" panose="02020603050405020304" pitchFamily="18" charset="0"/>
                <a:ea typeface="Times New Roman" panose="02020603050405020304" pitchFamily="18" charset="0"/>
              </a:rPr>
              <a:t>E. H. Lee, “Changing and Responding to the Reading Paradigm of the Digital Era,” </a:t>
            </a:r>
            <a:r>
              <a:rPr lang="en-GB" sz="1800" i="1" dirty="0">
                <a:effectLst/>
                <a:latin typeface="Times New Roman" panose="02020603050405020304" pitchFamily="18" charset="0"/>
                <a:ea typeface="Times New Roman" panose="02020603050405020304" pitchFamily="18" charset="0"/>
              </a:rPr>
              <a:t>Korea Digital Publishing Society</a:t>
            </a:r>
            <a:r>
              <a:rPr lang="en-GB" sz="1800" dirty="0">
                <a:effectLst/>
                <a:latin typeface="Times New Roman" panose="02020603050405020304" pitchFamily="18" charset="0"/>
                <a:ea typeface="Times New Roman" panose="02020603050405020304" pitchFamily="18" charset="0"/>
              </a:rPr>
              <a:t>, vol. 16, pp. 26–40, Dec. 2020, </a:t>
            </a:r>
            <a:r>
              <a:rPr lang="en-GB" sz="1800" dirty="0" err="1">
                <a:effectLst/>
                <a:latin typeface="Times New Roman" panose="02020603050405020304" pitchFamily="18" charset="0"/>
                <a:ea typeface="Times New Roman" panose="02020603050405020304" pitchFamily="18" charset="0"/>
              </a:rPr>
              <a:t>doi</a:t>
            </a:r>
            <a:r>
              <a:rPr lang="en-GB" sz="1800" dirty="0">
                <a:effectLst/>
                <a:latin typeface="Times New Roman" panose="02020603050405020304" pitchFamily="18" charset="0"/>
                <a:ea typeface="Times New Roman" panose="02020603050405020304" pitchFamily="18" charset="0"/>
              </a:rPr>
              <a:t>: 10.30580/kdips.2020.16.2.26. [Online]. Available: (Accessed: 5 June 2023). </a:t>
            </a:r>
            <a:r>
              <a:rPr lang="en-GB" sz="1800" u="sng" dirty="0">
                <a:solidFill>
                  <a:srgbClr val="0563C1"/>
                </a:solidFill>
                <a:effectLst/>
                <a:latin typeface="Times New Roman" panose="02020603050405020304" pitchFamily="18" charset="0"/>
                <a:ea typeface="Times New Roman" panose="02020603050405020304" pitchFamily="18" charset="0"/>
                <a:hlinkClick r:id="rId2"/>
              </a:rPr>
              <a:t>http://dx.doi.org/10.30580/kdips.2020.16.2.26</a:t>
            </a:r>
            <a:endParaRPr lang="en-GB" sz="1800" u="sng" dirty="0">
              <a:solidFill>
                <a:srgbClr val="0563C1"/>
              </a:solidFill>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7. S. </a:t>
            </a:r>
            <a:r>
              <a:rPr lang="en-GB" sz="1800" dirty="0" err="1">
                <a:effectLst/>
                <a:latin typeface="Times New Roman" panose="02020603050405020304" pitchFamily="18" charset="0"/>
                <a:ea typeface="Times New Roman" panose="02020603050405020304" pitchFamily="18" charset="0"/>
              </a:rPr>
              <a:t>Alshehri</a:t>
            </a:r>
            <a:r>
              <a:rPr lang="en-GB" sz="1800" dirty="0">
                <a:effectLst/>
                <a:latin typeface="Times New Roman" panose="02020603050405020304" pitchFamily="18" charset="0"/>
                <a:ea typeface="Times New Roman" panose="02020603050405020304" pitchFamily="18" charset="0"/>
              </a:rPr>
              <a:t>, “Active Learning Approaches to Teaching and Learning Astrophysics in Higher Education,” </a:t>
            </a:r>
            <a:r>
              <a:rPr lang="en-GB" sz="1800" i="1" dirty="0">
                <a:effectLst/>
                <a:latin typeface="Times New Roman" panose="02020603050405020304" pitchFamily="18" charset="0"/>
                <a:ea typeface="Times New Roman" panose="02020603050405020304" pitchFamily="18" charset="0"/>
              </a:rPr>
              <a:t>The International Journal of Learning in Higher Education</a:t>
            </a:r>
            <a:r>
              <a:rPr lang="en-GB" sz="1800" dirty="0">
                <a:effectLst/>
                <a:latin typeface="Times New Roman" panose="02020603050405020304" pitchFamily="18" charset="0"/>
                <a:ea typeface="Times New Roman" panose="02020603050405020304" pitchFamily="18" charset="0"/>
              </a:rPr>
              <a:t>, vol. 27, no. 1, pp. 31–39, 2020, </a:t>
            </a:r>
            <a:r>
              <a:rPr lang="en-GB" sz="1800" dirty="0" err="1">
                <a:effectLst/>
                <a:latin typeface="Times New Roman" panose="02020603050405020304" pitchFamily="18" charset="0"/>
                <a:ea typeface="Times New Roman" panose="02020603050405020304" pitchFamily="18" charset="0"/>
              </a:rPr>
              <a:t>doi</a:t>
            </a:r>
            <a:r>
              <a:rPr lang="en-GB" sz="1800" dirty="0">
                <a:effectLst/>
                <a:latin typeface="Times New Roman" panose="02020603050405020304" pitchFamily="18" charset="0"/>
                <a:ea typeface="Times New Roman" panose="02020603050405020304" pitchFamily="18" charset="0"/>
              </a:rPr>
              <a:t>: 10.18848/2327-7955/</a:t>
            </a:r>
            <a:r>
              <a:rPr lang="en-GB" sz="1800" dirty="0" err="1">
                <a:effectLst/>
                <a:latin typeface="Times New Roman" panose="02020603050405020304" pitchFamily="18" charset="0"/>
                <a:ea typeface="Times New Roman" panose="02020603050405020304" pitchFamily="18" charset="0"/>
              </a:rPr>
              <a:t>cgp</a:t>
            </a:r>
            <a:r>
              <a:rPr lang="en-GB" sz="1800" dirty="0">
                <a:effectLst/>
                <a:latin typeface="Times New Roman" panose="02020603050405020304" pitchFamily="18" charset="0"/>
                <a:ea typeface="Times New Roman" panose="02020603050405020304" pitchFamily="18" charset="0"/>
              </a:rPr>
              <a:t>/v27i01/31-39.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3"/>
              </a:rPr>
              <a:t>http://dx.doi.org/10.18848/2327-7955/cgp/v27i01/31-39</a:t>
            </a:r>
            <a:r>
              <a:rPr lang="en-GB" sz="1800" dirty="0">
                <a:effectLst/>
                <a:latin typeface="Times New Roman" panose="02020603050405020304" pitchFamily="18" charset="0"/>
                <a:ea typeface="Times New Roman" panose="02020603050405020304" pitchFamily="18" charset="0"/>
              </a:rPr>
              <a:t> (Accessed: 7 June 2023).</a:t>
            </a:r>
          </a:p>
          <a:p>
            <a:r>
              <a:rPr lang="en-GB" sz="1800" dirty="0">
                <a:effectLst/>
                <a:latin typeface="Times New Roman" panose="02020603050405020304" pitchFamily="18" charset="0"/>
                <a:ea typeface="Times New Roman" panose="02020603050405020304" pitchFamily="18" charset="0"/>
              </a:rPr>
              <a:t>8. “Education for Sustainable Development at the United Nations Conference on Sustainable Development (Rio+20),” </a:t>
            </a:r>
            <a:r>
              <a:rPr lang="en-GB" sz="1800" i="1" dirty="0">
                <a:effectLst/>
                <a:latin typeface="Times New Roman" panose="02020603050405020304" pitchFamily="18" charset="0"/>
                <a:ea typeface="Times New Roman" panose="02020603050405020304" pitchFamily="18" charset="0"/>
              </a:rPr>
              <a:t>Journal of Education for Sustainable Development</a:t>
            </a:r>
            <a:r>
              <a:rPr lang="en-GB" sz="1800" dirty="0">
                <a:effectLst/>
                <a:latin typeface="Times New Roman" panose="02020603050405020304" pitchFamily="18" charset="0"/>
                <a:ea typeface="Times New Roman" panose="02020603050405020304" pitchFamily="18" charset="0"/>
              </a:rPr>
              <a:t>, vol. 6, no. 2, pp. 295–297, Sep. 2012, </a:t>
            </a:r>
            <a:r>
              <a:rPr lang="en-GB" sz="1800" dirty="0" err="1">
                <a:effectLst/>
                <a:latin typeface="Times New Roman" panose="02020603050405020304" pitchFamily="18" charset="0"/>
                <a:ea typeface="Times New Roman" panose="02020603050405020304" pitchFamily="18" charset="0"/>
              </a:rPr>
              <a:t>doi</a:t>
            </a:r>
            <a:r>
              <a:rPr lang="en-GB" sz="1800" dirty="0">
                <a:effectLst/>
                <a:latin typeface="Times New Roman" panose="02020603050405020304" pitchFamily="18" charset="0"/>
                <a:ea typeface="Times New Roman" panose="02020603050405020304" pitchFamily="18" charset="0"/>
              </a:rPr>
              <a:t>: 10.1177/0973408212475264. [Online]. Available: (Accessed: 7 June 2023). </a:t>
            </a:r>
            <a:r>
              <a:rPr lang="en-GB" sz="1800" dirty="0">
                <a:effectLst/>
                <a:latin typeface="Times New Roman" panose="02020603050405020304" pitchFamily="18" charset="0"/>
                <a:ea typeface="Times New Roman" panose="02020603050405020304" pitchFamily="18" charset="0"/>
                <a:hlinkClick r:id="rId4"/>
              </a:rPr>
              <a:t>http://dx.doi.org/10.1177/0973408212475264</a:t>
            </a:r>
            <a:r>
              <a:rPr lang="en-GB" sz="1800" dirty="0">
                <a:effectLst/>
                <a:latin typeface="Times New Roman" panose="02020603050405020304" pitchFamily="18" charset="0"/>
                <a:ea typeface="Times New Roman" panose="02020603050405020304" pitchFamily="18" charset="0"/>
              </a:rPr>
              <a:t>.</a:t>
            </a:r>
          </a:p>
          <a:p>
            <a:r>
              <a:rPr lang="en-GB" sz="1800" dirty="0">
                <a:effectLst/>
                <a:latin typeface="Times New Roman" panose="02020603050405020304" pitchFamily="18" charset="0"/>
                <a:ea typeface="Times New Roman" panose="02020603050405020304" pitchFamily="18" charset="0"/>
              </a:rPr>
              <a:t>[9] J. C. Theron, “Being digital Negroponte, N.,” </a:t>
            </a:r>
            <a:r>
              <a:rPr lang="en-GB" sz="1800" i="1" dirty="0">
                <a:effectLst/>
                <a:latin typeface="Times New Roman" panose="02020603050405020304" pitchFamily="18" charset="0"/>
                <a:ea typeface="Times New Roman" panose="02020603050405020304" pitchFamily="18" charset="0"/>
              </a:rPr>
              <a:t>South African Journal of Libraries and Information Science</a:t>
            </a:r>
            <a:r>
              <a:rPr lang="en-GB" sz="1800" dirty="0">
                <a:effectLst/>
                <a:latin typeface="Times New Roman" panose="02020603050405020304" pitchFamily="18" charset="0"/>
                <a:ea typeface="Times New Roman" panose="02020603050405020304" pitchFamily="18" charset="0"/>
              </a:rPr>
              <a:t>, vol. 65, no. 2, Jan. 2014, </a:t>
            </a:r>
            <a:r>
              <a:rPr lang="en-GB" sz="1800" dirty="0" err="1">
                <a:effectLst/>
                <a:latin typeface="Times New Roman" panose="02020603050405020304" pitchFamily="18" charset="0"/>
                <a:ea typeface="Times New Roman" panose="02020603050405020304" pitchFamily="18" charset="0"/>
              </a:rPr>
              <a:t>doi</a:t>
            </a:r>
            <a:r>
              <a:rPr lang="en-GB" sz="1800" dirty="0">
                <a:effectLst/>
                <a:latin typeface="Times New Roman" panose="02020603050405020304" pitchFamily="18" charset="0"/>
                <a:ea typeface="Times New Roman" panose="02020603050405020304" pitchFamily="18" charset="0"/>
              </a:rPr>
              <a:t>: 10.7553/65-2-1488.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5"/>
              </a:rPr>
              <a:t>http://dx.doi.org/10.7553/65-2-1488</a:t>
            </a:r>
            <a:r>
              <a:rPr lang="en-GB" sz="1800" dirty="0">
                <a:effectLst/>
                <a:latin typeface="Times New Roman" panose="02020603050405020304" pitchFamily="18" charset="0"/>
                <a:ea typeface="Times New Roman" panose="02020603050405020304" pitchFamily="18" charset="0"/>
              </a:rPr>
              <a:t> (Accessed: 8 June 2023).</a:t>
            </a:r>
          </a:p>
          <a:p>
            <a:r>
              <a:rPr lang="en-GB" sz="1800" dirty="0">
                <a:effectLst/>
                <a:latin typeface="Times New Roman" panose="02020603050405020304" pitchFamily="18" charset="0"/>
                <a:ea typeface="Times New Roman" panose="02020603050405020304" pitchFamily="18" charset="0"/>
              </a:rPr>
              <a:t>[10] D. Miller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“Why We Post,” </a:t>
            </a:r>
            <a:r>
              <a:rPr lang="en-GB" sz="1800" i="1" dirty="0">
                <a:effectLst/>
                <a:latin typeface="Times New Roman" panose="02020603050405020304" pitchFamily="18" charset="0"/>
                <a:ea typeface="Times New Roman" panose="02020603050405020304" pitchFamily="18" charset="0"/>
              </a:rPr>
              <a:t>Anthropology News</a:t>
            </a:r>
            <a:r>
              <a:rPr lang="en-GB" sz="1800" dirty="0">
                <a:effectLst/>
                <a:latin typeface="Times New Roman" panose="02020603050405020304" pitchFamily="18" charset="0"/>
                <a:ea typeface="Times New Roman" panose="02020603050405020304" pitchFamily="18" charset="0"/>
              </a:rPr>
              <a:t>, vol. 57, no. 9, pp. e44–e47, Sep. 2016, </a:t>
            </a:r>
            <a:r>
              <a:rPr lang="en-GB" sz="1800" dirty="0" err="1">
                <a:effectLst/>
                <a:latin typeface="Times New Roman" panose="02020603050405020304" pitchFamily="18" charset="0"/>
                <a:ea typeface="Times New Roman" panose="02020603050405020304" pitchFamily="18" charset="0"/>
              </a:rPr>
              <a:t>doi</a:t>
            </a:r>
            <a:r>
              <a:rPr lang="en-GB" sz="1800" dirty="0">
                <a:effectLst/>
                <a:latin typeface="Times New Roman" panose="02020603050405020304" pitchFamily="18" charset="0"/>
                <a:ea typeface="Times New Roman" panose="02020603050405020304" pitchFamily="18" charset="0"/>
              </a:rPr>
              <a:t>: 10.1111/an.122.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6"/>
              </a:rPr>
              <a:t>http://dx.doi.org/10.1111/an.122</a:t>
            </a:r>
            <a:r>
              <a:rPr lang="en-GB" sz="1800" dirty="0">
                <a:effectLst/>
                <a:latin typeface="Times New Roman" panose="02020603050405020304" pitchFamily="18" charset="0"/>
                <a:ea typeface="Times New Roman" panose="02020603050405020304" pitchFamily="18" charset="0"/>
              </a:rPr>
              <a:t> (Accessed: 8 June 2023).</a:t>
            </a: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b="1"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5392988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876E6-8542-19AE-C139-0467A020F356}"/>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0F1069D6-5F2D-C32C-9572-DC368A317D0B}"/>
              </a:ext>
            </a:extLst>
          </p:cNvPr>
          <p:cNvSpPr>
            <a:spLocks noGrp="1"/>
          </p:cNvSpPr>
          <p:nvPr>
            <p:ph idx="1"/>
          </p:nvPr>
        </p:nvSpPr>
        <p:spPr/>
        <p:txBody>
          <a:bodyPr>
            <a:normAutofit fontScale="92500" lnSpcReduction="10000"/>
          </a:bodyPr>
          <a:lstStyle/>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11. V. </a:t>
            </a:r>
            <a:r>
              <a:rPr lang="en-GB" sz="1800" dirty="0" err="1">
                <a:effectLst/>
                <a:latin typeface="Times New Roman" panose="02020603050405020304" pitchFamily="18" charset="0"/>
                <a:ea typeface="Times New Roman" panose="02020603050405020304" pitchFamily="18" charset="0"/>
              </a:rPr>
              <a:t>Gewin</a:t>
            </a:r>
            <a:r>
              <a:rPr lang="en-GB" sz="1800" dirty="0">
                <a:effectLst/>
                <a:latin typeface="Times New Roman" panose="02020603050405020304" pitchFamily="18" charset="0"/>
                <a:ea typeface="Times New Roman" panose="02020603050405020304" pitchFamily="18" charset="0"/>
              </a:rPr>
              <a:t>, “Bruce Jones, chief scientist, United States Geological Survey, Washington DC,” </a:t>
            </a:r>
            <a:r>
              <a:rPr lang="en-GB" sz="1800" i="1" dirty="0">
                <a:effectLst/>
                <a:latin typeface="Times New Roman" panose="02020603050405020304" pitchFamily="18" charset="0"/>
                <a:ea typeface="Times New Roman" panose="02020603050405020304" pitchFamily="18" charset="0"/>
              </a:rPr>
              <a:t>Nature</a:t>
            </a:r>
            <a:r>
              <a:rPr lang="en-GB" sz="1800" dirty="0">
                <a:effectLst/>
                <a:latin typeface="Times New Roman" panose="02020603050405020304" pitchFamily="18" charset="0"/>
                <a:ea typeface="Times New Roman" panose="02020603050405020304" pitchFamily="18" charset="0"/>
              </a:rPr>
              <a:t>, vol. 441, no. 7094, pp. 782–782, Jun. 2006, </a:t>
            </a:r>
            <a:r>
              <a:rPr lang="en-GB" sz="1800" dirty="0" err="1">
                <a:effectLst/>
                <a:latin typeface="Times New Roman" panose="02020603050405020304" pitchFamily="18" charset="0"/>
                <a:ea typeface="Times New Roman" panose="02020603050405020304" pitchFamily="18" charset="0"/>
              </a:rPr>
              <a:t>doi</a:t>
            </a:r>
            <a:r>
              <a:rPr lang="en-GB" sz="1800" dirty="0">
                <a:effectLst/>
                <a:latin typeface="Times New Roman" panose="02020603050405020304" pitchFamily="18" charset="0"/>
                <a:ea typeface="Times New Roman" panose="02020603050405020304" pitchFamily="18" charset="0"/>
              </a:rPr>
              <a:t>: 10.1038/nj7094-782a.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2"/>
              </a:rPr>
              <a:t>http://dx.doi.org/10.1038/nj7094-782a</a:t>
            </a:r>
            <a:r>
              <a:rPr lang="en-GB" sz="1800" dirty="0">
                <a:effectLst/>
                <a:latin typeface="Times New Roman" panose="02020603050405020304" pitchFamily="18" charset="0"/>
                <a:ea typeface="Times New Roman" panose="02020603050405020304" pitchFamily="18" charset="0"/>
              </a:rPr>
              <a:t> (Accessed: 8 June 2023).</a:t>
            </a:r>
          </a:p>
          <a:p>
            <a:r>
              <a:rPr lang="en-GB" sz="1800" dirty="0">
                <a:latin typeface="Times New Roman" panose="02020603050405020304" pitchFamily="18" charset="0"/>
                <a:ea typeface="Times New Roman" panose="02020603050405020304" pitchFamily="18" charset="0"/>
              </a:rPr>
              <a:t>12. </a:t>
            </a:r>
            <a:r>
              <a:rPr lang="en-GB" sz="1800" dirty="0">
                <a:effectLst/>
                <a:latin typeface="Times New Roman" panose="02020603050405020304" pitchFamily="18" charset="0"/>
                <a:ea typeface="Times New Roman" panose="02020603050405020304" pitchFamily="18" charset="0"/>
              </a:rPr>
              <a:t>E. F. Malone and M. J. Malone, “The ‘wicked problem’ of cybersecurity policy: analysis of United States and Canadian policy response,” </a:t>
            </a:r>
            <a:r>
              <a:rPr lang="en-GB" sz="1800" i="1" dirty="0">
                <a:effectLst/>
                <a:latin typeface="Times New Roman" panose="02020603050405020304" pitchFamily="18" charset="0"/>
                <a:ea typeface="Times New Roman" panose="02020603050405020304" pitchFamily="18" charset="0"/>
              </a:rPr>
              <a:t>Canadian Foreign Policy Journal</a:t>
            </a:r>
            <a:r>
              <a:rPr lang="en-GB" sz="1800" dirty="0">
                <a:effectLst/>
                <a:latin typeface="Times New Roman" panose="02020603050405020304" pitchFamily="18" charset="0"/>
                <a:ea typeface="Times New Roman" panose="02020603050405020304" pitchFamily="18" charset="0"/>
              </a:rPr>
              <a:t>, vol. 19, no. 2, pp. 158–177, Jun. 2013, </a:t>
            </a:r>
            <a:r>
              <a:rPr lang="en-GB" sz="1800" dirty="0" err="1">
                <a:effectLst/>
                <a:latin typeface="Times New Roman" panose="02020603050405020304" pitchFamily="18" charset="0"/>
                <a:ea typeface="Times New Roman" panose="02020603050405020304" pitchFamily="18" charset="0"/>
              </a:rPr>
              <a:t>doi</a:t>
            </a:r>
            <a:r>
              <a:rPr lang="en-GB" sz="1800" dirty="0">
                <a:effectLst/>
                <a:latin typeface="Times New Roman" panose="02020603050405020304" pitchFamily="18" charset="0"/>
                <a:ea typeface="Times New Roman" panose="02020603050405020304" pitchFamily="18" charset="0"/>
              </a:rPr>
              <a:t>: 10.1080/11926422.2013.805152.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3"/>
              </a:rPr>
              <a:t>http://dx.doi.org/10.1080/11926422.2013.805152</a:t>
            </a:r>
            <a:r>
              <a:rPr lang="en-GB" sz="1800" dirty="0">
                <a:effectLst/>
                <a:latin typeface="Times New Roman" panose="02020603050405020304" pitchFamily="18" charset="0"/>
                <a:ea typeface="Times New Roman" panose="02020603050405020304" pitchFamily="18" charset="0"/>
              </a:rPr>
              <a:t> (Accessed: 8 June 2023).</a:t>
            </a:r>
          </a:p>
          <a:p>
            <a:r>
              <a:rPr lang="en-GB" sz="1800" dirty="0">
                <a:latin typeface="Times New Roman" panose="02020603050405020304" pitchFamily="18" charset="0"/>
                <a:ea typeface="Times New Roman" panose="02020603050405020304" pitchFamily="18" charset="0"/>
              </a:rPr>
              <a:t>13. </a:t>
            </a:r>
            <a:r>
              <a:rPr lang="en-GB" sz="1800" dirty="0">
                <a:effectLst/>
                <a:latin typeface="Times New Roman" panose="02020603050405020304" pitchFamily="18" charset="0"/>
                <a:ea typeface="Times New Roman" panose="02020603050405020304" pitchFamily="18" charset="0"/>
              </a:rPr>
              <a:t>“11 Innovations That Changed History | HISTORY,” </a:t>
            </a:r>
            <a:r>
              <a:rPr lang="en-GB" sz="1800" i="1" dirty="0">
                <a:effectLst/>
                <a:latin typeface="Times New Roman" panose="02020603050405020304" pitchFamily="18" charset="0"/>
                <a:ea typeface="Times New Roman" panose="02020603050405020304" pitchFamily="18" charset="0"/>
              </a:rPr>
              <a:t>HISTORY</a:t>
            </a:r>
            <a:r>
              <a:rPr lang="en-GB" sz="1800" dirty="0">
                <a:effectLst/>
                <a:latin typeface="Times New Roman" panose="02020603050405020304" pitchFamily="18" charset="0"/>
                <a:ea typeface="Times New Roman" panose="02020603050405020304" pitchFamily="18" charset="0"/>
              </a:rPr>
              <a:t>.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4"/>
              </a:rPr>
              <a:t>https://www.history.com/news/11-innovations-that-changed-history</a:t>
            </a:r>
            <a:r>
              <a:rPr lang="en-GB" sz="1800" dirty="0">
                <a:effectLst/>
                <a:latin typeface="Times New Roman" panose="02020603050405020304" pitchFamily="18" charset="0"/>
                <a:ea typeface="Times New Roman" panose="02020603050405020304" pitchFamily="18" charset="0"/>
              </a:rPr>
              <a:t> (Accessed: 10 June 2023).</a:t>
            </a:r>
          </a:p>
          <a:p>
            <a:r>
              <a:rPr lang="en-GB" sz="1800" dirty="0">
                <a:effectLst/>
                <a:latin typeface="Times New Roman" panose="02020603050405020304" pitchFamily="18" charset="0"/>
                <a:ea typeface="Times New Roman" panose="02020603050405020304" pitchFamily="18" charset="0"/>
              </a:rPr>
              <a:t>14. Meer, S. (2018) </a:t>
            </a:r>
            <a:r>
              <a:rPr lang="en-GB" sz="1800" i="1" dirty="0">
                <a:effectLst/>
                <a:latin typeface="Times New Roman" panose="02020603050405020304" pitchFamily="18" charset="0"/>
                <a:ea typeface="Times New Roman" panose="02020603050405020304" pitchFamily="18" charset="0"/>
              </a:rPr>
              <a:t>What is creativity in history?</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Insight</a:t>
            </a:r>
            <a:r>
              <a:rPr lang="en-GB" sz="1800" dirty="0">
                <a:effectLst/>
                <a:latin typeface="Times New Roman" panose="02020603050405020304" pitchFamily="18" charset="0"/>
                <a:ea typeface="Times New Roman" panose="02020603050405020304" pitchFamily="18" charset="0"/>
              </a:rPr>
              <a:t>. Available at: https://insight.cumbria.ac.uk/id/eprint/4023/ (Accessed: 10 June 2023). </a:t>
            </a:r>
          </a:p>
          <a:p>
            <a:r>
              <a:rPr lang="en-GB" sz="1800" dirty="0">
                <a:latin typeface="Times New Roman" panose="02020603050405020304" pitchFamily="18" charset="0"/>
                <a:ea typeface="Times New Roman" panose="02020603050405020304" pitchFamily="18" charset="0"/>
              </a:rPr>
              <a:t>15. </a:t>
            </a:r>
            <a:r>
              <a:rPr lang="en-GB" sz="1800" dirty="0">
                <a:effectLst/>
                <a:latin typeface="Times New Roman" panose="02020603050405020304" pitchFamily="18" charset="0"/>
                <a:ea typeface="Times New Roman" panose="02020603050405020304" pitchFamily="18" charset="0"/>
              </a:rPr>
              <a:t>“Here’s how technology has changed the world since 2000,” </a:t>
            </a:r>
            <a:r>
              <a:rPr lang="en-GB" sz="1800" i="1" dirty="0">
                <a:effectLst/>
                <a:latin typeface="Times New Roman" panose="02020603050405020304" pitchFamily="18" charset="0"/>
                <a:ea typeface="Times New Roman" panose="02020603050405020304" pitchFamily="18" charset="0"/>
              </a:rPr>
              <a:t>World Economic Forum</a:t>
            </a:r>
            <a:r>
              <a:rPr lang="en-GB" sz="1800" dirty="0">
                <a:effectLst/>
                <a:latin typeface="Times New Roman" panose="02020603050405020304" pitchFamily="18" charset="0"/>
                <a:ea typeface="Times New Roman" panose="02020603050405020304" pitchFamily="18" charset="0"/>
              </a:rPr>
              <a:t>.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5"/>
              </a:rPr>
              <a:t>https://www.weforum.org/agenda/2020/11/heres-how-technology-has-changed-and-changed-us-over-the-past-20-years/</a:t>
            </a:r>
            <a:r>
              <a:rPr lang="en-GB" sz="1800" dirty="0">
                <a:effectLst/>
                <a:latin typeface="Times New Roman" panose="02020603050405020304" pitchFamily="18" charset="0"/>
                <a:ea typeface="Times New Roman" panose="02020603050405020304" pitchFamily="18" charset="0"/>
              </a:rPr>
              <a:t> (Accessed: 11 June 2023).</a:t>
            </a: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b="1"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6688431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876E6-8542-19AE-C139-0467A020F356}"/>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0F1069D6-5F2D-C32C-9572-DC368A317D0B}"/>
              </a:ext>
            </a:extLst>
          </p:cNvPr>
          <p:cNvSpPr>
            <a:spLocks noGrp="1"/>
          </p:cNvSpPr>
          <p:nvPr>
            <p:ph idx="1"/>
          </p:nvPr>
        </p:nvSpPr>
        <p:spPr/>
        <p:txBody>
          <a:bodyPr>
            <a:normAutofit fontScale="92500" lnSpcReduction="20000"/>
          </a:bodyPr>
          <a:lstStyle/>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16. A. Sen, “Innovation beyond Artificial Intelligence and Automation,” </a:t>
            </a:r>
            <a:r>
              <a:rPr lang="en-GB" sz="1800" i="1" dirty="0">
                <a:effectLst/>
                <a:latin typeface="Times New Roman" panose="02020603050405020304" pitchFamily="18" charset="0"/>
                <a:ea typeface="Times New Roman" panose="02020603050405020304" pitchFamily="18" charset="0"/>
              </a:rPr>
              <a:t>Journal of Pharmacovigilance and Drug Research</a:t>
            </a:r>
            <a:r>
              <a:rPr lang="en-GB" sz="1800" dirty="0">
                <a:effectLst/>
                <a:latin typeface="Times New Roman" panose="02020603050405020304" pitchFamily="18" charset="0"/>
                <a:ea typeface="Times New Roman" panose="02020603050405020304" pitchFamily="18" charset="0"/>
              </a:rPr>
              <a:t>, vol. 3, no. 4, pp. 1–2, Dec. 2022, </a:t>
            </a:r>
            <a:r>
              <a:rPr lang="en-GB" sz="1800" dirty="0" err="1">
                <a:effectLst/>
                <a:latin typeface="Times New Roman" panose="02020603050405020304" pitchFamily="18" charset="0"/>
                <a:ea typeface="Times New Roman" panose="02020603050405020304" pitchFamily="18" charset="0"/>
              </a:rPr>
              <a:t>doi</a:t>
            </a:r>
            <a:r>
              <a:rPr lang="en-GB" sz="1800" dirty="0">
                <a:effectLst/>
                <a:latin typeface="Times New Roman" panose="02020603050405020304" pitchFamily="18" charset="0"/>
                <a:ea typeface="Times New Roman" panose="02020603050405020304" pitchFamily="18" charset="0"/>
              </a:rPr>
              <a:t>: 10.53411/jpadr.2022.3.4.1.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2"/>
              </a:rPr>
              <a:t>http://dx.doi.org/10.53411/jpadr.2022.3.4.1</a:t>
            </a:r>
            <a:r>
              <a:rPr lang="en-GB" sz="1800" dirty="0">
                <a:effectLst/>
                <a:latin typeface="Times New Roman" panose="02020603050405020304" pitchFamily="18" charset="0"/>
                <a:ea typeface="Times New Roman" panose="02020603050405020304" pitchFamily="18" charset="0"/>
              </a:rPr>
              <a:t> (Accessed: 11 June 2023).</a:t>
            </a:r>
          </a:p>
          <a:p>
            <a:r>
              <a:rPr lang="en-GB" sz="1800" dirty="0">
                <a:effectLst/>
                <a:latin typeface="Times New Roman" panose="02020603050405020304" pitchFamily="18" charset="0"/>
                <a:ea typeface="Times New Roman" panose="02020603050405020304" pitchFamily="18" charset="0"/>
              </a:rPr>
              <a:t>17. “How Collaboration Technologies Can Help Improve Productivity,” </a:t>
            </a:r>
            <a:r>
              <a:rPr lang="en-GB" sz="1800" i="1" dirty="0">
                <a:effectLst/>
                <a:latin typeface="Times New Roman" panose="02020603050405020304" pitchFamily="18" charset="0"/>
                <a:ea typeface="Times New Roman" panose="02020603050405020304" pitchFamily="18" charset="0"/>
              </a:rPr>
              <a:t>CMSWire.com</a:t>
            </a:r>
            <a:r>
              <a:rPr lang="en-GB" sz="1800" dirty="0">
                <a:effectLst/>
                <a:latin typeface="Times New Roman" panose="02020603050405020304" pitchFamily="18" charset="0"/>
                <a:ea typeface="Times New Roman" panose="02020603050405020304" pitchFamily="18" charset="0"/>
              </a:rPr>
              <a:t>, Aug. 23, 2019.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3"/>
              </a:rPr>
              <a:t>https://www.cmswire.com/digital-workplace/how-collaboration-technologies-can-help-improve-productivity/</a:t>
            </a:r>
            <a:r>
              <a:rPr lang="en-GB" sz="1800" dirty="0">
                <a:effectLst/>
                <a:latin typeface="Times New Roman" panose="02020603050405020304" pitchFamily="18" charset="0"/>
                <a:ea typeface="Times New Roman" panose="02020603050405020304" pitchFamily="18" charset="0"/>
              </a:rPr>
              <a:t> (Accessed: 11 June 2023).</a:t>
            </a:r>
          </a:p>
          <a:p>
            <a:r>
              <a:rPr lang="en-GB" sz="1800" dirty="0">
                <a:effectLst/>
                <a:latin typeface="Times New Roman" panose="02020603050405020304" pitchFamily="18" charset="0"/>
                <a:ea typeface="Times New Roman" panose="02020603050405020304" pitchFamily="18" charset="0"/>
              </a:rPr>
              <a:t>18. V. Mehta, “Artificial Intelligence in Medicine: Revolutionizing Healthcare for Improved Patient Outcomes,” </a:t>
            </a:r>
            <a:r>
              <a:rPr lang="en-GB" sz="1800" i="1" dirty="0">
                <a:effectLst/>
                <a:latin typeface="Times New Roman" panose="02020603050405020304" pitchFamily="18" charset="0"/>
                <a:ea typeface="Times New Roman" panose="02020603050405020304" pitchFamily="18" charset="0"/>
              </a:rPr>
              <a:t>Journal of Medical Research and Innovation</a:t>
            </a:r>
            <a:r>
              <a:rPr lang="en-GB" sz="1800" dirty="0">
                <a:effectLst/>
                <a:latin typeface="Times New Roman" panose="02020603050405020304" pitchFamily="18" charset="0"/>
                <a:ea typeface="Times New Roman" panose="02020603050405020304" pitchFamily="18" charset="0"/>
              </a:rPr>
              <a:t>, vol. 7, no. 2, p. e000292, Jun. 2023, </a:t>
            </a:r>
            <a:r>
              <a:rPr lang="en-GB" sz="1800" dirty="0" err="1">
                <a:effectLst/>
                <a:latin typeface="Times New Roman" panose="02020603050405020304" pitchFamily="18" charset="0"/>
                <a:ea typeface="Times New Roman" panose="02020603050405020304" pitchFamily="18" charset="0"/>
              </a:rPr>
              <a:t>doi</a:t>
            </a:r>
            <a:r>
              <a:rPr lang="en-GB" sz="1800" dirty="0">
                <a:effectLst/>
                <a:latin typeface="Times New Roman" panose="02020603050405020304" pitchFamily="18" charset="0"/>
                <a:ea typeface="Times New Roman" panose="02020603050405020304" pitchFamily="18" charset="0"/>
              </a:rPr>
              <a:t>: 10.32892/jmri.292.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4"/>
              </a:rPr>
              <a:t>http://dx.doi.org/10.32892/jmri.292</a:t>
            </a:r>
            <a:r>
              <a:rPr lang="en-GB" sz="1800" dirty="0">
                <a:effectLst/>
                <a:latin typeface="Times New Roman" panose="02020603050405020304" pitchFamily="18" charset="0"/>
                <a:ea typeface="Times New Roman" panose="02020603050405020304" pitchFamily="18" charset="0"/>
              </a:rPr>
              <a:t> (Accessed: 11 June 2023).</a:t>
            </a:r>
          </a:p>
          <a:p>
            <a:r>
              <a:rPr lang="en-GB" sz="1800" dirty="0">
                <a:effectLst/>
                <a:latin typeface="Times New Roman" panose="02020603050405020304" pitchFamily="18" charset="0"/>
                <a:ea typeface="Times New Roman" panose="02020603050405020304" pitchFamily="18" charset="0"/>
              </a:rPr>
              <a:t>19. S. </a:t>
            </a:r>
            <a:r>
              <a:rPr lang="en-GB" sz="1800" dirty="0" err="1">
                <a:effectLst/>
                <a:latin typeface="Times New Roman" panose="02020603050405020304" pitchFamily="18" charset="0"/>
                <a:ea typeface="Times New Roman" panose="02020603050405020304" pitchFamily="18" charset="0"/>
              </a:rPr>
              <a:t>Tscharaktschiew</a:t>
            </a:r>
            <a:r>
              <a:rPr lang="en-GB" sz="1800" dirty="0">
                <a:effectLst/>
                <a:latin typeface="Times New Roman" panose="02020603050405020304" pitchFamily="18" charset="0"/>
                <a:ea typeface="Times New Roman" panose="02020603050405020304" pitchFamily="18" charset="0"/>
              </a:rPr>
              <a:t> and C. </a:t>
            </a:r>
            <a:r>
              <a:rPr lang="en-GB" sz="1800" dirty="0" err="1">
                <a:effectLst/>
                <a:latin typeface="Times New Roman" panose="02020603050405020304" pitchFamily="18" charset="0"/>
                <a:ea typeface="Times New Roman" panose="02020603050405020304" pitchFamily="18" charset="0"/>
              </a:rPr>
              <a:t>Evangelinos</a:t>
            </a:r>
            <a:r>
              <a:rPr lang="en-GB" sz="1800" dirty="0">
                <a:effectLst/>
                <a:latin typeface="Times New Roman" panose="02020603050405020304" pitchFamily="18" charset="0"/>
                <a:ea typeface="Times New Roman" panose="02020603050405020304" pitchFamily="18" charset="0"/>
              </a:rPr>
              <a:t>, “Optimal Transport Pricing in an Age of Fully Autonomous Vehicles: Is It Getting More Complicated?,” </a:t>
            </a:r>
            <a:r>
              <a:rPr lang="en-GB" sz="1800" i="1" dirty="0">
                <a:effectLst/>
                <a:latin typeface="Times New Roman" panose="02020603050405020304" pitchFamily="18" charset="0"/>
                <a:ea typeface="Times New Roman" panose="02020603050405020304" pitchFamily="18" charset="0"/>
              </a:rPr>
              <a:t>Future Transportation</a:t>
            </a:r>
            <a:r>
              <a:rPr lang="en-GB" sz="1800" dirty="0">
                <a:effectLst/>
                <a:latin typeface="Times New Roman" panose="02020603050405020304" pitchFamily="18" charset="0"/>
                <a:ea typeface="Times New Roman" panose="02020603050405020304" pitchFamily="18" charset="0"/>
              </a:rPr>
              <a:t>, vol. 2, no. 2, pp. 347–364, Apr. 2022, </a:t>
            </a:r>
            <a:r>
              <a:rPr lang="en-GB" sz="1800" dirty="0" err="1">
                <a:effectLst/>
                <a:latin typeface="Times New Roman" panose="02020603050405020304" pitchFamily="18" charset="0"/>
                <a:ea typeface="Times New Roman" panose="02020603050405020304" pitchFamily="18" charset="0"/>
              </a:rPr>
              <a:t>doi</a:t>
            </a:r>
            <a:r>
              <a:rPr lang="en-GB" sz="1800" dirty="0">
                <a:effectLst/>
                <a:latin typeface="Times New Roman" panose="02020603050405020304" pitchFamily="18" charset="0"/>
                <a:ea typeface="Times New Roman" panose="02020603050405020304" pitchFamily="18" charset="0"/>
              </a:rPr>
              <a:t>: 10.3390/futuretransp2020019.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5"/>
              </a:rPr>
              <a:t>http://dx.doi.org/10.3390/futuretransp2020019</a:t>
            </a:r>
            <a:r>
              <a:rPr lang="en-GB" sz="1800" dirty="0">
                <a:effectLst/>
                <a:latin typeface="Times New Roman" panose="02020603050405020304" pitchFamily="18" charset="0"/>
                <a:ea typeface="Times New Roman" panose="02020603050405020304" pitchFamily="18" charset="0"/>
              </a:rPr>
              <a:t> (Accessed: 11 June 2023).</a:t>
            </a:r>
          </a:p>
          <a:p>
            <a:r>
              <a:rPr lang="en-GB" sz="1800" dirty="0">
                <a:effectLst/>
                <a:latin typeface="Times New Roman" panose="02020603050405020304" pitchFamily="18" charset="0"/>
                <a:ea typeface="Times New Roman" panose="02020603050405020304" pitchFamily="18" charset="0"/>
              </a:rPr>
              <a:t>20. A. Dhar Dwivedi, R. Singh, K. Kaushik, R. Rao </a:t>
            </a:r>
            <a:r>
              <a:rPr lang="en-GB" sz="1800" dirty="0" err="1">
                <a:effectLst/>
                <a:latin typeface="Times New Roman" panose="02020603050405020304" pitchFamily="18" charset="0"/>
                <a:ea typeface="Times New Roman" panose="02020603050405020304" pitchFamily="18" charset="0"/>
              </a:rPr>
              <a:t>Mukkamala</a:t>
            </a:r>
            <a:r>
              <a:rPr lang="en-GB" sz="1800" dirty="0">
                <a:effectLst/>
                <a:latin typeface="Times New Roman" panose="02020603050405020304" pitchFamily="18" charset="0"/>
                <a:ea typeface="Times New Roman" panose="02020603050405020304" pitchFamily="18" charset="0"/>
              </a:rPr>
              <a:t>, and W. S. </a:t>
            </a:r>
            <a:r>
              <a:rPr lang="en-GB" sz="1800" dirty="0" err="1">
                <a:effectLst/>
                <a:latin typeface="Times New Roman" panose="02020603050405020304" pitchFamily="18" charset="0"/>
                <a:ea typeface="Times New Roman" panose="02020603050405020304" pitchFamily="18" charset="0"/>
              </a:rPr>
              <a:t>Alnumay</a:t>
            </a:r>
            <a:r>
              <a:rPr lang="en-GB" sz="1800" dirty="0">
                <a:effectLst/>
                <a:latin typeface="Times New Roman" panose="02020603050405020304" pitchFamily="18" charset="0"/>
                <a:ea typeface="Times New Roman" panose="02020603050405020304" pitchFamily="18" charset="0"/>
              </a:rPr>
              <a:t>, “Blockchain and artificial intelligence for 5G‐enabled Internet of Things: Challenges, opportunities, and solutions,” </a:t>
            </a:r>
            <a:r>
              <a:rPr lang="en-GB" sz="1800" i="1" dirty="0">
                <a:effectLst/>
                <a:latin typeface="Times New Roman" panose="02020603050405020304" pitchFamily="18" charset="0"/>
                <a:ea typeface="Times New Roman" panose="02020603050405020304" pitchFamily="18" charset="0"/>
              </a:rPr>
              <a:t>Transactions on Emerging Telecommunications Technologies</a:t>
            </a:r>
            <a:r>
              <a:rPr lang="en-GB" sz="1800" dirty="0">
                <a:effectLst/>
                <a:latin typeface="Times New Roman" panose="02020603050405020304" pitchFamily="18" charset="0"/>
                <a:ea typeface="Times New Roman" panose="02020603050405020304" pitchFamily="18" charset="0"/>
              </a:rPr>
              <a:t>, Jul. 2021, </a:t>
            </a:r>
            <a:r>
              <a:rPr lang="en-GB" sz="1800" dirty="0" err="1">
                <a:effectLst/>
                <a:latin typeface="Times New Roman" panose="02020603050405020304" pitchFamily="18" charset="0"/>
                <a:ea typeface="Times New Roman" panose="02020603050405020304" pitchFamily="18" charset="0"/>
              </a:rPr>
              <a:t>doi</a:t>
            </a:r>
            <a:r>
              <a:rPr lang="en-GB" sz="1800" dirty="0">
                <a:effectLst/>
                <a:latin typeface="Times New Roman" panose="02020603050405020304" pitchFamily="18" charset="0"/>
                <a:ea typeface="Times New Roman" panose="02020603050405020304" pitchFamily="18" charset="0"/>
              </a:rPr>
              <a:t>: 10.1002/ett.4329.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6"/>
              </a:rPr>
              <a:t>http://dx.doi.org/10.1002/ett.4329</a:t>
            </a:r>
            <a:r>
              <a:rPr lang="en-GB" sz="1800" dirty="0">
                <a:effectLst/>
                <a:latin typeface="Times New Roman" panose="02020603050405020304" pitchFamily="18" charset="0"/>
                <a:ea typeface="Times New Roman" panose="02020603050405020304" pitchFamily="18" charset="0"/>
              </a:rPr>
              <a:t> (Accessed: 12 June 2023).</a:t>
            </a: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b="1"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5825670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876E6-8542-19AE-C139-0467A020F356}"/>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0F1069D6-5F2D-C32C-9572-DC368A317D0B}"/>
              </a:ext>
            </a:extLst>
          </p:cNvPr>
          <p:cNvSpPr>
            <a:spLocks noGrp="1"/>
          </p:cNvSpPr>
          <p:nvPr>
            <p:ph idx="1"/>
          </p:nvPr>
        </p:nvSpPr>
        <p:spPr/>
        <p:txBody>
          <a:bodyPr>
            <a:normAutofit fontScale="92500" lnSpcReduction="20000"/>
          </a:bodyPr>
          <a:lstStyle/>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21. “The Impact of artificial intelligence and automation on businesses processes and employment: An analytical study,” </a:t>
            </a:r>
            <a:r>
              <a:rPr lang="en-GB" sz="1800" i="1" dirty="0" err="1">
                <a:effectLst/>
                <a:latin typeface="Times New Roman" panose="02020603050405020304" pitchFamily="18" charset="0"/>
                <a:ea typeface="Times New Roman" panose="02020603050405020304" pitchFamily="18" charset="0"/>
              </a:rPr>
              <a:t>PsychologyandEducation</a:t>
            </a:r>
            <a:r>
              <a:rPr lang="en-GB" sz="1800" dirty="0">
                <a:effectLst/>
                <a:latin typeface="Times New Roman" panose="02020603050405020304" pitchFamily="18" charset="0"/>
                <a:ea typeface="Times New Roman" panose="02020603050405020304" pitchFamily="18" charset="0"/>
              </a:rPr>
              <a:t>, vol. 55, no. 1, May 2023, </a:t>
            </a:r>
            <a:r>
              <a:rPr lang="en-GB" sz="1800" dirty="0" err="1">
                <a:effectLst/>
                <a:latin typeface="Times New Roman" panose="02020603050405020304" pitchFamily="18" charset="0"/>
                <a:ea typeface="Times New Roman" panose="02020603050405020304" pitchFamily="18" charset="0"/>
              </a:rPr>
              <a:t>doi</a:t>
            </a:r>
            <a:r>
              <a:rPr lang="en-GB" sz="1800" dirty="0">
                <a:effectLst/>
                <a:latin typeface="Times New Roman" panose="02020603050405020304" pitchFamily="18" charset="0"/>
                <a:ea typeface="Times New Roman" panose="02020603050405020304" pitchFamily="18" charset="0"/>
              </a:rPr>
              <a:t>: 10.48047/pne.2018.55.1.03.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2"/>
              </a:rPr>
              <a:t>http://dx.doi.org/10.48047/pne.2018.55.1.03</a:t>
            </a:r>
            <a:r>
              <a:rPr lang="en-GB" sz="1800" dirty="0">
                <a:effectLst/>
                <a:latin typeface="Times New Roman" panose="02020603050405020304" pitchFamily="18" charset="0"/>
                <a:ea typeface="Times New Roman" panose="02020603050405020304" pitchFamily="18" charset="0"/>
              </a:rPr>
              <a:t> (Accessed: 12 June 2023).</a:t>
            </a:r>
          </a:p>
          <a:p>
            <a:r>
              <a:rPr lang="en-GB" sz="1800" dirty="0">
                <a:effectLst/>
                <a:latin typeface="Times New Roman" panose="02020603050405020304" pitchFamily="18" charset="0"/>
                <a:ea typeface="Times New Roman" panose="02020603050405020304" pitchFamily="18" charset="0"/>
              </a:rPr>
              <a:t>22. “Biotechnology Innovations for Sustainable Agriculture to be Highlighted at 2011 BIO International Convention - BIO,” </a:t>
            </a:r>
            <a:r>
              <a:rPr lang="en-GB" sz="1800" i="1" dirty="0">
                <a:effectLst/>
                <a:latin typeface="Times New Roman" panose="02020603050405020304" pitchFamily="18" charset="0"/>
                <a:ea typeface="Times New Roman" panose="02020603050405020304" pitchFamily="18" charset="0"/>
              </a:rPr>
              <a:t>BIO</a:t>
            </a:r>
            <a:r>
              <a:rPr lang="en-GB" sz="1800" dirty="0">
                <a:effectLst/>
                <a:latin typeface="Times New Roman" panose="02020603050405020304" pitchFamily="18" charset="0"/>
                <a:ea typeface="Times New Roman" panose="02020603050405020304" pitchFamily="18" charset="0"/>
              </a:rPr>
              <a:t>.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3"/>
              </a:rPr>
              <a:t>https://www.bio.org/media/press-release/biotechnology-innovations-sustainable-agriculture-be-highlighted-2011-bio-intern</a:t>
            </a:r>
            <a:r>
              <a:rPr lang="en-GB" sz="1800" dirty="0">
                <a:effectLst/>
                <a:latin typeface="Times New Roman" panose="02020603050405020304" pitchFamily="18" charset="0"/>
                <a:ea typeface="Times New Roman" panose="02020603050405020304" pitchFamily="18" charset="0"/>
              </a:rPr>
              <a:t> (Accessed: 12 June 2023).</a:t>
            </a:r>
          </a:p>
          <a:p>
            <a:r>
              <a:rPr lang="en-GB" sz="1800" dirty="0">
                <a:latin typeface="Times New Roman" panose="02020603050405020304" pitchFamily="18" charset="0"/>
                <a:ea typeface="Times New Roman" panose="02020603050405020304" pitchFamily="18" charset="0"/>
              </a:rPr>
              <a:t>23. </a:t>
            </a:r>
            <a:r>
              <a:rPr lang="en-GB" sz="1800" dirty="0">
                <a:effectLst/>
                <a:latin typeface="Times New Roman" panose="02020603050405020304" pitchFamily="18" charset="0"/>
                <a:ea typeface="Times New Roman" panose="02020603050405020304" pitchFamily="18" charset="0"/>
              </a:rPr>
              <a:t>P. Lopes, “Editorial: Electrical stimulation for immersive virtual and augmented reality,” </a:t>
            </a:r>
            <a:r>
              <a:rPr lang="en-GB" sz="1800" i="1" dirty="0">
                <a:effectLst/>
                <a:latin typeface="Times New Roman" panose="02020603050405020304" pitchFamily="18" charset="0"/>
                <a:ea typeface="Times New Roman" panose="02020603050405020304" pitchFamily="18" charset="0"/>
              </a:rPr>
              <a:t>Frontiers in Virtual Reality</a:t>
            </a:r>
            <a:r>
              <a:rPr lang="en-GB" sz="1800" dirty="0">
                <a:effectLst/>
                <a:latin typeface="Times New Roman" panose="02020603050405020304" pitchFamily="18" charset="0"/>
                <a:ea typeface="Times New Roman" panose="02020603050405020304" pitchFamily="18" charset="0"/>
              </a:rPr>
              <a:t>, vol. 3, Nov. 2022, </a:t>
            </a:r>
            <a:r>
              <a:rPr lang="en-GB" sz="1800" dirty="0" err="1">
                <a:effectLst/>
                <a:latin typeface="Times New Roman" panose="02020603050405020304" pitchFamily="18" charset="0"/>
                <a:ea typeface="Times New Roman" panose="02020603050405020304" pitchFamily="18" charset="0"/>
              </a:rPr>
              <a:t>doi</a:t>
            </a:r>
            <a:r>
              <a:rPr lang="en-GB" sz="1800" dirty="0">
                <a:effectLst/>
                <a:latin typeface="Times New Roman" panose="02020603050405020304" pitchFamily="18" charset="0"/>
                <a:ea typeface="Times New Roman" panose="02020603050405020304" pitchFamily="18" charset="0"/>
              </a:rPr>
              <a:t>: 10.3389/frvir.2022.1000054.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4"/>
              </a:rPr>
              <a:t>http://dx.doi.org/10.3389/frvir.2022.1000054</a:t>
            </a:r>
            <a:r>
              <a:rPr lang="en-GB" sz="1800" dirty="0">
                <a:effectLst/>
                <a:latin typeface="Times New Roman" panose="02020603050405020304" pitchFamily="18" charset="0"/>
                <a:ea typeface="Times New Roman" panose="02020603050405020304" pitchFamily="18" charset="0"/>
              </a:rPr>
              <a:t> (Accessed: 12 June 2023).</a:t>
            </a:r>
          </a:p>
          <a:p>
            <a:r>
              <a:rPr lang="en-GB" sz="1800" dirty="0">
                <a:latin typeface="Times New Roman" panose="02020603050405020304" pitchFamily="18" charset="0"/>
                <a:ea typeface="Times New Roman" panose="02020603050405020304" pitchFamily="18" charset="0"/>
                <a:cs typeface="Times New Roman" panose="02020603050405020304" pitchFamily="18" charset="0"/>
              </a:rPr>
              <a:t>24. </a:t>
            </a:r>
            <a:r>
              <a:rPr lang="en-GB" sz="1800" dirty="0">
                <a:latin typeface="Times New Roman" panose="02020603050405020304" pitchFamily="18" charset="0"/>
                <a:cs typeface="Times New Roman" panose="02020603050405020304" pitchFamily="18" charset="0"/>
              </a:rPr>
              <a:t>P. M. Mah, “Analysis of Artificial Intelligence and Natural Language Processing Significance as Expert Systems Support for E-Health Using Pre-Train Deep Learning Models,” </a:t>
            </a:r>
            <a:r>
              <a:rPr lang="en-GB" sz="1800" i="1" dirty="0" err="1">
                <a:latin typeface="Times New Roman" panose="02020603050405020304" pitchFamily="18" charset="0"/>
                <a:cs typeface="Times New Roman" panose="02020603050405020304" pitchFamily="18" charset="0"/>
              </a:rPr>
              <a:t>Acadlore</a:t>
            </a:r>
            <a:r>
              <a:rPr lang="en-GB" sz="1800" i="1" dirty="0">
                <a:latin typeface="Times New Roman" panose="02020603050405020304" pitchFamily="18" charset="0"/>
                <a:cs typeface="Times New Roman" panose="02020603050405020304" pitchFamily="18" charset="0"/>
              </a:rPr>
              <a:t> Transactions on AI and Machine Learning</a:t>
            </a:r>
            <a:r>
              <a:rPr lang="en-GB" sz="1800" dirty="0">
                <a:latin typeface="Times New Roman" panose="02020603050405020304" pitchFamily="18" charset="0"/>
                <a:cs typeface="Times New Roman" panose="02020603050405020304" pitchFamily="18" charset="0"/>
              </a:rPr>
              <a:t>, vol. 1, no. 2, pp. 68–80, Dec. 2022, </a:t>
            </a:r>
            <a:r>
              <a:rPr lang="en-GB" sz="1800" dirty="0" err="1">
                <a:latin typeface="Times New Roman" panose="02020603050405020304" pitchFamily="18" charset="0"/>
                <a:cs typeface="Times New Roman" panose="02020603050405020304" pitchFamily="18" charset="0"/>
              </a:rPr>
              <a:t>doi</a:t>
            </a:r>
            <a:r>
              <a:rPr lang="en-GB" sz="1800" dirty="0">
                <a:latin typeface="Times New Roman" panose="02020603050405020304" pitchFamily="18" charset="0"/>
                <a:cs typeface="Times New Roman" panose="02020603050405020304" pitchFamily="18" charset="0"/>
              </a:rPr>
              <a:t>: 10.56578/ataiml010201. [Online]. Available: </a:t>
            </a:r>
            <a:r>
              <a:rPr lang="en-GB" sz="1800" dirty="0">
                <a:latin typeface="Times New Roman" panose="02020603050405020304" pitchFamily="18" charset="0"/>
                <a:cs typeface="Times New Roman" panose="02020603050405020304" pitchFamily="18" charset="0"/>
                <a:hlinkClick r:id="rId5"/>
              </a:rPr>
              <a:t>http://dx.doi.org/10.56578/ataiml010201</a:t>
            </a:r>
            <a:r>
              <a:rPr lang="en-GB" sz="1800" dirty="0">
                <a:latin typeface="Times New Roman" panose="02020603050405020304" pitchFamily="18" charset="0"/>
                <a:cs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18 June 2023).</a:t>
            </a:r>
            <a:endParaRPr lang="en-GB"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25. B. </a:t>
            </a:r>
            <a:r>
              <a:rPr lang="en-GB" sz="1800" dirty="0" err="1">
                <a:latin typeface="Times New Roman" panose="02020603050405020304" pitchFamily="18" charset="0"/>
                <a:cs typeface="Times New Roman" panose="02020603050405020304" pitchFamily="18" charset="0"/>
              </a:rPr>
              <a:t>Xashimov</a:t>
            </a:r>
            <a:r>
              <a:rPr lang="en-GB" sz="1800" dirty="0">
                <a:latin typeface="Times New Roman" panose="02020603050405020304" pitchFamily="18" charset="0"/>
                <a:cs typeface="Times New Roman" panose="02020603050405020304" pitchFamily="18" charset="0"/>
              </a:rPr>
              <a:t> and D. </a:t>
            </a:r>
            <a:r>
              <a:rPr lang="en-GB" sz="1800" dirty="0" err="1">
                <a:latin typeface="Times New Roman" panose="02020603050405020304" pitchFamily="18" charset="0"/>
                <a:cs typeface="Times New Roman" panose="02020603050405020304" pitchFamily="18" charset="0"/>
              </a:rPr>
              <a:t>Khaydarova</a:t>
            </a:r>
            <a:r>
              <a:rPr lang="en-GB" sz="1800" dirty="0">
                <a:latin typeface="Times New Roman" panose="02020603050405020304" pitchFamily="18" charset="0"/>
                <a:cs typeface="Times New Roman" panose="02020603050405020304" pitchFamily="18" charset="0"/>
              </a:rPr>
              <a:t>, “Using and development of artificial intelligence on the process of accounting,” </a:t>
            </a:r>
            <a:r>
              <a:rPr lang="az-Cyrl-AZ" sz="1800" i="1" dirty="0">
                <a:latin typeface="Times New Roman" panose="02020603050405020304" pitchFamily="18" charset="0"/>
                <a:cs typeface="Times New Roman" panose="02020603050405020304" pitchFamily="18" charset="0"/>
              </a:rPr>
              <a:t>Новый Узбекистан: успешный международный опыт внедрения международных стандартов финансовой отчетности</a:t>
            </a:r>
            <a:r>
              <a:rPr lang="az-Cyrl-AZ" sz="1800" dirty="0">
                <a:latin typeface="Times New Roman" panose="02020603050405020304" pitchFamily="18" charset="0"/>
                <a:cs typeface="Times New Roman" panose="02020603050405020304" pitchFamily="18" charset="0"/>
              </a:rPr>
              <a:t>, </a:t>
            </a:r>
            <a:r>
              <a:rPr lang="en-GB" sz="1800" dirty="0">
                <a:latin typeface="Times New Roman" panose="02020603050405020304" pitchFamily="18" charset="0"/>
                <a:cs typeface="Times New Roman" panose="02020603050405020304" pitchFamily="18" charset="0"/>
              </a:rPr>
              <a:t>vol. 1, no. 5, pp. 219–223, Apr. 2023, </a:t>
            </a:r>
            <a:r>
              <a:rPr lang="en-GB" sz="1800" dirty="0" err="1">
                <a:latin typeface="Times New Roman" panose="02020603050405020304" pitchFamily="18" charset="0"/>
                <a:cs typeface="Times New Roman" panose="02020603050405020304" pitchFamily="18" charset="0"/>
              </a:rPr>
              <a:t>doi</a:t>
            </a:r>
            <a:r>
              <a:rPr lang="en-GB" sz="1800" dirty="0">
                <a:latin typeface="Times New Roman" panose="02020603050405020304" pitchFamily="18" charset="0"/>
                <a:cs typeface="Times New Roman" panose="02020603050405020304" pitchFamily="18" charset="0"/>
              </a:rPr>
              <a:t>: 10.47689/stars.university-5-pp219-223. [Online]. Available: </a:t>
            </a:r>
            <a:r>
              <a:rPr lang="en-GB" sz="1800" dirty="0">
                <a:latin typeface="Times New Roman" panose="02020603050405020304" pitchFamily="18" charset="0"/>
                <a:cs typeface="Times New Roman" panose="02020603050405020304" pitchFamily="18" charset="0"/>
                <a:hlinkClick r:id="rId6"/>
              </a:rPr>
              <a:t>http://dx.doi.org/10.47689/stars.university-5-pp219-223</a:t>
            </a:r>
            <a:r>
              <a:rPr lang="en-GB" sz="1800" dirty="0">
                <a:latin typeface="Times New Roman" panose="02020603050405020304" pitchFamily="18" charset="0"/>
                <a:cs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22 June 2023).</a:t>
            </a:r>
          </a:p>
          <a:p>
            <a:endParaRPr lang="en-GB" sz="1800" dirty="0">
              <a:latin typeface="Times New Roman" panose="02020603050405020304" pitchFamily="18" charset="0"/>
              <a:cs typeface="Times New Roman" panose="02020603050405020304" pitchFamily="18" charset="0"/>
            </a:endParaRPr>
          </a:p>
          <a:p>
            <a:endParaRPr lang="en-GB" sz="1200" dirty="0"/>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b="1"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4701516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876E6-8542-19AE-C139-0467A020F356}"/>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0F1069D6-5F2D-C32C-9572-DC368A317D0B}"/>
              </a:ext>
            </a:extLst>
          </p:cNvPr>
          <p:cNvSpPr>
            <a:spLocks noGrp="1"/>
          </p:cNvSpPr>
          <p:nvPr>
            <p:ph idx="1"/>
          </p:nvPr>
        </p:nvSpPr>
        <p:spPr/>
        <p:txBody>
          <a:bodyPr>
            <a:normAutofit fontScale="92500" lnSpcReduction="20000"/>
          </a:bodyPr>
          <a:lstStyle/>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26. </a:t>
            </a:r>
            <a:r>
              <a:rPr lang="en-US" sz="1800" dirty="0">
                <a:latin typeface="Times New Roman" panose="02020603050405020304" pitchFamily="18" charset="0"/>
                <a:cs typeface="Times New Roman" panose="02020603050405020304" pitchFamily="18" charset="0"/>
              </a:rPr>
              <a:t>M. Schmitt, “Automated machine learning: AI-driven decision making in business analytics,” </a:t>
            </a:r>
            <a:r>
              <a:rPr lang="en-US" sz="1800" i="1" dirty="0">
                <a:latin typeface="Times New Roman" panose="02020603050405020304" pitchFamily="18" charset="0"/>
                <a:cs typeface="Times New Roman" panose="02020603050405020304" pitchFamily="18" charset="0"/>
              </a:rPr>
              <a:t>Intelligent Systems with Applications</a:t>
            </a:r>
            <a:r>
              <a:rPr lang="en-US" sz="1800" dirty="0">
                <a:latin typeface="Times New Roman" panose="02020603050405020304" pitchFamily="18" charset="0"/>
                <a:cs typeface="Times New Roman" panose="02020603050405020304" pitchFamily="18" charset="0"/>
              </a:rPr>
              <a:t>, vol. 18, p. 200188, May 2023, </a:t>
            </a:r>
            <a:r>
              <a:rPr lang="en-US" sz="1800" dirty="0" err="1">
                <a:latin typeface="Times New Roman" panose="02020603050405020304" pitchFamily="18" charset="0"/>
                <a:cs typeface="Times New Roman" panose="02020603050405020304" pitchFamily="18" charset="0"/>
              </a:rPr>
              <a:t>doi</a:t>
            </a:r>
            <a:r>
              <a:rPr lang="en-US" sz="1800" dirty="0">
                <a:latin typeface="Times New Roman" panose="02020603050405020304" pitchFamily="18" charset="0"/>
                <a:cs typeface="Times New Roman" panose="02020603050405020304" pitchFamily="18" charset="0"/>
              </a:rPr>
              <a:t>: 10.1016/j.iswa.2023.200188. [Online]. Available: </a:t>
            </a:r>
            <a:r>
              <a:rPr lang="en-US" sz="1800" dirty="0">
                <a:latin typeface="Times New Roman" panose="02020603050405020304" pitchFamily="18" charset="0"/>
                <a:cs typeface="Times New Roman" panose="02020603050405020304" pitchFamily="18" charset="0"/>
                <a:hlinkClick r:id="rId2"/>
              </a:rPr>
              <a:t>http://dx.doi.org/10.1016/j.iswa.2023.200188</a:t>
            </a:r>
            <a:r>
              <a:rPr lang="en-US" sz="1800" dirty="0">
                <a:latin typeface="Times New Roman" panose="02020603050405020304" pitchFamily="18" charset="0"/>
                <a:cs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23 June 2023).</a:t>
            </a:r>
            <a:endParaRPr lang="en-US"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27. </a:t>
            </a:r>
            <a:r>
              <a:rPr lang="en-US" sz="1800" dirty="0">
                <a:latin typeface="Times New Roman" panose="02020603050405020304" pitchFamily="18" charset="0"/>
                <a:cs typeface="Times New Roman" panose="02020603050405020304" pitchFamily="18" charset="0"/>
              </a:rPr>
              <a:t>“Application of Artificial Intelligence (AI), Internet of Things (IoT), and Big Data in Healthcare, Finance, and Transportation,” </a:t>
            </a:r>
            <a:r>
              <a:rPr lang="en-US" sz="1800" i="1" dirty="0" err="1">
                <a:latin typeface="Times New Roman" panose="02020603050405020304" pitchFamily="18" charset="0"/>
                <a:cs typeface="Times New Roman" panose="02020603050405020304" pitchFamily="18" charset="0"/>
              </a:rPr>
              <a:t>PriMera</a:t>
            </a:r>
            <a:r>
              <a:rPr lang="en-US" sz="1800" i="1" dirty="0">
                <a:latin typeface="Times New Roman" panose="02020603050405020304" pitchFamily="18" charset="0"/>
                <a:cs typeface="Times New Roman" panose="02020603050405020304" pitchFamily="18" charset="0"/>
              </a:rPr>
              <a:t> Scientific Medicine and Public Health</a:t>
            </a:r>
            <a:r>
              <a:rPr lang="en-US" sz="1800" dirty="0">
                <a:latin typeface="Times New Roman" panose="02020603050405020304" pitchFamily="18" charset="0"/>
                <a:cs typeface="Times New Roman" panose="02020603050405020304" pitchFamily="18" charset="0"/>
              </a:rPr>
              <a:t>, May 2023, </a:t>
            </a:r>
            <a:r>
              <a:rPr lang="en-US" sz="1800" dirty="0" err="1">
                <a:latin typeface="Times New Roman" panose="02020603050405020304" pitchFamily="18" charset="0"/>
                <a:cs typeface="Times New Roman" panose="02020603050405020304" pitchFamily="18" charset="0"/>
              </a:rPr>
              <a:t>doi</a:t>
            </a:r>
            <a:r>
              <a:rPr lang="en-US" sz="1800" dirty="0">
                <a:latin typeface="Times New Roman" panose="02020603050405020304" pitchFamily="18" charset="0"/>
                <a:cs typeface="Times New Roman" panose="02020603050405020304" pitchFamily="18" charset="0"/>
              </a:rPr>
              <a:t>: 10.56831/psmph-02-067. [Online]. Available: </a:t>
            </a:r>
            <a:r>
              <a:rPr lang="en-US" sz="1800" dirty="0">
                <a:latin typeface="Times New Roman" panose="02020603050405020304" pitchFamily="18" charset="0"/>
                <a:cs typeface="Times New Roman" panose="02020603050405020304" pitchFamily="18" charset="0"/>
                <a:hlinkClick r:id="rId3"/>
              </a:rPr>
              <a:t>http://dx.doi.org/10.56831/psmph-02-067</a:t>
            </a:r>
            <a:r>
              <a:rPr lang="en-US" sz="1800" dirty="0">
                <a:latin typeface="Times New Roman" panose="02020603050405020304" pitchFamily="18" charset="0"/>
                <a:cs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27 June 2023).</a:t>
            </a:r>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28. B. </a:t>
            </a:r>
            <a:r>
              <a:rPr lang="en-US" sz="1800" dirty="0" err="1">
                <a:latin typeface="Times New Roman" panose="02020603050405020304" pitchFamily="18" charset="0"/>
                <a:cs typeface="Times New Roman" panose="02020603050405020304" pitchFamily="18" charset="0"/>
              </a:rPr>
              <a:t>Arogyaswamy</a:t>
            </a:r>
            <a:r>
              <a:rPr lang="en-US" sz="1800" dirty="0">
                <a:latin typeface="Times New Roman" panose="02020603050405020304" pitchFamily="18" charset="0"/>
                <a:cs typeface="Times New Roman" panose="02020603050405020304" pitchFamily="18" charset="0"/>
              </a:rPr>
              <a:t>, “Big tech and societal sustainability: an ethical framework,” </a:t>
            </a:r>
            <a:r>
              <a:rPr lang="en-US" sz="1800" i="1" dirty="0">
                <a:latin typeface="Times New Roman" panose="02020603050405020304" pitchFamily="18" charset="0"/>
                <a:cs typeface="Times New Roman" panose="02020603050405020304" pitchFamily="18" charset="0"/>
              </a:rPr>
              <a:t>AI &amp; SOCIETY</a:t>
            </a:r>
            <a:r>
              <a:rPr lang="en-US" sz="1800" dirty="0">
                <a:latin typeface="Times New Roman" panose="02020603050405020304" pitchFamily="18" charset="0"/>
                <a:cs typeface="Times New Roman" panose="02020603050405020304" pitchFamily="18" charset="0"/>
              </a:rPr>
              <a:t>, vol. 35, no. 4, pp. 829–840, Mar. 2020, </a:t>
            </a:r>
            <a:r>
              <a:rPr lang="en-US" sz="1800" dirty="0" err="1">
                <a:latin typeface="Times New Roman" panose="02020603050405020304" pitchFamily="18" charset="0"/>
                <a:cs typeface="Times New Roman" panose="02020603050405020304" pitchFamily="18" charset="0"/>
              </a:rPr>
              <a:t>doi</a:t>
            </a:r>
            <a:r>
              <a:rPr lang="en-US" sz="1800" dirty="0">
                <a:latin typeface="Times New Roman" panose="02020603050405020304" pitchFamily="18" charset="0"/>
                <a:cs typeface="Times New Roman" panose="02020603050405020304" pitchFamily="18" charset="0"/>
              </a:rPr>
              <a:t>: 10.1007/s00146-020-00956-6. [Online]. Available: </a:t>
            </a:r>
            <a:r>
              <a:rPr lang="en-US" sz="1800" dirty="0">
                <a:latin typeface="Times New Roman" panose="02020603050405020304" pitchFamily="18" charset="0"/>
                <a:cs typeface="Times New Roman" panose="02020603050405020304" pitchFamily="18" charset="0"/>
                <a:hlinkClick r:id="rId4"/>
              </a:rPr>
              <a:t>http://dx.doi.org/10.1007/s00146-020-00956-6</a:t>
            </a:r>
            <a:r>
              <a:rPr lang="en-US" sz="1800" dirty="0">
                <a:latin typeface="Times New Roman" panose="02020603050405020304" pitchFamily="18" charset="0"/>
                <a:cs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28 June 2023).</a:t>
            </a:r>
          </a:p>
          <a:p>
            <a:r>
              <a:rPr lang="en-GB" sz="1800" dirty="0">
                <a:effectLst/>
                <a:latin typeface="Times New Roman" panose="02020603050405020304" pitchFamily="18" charset="0"/>
                <a:ea typeface="Times New Roman" panose="02020603050405020304" pitchFamily="18" charset="0"/>
              </a:rPr>
              <a:t>29. Z. </a:t>
            </a:r>
            <a:r>
              <a:rPr lang="en-GB" sz="1800" dirty="0" err="1">
                <a:effectLst/>
                <a:latin typeface="Times New Roman" panose="02020603050405020304" pitchFamily="18" charset="0"/>
                <a:ea typeface="Times New Roman" panose="02020603050405020304" pitchFamily="18" charset="0"/>
              </a:rPr>
              <a:t>Gürhan-Canli</a:t>
            </a:r>
            <a:r>
              <a:rPr lang="en-GB" sz="1800" dirty="0">
                <a:effectLst/>
                <a:latin typeface="Times New Roman" panose="02020603050405020304" pitchFamily="18" charset="0"/>
                <a:ea typeface="Times New Roman" panose="02020603050405020304" pitchFamily="18" charset="0"/>
              </a:rPr>
              <a:t>, C. </a:t>
            </a:r>
            <a:r>
              <a:rPr lang="en-GB" sz="1800" dirty="0" err="1">
                <a:effectLst/>
                <a:latin typeface="Times New Roman" panose="02020603050405020304" pitchFamily="18" charset="0"/>
                <a:ea typeface="Times New Roman" panose="02020603050405020304" pitchFamily="18" charset="0"/>
              </a:rPr>
              <a:t>Hayran</a:t>
            </a:r>
            <a:r>
              <a:rPr lang="en-GB" sz="1800" dirty="0">
                <a:effectLst/>
                <a:latin typeface="Times New Roman" panose="02020603050405020304" pitchFamily="18" charset="0"/>
                <a:ea typeface="Times New Roman" panose="02020603050405020304" pitchFamily="18" charset="0"/>
              </a:rPr>
              <a:t>, and G. </a:t>
            </a:r>
            <a:r>
              <a:rPr lang="en-GB" sz="1800" dirty="0" err="1">
                <a:effectLst/>
                <a:latin typeface="Times New Roman" panose="02020603050405020304" pitchFamily="18" charset="0"/>
                <a:ea typeface="Times New Roman" panose="02020603050405020304" pitchFamily="18" charset="0"/>
              </a:rPr>
              <a:t>Sarial</a:t>
            </a:r>
            <a:r>
              <a:rPr lang="en-GB" sz="1800" dirty="0">
                <a:effectLst/>
                <a:latin typeface="Times New Roman" panose="02020603050405020304" pitchFamily="18" charset="0"/>
                <a:ea typeface="Times New Roman" panose="02020603050405020304" pitchFamily="18" charset="0"/>
              </a:rPr>
              <a:t>-Abi, “Customer-based brand equity in a technologically fast-paced, connected, and constrained environment,” </a:t>
            </a:r>
            <a:r>
              <a:rPr lang="en-GB" sz="1800" i="1" dirty="0">
                <a:effectLst/>
                <a:latin typeface="Times New Roman" panose="02020603050405020304" pitchFamily="18" charset="0"/>
                <a:ea typeface="Times New Roman" panose="02020603050405020304" pitchFamily="18" charset="0"/>
              </a:rPr>
              <a:t>AMS Review</a:t>
            </a:r>
            <a:r>
              <a:rPr lang="en-GB" sz="1800" dirty="0">
                <a:effectLst/>
                <a:latin typeface="Times New Roman" panose="02020603050405020304" pitchFamily="18" charset="0"/>
                <a:ea typeface="Times New Roman" panose="02020603050405020304" pitchFamily="18" charset="0"/>
              </a:rPr>
              <a:t>, vol. 6, no. 1–2, pp. 23–32, May 2016, </a:t>
            </a:r>
            <a:r>
              <a:rPr lang="en-GB" sz="1800" dirty="0" err="1">
                <a:effectLst/>
                <a:latin typeface="Times New Roman" panose="02020603050405020304" pitchFamily="18" charset="0"/>
                <a:ea typeface="Times New Roman" panose="02020603050405020304" pitchFamily="18" charset="0"/>
              </a:rPr>
              <a:t>doi</a:t>
            </a:r>
            <a:r>
              <a:rPr lang="en-GB" sz="1800" dirty="0">
                <a:effectLst/>
                <a:latin typeface="Times New Roman" panose="02020603050405020304" pitchFamily="18" charset="0"/>
                <a:ea typeface="Times New Roman" panose="02020603050405020304" pitchFamily="18" charset="0"/>
              </a:rPr>
              <a:t>: 10.1007/s13162-016-0079-y.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5"/>
              </a:rPr>
              <a:t>http://dx.doi.org/10.1007/s13162-016-0079-y</a:t>
            </a:r>
            <a:r>
              <a:rPr lang="en-GB" sz="1800" dirty="0">
                <a:effectLst/>
                <a:latin typeface="Times New Roman" panose="02020603050405020304" pitchFamily="18" charset="0"/>
                <a:ea typeface="Times New Roman" panose="02020603050405020304" pitchFamily="18" charset="0"/>
              </a:rPr>
              <a:t> (Accessed: 13 June 2023).</a:t>
            </a:r>
          </a:p>
          <a:p>
            <a:r>
              <a:rPr lang="en-GB" sz="1800" dirty="0">
                <a:effectLst/>
                <a:latin typeface="Times New Roman" panose="02020603050405020304" pitchFamily="18" charset="0"/>
                <a:ea typeface="Times New Roman" panose="02020603050405020304" pitchFamily="18" charset="0"/>
              </a:rPr>
              <a:t>30. A.-P. de Man, “Collaboration and competition: exploring the effects of alliances and networks on rivalry,” </a:t>
            </a:r>
            <a:r>
              <a:rPr lang="en-GB" sz="1800" i="1" dirty="0">
                <a:effectLst/>
                <a:latin typeface="Times New Roman" panose="02020603050405020304" pitchFamily="18" charset="0"/>
                <a:ea typeface="Times New Roman" panose="02020603050405020304" pitchFamily="18" charset="0"/>
              </a:rPr>
              <a:t>Journal on Chain and Network Science</a:t>
            </a:r>
            <a:r>
              <a:rPr lang="en-GB" sz="1800" dirty="0">
                <a:effectLst/>
                <a:latin typeface="Times New Roman" panose="02020603050405020304" pitchFamily="18" charset="0"/>
                <a:ea typeface="Times New Roman" panose="02020603050405020304" pitchFamily="18" charset="0"/>
              </a:rPr>
              <a:t>, vol. 5, no. 1, pp. 17–26, Jun. 2005, </a:t>
            </a:r>
            <a:r>
              <a:rPr lang="en-GB" sz="1800" dirty="0" err="1">
                <a:effectLst/>
                <a:latin typeface="Times New Roman" panose="02020603050405020304" pitchFamily="18" charset="0"/>
                <a:ea typeface="Times New Roman" panose="02020603050405020304" pitchFamily="18" charset="0"/>
              </a:rPr>
              <a:t>doi</a:t>
            </a:r>
            <a:r>
              <a:rPr lang="en-GB" sz="1800" dirty="0">
                <a:effectLst/>
                <a:latin typeface="Times New Roman" panose="02020603050405020304" pitchFamily="18" charset="0"/>
                <a:ea typeface="Times New Roman" panose="02020603050405020304" pitchFamily="18" charset="0"/>
              </a:rPr>
              <a:t>: 10.3920/jcns2005.x051.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6"/>
              </a:rPr>
              <a:t>http://dx.doi.org/10.3920/jcns2005.x051</a:t>
            </a:r>
            <a:r>
              <a:rPr lang="en-GB" sz="1800" dirty="0">
                <a:effectLst/>
                <a:latin typeface="Times New Roman" panose="02020603050405020304" pitchFamily="18" charset="0"/>
                <a:ea typeface="Times New Roman" panose="02020603050405020304" pitchFamily="18" charset="0"/>
              </a:rPr>
              <a:t> (Accessed: 13 June 2023).</a:t>
            </a: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endParaRPr lang="en-US" sz="1000" dirty="0"/>
          </a:p>
          <a:p>
            <a:endParaRPr lang="en-GB" sz="1200" dirty="0"/>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b="1"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7355144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876E6-8542-19AE-C139-0467A020F356}"/>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0F1069D6-5F2D-C32C-9572-DC368A317D0B}"/>
              </a:ext>
            </a:extLst>
          </p:cNvPr>
          <p:cNvSpPr>
            <a:spLocks noGrp="1"/>
          </p:cNvSpPr>
          <p:nvPr>
            <p:ph idx="1"/>
          </p:nvPr>
        </p:nvSpPr>
        <p:spPr/>
        <p:txBody>
          <a:bodyPr>
            <a:normAutofit fontScale="92500" lnSpcReduction="20000"/>
          </a:bodyPr>
          <a:lstStyle/>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r>
              <a:rPr lang="en-GB" sz="1800" dirty="0">
                <a:latin typeface="Times New Roman" panose="02020603050405020304" pitchFamily="18" charset="0"/>
                <a:ea typeface="Times New Roman" panose="02020603050405020304" pitchFamily="18" charset="0"/>
                <a:cs typeface="Times New Roman" panose="02020603050405020304" pitchFamily="18" charset="0"/>
              </a:rPr>
              <a:t>31. </a:t>
            </a:r>
            <a:r>
              <a:rPr lang="en-GB" sz="1800" dirty="0">
                <a:effectLst/>
                <a:latin typeface="Times New Roman" panose="02020603050405020304" pitchFamily="18" charset="0"/>
                <a:ea typeface="Times New Roman" panose="02020603050405020304" pitchFamily="18" charset="0"/>
              </a:rPr>
              <a:t>L. Brown, S. M. Gallagher, and C. Brown, “How CEOs can promote a strong market culture,” </a:t>
            </a:r>
            <a:r>
              <a:rPr lang="en-GB" sz="1800" i="1" dirty="0">
                <a:effectLst/>
                <a:latin typeface="Times New Roman" panose="02020603050405020304" pitchFamily="18" charset="0"/>
                <a:ea typeface="Times New Roman" panose="02020603050405020304" pitchFamily="18" charset="0"/>
              </a:rPr>
              <a:t>Strategy &amp; Leadership</a:t>
            </a:r>
            <a:r>
              <a:rPr lang="en-GB" sz="1800" dirty="0">
                <a:effectLst/>
                <a:latin typeface="Times New Roman" panose="02020603050405020304" pitchFamily="18" charset="0"/>
                <a:ea typeface="Times New Roman" panose="02020603050405020304" pitchFamily="18" charset="0"/>
              </a:rPr>
              <a:t>, vol. 36, no. 5, pp. 28–33, Sep. 2008, </a:t>
            </a:r>
            <a:r>
              <a:rPr lang="en-GB" sz="1800" dirty="0" err="1">
                <a:effectLst/>
                <a:latin typeface="Times New Roman" panose="02020603050405020304" pitchFamily="18" charset="0"/>
                <a:ea typeface="Times New Roman" panose="02020603050405020304" pitchFamily="18" charset="0"/>
              </a:rPr>
              <a:t>doi</a:t>
            </a:r>
            <a:r>
              <a:rPr lang="en-GB" sz="1800" dirty="0">
                <a:effectLst/>
                <a:latin typeface="Times New Roman" panose="02020603050405020304" pitchFamily="18" charset="0"/>
                <a:ea typeface="Times New Roman" panose="02020603050405020304" pitchFamily="18" charset="0"/>
              </a:rPr>
              <a:t>: 10.1108/10878570810902095.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2"/>
              </a:rPr>
              <a:t>http://dx.doi.org/10.1108/10878570810902095</a:t>
            </a:r>
            <a:r>
              <a:rPr lang="en-GB" sz="1800" dirty="0">
                <a:effectLst/>
                <a:latin typeface="Times New Roman" panose="02020603050405020304" pitchFamily="18" charset="0"/>
                <a:ea typeface="Times New Roman" panose="02020603050405020304" pitchFamily="18" charset="0"/>
              </a:rPr>
              <a:t> (Accessed: 13 June 2023).</a:t>
            </a:r>
          </a:p>
          <a:p>
            <a:r>
              <a:rPr lang="en-GB" sz="1800" dirty="0">
                <a:latin typeface="Times New Roman" panose="02020603050405020304" pitchFamily="18" charset="0"/>
                <a:ea typeface="Times New Roman" panose="02020603050405020304" pitchFamily="18" charset="0"/>
              </a:rPr>
              <a:t>32. </a:t>
            </a:r>
            <a:r>
              <a:rPr lang="en-GB" sz="1800" dirty="0">
                <a:effectLst/>
                <a:latin typeface="Times New Roman" panose="02020603050405020304" pitchFamily="18" charset="0"/>
                <a:ea typeface="Times New Roman" panose="02020603050405020304" pitchFamily="18" charset="0"/>
              </a:rPr>
              <a:t>“Eight Ways to Build Collaborative Teams,” </a:t>
            </a:r>
            <a:r>
              <a:rPr lang="en-GB" sz="1800" i="1" dirty="0">
                <a:effectLst/>
                <a:latin typeface="Times New Roman" panose="02020603050405020304" pitchFamily="18" charset="0"/>
                <a:ea typeface="Times New Roman" panose="02020603050405020304" pitchFamily="18" charset="0"/>
              </a:rPr>
              <a:t>Harvard Business Review</a:t>
            </a:r>
            <a:r>
              <a:rPr lang="en-GB" sz="1800" dirty="0">
                <a:effectLst/>
                <a:latin typeface="Times New Roman" panose="02020603050405020304" pitchFamily="18" charset="0"/>
                <a:ea typeface="Times New Roman" panose="02020603050405020304" pitchFamily="18" charset="0"/>
              </a:rPr>
              <a:t>, Nov. 01, 2007.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3"/>
              </a:rPr>
              <a:t>https://hbr.org/2007/11/eight-ways-to-build-collaborative-teams</a:t>
            </a:r>
            <a:r>
              <a:rPr lang="en-GB" sz="1800" dirty="0">
                <a:effectLst/>
                <a:latin typeface="Times New Roman" panose="02020603050405020304" pitchFamily="18" charset="0"/>
                <a:ea typeface="Times New Roman" panose="02020603050405020304" pitchFamily="18" charset="0"/>
              </a:rPr>
              <a:t> (Accessed: 14 June 2023).</a:t>
            </a:r>
          </a:p>
          <a:p>
            <a:r>
              <a:rPr lang="en-GB" sz="1800" dirty="0">
                <a:latin typeface="Times New Roman" panose="02020603050405020304" pitchFamily="18" charset="0"/>
                <a:ea typeface="Times New Roman" panose="02020603050405020304" pitchFamily="18" charset="0"/>
              </a:rPr>
              <a:t>33. </a:t>
            </a:r>
            <a:r>
              <a:rPr lang="en-GB" sz="1800" dirty="0">
                <a:effectLst/>
                <a:latin typeface="Times New Roman" panose="02020603050405020304" pitchFamily="18" charset="0"/>
                <a:ea typeface="Times New Roman" panose="02020603050405020304" pitchFamily="18" charset="0"/>
              </a:rPr>
              <a:t>J. Bridges, “What Is Synergy, and How Can It Help My Management?,” </a:t>
            </a:r>
            <a:r>
              <a:rPr lang="en-GB" sz="1800" i="1" dirty="0" err="1">
                <a:effectLst/>
                <a:latin typeface="Times New Roman" panose="02020603050405020304" pitchFamily="18" charset="0"/>
                <a:ea typeface="Times New Roman" panose="02020603050405020304" pitchFamily="18" charset="0"/>
              </a:rPr>
              <a:t>ProjectManager</a:t>
            </a:r>
            <a:r>
              <a:rPr lang="en-GB" sz="1800" dirty="0">
                <a:effectLst/>
                <a:latin typeface="Times New Roman" panose="02020603050405020304" pitchFamily="18" charset="0"/>
                <a:ea typeface="Times New Roman" panose="02020603050405020304" pitchFamily="18" charset="0"/>
              </a:rPr>
              <a:t>, May 27, 2019.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4"/>
              </a:rPr>
              <a:t>https://www.projectmanager.com/training/what-is-synergy</a:t>
            </a:r>
            <a:r>
              <a:rPr lang="en-GB" sz="1800" dirty="0">
                <a:effectLst/>
                <a:latin typeface="Times New Roman" panose="02020603050405020304" pitchFamily="18" charset="0"/>
                <a:ea typeface="Times New Roman" panose="02020603050405020304" pitchFamily="18" charset="0"/>
              </a:rPr>
              <a:t> (Accessed: 12 June 2023).</a:t>
            </a:r>
          </a:p>
          <a:p>
            <a:r>
              <a:rPr lang="en-GB" sz="1800" dirty="0">
                <a:effectLst/>
                <a:latin typeface="Times New Roman" panose="02020603050405020304" pitchFamily="18" charset="0"/>
                <a:ea typeface="Times New Roman" panose="02020603050405020304" pitchFamily="18" charset="0"/>
              </a:rPr>
              <a:t>34. “Knowledge Sharing: Leveraging Trust and Leadership to Increase Team Performance Northwestern University | School of Education &amp; Social Policy,” </a:t>
            </a:r>
            <a:r>
              <a:rPr lang="en-GB" sz="1800" i="1" dirty="0">
                <a:effectLst/>
                <a:latin typeface="Times New Roman" panose="02020603050405020304" pitchFamily="18" charset="0"/>
                <a:ea typeface="Times New Roman" panose="02020603050405020304" pitchFamily="18" charset="0"/>
              </a:rPr>
              <a:t>Knowledge Sharing: Leveraging Trust and Leadership to Increase Team Performance Northwestern University | School of Education &amp; Social Policy</a:t>
            </a:r>
            <a:r>
              <a:rPr lang="en-GB" sz="1800" dirty="0">
                <a:effectLst/>
                <a:latin typeface="Times New Roman" panose="02020603050405020304" pitchFamily="18" charset="0"/>
                <a:ea typeface="Times New Roman" panose="02020603050405020304" pitchFamily="18" charset="0"/>
              </a:rPr>
              <a:t>.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5"/>
              </a:rPr>
              <a:t>https://www.sesp.northwestern.edu/masters-learning-and-organizational-change/knowledge-lens/stories/2012/knowledge-sharing-leveraging-trust-and-leadership-to-increase-team-performance.html</a:t>
            </a:r>
            <a:r>
              <a:rPr lang="en-GB" sz="1800" dirty="0">
                <a:effectLst/>
                <a:latin typeface="Times New Roman" panose="02020603050405020304" pitchFamily="18" charset="0"/>
                <a:ea typeface="Times New Roman" panose="02020603050405020304" pitchFamily="18" charset="0"/>
              </a:rPr>
              <a:t> (Accessed: 14 June 2023).</a:t>
            </a:r>
          </a:p>
          <a:p>
            <a:r>
              <a:rPr lang="en-GB" sz="1800" dirty="0">
                <a:effectLst/>
                <a:latin typeface="Times New Roman" panose="02020603050405020304" pitchFamily="18" charset="0"/>
                <a:ea typeface="Times New Roman" panose="02020603050405020304" pitchFamily="18" charset="0"/>
              </a:rPr>
              <a:t>35. C. L. Network, “Collaborative Problem Solving | Collaborative Leaders Network,” </a:t>
            </a:r>
            <a:r>
              <a:rPr lang="en-GB" sz="1800" i="1" dirty="0">
                <a:effectLst/>
                <a:latin typeface="Times New Roman" panose="02020603050405020304" pitchFamily="18" charset="0"/>
                <a:ea typeface="Times New Roman" panose="02020603050405020304" pitchFamily="18" charset="0"/>
              </a:rPr>
              <a:t>Collaborative Problem Solving | Collaborative Leaders Network</a:t>
            </a:r>
            <a:r>
              <a:rPr lang="en-GB" sz="1800" dirty="0">
                <a:effectLst/>
                <a:latin typeface="Times New Roman" panose="02020603050405020304" pitchFamily="18" charset="0"/>
                <a:ea typeface="Times New Roman" panose="02020603050405020304" pitchFamily="18" charset="0"/>
              </a:rPr>
              <a:t>.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6"/>
              </a:rPr>
              <a:t>https://collaborativeleadersnetwork.org/strategies/collaborative-problem-solving/</a:t>
            </a:r>
            <a:r>
              <a:rPr lang="en-GB" sz="1800" u="sng" dirty="0">
                <a:solidFill>
                  <a:srgbClr val="0563C1"/>
                </a:solidFill>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14 June 2023).</a:t>
            </a: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endParaRPr lang="en-US" sz="1000" dirty="0"/>
          </a:p>
          <a:p>
            <a:endParaRPr lang="en-GB" sz="1200" dirty="0"/>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b="1"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6674375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876E6-8542-19AE-C139-0467A020F356}"/>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0F1069D6-5F2D-C32C-9572-DC368A317D0B}"/>
              </a:ext>
            </a:extLst>
          </p:cNvPr>
          <p:cNvSpPr>
            <a:spLocks noGrp="1"/>
          </p:cNvSpPr>
          <p:nvPr>
            <p:ph idx="1"/>
          </p:nvPr>
        </p:nvSpPr>
        <p:spPr/>
        <p:txBody>
          <a:bodyPr>
            <a:normAutofit fontScale="92500"/>
          </a:bodyPr>
          <a:lstStyle/>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r>
              <a:rPr lang="en-GB" sz="1800" dirty="0">
                <a:latin typeface="Times New Roman" panose="02020603050405020304" pitchFamily="18" charset="0"/>
                <a:ea typeface="Times New Roman" panose="02020603050405020304" pitchFamily="18" charset="0"/>
                <a:cs typeface="Times New Roman" panose="02020603050405020304" pitchFamily="18" charset="0"/>
              </a:rPr>
              <a:t>36. </a:t>
            </a:r>
            <a:r>
              <a:rPr lang="en-GB" sz="1800" dirty="0">
                <a:effectLst/>
                <a:latin typeface="Times New Roman" panose="02020603050405020304" pitchFamily="18" charset="0"/>
                <a:ea typeface="Times New Roman" panose="02020603050405020304" pitchFamily="18" charset="0"/>
              </a:rPr>
              <a:t>“Pooling resources to control costs,” </a:t>
            </a:r>
            <a:r>
              <a:rPr lang="en-GB" sz="1800" i="1" dirty="0">
                <a:effectLst/>
                <a:latin typeface="Times New Roman" panose="02020603050405020304" pitchFamily="18" charset="0"/>
                <a:ea typeface="Times New Roman" panose="02020603050405020304" pitchFamily="18" charset="0"/>
              </a:rPr>
              <a:t>In Practice</a:t>
            </a:r>
            <a:r>
              <a:rPr lang="en-GB" sz="1800" dirty="0">
                <a:effectLst/>
                <a:latin typeface="Times New Roman" panose="02020603050405020304" pitchFamily="18" charset="0"/>
                <a:ea typeface="Times New Roman" panose="02020603050405020304" pitchFamily="18" charset="0"/>
              </a:rPr>
              <a:t>, vol. 19, no. 6, pp. 343–343, Jun. 1997, </a:t>
            </a:r>
            <a:r>
              <a:rPr lang="en-GB" sz="1800" dirty="0" err="1">
                <a:effectLst/>
                <a:latin typeface="Times New Roman" panose="02020603050405020304" pitchFamily="18" charset="0"/>
                <a:ea typeface="Times New Roman" panose="02020603050405020304" pitchFamily="18" charset="0"/>
              </a:rPr>
              <a:t>doi</a:t>
            </a:r>
            <a:r>
              <a:rPr lang="en-GB" sz="1800" dirty="0">
                <a:effectLst/>
                <a:latin typeface="Times New Roman" panose="02020603050405020304" pitchFamily="18" charset="0"/>
                <a:ea typeface="Times New Roman" panose="02020603050405020304" pitchFamily="18" charset="0"/>
              </a:rPr>
              <a:t>: 10.1136/inpract.19.6.343.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2"/>
              </a:rPr>
              <a:t>http://dx.doi.org/10.1136/inpract.19.6.343</a:t>
            </a:r>
            <a:r>
              <a:rPr lang="en-GB" sz="1800" dirty="0">
                <a:effectLst/>
                <a:latin typeface="Times New Roman" panose="02020603050405020304" pitchFamily="18" charset="0"/>
                <a:ea typeface="Times New Roman" panose="02020603050405020304" pitchFamily="18" charset="0"/>
              </a:rPr>
              <a:t> (Accessed: 15 June 2023).</a:t>
            </a:r>
          </a:p>
          <a:p>
            <a:r>
              <a:rPr lang="en-GB" sz="1800" dirty="0">
                <a:latin typeface="Times New Roman" panose="02020603050405020304" pitchFamily="18" charset="0"/>
                <a:ea typeface="Times New Roman" panose="02020603050405020304" pitchFamily="18" charset="0"/>
              </a:rPr>
              <a:t>37. </a:t>
            </a:r>
            <a:r>
              <a:rPr lang="en-GB" sz="1800" dirty="0">
                <a:effectLst/>
                <a:latin typeface="Times New Roman" panose="02020603050405020304" pitchFamily="18" charset="0"/>
                <a:ea typeface="Times New Roman" panose="02020603050405020304" pitchFamily="18" charset="0"/>
              </a:rPr>
              <a:t>T. E. Team, “The Importance of Collaboration in the Workplace,” </a:t>
            </a:r>
            <a:r>
              <a:rPr lang="en-GB" sz="1800" i="1" dirty="0" err="1">
                <a:effectLst/>
                <a:latin typeface="Times New Roman" panose="02020603050405020304" pitchFamily="18" charset="0"/>
                <a:ea typeface="Times New Roman" panose="02020603050405020304" pitchFamily="18" charset="0"/>
              </a:rPr>
              <a:t>Nutcache</a:t>
            </a:r>
            <a:r>
              <a:rPr lang="en-GB" sz="1800" dirty="0">
                <a:effectLst/>
                <a:latin typeface="Times New Roman" panose="02020603050405020304" pitchFamily="18" charset="0"/>
                <a:ea typeface="Times New Roman" panose="02020603050405020304" pitchFamily="18" charset="0"/>
              </a:rPr>
              <a:t>, Oct. 20, 2015.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3"/>
              </a:rPr>
              <a:t>https://www.nutcache.com/blog/the-importance-of-collaboration-in-the-workplace/</a:t>
            </a:r>
            <a:r>
              <a:rPr lang="en-GB" sz="1800" dirty="0">
                <a:effectLst/>
                <a:latin typeface="Times New Roman" panose="02020603050405020304" pitchFamily="18" charset="0"/>
                <a:ea typeface="Times New Roman" panose="02020603050405020304" pitchFamily="18" charset="0"/>
              </a:rPr>
              <a:t> (Accessed: 17 June 2023).</a:t>
            </a:r>
          </a:p>
          <a:p>
            <a:r>
              <a:rPr lang="en-GB" sz="1800" dirty="0">
                <a:latin typeface="Times New Roman" panose="02020603050405020304" pitchFamily="18" charset="0"/>
                <a:ea typeface="Times New Roman" panose="02020603050405020304" pitchFamily="18" charset="0"/>
              </a:rPr>
              <a:t>38. </a:t>
            </a:r>
            <a:r>
              <a:rPr lang="en-GB" sz="1800" dirty="0">
                <a:effectLst/>
                <a:latin typeface="Times New Roman" panose="02020603050405020304" pitchFamily="18" charset="0"/>
                <a:ea typeface="Times New Roman" panose="02020603050405020304" pitchFamily="18" charset="0"/>
              </a:rPr>
              <a:t>M. J. </a:t>
            </a:r>
            <a:r>
              <a:rPr lang="en-GB" sz="1800" dirty="0" err="1">
                <a:effectLst/>
                <a:latin typeface="Times New Roman" panose="02020603050405020304" pitchFamily="18" charset="0"/>
                <a:ea typeface="Times New Roman" panose="02020603050405020304" pitchFamily="18" charset="0"/>
              </a:rPr>
              <a:t>Mauboussin</a:t>
            </a:r>
            <a:r>
              <a:rPr lang="en-GB" sz="1800" dirty="0">
                <a:effectLst/>
                <a:latin typeface="Times New Roman" panose="02020603050405020304" pitchFamily="18" charset="0"/>
                <a:ea typeface="Times New Roman" panose="02020603050405020304" pitchFamily="18" charset="0"/>
              </a:rPr>
              <a:t>, “The Success Equation: Untangling Skill and Luck in Business, Sports, and Investing,” </a:t>
            </a:r>
            <a:r>
              <a:rPr lang="en-GB" sz="1800" i="1" dirty="0">
                <a:effectLst/>
                <a:latin typeface="Times New Roman" panose="02020603050405020304" pitchFamily="18" charset="0"/>
                <a:ea typeface="Times New Roman" panose="02020603050405020304" pitchFamily="18" charset="0"/>
              </a:rPr>
              <a:t>CFA Institute Conference Proceedings Quarterly</a:t>
            </a:r>
            <a:r>
              <a:rPr lang="en-GB" sz="1800" dirty="0">
                <a:effectLst/>
                <a:latin typeface="Times New Roman" panose="02020603050405020304" pitchFamily="18" charset="0"/>
                <a:ea typeface="Times New Roman" panose="02020603050405020304" pitchFamily="18" charset="0"/>
              </a:rPr>
              <a:t>, vol. 30, no. 3, pp. 44–51, Sep. 2013, </a:t>
            </a:r>
            <a:r>
              <a:rPr lang="en-GB" sz="1800" dirty="0" err="1">
                <a:effectLst/>
                <a:latin typeface="Times New Roman" panose="02020603050405020304" pitchFamily="18" charset="0"/>
                <a:ea typeface="Times New Roman" panose="02020603050405020304" pitchFamily="18" charset="0"/>
              </a:rPr>
              <a:t>doi</a:t>
            </a:r>
            <a:r>
              <a:rPr lang="en-GB" sz="1800" dirty="0">
                <a:effectLst/>
                <a:latin typeface="Times New Roman" panose="02020603050405020304" pitchFamily="18" charset="0"/>
                <a:ea typeface="Times New Roman" panose="02020603050405020304" pitchFamily="18" charset="0"/>
              </a:rPr>
              <a:t>: 10.2469/cp.v30.n3.1.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4"/>
              </a:rPr>
              <a:t>http://dx.doi.org/10.2469/cp.v30.n3.1</a:t>
            </a:r>
            <a:r>
              <a:rPr lang="en-GB" sz="1800" dirty="0">
                <a:effectLst/>
                <a:latin typeface="Times New Roman" panose="02020603050405020304" pitchFamily="18" charset="0"/>
                <a:ea typeface="Times New Roman" panose="02020603050405020304" pitchFamily="18" charset="0"/>
              </a:rPr>
              <a:t> (Accessed: 19 June 2023).</a:t>
            </a:r>
          </a:p>
          <a:p>
            <a:r>
              <a:rPr lang="en-GB" sz="1800" dirty="0">
                <a:latin typeface="Times New Roman" panose="02020603050405020304" pitchFamily="18" charset="0"/>
                <a:ea typeface="Times New Roman" panose="02020603050405020304" pitchFamily="18" charset="0"/>
              </a:rPr>
              <a:t>39. </a:t>
            </a:r>
            <a:r>
              <a:rPr lang="en-GB" sz="1800" dirty="0">
                <a:effectLst/>
                <a:latin typeface="Times New Roman" panose="02020603050405020304" pitchFamily="18" charset="0"/>
                <a:ea typeface="Times New Roman" panose="02020603050405020304" pitchFamily="18" charset="0"/>
              </a:rPr>
              <a:t>M. M. Maurer, J. Maurer, E. Hoff, and D. </a:t>
            </a:r>
            <a:r>
              <a:rPr lang="en-GB" sz="1800" dirty="0" err="1">
                <a:effectLst/>
                <a:latin typeface="Times New Roman" panose="02020603050405020304" pitchFamily="18" charset="0"/>
                <a:ea typeface="Times New Roman" panose="02020603050405020304" pitchFamily="18" charset="0"/>
              </a:rPr>
              <a:t>Daukantaitė</a:t>
            </a:r>
            <a:r>
              <a:rPr lang="en-GB" sz="1800" dirty="0">
                <a:effectLst/>
                <a:latin typeface="Times New Roman" panose="02020603050405020304" pitchFamily="18" charset="0"/>
                <a:ea typeface="Times New Roman" panose="02020603050405020304" pitchFamily="18" charset="0"/>
              </a:rPr>
              <a:t>, “What is the process of personal growth? Introducing the Personal Growth Process Model,” </a:t>
            </a:r>
            <a:r>
              <a:rPr lang="en-GB" sz="1800" i="1" dirty="0">
                <a:effectLst/>
                <a:latin typeface="Times New Roman" panose="02020603050405020304" pitchFamily="18" charset="0"/>
                <a:ea typeface="Times New Roman" panose="02020603050405020304" pitchFamily="18" charset="0"/>
              </a:rPr>
              <a:t>New Ideas in Psychology</a:t>
            </a:r>
            <a:r>
              <a:rPr lang="en-GB" sz="1800" dirty="0">
                <a:effectLst/>
                <a:latin typeface="Times New Roman" panose="02020603050405020304" pitchFamily="18" charset="0"/>
                <a:ea typeface="Times New Roman" panose="02020603050405020304" pitchFamily="18" charset="0"/>
              </a:rPr>
              <a:t>, vol. 70, p. 101024, Aug. 2023, </a:t>
            </a:r>
            <a:r>
              <a:rPr lang="en-GB" sz="1800" dirty="0" err="1">
                <a:effectLst/>
                <a:latin typeface="Times New Roman" panose="02020603050405020304" pitchFamily="18" charset="0"/>
                <a:ea typeface="Times New Roman" panose="02020603050405020304" pitchFamily="18" charset="0"/>
              </a:rPr>
              <a:t>doi</a:t>
            </a:r>
            <a:r>
              <a:rPr lang="en-GB" sz="1800" dirty="0">
                <a:effectLst/>
                <a:latin typeface="Times New Roman" panose="02020603050405020304" pitchFamily="18" charset="0"/>
                <a:ea typeface="Times New Roman" panose="02020603050405020304" pitchFamily="18" charset="0"/>
              </a:rPr>
              <a:t>: 10.1016/j.newideapsych.2023.101024.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5"/>
              </a:rPr>
              <a:t>http://dx.doi.org/10.1016/j.newideapsych.2023.101024</a:t>
            </a:r>
            <a:r>
              <a:rPr lang="en-GB" sz="1800" dirty="0">
                <a:effectLst/>
                <a:latin typeface="Times New Roman" panose="02020603050405020304" pitchFamily="18" charset="0"/>
                <a:ea typeface="Times New Roman" panose="02020603050405020304" pitchFamily="18" charset="0"/>
              </a:rPr>
              <a:t> (Accessed: 29 June 2023).</a:t>
            </a:r>
          </a:p>
          <a:p>
            <a:r>
              <a:rPr lang="en-GB" sz="1800" dirty="0">
                <a:latin typeface="Times New Roman" panose="02020603050405020304" pitchFamily="18" charset="0"/>
                <a:ea typeface="Times New Roman" panose="02020603050405020304" pitchFamily="18" charset="0"/>
              </a:rPr>
              <a:t>40. </a:t>
            </a:r>
            <a:r>
              <a:rPr lang="en-GB" sz="1800" dirty="0">
                <a:effectLst/>
                <a:latin typeface="Times New Roman" panose="02020603050405020304" pitchFamily="18" charset="0"/>
                <a:ea typeface="Times New Roman" panose="02020603050405020304" pitchFamily="18" charset="0"/>
              </a:rPr>
              <a:t>“The Secrets to Successful Strategy Execution,” </a:t>
            </a:r>
            <a:r>
              <a:rPr lang="en-GB" sz="1800" i="1" dirty="0">
                <a:effectLst/>
                <a:latin typeface="Times New Roman" panose="02020603050405020304" pitchFamily="18" charset="0"/>
                <a:ea typeface="Times New Roman" panose="02020603050405020304" pitchFamily="18" charset="0"/>
              </a:rPr>
              <a:t>Harvard Business Review</a:t>
            </a:r>
            <a:r>
              <a:rPr lang="en-GB" sz="1800" dirty="0">
                <a:effectLst/>
                <a:latin typeface="Times New Roman" panose="02020603050405020304" pitchFamily="18" charset="0"/>
                <a:ea typeface="Times New Roman" panose="02020603050405020304" pitchFamily="18" charset="0"/>
              </a:rPr>
              <a:t>, Jun. 01, 2008. [Online]. Available: </a:t>
            </a:r>
            <a:r>
              <a:rPr lang="en-GB" sz="1800" u="sng" dirty="0">
                <a:solidFill>
                  <a:srgbClr val="0563C1"/>
                </a:solidFill>
                <a:effectLst/>
                <a:latin typeface="Times New Roman" panose="02020603050405020304" pitchFamily="18" charset="0"/>
                <a:ea typeface="Times New Roman" panose="02020603050405020304" pitchFamily="18" charset="0"/>
                <a:hlinkClick r:id="rId6"/>
              </a:rPr>
              <a:t>https://hbr.org/2008/06/the-secrets-to-successful-strategy-execution</a:t>
            </a:r>
            <a:r>
              <a:rPr lang="en-GB" sz="1800" dirty="0">
                <a:effectLst/>
                <a:latin typeface="Times New Roman" panose="02020603050405020304" pitchFamily="18" charset="0"/>
                <a:ea typeface="Times New Roman" panose="02020603050405020304" pitchFamily="18" charset="0"/>
              </a:rPr>
              <a:t> (Accessed: 02 July 2023).</a:t>
            </a: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endParaRPr lang="en-US" sz="1000" dirty="0"/>
          </a:p>
          <a:p>
            <a:endParaRPr lang="en-GB" sz="1200" dirty="0"/>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b="1"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3437747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876E6-8542-19AE-C139-0467A020F356}"/>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0F1069D6-5F2D-C32C-9572-DC368A317D0B}"/>
              </a:ext>
            </a:extLst>
          </p:cNvPr>
          <p:cNvSpPr>
            <a:spLocks noGrp="1"/>
          </p:cNvSpPr>
          <p:nvPr>
            <p:ph idx="1"/>
          </p:nvPr>
        </p:nvSpPr>
        <p:spPr/>
        <p:txBody>
          <a:bodyPr>
            <a:normAutofit/>
          </a:bodyPr>
          <a:lstStyle/>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41. </a:t>
            </a:r>
            <a:r>
              <a:rPr lang="en-GB" sz="1800" i="1" dirty="0">
                <a:effectLst/>
                <a:latin typeface="Times New Roman" panose="02020603050405020304" pitchFamily="18" charset="0"/>
                <a:ea typeface="Times New Roman" panose="02020603050405020304" pitchFamily="18" charset="0"/>
              </a:rPr>
              <a:t>Your guide to positive feedback loops (with examples)</a:t>
            </a:r>
            <a:r>
              <a:rPr lang="en-GB" sz="1800" dirty="0">
                <a:effectLst/>
                <a:latin typeface="Times New Roman" panose="02020603050405020304" pitchFamily="18" charset="0"/>
                <a:ea typeface="Times New Roman" panose="02020603050405020304" pitchFamily="18" charset="0"/>
              </a:rPr>
              <a:t>. Available at: https://www.indeed.com/career-advice/career-development/positive-feedback-loop (Accessed: 03 July 2023). </a:t>
            </a: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endParaRPr lang="en-US" sz="1000" dirty="0"/>
          </a:p>
          <a:p>
            <a:endParaRPr lang="en-GB" sz="1200" dirty="0"/>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b="1"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40408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2455</TotalTime>
  <Words>3969</Words>
  <Application>Microsoft Office PowerPoint</Application>
  <PresentationFormat>Widescreen</PresentationFormat>
  <Paragraphs>241</Paragraphs>
  <Slides>23</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Calibri Light</vt:lpstr>
      <vt:lpstr>Times New Roman</vt:lpstr>
      <vt:lpstr>Office Theme</vt:lpstr>
      <vt:lpstr>Innovation changes the world in past, present and future (AI Revolution) and collaboration’s impact to innovation in the globalisation.</vt:lpstr>
      <vt:lpstr>Introduction   </vt:lpstr>
      <vt:lpstr>Innovation in the Workplace </vt:lpstr>
      <vt:lpstr>Innovation in Education            </vt:lpstr>
      <vt:lpstr>Impact on personal life:  </vt:lpstr>
      <vt:lpstr>Past, Present, and future of innovation through identifying new ideas in work, life and education.   </vt:lpstr>
      <vt:lpstr>Past, Present, and future of innovation through identifying new ideas in work, life and education.   </vt:lpstr>
      <vt:lpstr>Past, Present, and future of innovation through identifying new ideas in work, life and education.   </vt:lpstr>
      <vt:lpstr>FUTURE : AI Revolution   </vt:lpstr>
      <vt:lpstr>Collaboration Not Competition to win and be in the part of the success story in this globalization era.   </vt:lpstr>
      <vt:lpstr>Collaboration Not Competition to win and be in the part of the success story in this globalization era.   </vt:lpstr>
      <vt:lpstr>Personal Evaluation and today’s World: Little drops make the mighty ocean.</vt:lpstr>
      <vt:lpstr>Conclusion     </vt:lpstr>
      <vt:lpstr>          </vt:lpstr>
      <vt:lpstr>References:</vt:lpstr>
      <vt:lpstr>References:</vt:lpstr>
      <vt:lpstr>References:</vt:lpstr>
      <vt:lpstr>References:</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 for SME</dc:title>
  <dc:creator>Md Masud Rana (2206988)</dc:creator>
  <cp:lastModifiedBy>MD MASUD RANA</cp:lastModifiedBy>
  <cp:revision>13</cp:revision>
  <dcterms:created xsi:type="dcterms:W3CDTF">2023-03-28T03:01:54Z</dcterms:created>
  <dcterms:modified xsi:type="dcterms:W3CDTF">2023-07-20T02:02:00Z</dcterms:modified>
</cp:coreProperties>
</file>