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wdp" ContentType="image/vnd.ms-photo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6" r:id="rId8"/>
    <p:sldId id="267" r:id="rId9"/>
    <p:sldId id="260" r:id="rId10"/>
    <p:sldId id="263" r:id="rId11"/>
    <p:sldId id="264" r:id="rId12"/>
    <p:sldId id="265" r:id="rId13"/>
    <p:sldId id="268" r:id="rId14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961"/>
    <p:restoredTop sz="94700"/>
  </p:normalViewPr>
  <p:slideViewPr>
    <p:cSldViewPr snapToGrid="0">
      <p:cViewPr varScale="1">
        <p:scale>
          <a:sx n="104" d="100"/>
          <a:sy n="104" d="100"/>
        </p:scale>
        <p:origin x="64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4" Type="http://schemas.openxmlformats.org/officeDocument/2006/relationships/image" Target="../media/image3.png"/><Relationship Id="rId5" Type="http://schemas.microsoft.com/office/2007/relationships/hdphoto" Target="../media/hdphoto1.wdp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4" Type="http://schemas.openxmlformats.org/officeDocument/2006/relationships/image" Target="../media/image3.png"/><Relationship Id="rId5" Type="http://schemas.microsoft.com/office/2007/relationships/hdphoto" Target="../media/hdphoto1.wdp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4" Type="http://schemas.openxmlformats.org/officeDocument/2006/relationships/image" Target="../media/image2.png"/><Relationship Id="rId5" Type="http://schemas.microsoft.com/office/2007/relationships/hdphoto" Target="../media/hdphoto1.wdp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4" Type="http://schemas.openxmlformats.org/officeDocument/2006/relationships/image" Target="../media/image2.png"/><Relationship Id="rId5" Type="http://schemas.microsoft.com/office/2007/relationships/hdphoto" Target="../media/hdphoto1.wdp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56588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10932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zh-CN" altLang="en-US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33429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229269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061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72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34438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6507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将图片拖动到占位符，或单击添加图标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01108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71595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12402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2.png"/><Relationship Id="rId14" Type="http://schemas.microsoft.com/office/2007/relationships/hdphoto" Target="../media/hdphoto1.wdp"/><Relationship Id="rId15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672583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altLang="zh-CN" sz="3200" dirty="0" smtClean="0"/>
              <a:t>A proposal for the application of qualitative research on the topic of the foreign trade of specialties which produced by plants and factories from ethnic minorities autonomous regions in China.</a:t>
            </a:r>
            <a:endParaRPr lang="zh-CN" altLang="en-US" sz="3200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endParaRPr lang="en-US" altLang="zh-CN" dirty="0" smtClean="0"/>
          </a:p>
          <a:p>
            <a:r>
              <a:rPr lang="en-US" altLang="zh-CN" dirty="0" err="1" smtClean="0"/>
              <a:t>Feiyu</a:t>
            </a:r>
            <a:r>
              <a:rPr lang="en-US" altLang="zh-CN" dirty="0" smtClean="0"/>
              <a:t> Ren</a:t>
            </a:r>
          </a:p>
          <a:p>
            <a:r>
              <a:rPr lang="en-US" altLang="zh-CN" dirty="0" smtClean="0"/>
              <a:t> 2014120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2219564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The reasons for the choice of this topic 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 smtClean="0"/>
              <a:t>1.My academic background is highly relevant with this topic;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 dirty="0" smtClean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 smtClean="0"/>
              <a:t>2.My personal interests on the research of this topic;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 dirty="0" smtClean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 smtClean="0"/>
              <a:t>3.The research of this topic is meaningful for the development of the economic in ethnic minorities autonomous regions in China and world.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 dirty="0" smtClean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097719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/>
              <a:t>A critical review of relevant questions with the topic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069848" y="2121408"/>
            <a:ext cx="10058400" cy="4514170"/>
          </a:xfrm>
        </p:spPr>
        <p:txBody>
          <a:bodyPr>
            <a:normAutofit/>
          </a:bodyPr>
          <a:lstStyle/>
          <a:p>
            <a:r>
              <a:rPr kumimoji="1" lang="en-US" altLang="zh-CN" dirty="0" smtClean="0"/>
              <a:t>1. How many autonomous regions for ethnic minorities in China will be researched and analysis in the qualitative research of the topic?</a:t>
            </a:r>
            <a:endParaRPr kumimoji="1" lang="en-US" altLang="zh-CN" dirty="0"/>
          </a:p>
          <a:p>
            <a:r>
              <a:rPr kumimoji="1" lang="en-US" altLang="zh-CN" dirty="0" smtClean="0"/>
              <a:t>2. What is the main specialties of these autonomous regions for ethnic minorities in China?</a:t>
            </a:r>
            <a:endParaRPr kumimoji="1" lang="en-US" altLang="zh-CN" dirty="0"/>
          </a:p>
          <a:p>
            <a:r>
              <a:rPr kumimoji="1" lang="en-US" altLang="zh-CN" dirty="0" smtClean="0"/>
              <a:t>3.How these specialties of these autonomous regions for ethnic minorities in China influence the trade with foreign countries?</a:t>
            </a:r>
            <a:r>
              <a:rPr lang="en-US" altLang="zh-CN" dirty="0"/>
              <a:t> (Brown, Waldron and Longworth, 2011)</a:t>
            </a:r>
            <a:endParaRPr kumimoji="1" lang="en-US" altLang="zh-CN" dirty="0"/>
          </a:p>
          <a:p>
            <a:r>
              <a:rPr kumimoji="1" lang="en-US" altLang="zh-CN" dirty="0" smtClean="0"/>
              <a:t>4.How to improve the development of the economic of these autonomous regions for ethnic minorities in China by facilitating the trade of local specialties with foreign countries?</a:t>
            </a:r>
          </a:p>
          <a:p>
            <a:r>
              <a:rPr kumimoji="1" lang="en-US" altLang="zh-CN" dirty="0" smtClean="0"/>
              <a:t>5.What is the internal and external factors that influence the trade of local specialties with foreign countries</a:t>
            </a:r>
          </a:p>
          <a:p>
            <a:r>
              <a:rPr kumimoji="1" lang="en-US" altLang="zh-CN" dirty="0" smtClean="0"/>
              <a:t>6.How to resolve or release the negative impacts from negative factors and research the radical justifications of these negative factors.</a:t>
            </a:r>
          </a:p>
        </p:txBody>
      </p:sp>
    </p:spTree>
    <p:extLst>
      <p:ext uri="{BB962C8B-B14F-4D97-AF65-F5344CB8AC3E}">
        <p14:creationId xmlns:p14="http://schemas.microsoft.com/office/powerpoint/2010/main" val="569582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/>
              <a:t>A critical review of contextual information about this topic 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zh-CN" dirty="0" smtClean="0"/>
              <a:t>1.Currently China has five provinces, 30 states, 120 counties which are ethnic minorities autonomous regions. </a:t>
            </a:r>
          </a:p>
          <a:p>
            <a:r>
              <a:rPr kumimoji="1" lang="en-US" altLang="zh-CN" dirty="0" smtClean="0"/>
              <a:t>2.In Inner Mongolia, the Beef Cattle and Diary industry and Coal industry are two of its main industries in China.(</a:t>
            </a:r>
          </a:p>
          <a:p>
            <a:r>
              <a:rPr kumimoji="1" lang="en-US" altLang="zh-CN" dirty="0" smtClean="0"/>
              <a:t>3.The sales of these specialties for foreign countries improve the economies of these ethnic minorities autonomous regions in China.</a:t>
            </a:r>
            <a:r>
              <a:rPr lang="en-US" altLang="zh-CN" dirty="0" smtClean="0"/>
              <a:t>(</a:t>
            </a:r>
            <a:r>
              <a:rPr lang="en-US" altLang="zh-CN" dirty="0"/>
              <a:t>Zhao and Wang, 2009)</a:t>
            </a:r>
            <a:endParaRPr kumimoji="1" lang="en-US" altLang="zh-CN" dirty="0" smtClean="0"/>
          </a:p>
          <a:p>
            <a:r>
              <a:rPr kumimoji="1" lang="en-US" altLang="zh-CN" dirty="0" smtClean="0"/>
              <a:t>4.Chinese government greatly support the development of the economies of these ethnic minorities autonomous regions in China by providing positive policies to stimulate the development of local economies.</a:t>
            </a:r>
            <a:r>
              <a:rPr lang="en-US" altLang="zh-CN" dirty="0"/>
              <a:t> (Good progress made in achieving China’s goals concerning ethnic minorities: official, </a:t>
            </a:r>
            <a:r>
              <a:rPr lang="en-US" altLang="zh-CN" dirty="0" smtClean="0"/>
              <a:t>2018)</a:t>
            </a:r>
          </a:p>
          <a:p>
            <a:r>
              <a:rPr kumimoji="1" lang="en-US" altLang="zh-CN" dirty="0" smtClean="0"/>
              <a:t>5.There are many forms of products that could contribute to the development of ethnic minorities autonomous regions</a:t>
            </a:r>
            <a:endParaRPr kumimoji="1"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1874370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1" lang="en-US" altLang="zh-CN" sz="4000" dirty="0" smtClean="0"/>
              <a:t>A proposed methodological approach to primary research to investigate the questions(1)</a:t>
            </a:r>
            <a:endParaRPr kumimoji="1" lang="zh-CN" altLang="en-US" sz="400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zh-CN" dirty="0" smtClean="0"/>
              <a:t>Relevant research philosophies: ontology, epistemology, axiology, </a:t>
            </a:r>
          </a:p>
          <a:p>
            <a:endParaRPr kumimoji="1" lang="en-US" altLang="zh-CN" dirty="0"/>
          </a:p>
          <a:p>
            <a:r>
              <a:rPr kumimoji="1" lang="en-US" altLang="zh-CN" dirty="0" smtClean="0"/>
              <a:t>Ontology: Objectivism and Subjectivism</a:t>
            </a:r>
          </a:p>
          <a:p>
            <a:endParaRPr kumimoji="1" lang="en-US" altLang="zh-CN" dirty="0"/>
          </a:p>
          <a:p>
            <a:r>
              <a:rPr kumimoji="1" lang="en-US" altLang="zh-CN" dirty="0" smtClean="0"/>
              <a:t>Epistemology: Positivism, </a:t>
            </a:r>
            <a:r>
              <a:rPr kumimoji="1" lang="en-US" altLang="zh-CN" dirty="0" err="1" smtClean="0"/>
              <a:t>interpretivism</a:t>
            </a:r>
            <a:r>
              <a:rPr kumimoji="1" lang="en-US" altLang="zh-CN" dirty="0" smtClean="0"/>
              <a:t>, pragmatism;</a:t>
            </a:r>
          </a:p>
          <a:p>
            <a:endParaRPr kumimoji="1" lang="en-US" altLang="zh-CN" dirty="0"/>
          </a:p>
          <a:p>
            <a:r>
              <a:rPr kumimoji="1" lang="en-US" altLang="zh-CN" dirty="0" smtClean="0"/>
              <a:t>Axiology: Value-free, Biased</a:t>
            </a:r>
          </a:p>
        </p:txBody>
      </p:sp>
    </p:spTree>
    <p:extLst>
      <p:ext uri="{BB962C8B-B14F-4D97-AF65-F5344CB8AC3E}">
        <p14:creationId xmlns:p14="http://schemas.microsoft.com/office/powerpoint/2010/main" val="1405367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1" lang="en-US" altLang="zh-CN" sz="4000" dirty="0"/>
              <a:t>A </a:t>
            </a:r>
            <a:r>
              <a:rPr kumimoji="1" lang="en-US" altLang="zh-CN" sz="4000" dirty="0" smtClean="0"/>
              <a:t>proposed </a:t>
            </a:r>
            <a:r>
              <a:rPr kumimoji="1" lang="en-US" altLang="zh-CN" sz="4000" dirty="0"/>
              <a:t>methodological approach to primary research to investigate the questions(1)</a:t>
            </a:r>
            <a:endParaRPr kumimoji="1" lang="zh-CN" altLang="en-US" sz="400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zh-CN" dirty="0" smtClean="0"/>
              <a:t>Research Design Framework: the mixed methods with both qualitative and quantitative approaches;</a:t>
            </a:r>
          </a:p>
          <a:p>
            <a:endParaRPr kumimoji="1" lang="en-US" altLang="zh-CN" dirty="0"/>
          </a:p>
          <a:p>
            <a:r>
              <a:rPr kumimoji="1" lang="en-US" altLang="zh-CN" dirty="0" smtClean="0"/>
              <a:t>Qualitative research designs: Narrative research, Phenomenology, Grounded theory, Ethnographies, Case Study;</a:t>
            </a:r>
            <a:r>
              <a:rPr lang="en-US" altLang="zh-CN" dirty="0"/>
              <a:t> (Creswell and Creswell, 2014)</a:t>
            </a:r>
            <a:r>
              <a:rPr lang="zh-CN" altLang="zh-CN" dirty="0"/>
              <a:t> </a:t>
            </a:r>
            <a:endParaRPr kumimoji="1" lang="en-US" altLang="zh-CN" dirty="0" smtClean="0"/>
          </a:p>
          <a:p>
            <a:endParaRPr kumimoji="1" lang="en-US" altLang="zh-CN" dirty="0"/>
          </a:p>
          <a:p>
            <a:r>
              <a:rPr kumimoji="1" lang="en-US" altLang="zh-CN" dirty="0" smtClean="0"/>
              <a:t>Quantitative research designs: Non-experimental designs</a:t>
            </a:r>
            <a:r>
              <a:rPr lang="en-US" altLang="zh-CN" dirty="0"/>
              <a:t>(Creswell and Creswell, 2014)</a:t>
            </a:r>
            <a:r>
              <a:rPr lang="zh-CN" altLang="zh-CN" dirty="0"/>
              <a:t> </a:t>
            </a:r>
            <a:r>
              <a:rPr kumimoji="1" lang="en-US" altLang="zh-CN" dirty="0" smtClean="0"/>
              <a:t> </a:t>
            </a:r>
            <a:endParaRPr kumimoji="1" lang="en-US" altLang="zh-CN" dirty="0"/>
          </a:p>
          <a:p>
            <a:endParaRPr kumimoji="1" lang="en-US" altLang="zh-CN" dirty="0" smtClean="0"/>
          </a:p>
        </p:txBody>
      </p:sp>
    </p:spTree>
    <p:extLst>
      <p:ext uri="{BB962C8B-B14F-4D97-AF65-F5344CB8AC3E}">
        <p14:creationId xmlns:p14="http://schemas.microsoft.com/office/powerpoint/2010/main" val="1154227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1" lang="en-US" altLang="zh-CN" sz="4000" dirty="0"/>
              <a:t>A proposed methodological approach to primary research to investigate the </a:t>
            </a:r>
            <a:r>
              <a:rPr kumimoji="1" lang="en-US" altLang="zh-CN" sz="4000" dirty="0" smtClean="0"/>
              <a:t>questions(2)</a:t>
            </a:r>
            <a:endParaRPr kumimoji="1" lang="zh-CN" altLang="en-US" sz="400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zh-CN" dirty="0" smtClean="0"/>
              <a:t>Research methods: quantitative methods and qualitative methods;</a:t>
            </a:r>
          </a:p>
          <a:p>
            <a:endParaRPr kumimoji="1" lang="en-US" altLang="zh-CN" dirty="0"/>
          </a:p>
          <a:p>
            <a:r>
              <a:rPr kumimoji="1" lang="en-US" altLang="zh-CN" dirty="0" smtClean="0"/>
              <a:t>Quantitative methods: Instrument based questions, performance data, attitude data, observational data and census data; Statistical analysis and interpretation;</a:t>
            </a:r>
            <a:r>
              <a:rPr lang="en-US" altLang="zh-CN" dirty="0" smtClean="0"/>
              <a:t>(</a:t>
            </a:r>
            <a:r>
              <a:rPr lang="en-US" altLang="zh-CN" dirty="0"/>
              <a:t>Creswell and Creswell, 2014)</a:t>
            </a:r>
            <a:r>
              <a:rPr lang="zh-CN" altLang="zh-CN" dirty="0"/>
              <a:t> </a:t>
            </a:r>
            <a:endParaRPr kumimoji="1" lang="en-US" altLang="zh-CN" dirty="0" smtClean="0"/>
          </a:p>
          <a:p>
            <a:endParaRPr kumimoji="1" lang="en-US" altLang="zh-CN" dirty="0"/>
          </a:p>
          <a:p>
            <a:r>
              <a:rPr kumimoji="1" lang="en-US" altLang="zh-CN" dirty="0" smtClean="0"/>
              <a:t>Qualitative methods: Both closed and open-ended questions; multiple forms of data drawing on all possibilities;</a:t>
            </a:r>
            <a:r>
              <a:rPr lang="en-US" altLang="zh-CN" dirty="0" smtClean="0"/>
              <a:t>(</a:t>
            </a:r>
            <a:r>
              <a:rPr lang="en-US" altLang="zh-CN" dirty="0"/>
              <a:t>Creswell and Creswell, 2014)</a:t>
            </a:r>
            <a:r>
              <a:rPr lang="zh-CN" altLang="zh-CN" dirty="0"/>
              <a:t> </a:t>
            </a:r>
            <a:endParaRPr kumimoji="1" lang="en-US" altLang="zh-CN" dirty="0" smtClean="0"/>
          </a:p>
          <a:p>
            <a:endParaRPr kumimoji="1" lang="en-US" altLang="zh-CN" dirty="0"/>
          </a:p>
          <a:p>
            <a:endParaRPr kumimoji="1" lang="en-US" altLang="zh-CN" dirty="0" smtClean="0"/>
          </a:p>
        </p:txBody>
      </p:sp>
    </p:spTree>
    <p:extLst>
      <p:ext uri="{BB962C8B-B14F-4D97-AF65-F5344CB8AC3E}">
        <p14:creationId xmlns:p14="http://schemas.microsoft.com/office/powerpoint/2010/main" val="1111190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/>
              <a:t>Ethnic concerns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zh-CN" dirty="0" smtClean="0"/>
              <a:t>The development of the local industries should conform to the code of integrity ;</a:t>
            </a:r>
          </a:p>
          <a:p>
            <a:endParaRPr kumimoji="1" lang="en-US" altLang="zh-CN" dirty="0"/>
          </a:p>
          <a:p>
            <a:r>
              <a:rPr kumimoji="1" lang="en-US" altLang="zh-CN" dirty="0" smtClean="0"/>
              <a:t>The application of corporate social responsibilities on local companies and industries to achieve the win-win result for maximum stakeholders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0817544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/>
              <a:t>Reference list(1)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zh-CN" dirty="0"/>
              <a:t>Zhao, L. and Wang, Y., 2009. China's pattern of trade and growth after WTO accession. </a:t>
            </a:r>
            <a:r>
              <a:rPr lang="en-US" altLang="zh-CN" i="1" dirty="0"/>
              <a:t>Journal of Chinese Economic and Foreign Trade Studies</a:t>
            </a:r>
            <a:r>
              <a:rPr lang="en-US" altLang="zh-CN" dirty="0"/>
              <a:t>, [online] 2(3), pp.178-210. Available at: &lt;https://www-</a:t>
            </a:r>
            <a:r>
              <a:rPr lang="en-US" altLang="zh-CN" dirty="0" err="1"/>
              <a:t>proquest</a:t>
            </a:r>
            <a:r>
              <a:rPr lang="en-US" altLang="zh-CN" dirty="0"/>
              <a:t>-</a:t>
            </a:r>
            <a:r>
              <a:rPr lang="en-US" altLang="zh-CN" dirty="0" err="1"/>
              <a:t>com.ezproxy.uwtsd.ac.uk</a:t>
            </a:r>
            <a:r>
              <a:rPr lang="en-US" altLang="zh-CN" dirty="0"/>
              <a:t>/</a:t>
            </a:r>
            <a:r>
              <a:rPr lang="en-US" altLang="zh-CN" dirty="0" err="1"/>
              <a:t>docview</a:t>
            </a:r>
            <a:r>
              <a:rPr lang="en-US" altLang="zh-CN" dirty="0"/>
              <a:t>/233249699?pq-origsite=</a:t>
            </a:r>
            <a:r>
              <a:rPr lang="en-US" altLang="zh-CN" dirty="0" err="1"/>
              <a:t>primo&amp;accountid</a:t>
            </a:r>
            <a:r>
              <a:rPr lang="en-US" altLang="zh-CN" dirty="0"/>
              <a:t>=130472&gt; [Accessed 18 April 2021</a:t>
            </a:r>
            <a:r>
              <a:rPr lang="en-US" altLang="zh-CN" dirty="0" smtClean="0"/>
              <a:t>].</a:t>
            </a:r>
          </a:p>
          <a:p>
            <a:r>
              <a:rPr lang="en-US" altLang="zh-CN" dirty="0" err="1"/>
              <a:t>English.gov.cn</a:t>
            </a:r>
            <a:r>
              <a:rPr lang="en-US" altLang="zh-CN" dirty="0"/>
              <a:t>. 2021. </a:t>
            </a:r>
            <a:r>
              <a:rPr lang="en-US" altLang="zh-CN" i="1" dirty="0"/>
              <a:t>Good progress made in achieving China’s goals concerning ethnic minorities: official</a:t>
            </a:r>
            <a:r>
              <a:rPr lang="en-US" altLang="zh-CN" dirty="0"/>
              <a:t>. [online] Available at: &lt;http://</a:t>
            </a:r>
            <a:r>
              <a:rPr lang="en-US" altLang="zh-CN" dirty="0" err="1"/>
              <a:t>english.www.gov.cn</a:t>
            </a:r>
            <a:r>
              <a:rPr lang="en-US" altLang="zh-CN" dirty="0"/>
              <a:t>/news/</a:t>
            </a:r>
            <a:r>
              <a:rPr lang="en-US" altLang="zh-CN" dirty="0" err="1"/>
              <a:t>top_news</a:t>
            </a:r>
            <a:r>
              <a:rPr lang="en-US" altLang="zh-CN" dirty="0"/>
              <a:t>/2018/08/14/content_281476261199732.htm&gt; [Accessed 5 May 2021</a:t>
            </a:r>
            <a:r>
              <a:rPr lang="en-US" altLang="zh-CN" dirty="0" smtClean="0"/>
              <a:t>].</a:t>
            </a:r>
          </a:p>
          <a:p>
            <a:r>
              <a:rPr lang="en-US" altLang="zh-CN" dirty="0"/>
              <a:t>Creswell, J. and Creswell, J., 2014. Research design. 4th ed. California: SAGE, pp.1-300</a:t>
            </a:r>
            <a:r>
              <a:rPr lang="en-US" altLang="zh-CN" dirty="0" smtClean="0"/>
              <a:t>.</a:t>
            </a:r>
            <a:endParaRPr lang="zh-CN" altLang="zh-CN" dirty="0"/>
          </a:p>
          <a:p>
            <a:r>
              <a:rPr lang="en-US" altLang="zh-CN" dirty="0" err="1"/>
              <a:t>Gehman</a:t>
            </a:r>
            <a:r>
              <a:rPr lang="en-US" altLang="zh-CN" dirty="0"/>
              <a:t>, J., Glaser, V., </a:t>
            </a:r>
            <a:r>
              <a:rPr lang="en-US" altLang="zh-CN" dirty="0" err="1"/>
              <a:t>Eisenhardt</a:t>
            </a:r>
            <a:r>
              <a:rPr lang="en-US" altLang="zh-CN" dirty="0"/>
              <a:t>, K., </a:t>
            </a:r>
            <a:r>
              <a:rPr lang="en-US" altLang="zh-CN" dirty="0" err="1"/>
              <a:t>Gioia</a:t>
            </a:r>
            <a:r>
              <a:rPr lang="en-US" altLang="zh-CN" dirty="0"/>
              <a:t>, D., Langley, A. and Corley, K., 2017. Finding Theory–Method Fit: A Comparison of Three Qualitative Approaches to Theory Building. Journal of Management Inquiry, [online] 27(3), pp.284-300. Available at: &lt;https://journals-</a:t>
            </a:r>
            <a:r>
              <a:rPr lang="en-US" altLang="zh-CN" dirty="0" err="1"/>
              <a:t>sagepub</a:t>
            </a:r>
            <a:r>
              <a:rPr lang="en-US" altLang="zh-CN" dirty="0"/>
              <a:t>-</a:t>
            </a:r>
            <a:r>
              <a:rPr lang="en-US" altLang="zh-CN" dirty="0" err="1"/>
              <a:t>com.ezproxy.uwtsd.ac.uk</a:t>
            </a:r>
            <a:r>
              <a:rPr lang="en-US" altLang="zh-CN" dirty="0"/>
              <a:t>/</a:t>
            </a:r>
            <a:r>
              <a:rPr lang="en-US" altLang="zh-CN" dirty="0" err="1"/>
              <a:t>doi</a:t>
            </a:r>
            <a:r>
              <a:rPr lang="en-US" altLang="zh-CN" dirty="0"/>
              <a:t>/full/10.1177/1056492617706029&gt; [Accessed 19 April 2021</a:t>
            </a:r>
            <a:r>
              <a:rPr lang="en-US" altLang="zh-CN" dirty="0" smtClean="0"/>
              <a:t>].</a:t>
            </a:r>
            <a:endParaRPr lang="zh-CN" altLang="zh-CN" dirty="0"/>
          </a:p>
          <a:p>
            <a:endParaRPr lang="en-US" altLang="zh-CN" dirty="0" smtClean="0"/>
          </a:p>
          <a:p>
            <a:endParaRPr kumimoji="1"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473904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/>
              <a:t>Reference list(2)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zh-CN" dirty="0"/>
              <a:t>N </a:t>
            </a:r>
            <a:r>
              <a:rPr lang="en-US" altLang="zh-CN" dirty="0" err="1"/>
              <a:t>Phellas</a:t>
            </a:r>
            <a:r>
              <a:rPr lang="en-US" altLang="zh-CN" dirty="0"/>
              <a:t>, C., 2006. </a:t>
            </a:r>
            <a:r>
              <a:rPr lang="en-US" altLang="zh-CN" dirty="0" err="1"/>
              <a:t>Review:Keith</a:t>
            </a:r>
            <a:r>
              <a:rPr lang="en-US" altLang="zh-CN" dirty="0"/>
              <a:t> F. Punch(2005). Introduction to Social Research—Quantitative &amp; Qualitative Approaches. FORUM:QUALITATIVE SOCIAL RESEARCH, [online] 7(2), pp.1-320. Available at: &lt;https://www-</a:t>
            </a:r>
            <a:r>
              <a:rPr lang="en-US" altLang="zh-CN" dirty="0" err="1"/>
              <a:t>proquest</a:t>
            </a:r>
            <a:r>
              <a:rPr lang="en-US" altLang="zh-CN" dirty="0"/>
              <a:t>-</a:t>
            </a:r>
            <a:r>
              <a:rPr lang="en-US" altLang="zh-CN" dirty="0" err="1"/>
              <a:t>com.ezproxy.uwtsd.ac.uk</a:t>
            </a:r>
            <a:r>
              <a:rPr lang="en-US" altLang="zh-CN" dirty="0"/>
              <a:t>/</a:t>
            </a:r>
            <a:r>
              <a:rPr lang="en-US" altLang="zh-CN" dirty="0" err="1"/>
              <a:t>docview</a:t>
            </a:r>
            <a:r>
              <a:rPr lang="en-US" altLang="zh-CN" dirty="0"/>
              <a:t>/869232095/</a:t>
            </a:r>
            <a:r>
              <a:rPr lang="en-US" altLang="zh-CN" dirty="0" err="1"/>
              <a:t>fulltextPDF</a:t>
            </a:r>
            <a:r>
              <a:rPr lang="en-US" altLang="zh-CN" dirty="0"/>
              <a:t>/3A586C0A027B4453PQ/1?accountid=130472&gt; [Accessed 2 May 2021</a:t>
            </a:r>
            <a:r>
              <a:rPr lang="en-US" altLang="zh-CN" dirty="0" smtClean="0"/>
              <a:t>].</a:t>
            </a:r>
            <a:endParaRPr lang="zh-CN" altLang="zh-CN" dirty="0"/>
          </a:p>
          <a:p>
            <a:r>
              <a:rPr lang="en-US" altLang="zh-CN" dirty="0" err="1"/>
              <a:t>Smeyers</a:t>
            </a:r>
            <a:r>
              <a:rPr lang="en-US" altLang="zh-CN" dirty="0"/>
              <a:t>, P., 2008. Qualitative and quantitative research methods: old wine in new bottles? On understanding and interpreting educational phenomena. </a:t>
            </a:r>
            <a:r>
              <a:rPr lang="en-US" altLang="zh-CN" dirty="0" err="1"/>
              <a:t>Paedagogica</a:t>
            </a:r>
            <a:r>
              <a:rPr lang="en-US" altLang="zh-CN" dirty="0"/>
              <a:t> </a:t>
            </a:r>
            <a:r>
              <a:rPr lang="en-US" altLang="zh-CN" dirty="0" err="1"/>
              <a:t>Historica</a:t>
            </a:r>
            <a:r>
              <a:rPr lang="en-US" altLang="zh-CN" dirty="0"/>
              <a:t>, [online] 44(6), pp.691-705. Available at: &lt;https://web-b-</a:t>
            </a:r>
            <a:r>
              <a:rPr lang="en-US" altLang="zh-CN" dirty="0" err="1"/>
              <a:t>ebscohost</a:t>
            </a:r>
            <a:r>
              <a:rPr lang="en-US" altLang="zh-CN" dirty="0"/>
              <a:t>-</a:t>
            </a:r>
            <a:r>
              <a:rPr lang="en-US" altLang="zh-CN" dirty="0" err="1"/>
              <a:t>com.ezproxy.uwtsd.ac.uk</a:t>
            </a:r>
            <a:r>
              <a:rPr lang="en-US" altLang="zh-CN" dirty="0"/>
              <a:t>/</a:t>
            </a:r>
            <a:r>
              <a:rPr lang="en-US" altLang="zh-CN" dirty="0" err="1"/>
              <a:t>ehost</a:t>
            </a:r>
            <a:r>
              <a:rPr lang="en-US" altLang="zh-CN" dirty="0"/>
              <a:t>/detail/</a:t>
            </a:r>
            <a:r>
              <a:rPr lang="en-US" altLang="zh-CN" dirty="0" err="1"/>
              <a:t>detail?vid</a:t>
            </a:r>
            <a:r>
              <a:rPr lang="en-US" altLang="zh-CN" dirty="0"/>
              <a:t>=0&amp;sid=a752336e-aea9-48dd-9fbf-9fa1cfa595bd%40pdc-v-sessmgr01&amp;bdata=JnNpdGU9ZWhvc3QtbGl2ZQ%3d%3d#AN=35656463&amp;db=</a:t>
            </a:r>
            <a:r>
              <a:rPr lang="en-US" altLang="zh-CN" dirty="0" err="1"/>
              <a:t>eue</a:t>
            </a:r>
            <a:r>
              <a:rPr lang="en-US" altLang="zh-CN" dirty="0"/>
              <a:t>&gt; [Accessed 5 May 2021</a:t>
            </a:r>
            <a:r>
              <a:rPr lang="en-US" altLang="zh-CN" dirty="0" smtClean="0"/>
              <a:t>].</a:t>
            </a:r>
            <a:endParaRPr lang="zh-CN" altLang="zh-CN" dirty="0"/>
          </a:p>
          <a:p>
            <a:r>
              <a:rPr lang="en-US" altLang="zh-CN" dirty="0"/>
              <a:t>Lucia-Palacios, L., Pérez-</a:t>
            </a:r>
            <a:r>
              <a:rPr lang="en-US" altLang="zh-CN" dirty="0" err="1"/>
              <a:t>López</a:t>
            </a:r>
            <a:r>
              <a:rPr lang="en-US" altLang="zh-CN" dirty="0"/>
              <a:t>, R. and Polo-Redondo, Y., 2016. Cognitive, affective and </a:t>
            </a:r>
            <a:r>
              <a:rPr lang="en-US" altLang="zh-CN" dirty="0" err="1"/>
              <a:t>behavioural</a:t>
            </a:r>
            <a:r>
              <a:rPr lang="en-US" altLang="zh-CN" dirty="0"/>
              <a:t> responses in mall </a:t>
            </a:r>
            <a:r>
              <a:rPr lang="en-US" altLang="zh-CN" dirty="0" err="1"/>
              <a:t>experience:A</a:t>
            </a:r>
            <a:r>
              <a:rPr lang="en-US" altLang="zh-CN" dirty="0"/>
              <a:t> qualitative approach. International Journal of Retail &amp; Distribution Management, [online] 44(1), pp.4-21. Available at: &lt;https://www-</a:t>
            </a:r>
            <a:r>
              <a:rPr lang="en-US" altLang="zh-CN" dirty="0" err="1"/>
              <a:t>proquest</a:t>
            </a:r>
            <a:r>
              <a:rPr lang="en-US" altLang="zh-CN" dirty="0"/>
              <a:t>-</a:t>
            </a:r>
            <a:r>
              <a:rPr lang="en-US" altLang="zh-CN" dirty="0" err="1"/>
              <a:t>com.ezproxy.uwtsd.ac.uk</a:t>
            </a:r>
            <a:r>
              <a:rPr lang="en-US" altLang="zh-CN" dirty="0"/>
              <a:t>/</a:t>
            </a:r>
            <a:r>
              <a:rPr lang="en-US" altLang="zh-CN" dirty="0" err="1"/>
              <a:t>docview</a:t>
            </a:r>
            <a:r>
              <a:rPr lang="en-US" altLang="zh-CN" dirty="0"/>
              <a:t>/2116079498?OpenUrlRefId=</a:t>
            </a:r>
            <a:r>
              <a:rPr lang="en-US" altLang="zh-CN" dirty="0" err="1"/>
              <a:t>info:xri</a:t>
            </a:r>
            <a:r>
              <a:rPr lang="en-US" altLang="zh-CN" dirty="0"/>
              <a:t>/</a:t>
            </a:r>
            <a:r>
              <a:rPr lang="en-US" altLang="zh-CN" dirty="0" err="1"/>
              <a:t>sid:primo&amp;accountid</a:t>
            </a:r>
            <a:r>
              <a:rPr lang="en-US" altLang="zh-CN" dirty="0"/>
              <a:t>=130472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718204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/>
              <a:t>Reference list(3)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Flick, U., 2011. An Introduction to Qualitative Research. 1st ed. pp.2-300</a:t>
            </a:r>
            <a:r>
              <a:rPr lang="en-US" altLang="zh-CN" dirty="0" smtClean="0"/>
              <a:t>.</a:t>
            </a:r>
            <a:endParaRPr lang="zh-CN" altLang="zh-CN" dirty="0"/>
          </a:p>
          <a:p>
            <a:r>
              <a:rPr lang="en-US" altLang="zh-CN" dirty="0"/>
              <a:t>Eriksson, P. and </a:t>
            </a:r>
            <a:r>
              <a:rPr lang="en-US" altLang="zh-CN" dirty="0" err="1"/>
              <a:t>Kovalainen</a:t>
            </a:r>
            <a:r>
              <a:rPr lang="en-US" altLang="zh-CN" dirty="0"/>
              <a:t>, A., 2016. Qualitative methods in business research. 1st ed. London: Sage, pp.1-158</a:t>
            </a:r>
            <a:r>
              <a:rPr lang="en-US" altLang="zh-CN" dirty="0" smtClean="0"/>
              <a:t>.&gt; </a:t>
            </a:r>
            <a:r>
              <a:rPr lang="en-US" altLang="zh-CN" dirty="0"/>
              <a:t>[Accessed 26 April 2021</a:t>
            </a:r>
            <a:r>
              <a:rPr lang="en-US" altLang="zh-CN" dirty="0" smtClean="0"/>
              <a:t>].</a:t>
            </a:r>
          </a:p>
          <a:p>
            <a:r>
              <a:rPr lang="en-US" altLang="zh-CN" dirty="0" err="1"/>
              <a:t>Ratnapalan</a:t>
            </a:r>
            <a:r>
              <a:rPr lang="en-US" altLang="zh-CN" dirty="0"/>
              <a:t>, S., 2019. Qualitative approaches Variations of grounded theory methodology. Canadian Family Physician, [online] 65(9), pp.667-668. Available at: &lt;https://</a:t>
            </a:r>
            <a:r>
              <a:rPr lang="en-US" altLang="zh-CN" dirty="0" err="1"/>
              <a:t>www.cfp.ca</a:t>
            </a:r>
            <a:r>
              <a:rPr lang="en-US" altLang="zh-CN" dirty="0"/>
              <a:t>/content/65/9/667&gt; [Accessed 29 April 2021</a:t>
            </a:r>
            <a:r>
              <a:rPr lang="en-US" altLang="zh-CN" dirty="0" smtClean="0"/>
              <a:t>].</a:t>
            </a:r>
            <a:endParaRPr lang="zh-CN" altLang="zh-CN" dirty="0"/>
          </a:p>
          <a:p>
            <a:r>
              <a:rPr lang="en-US" altLang="zh-CN" dirty="0"/>
              <a:t>Atkinson, J., 2017. Journey into Social Activism: Qualitative Approaches. 1st ed. Fordham University Press, pp.1-272.</a:t>
            </a:r>
            <a:endParaRPr lang="zh-CN" altLang="zh-CN" dirty="0"/>
          </a:p>
          <a:p>
            <a:endParaRPr lang="zh-CN" altLang="zh-CN" dirty="0"/>
          </a:p>
          <a:p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8286520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/>
              <a:t>Reference list(4)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err="1"/>
              <a:t>Loseke</a:t>
            </a:r>
            <a:r>
              <a:rPr lang="en-GB" altLang="en-US" dirty="0"/>
              <a:t>, D. and  Cahill, S.</a:t>
            </a:r>
            <a:r>
              <a:rPr lang="en-GB" altLang="en-US" i="1" dirty="0"/>
              <a:t> </a:t>
            </a:r>
            <a:r>
              <a:rPr lang="en-GB" altLang="en-US" dirty="0"/>
              <a:t>(2004)</a:t>
            </a:r>
            <a:r>
              <a:rPr lang="en-GB" altLang="en-US" i="1" dirty="0"/>
              <a:t> </a:t>
            </a:r>
            <a:r>
              <a:rPr lang="en-GB" altLang="en-US" dirty="0"/>
              <a:t>Publishing qualitative manuscripts: lessons learned, in Seale, C., Gobo, G., </a:t>
            </a:r>
            <a:r>
              <a:rPr lang="en-GB" altLang="en-US" dirty="0" err="1"/>
              <a:t>Gubrium</a:t>
            </a:r>
            <a:r>
              <a:rPr lang="en-GB" altLang="en-US" dirty="0"/>
              <a:t>, J., and Silverman, D. (</a:t>
            </a:r>
            <a:r>
              <a:rPr lang="en-GB" altLang="en-US" dirty="0" err="1"/>
              <a:t>eds</a:t>
            </a:r>
            <a:r>
              <a:rPr lang="en-GB" altLang="en-US" dirty="0"/>
              <a:t>). </a:t>
            </a:r>
            <a:endParaRPr lang="en-GB" altLang="en-US" dirty="0" smtClean="0"/>
          </a:p>
          <a:p>
            <a:r>
              <a:rPr lang="en-GB" altLang="zh-CN" dirty="0"/>
              <a:t>Brown, C., Waldron, S. and Longworth, J., 2011. Specialty products, rural livelihoods and agricultural marketing reforms in China. </a:t>
            </a:r>
            <a:r>
              <a:rPr lang="en-GB" altLang="zh-CN" i="1" dirty="0"/>
              <a:t>China Agricultural Economic Review</a:t>
            </a:r>
            <a:r>
              <a:rPr lang="en-GB" altLang="zh-CN" dirty="0"/>
              <a:t>, 3(2), pp.224-244</a:t>
            </a:r>
            <a:r>
              <a:rPr lang="en-GB" altLang="zh-CN" dirty="0" smtClean="0"/>
              <a:t>.</a:t>
            </a:r>
          </a:p>
          <a:p>
            <a:r>
              <a:rPr lang="en-GB" altLang="zh-CN" dirty="0"/>
              <a:t>Dai, S., Xu, H., Scott, N., Ding, P. and Laws, E., 2012. Distortions in Tourism Development in the Dali Autonomous Region, China. </a:t>
            </a:r>
            <a:r>
              <a:rPr lang="en-GB" altLang="zh-CN" i="1" dirty="0"/>
              <a:t>Asia Pacific Journal of Tourism Research</a:t>
            </a:r>
            <a:r>
              <a:rPr lang="en-GB" altLang="zh-CN" dirty="0"/>
              <a:t>, [online] 17(2), pp.146-163. Available at: &lt;https://</a:t>
            </a:r>
            <a:r>
              <a:rPr lang="en-GB" altLang="zh-CN" dirty="0" smtClean="0"/>
              <a:t>web-b-</a:t>
            </a:r>
            <a:r>
              <a:rPr lang="en-GB" altLang="zh-CN" dirty="0" err="1" smtClean="0"/>
              <a:t>ebscohost</a:t>
            </a:r>
            <a:r>
              <a:rPr lang="en-GB" altLang="zh-CN" dirty="0" smtClean="0"/>
              <a:t>-</a:t>
            </a:r>
            <a:r>
              <a:rPr lang="en-GB" altLang="zh-CN" dirty="0" err="1" smtClean="0"/>
              <a:t>com.ezproxy.uwtsd.ac.uk</a:t>
            </a:r>
            <a:r>
              <a:rPr lang="en-GB" altLang="zh-CN" dirty="0" smtClean="0"/>
              <a:t>/</a:t>
            </a:r>
            <a:r>
              <a:rPr lang="en-GB" altLang="zh-CN" dirty="0" err="1" smtClean="0"/>
              <a:t>ehost</a:t>
            </a:r>
            <a:r>
              <a:rPr lang="en-GB" altLang="zh-CN" dirty="0" smtClean="0"/>
              <a:t>/detail/</a:t>
            </a:r>
            <a:r>
              <a:rPr lang="en-GB" altLang="zh-CN" dirty="0" err="1" smtClean="0"/>
              <a:t>detail?vid</a:t>
            </a:r>
            <a:r>
              <a:rPr lang="en-GB" altLang="zh-CN" dirty="0" smtClean="0"/>
              <a:t>=0&amp;sid=2455bb9a-504c-4e2a-8ebe-1b85eff83814%40sessionmgr101&amp;bdata=JnNpdGU9ZWhvc3QtbGl2ZQ%3d%3d#AN=7352[Accessed 29 April 2021]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314776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/>
              <a:t>Reference list(5)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dirty="0" err="1"/>
              <a:t>Vanhamme</a:t>
            </a:r>
            <a:r>
              <a:rPr lang="en-US" altLang="zh-CN" dirty="0"/>
              <a:t>, J. and </a:t>
            </a:r>
            <a:r>
              <a:rPr lang="en-US" altLang="zh-CN" dirty="0" err="1"/>
              <a:t>Grobben</a:t>
            </a:r>
            <a:r>
              <a:rPr lang="en-US" altLang="zh-CN" dirty="0"/>
              <a:t> B., 2021.”Too Good to be </a:t>
            </a:r>
            <a:r>
              <a:rPr lang="en-US" altLang="zh-CN" dirty="0" err="1"/>
              <a:t>Tru</a:t>
            </a:r>
            <a:r>
              <a:rPr lang="en-US" altLang="zh-CN" dirty="0"/>
              <a:t>!”.The Effectiveness of CSR History in Countering Negative Publicity. Journal of Business Ethics, [online] 85, pp.273-283. Available at:&lt;https//link-springer-</a:t>
            </a:r>
            <a:r>
              <a:rPr lang="en-US" altLang="zh-CN" dirty="0" err="1"/>
              <a:t>com.ezproxy.uwtsd.ac.uk</a:t>
            </a:r>
            <a:r>
              <a:rPr lang="en-US" altLang="zh-CN" dirty="0"/>
              <a:t>/content/pdf/10.1007/s10551-008-9731-2.pdf&gt;[Accessed 7 April 2021</a:t>
            </a:r>
            <a:r>
              <a:rPr lang="en-US" altLang="zh-CN" dirty="0" smtClean="0"/>
              <a:t>].</a:t>
            </a:r>
            <a:endParaRPr lang="zh-CN" altLang="zh-CN" dirty="0"/>
          </a:p>
          <a:p>
            <a:r>
              <a:rPr lang="en-US" altLang="zh-CN" dirty="0"/>
              <a:t>LIANG, H. and RENNEBOOG, L., 2017. On the Foundations of Corporate Social Responsibility. The Journal of Finance, [online] 72(2), pp.853-910. Available at: &lt;https://www-</a:t>
            </a:r>
            <a:r>
              <a:rPr lang="en-US" altLang="zh-CN" dirty="0" err="1"/>
              <a:t>jstor</a:t>
            </a:r>
            <a:r>
              <a:rPr lang="en-US" altLang="zh-CN" dirty="0"/>
              <a:t>-</a:t>
            </a:r>
            <a:r>
              <a:rPr lang="en-US" altLang="zh-CN" dirty="0" err="1"/>
              <a:t>org.ezproxy.uwtsd.ac.uk</a:t>
            </a:r>
            <a:r>
              <a:rPr lang="en-US" altLang="zh-CN" dirty="0"/>
              <a:t>/stable/26652702?seq=1#metadata_info_tab_contents&gt; [Accessed 19 May 2021</a:t>
            </a:r>
            <a:r>
              <a:rPr lang="en-US" altLang="zh-CN" dirty="0" smtClean="0"/>
              <a:t>].</a:t>
            </a:r>
            <a:endParaRPr lang="zh-CN" altLang="zh-CN" dirty="0"/>
          </a:p>
          <a:p>
            <a:r>
              <a:rPr lang="en-US" altLang="zh-CN" dirty="0" err="1"/>
              <a:t>Trong</a:t>
            </a:r>
            <a:r>
              <a:rPr lang="en-US" altLang="zh-CN" dirty="0"/>
              <a:t> Tuan, L., 2012. Corporate social responsibility, ethics, and corporate governance. Social Responsibility Journal, 8(4), pp.547-560.</a:t>
            </a:r>
            <a:endParaRPr lang="zh-CN" altLang="zh-CN" dirty="0"/>
          </a:p>
          <a:p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5314716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木活字">
  <a:themeElements>
    <a:clrScheme name="木活字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木活字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木活字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240</TotalTime>
  <Words>1055</Words>
  <Application>Microsoft Macintosh PowerPoint</Application>
  <PresentationFormat>宽屏</PresentationFormat>
  <Paragraphs>72</Paragraphs>
  <Slides>13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20" baseType="lpstr">
      <vt:lpstr>Calibri</vt:lpstr>
      <vt:lpstr>Rockwell</vt:lpstr>
      <vt:lpstr>Rockwell Condensed</vt:lpstr>
      <vt:lpstr>Rockwell Extra Bold</vt:lpstr>
      <vt:lpstr>Wingdings</vt:lpstr>
      <vt:lpstr>方正姚体</vt:lpstr>
      <vt:lpstr>木活字</vt:lpstr>
      <vt:lpstr>A proposal for the application of qualitative research on the topic of the foreign trade of specialties which produced by plants and factories from ethnic minorities autonomous regions in China.</vt:lpstr>
      <vt:lpstr>The reasons for the choice of this topic </vt:lpstr>
      <vt:lpstr>A critical review of relevant questions with the topic</vt:lpstr>
      <vt:lpstr>A critical review of contextual information about this topic </vt:lpstr>
      <vt:lpstr>A proposed methodological approach to primary research to investigate the questions(1)</vt:lpstr>
      <vt:lpstr>A proposed methodological approach to primary research to investigate the questions(1)</vt:lpstr>
      <vt:lpstr>A proposed methodological approach to primary research to investigate the questions(2)</vt:lpstr>
      <vt:lpstr>Ethnic concerns</vt:lpstr>
      <vt:lpstr>Reference list(1)</vt:lpstr>
      <vt:lpstr>Reference list(2)</vt:lpstr>
      <vt:lpstr>Reference list(3)</vt:lpstr>
      <vt:lpstr>Reference list(4)</vt:lpstr>
      <vt:lpstr>Reference list(5)</vt:lpstr>
    </vt:vector>
  </TitlesOfParts>
  <Company/>
  <LinksUpToDate>false</LinksUpToDate>
  <SharedDoc>false</SharedDoc>
  <HyperlinksChanged>false</HyperlinksChanged>
  <AppVersion>15.0024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</dc:title>
  <dc:creator>Patrick</dc:creator>
  <cp:lastModifiedBy>Microsoft Office 用户</cp:lastModifiedBy>
  <cp:revision>16</cp:revision>
  <dcterms:created xsi:type="dcterms:W3CDTF">2021-05-24T07:38:49Z</dcterms:created>
  <dcterms:modified xsi:type="dcterms:W3CDTF">2021-05-24T19:05:55Z</dcterms:modified>
</cp:coreProperties>
</file>