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4" r:id="rId1"/>
  </p:sldMasterIdLst>
  <p:notesMasterIdLst>
    <p:notesMasterId r:id="rId15"/>
  </p:notesMasterIdLst>
  <p:sldIdLst>
    <p:sldId id="256" r:id="rId2"/>
    <p:sldId id="268" r:id="rId3"/>
    <p:sldId id="258" r:id="rId4"/>
    <p:sldId id="259" r:id="rId5"/>
    <p:sldId id="26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autoAdjust="0"/>
    <p:restoredTop sz="94676"/>
  </p:normalViewPr>
  <p:slideViewPr>
    <p:cSldViewPr snapToGrid="0">
      <p:cViewPr varScale="1">
        <p:scale>
          <a:sx n="93" d="100"/>
          <a:sy n="93" d="100"/>
        </p:scale>
        <p:origin x="216" y="4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B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57F821-7354-054F-AF86-8C019C3E1003}" type="datetimeFigureOut">
              <a:rPr lang="en-BD" smtClean="0"/>
              <a:t>12/2/24</a:t>
            </a:fld>
            <a:endParaRPr lang="en-B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B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B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457B4E-C392-D149-A58D-CBF222F3E4B3}" type="slidenum">
              <a:rPr lang="en-BD" smtClean="0"/>
              <a:t>‹#›</a:t>
            </a:fld>
            <a:endParaRPr lang="en-BD"/>
          </a:p>
        </p:txBody>
      </p:sp>
    </p:spTree>
    <p:extLst>
      <p:ext uri="{BB962C8B-B14F-4D97-AF65-F5344CB8AC3E}">
        <p14:creationId xmlns:p14="http://schemas.microsoft.com/office/powerpoint/2010/main" val="4168677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bplans.com/coffee-shop-business-plan/"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www.cardiff.gov.uk/business-support"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Cardiff Brew Co. wants to be the best specialty coffee shop in Cardiff, which is a busy city in the UK. We want to give you the best coffee experience possible by finding fair trade, high-quality beans and a wide range of specialty snacks and pastries. People can enjoy expensive drinks, use free Wi-Fi, and take part in community events like book clubs, art shows, and open mic nights in a cozy, friendly place that we're building. Many people, including students, workers, and locals, like us because we offer both high-quality goods and community service. This makes us stand out from the others in the same field (Kotler and Keller, 2016).</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3</a:t>
            </a:fld>
            <a:endParaRPr lang="en-BD"/>
          </a:p>
        </p:txBody>
      </p:sp>
    </p:spTree>
    <p:extLst>
      <p:ext uri="{BB962C8B-B14F-4D97-AF65-F5344CB8AC3E}">
        <p14:creationId xmlns:p14="http://schemas.microsoft.com/office/powerpoint/2010/main" val="35498115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Business Aims and Objectives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the first two years of business, we want Cardiff Brew Co. to be the best coffee shop in Cardiff. Here are some clear goals we have set for ourselves: serve 500 cups of coffee every day for the first six months; hold 20 community events in the first year; and make a 20% profit by the end of the first year. Making a place where coffee lovers can meet and talk is our main goal. These goals will help us stay on track (Bryson, </a:t>
            </a:r>
            <a:r>
              <a:rPr lang="en-BD"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2018).</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What makes our USP stronger than competitors is combining the good quality and ethically sourced products whilst also offering a place of socialisation through everyday casual events as well as bigger events like gigs.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4</a:t>
            </a:fld>
            <a:endParaRPr lang="en-BD"/>
          </a:p>
        </p:txBody>
      </p:sp>
    </p:spTree>
    <p:extLst>
      <p:ext uri="{BB962C8B-B14F-4D97-AF65-F5344CB8AC3E}">
        <p14:creationId xmlns:p14="http://schemas.microsoft.com/office/powerpoint/2010/main" val="3184455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sz="12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Proposed Location</a:t>
            </a:r>
            <a:endParaRPr lang="en-BD" sz="120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proposed location for Cardiff Brew Co. is in the heart of Cardiff city center, strategically situated near the University and business districts. This prime location is expected to attract a diverse customer base, including students, professionals, and tourists. The proximity to these areas ensures a steady flow of foot traffic, which is crucial for the success of our business (Cardiff Council, 2024).</a:t>
            </a:r>
            <a:endParaRPr lang="en-BD" sz="120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fld id="{F0457B4E-C392-D149-A58D-CBF222F3E4B3}" type="slidenum">
              <a:rPr lang="en-BD" smtClean="0"/>
              <a:t>5</a:t>
            </a:fld>
            <a:endParaRPr lang="en-BD"/>
          </a:p>
        </p:txBody>
      </p:sp>
    </p:spTree>
    <p:extLst>
      <p:ext uri="{BB962C8B-B14F-4D97-AF65-F5344CB8AC3E}">
        <p14:creationId xmlns:p14="http://schemas.microsoft.com/office/powerpoint/2010/main" val="3712398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Proposed Location</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proposed location for Cardiff Brew Co. is in the heart of Cardiff city center, strategically situated near the University and business districts. This prime location is expected to attract a diverse customer base, including students, professionals, and tourists. The proximity to these areas ensures a steady flow of foot traffic, which is crucial for the success of our business (Cardiff Council, 2024).</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HRM Strategy</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Our Human Resource Management (HRM) strategy involves employing a team of 10 individuals. This team will include 1 Manager, 3 Baristas, 2 Bakers, 1 Marketing Specialist, and 3 Part-time staff for weekends and peak hours. Employees will be sourced through local job fairs, university career centers, and online job portals. Each team member will play a crucial role in delivering excellent customer service, maintaining product quality, and promoting the business. The manager will oversee daily operations, baristas will prepare and serve beverages, bakers will ensure a fresh supply of pastries, the marketing specialist will handle promotional activities, and part-time staff will support during busy periods (Wilson, 2017).</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6</a:t>
            </a:fld>
            <a:endParaRPr lang="en-BD"/>
          </a:p>
        </p:txBody>
      </p:sp>
    </p:spTree>
    <p:extLst>
      <p:ext uri="{BB962C8B-B14F-4D97-AF65-F5344CB8AC3E}">
        <p14:creationId xmlns:p14="http://schemas.microsoft.com/office/powerpoint/2010/main" val="3186726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dirty="0"/>
              <a:t> </a:t>
            </a: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Brief Financial Overview</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Our financial plan projects a steady growth in revenue with controlled expenses, ensuring profitability by the end of the first year. The 12-month cash flow forecast includes: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Revenue</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Starting at £10,000 in January and increasing to £22,000 by December.</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Expenses</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Starting at £8,000 in January and rising to £10,500 by December.</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Net Cash Flow</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From £2,000 in January to £11,500 by December.</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forecast is based on conservative estimates and takes into account seasonal variations and potential growth in customer base (Petty, 2021).</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Mission Statement and USP</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Our mission is to create a community hub where coffee lovers can enjoy exceptional coffee in a welcoming environment. Our unique selling proposition (USP) is our commitment to high-quality, ethically sourced coffee, a cozy atmosphere, and a focus on community engagement through events and collaborations. This combination of quality products and community focus will differentiate Cardiff Brew Co. from other coffee shops in the area and build a loyal customer base (Sinek, 2009).</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7</a:t>
            </a:fld>
            <a:endParaRPr lang="en-BD"/>
          </a:p>
        </p:txBody>
      </p:sp>
    </p:spTree>
    <p:extLst>
      <p:ext uri="{BB962C8B-B14F-4D97-AF65-F5344CB8AC3E}">
        <p14:creationId xmlns:p14="http://schemas.microsoft.com/office/powerpoint/2010/main" val="8243952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Our marketing plan uses both old-fashioned and modern ways to get in touch with lots of people. Some of the most important parts are engagement with the community, loyalty programs, news releases, and promotional events.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 media efforts will be a big part of how we do things. Every day, we'll post on Instagram and Facebook about our goods, events, and customer stories. We want to build a strong online footprint and get people to follow us by making interesting content. Getting the community involved is another important part of our plan. We can connect with the community and feel like we belong by putting on events and working with local singers and artists (Kotler and Keller, 2016).</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will be loyalty programs to keep people coming back and encourage them to do so. We want to build customer trust and boost sales by giving rewards to people who buy from us often. Local media will be contacted through press releases to get the word out about our start and other events. This old-fashioned way of marketing will go well with our online work and help us reach more people. During our first month of business, we will also offer discounts and free samples to bring in new customers and get them to try our goods (Chambers, 2020).</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8</a:t>
            </a:fld>
            <a:endParaRPr lang="en-BD"/>
          </a:p>
        </p:txBody>
      </p:sp>
    </p:spTree>
    <p:extLst>
      <p:ext uri="{BB962C8B-B14F-4D97-AF65-F5344CB8AC3E}">
        <p14:creationId xmlns:p14="http://schemas.microsoft.com/office/powerpoint/2010/main" val="2773411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just">
              <a:lnSpc>
                <a:spcPct val="150000"/>
              </a:lnSpc>
              <a:buFont typeface="Symbol" pitchFamily="2" charset="2"/>
              <a:buChar char=""/>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Branding: The earth tones and simple design in our branding give it a warm, inviting feel. Our image is a coffee cup with heart-shaped steam coming out of it, which represents our dedication to quality and community.</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buFont typeface="Symbol" pitchFamily="2" charset="2"/>
              <a:buChar char=""/>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Business Cards: Our business cards have our logo, contact information, and a short phrase that says "Your Community Coffee Hub." They are intended to match the look of our brand.</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buFont typeface="Symbol" pitchFamily="2" charset="2"/>
              <a:buChar char=""/>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Flyers: Our goods, location, and a special opening discount will be printed on flyers that will be passed out in the area.</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buFont typeface="Symbol" pitchFamily="2" charset="2"/>
              <a:buChar char=""/>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Blog posts on social media sites: We'll regularly share new menu items, future events, and behind-the-scenes looks at how we make coffee on Instagram and Facebook.</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buFont typeface="Symbol" pitchFamily="2" charset="2"/>
              <a:buChar char=""/>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TikTok Ads: Cardiff Brew Co.'s unique qualities, like our ethically sourced coffee and community events, are shown in short, interesting movies on TikTok.</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Font typeface="Symbol" pitchFamily="2" charset="2"/>
              <a:buChar char=""/>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Facebook Posts: To connect with our community, we'll share event details, customer reviews, and special deals on our Facebook page.</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9</a:t>
            </a:fld>
            <a:endParaRPr lang="en-BD"/>
          </a:p>
        </p:txBody>
      </p:sp>
    </p:spTree>
    <p:extLst>
      <p:ext uri="{BB962C8B-B14F-4D97-AF65-F5344CB8AC3E}">
        <p14:creationId xmlns:p14="http://schemas.microsoft.com/office/powerpoint/2010/main" val="99516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Market Research Conducted</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Our market study was thorough and included focus groups, surveys, and an analysis of our competitors. We surveyed 300 people in the Cardiff area online, set up two focus groups with coffee lovers in the area, and looked at what five competing coffee places in Cardiff had to offer and what customers said about them. The survey questions were designed to gather insights into customer preferences, spending habits, and expectations from a coffee shop. The focus groups provided qualitative data on the specific needs and desires of our target audience, while competitor analysis helped us identify gaps in the market and potential areas for differentiation (Mintel, 2023).</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Key Findings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research revealed several key findings: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Customer Preferences</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90% of survey respondents indicated a preference for high-quality coffee, 80% emphasized the importance of a cozy atmosphere, 75% preferred ethically sourced products, and 65% expressed interest in community events.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Market Demand</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research highlighted a significant demand for a coffee shop that provides not just quality beverages but also a welcoming environment and community engagement.</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Competitive Analysis</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analysis of competing coffee shops indicated that while there are several established players, none of them offered a comprehensive combination of high-quality coffee, a cozy atmosphere, and community-focused events (Collins, 2019).</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above graph illustrates the key preferences identified through our surveys, highlighting the importance of quality coffee and a cozy atmosphere for our target customers.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10</a:t>
            </a:fld>
            <a:endParaRPr lang="en-BD"/>
          </a:p>
        </p:txBody>
      </p:sp>
    </p:spTree>
    <p:extLst>
      <p:ext uri="{BB962C8B-B14F-4D97-AF65-F5344CB8AC3E}">
        <p14:creationId xmlns:p14="http://schemas.microsoft.com/office/powerpoint/2010/main" val="42671759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Application of Findings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These insights informed several aspects of our business plan:</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Product Offerings</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Emphasizing high-quality, ethically sourced coffee and a variety of artisanal snacks to meet customer preferences.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Location Choice</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Selecting a central location near the University and business districts to attract a diverse customer base and capitalize on foot traffic.</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Marketing Strategy</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Focusing on community engagement and a strong social media presence to connect with our target audience and build a loyal customer base.</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lnSpc>
                <a:spcPct val="150000"/>
              </a:lnSpc>
              <a:spcAft>
                <a:spcPts val="800"/>
              </a:spcAft>
              <a:buSzPts val="1000"/>
              <a:buFont typeface="Symbol" pitchFamily="2" charset="2"/>
              <a:buChar char=""/>
              <a:tabLst>
                <a:tab pos="457200" algn="l"/>
              </a:tabLs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HRM Strategy</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Hiring staff with a strong commitment to customer service and community involvement to ensure a welcoming and engaging environment.</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Viability of the Business Plan</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market study proved that Cardiff Brew Co. could work by showing that there is a strong demand for our unique value proposition. We're confident in our ability to attract and keep customers because of the good feedback we've gotten about our products and how we work with the community. In addition, the study data and financial projections show that it is possible to make money within the first year. Cardiff Brew Co. is ready to succeed in the competitive coffee shop business because we know a lot about what customers want and how the market works (Osterwalder and Pigneur, 2010).</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11</a:t>
            </a:fld>
            <a:endParaRPr lang="en-BD"/>
          </a:p>
        </p:txBody>
      </p:sp>
    </p:spTree>
    <p:extLst>
      <p:ext uri="{BB962C8B-B14F-4D97-AF65-F5344CB8AC3E}">
        <p14:creationId xmlns:p14="http://schemas.microsoft.com/office/powerpoint/2010/main" val="2535997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conclude</a:t>
            </a:r>
            <a:r>
              <a:rPr lang="en-BD"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B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Cardiff Brew Co. is set to become the best place for coffee lovers in Cardiff to go because it serves high-quality, ethically sourced coffee in a friendly, community-focused space. Based on thorough market study, our detailed business plan shows a clear way to achieve success. We are sure that we can reach our business goals and objectives because we have a strong marketing plan, a dedicated team, and a great position. The process of building Cardiff Brew Co. has been a great way to learn, improve our business skills, and lay a strong foundation for future projects.</a:t>
            </a:r>
            <a:endPar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12</a:t>
            </a:fld>
            <a:endParaRPr lang="en-BD"/>
          </a:p>
        </p:txBody>
      </p:sp>
    </p:spTree>
    <p:extLst>
      <p:ext uri="{BB962C8B-B14F-4D97-AF65-F5344CB8AC3E}">
        <p14:creationId xmlns:p14="http://schemas.microsoft.com/office/powerpoint/2010/main" val="4224251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Bplans, 2023. Coffee Shop Business Plan. [online] Available at: </a:t>
            </a:r>
            <a:r>
              <a:rPr lang="en-BD" sz="1800" u="sng"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hlinkClick r:id="rId3"/>
              </a:rPr>
              <a:t>https://www.bplans.com/coffee-shop-business-plan/</a:t>
            </a: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[Accessed 22 June 2024].</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Brown, S., 2018. The Complete Guide to Creating a Coffee Shop Business Plan. Coffee Shop Startups.</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Bryson, J.M., 2018. Strategic Planning for Public and Nonprofit Organizations. 5th ed. John Wiley &amp; Sons.</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Cardiff Council, 2024. Local Business Support. [online] Available at: </a:t>
            </a:r>
            <a:r>
              <a:rPr lang="en-BD" sz="1800" u="sng"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hlinkClick r:id="rId4"/>
              </a:rPr>
              <a:t>https://www.cardiff.gov.uk/business-support</a:t>
            </a: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[Accessed 22 June 2024].</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Chambers, S., 2020. How to Start a Coffee Shop. Startups.co.uk.</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Collins, J., 2019. Good to Great: Why Some Companies Make the Leap...And Others Don't. HarperCollins.</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Kotler, P. and Keller, K.L., 2016. Marketing Management. 15th ed. Pearson.</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Mintel, 2023. Coffee Shops - UK. Mintel Market Research.</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Osterwalder, A. and Pigneur, Y., 2010. Business Model Generation. John Wiley &amp; Sons.</a:t>
            </a:r>
          </a:p>
          <a:p>
            <a:pPr algn="just">
              <a:lnSpc>
                <a:spcPct val="150000"/>
              </a:lnSpc>
              <a:spcAft>
                <a:spcPts val="800"/>
              </a:spcAft>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Petty, J.W., 2021. Financial Management. 15th ed. Pearson.</a:t>
            </a:r>
          </a:p>
          <a:p>
            <a:endParaRPr lang="en-BD" dirty="0"/>
          </a:p>
        </p:txBody>
      </p:sp>
      <p:sp>
        <p:nvSpPr>
          <p:cNvPr id="4" name="Slide Number Placeholder 3"/>
          <p:cNvSpPr>
            <a:spLocks noGrp="1"/>
          </p:cNvSpPr>
          <p:nvPr>
            <p:ph type="sldNum" sz="quarter" idx="5"/>
          </p:nvPr>
        </p:nvSpPr>
        <p:spPr/>
        <p:txBody>
          <a:bodyPr/>
          <a:lstStyle/>
          <a:p>
            <a:fld id="{F0457B4E-C392-D149-A58D-CBF222F3E4B3}" type="slidenum">
              <a:rPr lang="en-BD" smtClean="0"/>
              <a:t>13</a:t>
            </a:fld>
            <a:endParaRPr lang="en-BD"/>
          </a:p>
        </p:txBody>
      </p:sp>
    </p:spTree>
    <p:extLst>
      <p:ext uri="{BB962C8B-B14F-4D97-AF65-F5344CB8AC3E}">
        <p14:creationId xmlns:p14="http://schemas.microsoft.com/office/powerpoint/2010/main" val="2181724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1760309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170875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1978137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DEAF11B-BBF8-F140-9C56-8A11470A5157}" type="datetimeFigureOut">
              <a:rPr lang="en-BD" smtClean="0"/>
              <a:t>12/2/24</a:t>
            </a:fld>
            <a:endParaRPr lang="en-BD"/>
          </a:p>
        </p:txBody>
      </p:sp>
      <p:sp>
        <p:nvSpPr>
          <p:cNvPr id="6" name="Footer Placeholder 5"/>
          <p:cNvSpPr>
            <a:spLocks noGrp="1"/>
          </p:cNvSpPr>
          <p:nvPr>
            <p:ph type="ftr" sz="quarter" idx="11"/>
          </p:nvPr>
        </p:nvSpPr>
        <p:spPr/>
        <p:txBody>
          <a:bodyPr/>
          <a:lstStyle/>
          <a:p>
            <a:endParaRPr lang="en-BD"/>
          </a:p>
        </p:txBody>
      </p:sp>
      <p:sp>
        <p:nvSpPr>
          <p:cNvPr id="7" name="Slide Number Placeholder 6"/>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1284323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DEAF11B-BBF8-F140-9C56-8A11470A5157}" type="datetimeFigureOut">
              <a:rPr lang="en-BD" smtClean="0"/>
              <a:t>12/2/24</a:t>
            </a:fld>
            <a:endParaRPr lang="en-BD"/>
          </a:p>
        </p:txBody>
      </p:sp>
      <p:sp>
        <p:nvSpPr>
          <p:cNvPr id="8" name="Footer Placeholder 7"/>
          <p:cNvSpPr>
            <a:spLocks noGrp="1"/>
          </p:cNvSpPr>
          <p:nvPr>
            <p:ph type="ftr" sz="quarter" idx="11"/>
          </p:nvPr>
        </p:nvSpPr>
        <p:spPr/>
        <p:txBody>
          <a:bodyPr/>
          <a:lstStyle/>
          <a:p>
            <a:endParaRPr lang="en-BD"/>
          </a:p>
        </p:txBody>
      </p:sp>
      <p:sp>
        <p:nvSpPr>
          <p:cNvPr id="9" name="Slide Number Placeholder 8"/>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1862879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DEAF11B-BBF8-F140-9C56-8A11470A5157}" type="datetimeFigureOut">
              <a:rPr lang="en-BD" smtClean="0"/>
              <a:t>12/2/24</a:t>
            </a:fld>
            <a:endParaRPr lang="en-BD"/>
          </a:p>
        </p:txBody>
      </p:sp>
      <p:sp>
        <p:nvSpPr>
          <p:cNvPr id="4" name="Footer Placeholder 3"/>
          <p:cNvSpPr>
            <a:spLocks noGrp="1"/>
          </p:cNvSpPr>
          <p:nvPr>
            <p:ph type="ftr" sz="quarter" idx="11"/>
          </p:nvPr>
        </p:nvSpPr>
        <p:spPr/>
        <p:txBody>
          <a:bodyPr/>
          <a:lstStyle/>
          <a:p>
            <a:endParaRPr lang="en-BD"/>
          </a:p>
        </p:txBody>
      </p:sp>
      <p:sp>
        <p:nvSpPr>
          <p:cNvPr id="5" name="Slide Number Placeholder 4"/>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28080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EAF11B-BBF8-F140-9C56-8A11470A5157}" type="datetimeFigureOut">
              <a:rPr lang="en-BD" smtClean="0"/>
              <a:t>12/2/24</a:t>
            </a:fld>
            <a:endParaRPr lang="en-BD"/>
          </a:p>
        </p:txBody>
      </p:sp>
      <p:sp>
        <p:nvSpPr>
          <p:cNvPr id="3" name="Footer Placeholder 2"/>
          <p:cNvSpPr>
            <a:spLocks noGrp="1"/>
          </p:cNvSpPr>
          <p:nvPr>
            <p:ph type="ftr" sz="quarter" idx="11"/>
          </p:nvPr>
        </p:nvSpPr>
        <p:spPr/>
        <p:txBody>
          <a:bodyPr/>
          <a:lstStyle/>
          <a:p>
            <a:endParaRPr lang="en-BD"/>
          </a:p>
        </p:txBody>
      </p:sp>
      <p:sp>
        <p:nvSpPr>
          <p:cNvPr id="4" name="Slide Number Placeholder 3"/>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1124934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DEAF11B-BBF8-F140-9C56-8A11470A5157}" type="datetimeFigureOut">
              <a:rPr lang="en-BD" smtClean="0"/>
              <a:t>12/2/24</a:t>
            </a:fld>
            <a:endParaRPr lang="en-BD"/>
          </a:p>
        </p:txBody>
      </p:sp>
      <p:sp>
        <p:nvSpPr>
          <p:cNvPr id="6" name="Footer Placeholder 5"/>
          <p:cNvSpPr>
            <a:spLocks noGrp="1"/>
          </p:cNvSpPr>
          <p:nvPr>
            <p:ph type="ftr" sz="quarter" idx="11"/>
          </p:nvPr>
        </p:nvSpPr>
        <p:spPr/>
        <p:txBody>
          <a:bodyPr/>
          <a:lstStyle/>
          <a:p>
            <a:endParaRPr lang="en-BD"/>
          </a:p>
        </p:txBody>
      </p:sp>
      <p:sp>
        <p:nvSpPr>
          <p:cNvPr id="7" name="Slide Number Placeholder 6"/>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3040216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6" name="Footer Placeholder 5"/>
          <p:cNvSpPr>
            <a:spLocks noGrp="1"/>
          </p:cNvSpPr>
          <p:nvPr>
            <p:ph type="ftr" sz="quarter" idx="11"/>
          </p:nvPr>
        </p:nvSpPr>
        <p:spPr/>
        <p:txBody>
          <a:bodyPr/>
          <a:lstStyle/>
          <a:p>
            <a:endParaRPr lang="en-BD"/>
          </a:p>
        </p:txBody>
      </p:sp>
      <p:sp>
        <p:nvSpPr>
          <p:cNvPr id="7" name="Slide Number Placeholder 6"/>
          <p:cNvSpPr>
            <a:spLocks noGrp="1"/>
          </p:cNvSpPr>
          <p:nvPr>
            <p:ph type="sldNum" sz="quarter" idx="12"/>
          </p:nvPr>
        </p:nvSpPr>
        <p:spPr/>
        <p:txBody>
          <a:bodyPr/>
          <a:lstStyle/>
          <a:p>
            <a:fld id="{3B944F9B-FA71-9A4D-8B26-0ABC375507CF}" type="slidenum">
              <a:rPr lang="en-BD" smtClean="0"/>
              <a:t>‹#›</a:t>
            </a:fld>
            <a:endParaRPr lang="en-BD"/>
          </a:p>
        </p:txBody>
      </p:sp>
      <p:sp>
        <p:nvSpPr>
          <p:cNvPr id="5" name="Date Placeholder 4"/>
          <p:cNvSpPr>
            <a:spLocks noGrp="1"/>
          </p:cNvSpPr>
          <p:nvPr>
            <p:ph type="dt" sz="half" idx="10"/>
          </p:nvPr>
        </p:nvSpPr>
        <p:spPr/>
        <p:txBody>
          <a:bodyPr/>
          <a:lstStyle/>
          <a:p>
            <a:fld id="{ADEAF11B-BBF8-F140-9C56-8A11470A5157}" type="datetimeFigureOut">
              <a:rPr lang="en-BD" smtClean="0"/>
              <a:t>12/2/24</a:t>
            </a:fld>
            <a:endParaRPr lang="en-BD"/>
          </a:p>
        </p:txBody>
      </p:sp>
    </p:spTree>
    <p:extLst>
      <p:ext uri="{BB962C8B-B14F-4D97-AF65-F5344CB8AC3E}">
        <p14:creationId xmlns:p14="http://schemas.microsoft.com/office/powerpoint/2010/main" val="1610154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3030872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2709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1788901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70120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4104049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3190995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DEAF11B-BBF8-F140-9C56-8A11470A5157}" type="datetimeFigureOut">
              <a:rPr lang="en-BD" smtClean="0"/>
              <a:t>12/2/24</a:t>
            </a:fld>
            <a:endParaRPr lang="en-BD"/>
          </a:p>
        </p:txBody>
      </p:sp>
      <p:sp>
        <p:nvSpPr>
          <p:cNvPr id="5" name="Footer Placeholder 4"/>
          <p:cNvSpPr>
            <a:spLocks noGrp="1"/>
          </p:cNvSpPr>
          <p:nvPr>
            <p:ph type="ftr" sz="quarter" idx="11"/>
          </p:nvPr>
        </p:nvSpPr>
        <p:spPr/>
        <p:txBody>
          <a:bodyPr/>
          <a:lstStyle/>
          <a:p>
            <a:endParaRPr lang="en-BD"/>
          </a:p>
        </p:txBody>
      </p:sp>
      <p:sp>
        <p:nvSpPr>
          <p:cNvPr id="6" name="Slide Number Placeholder 5"/>
          <p:cNvSpPr>
            <a:spLocks noGrp="1"/>
          </p:cNvSpPr>
          <p:nvPr>
            <p:ph type="sldNum" sz="quarter" idx="12"/>
          </p:nvPr>
        </p:nvSpPr>
        <p:spPr/>
        <p:txBody>
          <a:bodyPr/>
          <a:lstStyle/>
          <a:p>
            <a:fld id="{3B944F9B-FA71-9A4D-8B26-0ABC375507CF}" type="slidenum">
              <a:rPr lang="en-BD" smtClean="0"/>
              <a:t>‹#›</a:t>
            </a:fld>
            <a:endParaRPr lang="en-BD"/>
          </a:p>
        </p:txBody>
      </p:sp>
    </p:spTree>
    <p:extLst>
      <p:ext uri="{BB962C8B-B14F-4D97-AF65-F5344CB8AC3E}">
        <p14:creationId xmlns:p14="http://schemas.microsoft.com/office/powerpoint/2010/main" val="927088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DEAF11B-BBF8-F140-9C56-8A11470A5157}" type="datetimeFigureOut">
              <a:rPr lang="en-BD" smtClean="0"/>
              <a:t>12/2/24</a:t>
            </a:fld>
            <a:endParaRPr lang="en-BD"/>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BD"/>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B944F9B-FA71-9A4D-8B26-0ABC375507CF}" type="slidenum">
              <a:rPr lang="en-BD" smtClean="0"/>
              <a:t>‹#›</a:t>
            </a:fld>
            <a:endParaRPr lang="en-BD"/>
          </a:p>
        </p:txBody>
      </p:sp>
    </p:spTree>
    <p:extLst>
      <p:ext uri="{BB962C8B-B14F-4D97-AF65-F5344CB8AC3E}">
        <p14:creationId xmlns:p14="http://schemas.microsoft.com/office/powerpoint/2010/main" val="2207320158"/>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https://www.aspenuk.org/wp-content/uploads/2022/09/Untitled-design-1.png"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plans.com/coffee-shop-business-plan/"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cardiff.gov.uk/business-sup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A599A42-AB30-A51D-241A-8C48E6B9602D}"/>
              </a:ext>
            </a:extLst>
          </p:cNvPr>
          <p:cNvSpPr>
            <a:spLocks noGrp="1"/>
          </p:cNvSpPr>
          <p:nvPr>
            <p:ph type="subTitle" idx="1"/>
          </p:nvPr>
        </p:nvSpPr>
        <p:spPr>
          <a:xfrm>
            <a:off x="415636" y="2729345"/>
            <a:ext cx="11402291" cy="3899849"/>
          </a:xfrm>
        </p:spPr>
        <p:txBody>
          <a:bodyPr>
            <a:normAutofit fontScale="47500" lnSpcReduction="20000"/>
          </a:bodyPr>
          <a:lstStyle/>
          <a:p>
            <a:pPr algn="ctr">
              <a:lnSpc>
                <a:spcPct val="150000"/>
              </a:lnSpc>
              <a:spcAft>
                <a:spcPts val="800"/>
              </a:spcAft>
            </a:pPr>
            <a:r>
              <a:rPr lang="en-BD" sz="43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a:t>
            </a:r>
            <a:r>
              <a:rPr lang="en-BD" sz="43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Enterprise </a:t>
            </a:r>
            <a:endParaRPr lang="en-GB" sz="43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50000"/>
              </a:lnSpc>
              <a:spcAft>
                <a:spcPts val="800"/>
              </a:spcAft>
            </a:pPr>
            <a:r>
              <a:rPr lang="en-GB" sz="4400" b="1" i="0" dirty="0">
                <a:solidFill>
                  <a:schemeClr val="tx1"/>
                </a:solidFill>
                <a:effectLst/>
                <a:latin typeface="-apple-system"/>
              </a:rPr>
              <a:t>BMSW4011</a:t>
            </a:r>
          </a:p>
          <a:p>
            <a:pPr algn="ctr">
              <a:lnSpc>
                <a:spcPct val="150000"/>
              </a:lnSpc>
              <a:spcAft>
                <a:spcPts val="800"/>
              </a:spcAft>
            </a:pPr>
            <a:endParaRPr lang="en-GB" sz="43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ctr">
              <a:lnSpc>
                <a:spcPct val="150000"/>
              </a:lnSpc>
              <a:spcAft>
                <a:spcPts val="800"/>
              </a:spcAft>
            </a:pPr>
            <a:r>
              <a:rPr lang="en-GB" sz="43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Student ID: 2323938</a:t>
            </a:r>
          </a:p>
          <a:p>
            <a:pPr algn="ctr">
              <a:lnSpc>
                <a:spcPct val="150000"/>
              </a:lnSpc>
              <a:spcAft>
                <a:spcPts val="800"/>
              </a:spcAft>
            </a:pPr>
            <a:r>
              <a:rPr lang="en-GB" sz="4300" b="1"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Pllumb</a:t>
            </a:r>
            <a:r>
              <a:rPr lang="en-GB" sz="43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Mena</a:t>
            </a:r>
            <a:endParaRPr lang="en-BD" sz="43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BD" sz="4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BD" sz="43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endParaRPr lang="en-BD" dirty="0"/>
          </a:p>
        </p:txBody>
      </p:sp>
      <p:sp>
        <p:nvSpPr>
          <p:cNvPr id="6" name="Rectangle 5">
            <a:extLst>
              <a:ext uri="{FF2B5EF4-FFF2-40B4-BE49-F238E27FC236}">
                <a16:creationId xmlns:a16="http://schemas.microsoft.com/office/drawing/2014/main" id="{7BD05A89-952A-5339-33D7-A495390373F2}"/>
              </a:ext>
            </a:extLst>
          </p:cNvPr>
          <p:cNvSpPr>
            <a:spLocks noChangeArrowheads="1"/>
          </p:cNvSpPr>
          <p:nvPr/>
        </p:nvSpPr>
        <p:spPr bwMode="auto">
          <a:xfrm>
            <a:off x="10747084" y="8114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ctr"/>
            <a:endParaRPr lang="en-BD"/>
          </a:p>
        </p:txBody>
      </p:sp>
      <p:pic>
        <p:nvPicPr>
          <p:cNvPr id="1028" name="Picture 1" descr="University of Wales Trinity Saint David - Aspen Institute">
            <a:extLst>
              <a:ext uri="{FF2B5EF4-FFF2-40B4-BE49-F238E27FC236}">
                <a16:creationId xmlns:a16="http://schemas.microsoft.com/office/drawing/2014/main" id="{9E8FDAB0-1FD2-65DD-A99F-038F3BB26C83}"/>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821202" y="450479"/>
            <a:ext cx="2707763" cy="244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46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2B8F1-2F44-0A36-FC9F-D7332DFF3A23}"/>
              </a:ext>
            </a:extLst>
          </p:cNvPr>
          <p:cNvSpPr>
            <a:spLocks noGrp="1"/>
          </p:cNvSpPr>
          <p:nvPr>
            <p:ph type="title"/>
          </p:nvPr>
        </p:nvSpPr>
        <p:spPr/>
        <p:txBody>
          <a:bodyPr/>
          <a:lstStyle/>
          <a:p>
            <a:r>
              <a:rPr lang="en-US" dirty="0"/>
              <a:t>Presentation Overview </a:t>
            </a:r>
          </a:p>
        </p:txBody>
      </p:sp>
      <p:sp>
        <p:nvSpPr>
          <p:cNvPr id="3" name="Content Placeholder 2">
            <a:extLst>
              <a:ext uri="{FF2B5EF4-FFF2-40B4-BE49-F238E27FC236}">
                <a16:creationId xmlns:a16="http://schemas.microsoft.com/office/drawing/2014/main" id="{28553334-8FDE-0588-3904-5D0355E951F2}"/>
              </a:ext>
            </a:extLst>
          </p:cNvPr>
          <p:cNvSpPr>
            <a:spLocks noGrp="1"/>
          </p:cNvSpPr>
          <p:nvPr>
            <p:ph idx="1"/>
          </p:nvPr>
        </p:nvSpPr>
        <p:spPr/>
        <p:txBody>
          <a:bodyPr>
            <a:normAutofit fontScale="92500" lnSpcReduction="20000"/>
          </a:bodyPr>
          <a:lstStyle/>
          <a:p>
            <a:r>
              <a:rPr lang="en-US" dirty="0"/>
              <a:t>Slide 3- Product Description</a:t>
            </a:r>
          </a:p>
          <a:p>
            <a:r>
              <a:rPr lang="en-US" dirty="0"/>
              <a:t>Slide 4- Business Aims and Objectives</a:t>
            </a:r>
          </a:p>
          <a:p>
            <a:r>
              <a:rPr lang="en-US" dirty="0"/>
              <a:t>Slide 5- Location </a:t>
            </a:r>
          </a:p>
          <a:p>
            <a:r>
              <a:rPr lang="en-US" dirty="0"/>
              <a:t>Slide 6- Human Resources Strategy</a:t>
            </a:r>
          </a:p>
          <a:p>
            <a:r>
              <a:rPr lang="en-US" dirty="0"/>
              <a:t>Slide 7- Brief Financial Overview</a:t>
            </a:r>
          </a:p>
          <a:p>
            <a:r>
              <a:rPr lang="en-US" dirty="0"/>
              <a:t>Slide 8- Marketing Strategies</a:t>
            </a:r>
          </a:p>
          <a:p>
            <a:r>
              <a:rPr lang="en-US" dirty="0"/>
              <a:t>Slide 9- Marketing Examples</a:t>
            </a:r>
          </a:p>
          <a:p>
            <a:r>
              <a:rPr lang="en-US" dirty="0"/>
              <a:t>Slide 10- Market Research and Viability</a:t>
            </a:r>
          </a:p>
          <a:p>
            <a:r>
              <a:rPr lang="en-US" dirty="0"/>
              <a:t>Slide 11- Application of Findings and Viability o the Business Plan</a:t>
            </a:r>
          </a:p>
          <a:p>
            <a:r>
              <a:rPr lang="en-US" dirty="0"/>
              <a:t>Slide12- Conclusion</a:t>
            </a:r>
          </a:p>
          <a:p>
            <a:r>
              <a:rPr lang="en-US" dirty="0"/>
              <a:t>Slide 13- References</a:t>
            </a:r>
          </a:p>
          <a:p>
            <a:endParaRPr lang="en-US" dirty="0"/>
          </a:p>
        </p:txBody>
      </p:sp>
    </p:spTree>
    <p:extLst>
      <p:ext uri="{BB962C8B-B14F-4D97-AF65-F5344CB8AC3E}">
        <p14:creationId xmlns:p14="http://schemas.microsoft.com/office/powerpoint/2010/main" val="3804816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E844F-3EFC-42DE-A3C3-901571205A56}"/>
              </a:ext>
            </a:extLst>
          </p:cNvPr>
          <p:cNvSpPr>
            <a:spLocks noGrp="1"/>
          </p:cNvSpPr>
          <p:nvPr>
            <p:ph type="title"/>
          </p:nvPr>
        </p:nvSpPr>
        <p:spPr>
          <a:xfrm>
            <a:off x="953781" y="545805"/>
            <a:ext cx="8596668" cy="1320800"/>
          </a:xfrm>
        </p:spPr>
        <p:txBody>
          <a:bodyPr>
            <a:normAutofit fontScale="90000"/>
          </a:bodyPr>
          <a:lstStyle/>
          <a:p>
            <a:pPr algn="ctr"/>
            <a:r>
              <a:rPr lang="en-BD" sz="2700" dirty="0">
                <a:effectLst/>
                <a:latin typeface="Times New Roman" panose="02020603050405020304" pitchFamily="18" charset="0"/>
                <a:ea typeface="Calibri" panose="020F0502020204030204" pitchFamily="34" charset="0"/>
              </a:rPr>
              <a:t>Bringing the Business Proposition to Life </a:t>
            </a:r>
            <a:br>
              <a:rPr lang="en-BD" sz="2700" dirty="0">
                <a:effectLst/>
                <a:latin typeface="Times New Roman" panose="02020603050405020304" pitchFamily="18" charset="0"/>
                <a:ea typeface="Calibri" panose="020F0502020204030204" pitchFamily="34" charset="0"/>
              </a:rPr>
            </a:br>
            <a:br>
              <a:rPr lang="en-BD" sz="1800" dirty="0">
                <a:effectLst/>
                <a:latin typeface="Times New Roman" panose="02020603050405020304" pitchFamily="18" charset="0"/>
                <a:ea typeface="Calibri" panose="020F0502020204030204" pitchFamily="34" charset="0"/>
              </a:rPr>
            </a:b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Product/Service Description</a:t>
            </a:r>
            <a:b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br>
            <a:br>
              <a:rPr lang="en-BD" sz="1800" b="1" dirty="0">
                <a:solidFill>
                  <a:srgbClr val="2F5496"/>
                </a:solidFill>
                <a:effectLst/>
                <a:latin typeface="Calibri Light" panose="020F0302020204030204" pitchFamily="34" charset="0"/>
                <a:ea typeface="Times New Roman" panose="02020603050405020304" pitchFamily="18" charset="0"/>
                <a:cs typeface="Vrinda" panose="020B0502040204020203" pitchFamily="34" charset="0"/>
              </a:rPr>
            </a:br>
            <a:endParaRPr lang="en-BD" dirty="0"/>
          </a:p>
        </p:txBody>
      </p:sp>
      <p:sp>
        <p:nvSpPr>
          <p:cNvPr id="3" name="Content Placeholder 2">
            <a:extLst>
              <a:ext uri="{FF2B5EF4-FFF2-40B4-BE49-F238E27FC236}">
                <a16:creationId xmlns:a16="http://schemas.microsoft.com/office/drawing/2014/main" id="{6AE36EC3-94DC-9629-8024-7F112D0B0F84}"/>
              </a:ext>
            </a:extLst>
          </p:cNvPr>
          <p:cNvSpPr>
            <a:spLocks noGrp="1"/>
          </p:cNvSpPr>
          <p:nvPr>
            <p:ph idx="1"/>
          </p:nvPr>
        </p:nvSpPr>
        <p:spPr/>
        <p:txBody>
          <a:bodyPr/>
          <a:lstStyle/>
          <a:p>
            <a:r>
              <a:rPr lang="en-GB" dirty="0"/>
              <a:t>The market study was crucial, involving polls, focus groups, and competitor research.</a:t>
            </a:r>
          </a:p>
          <a:p>
            <a:r>
              <a:rPr lang="en-GB" dirty="0"/>
              <a:t>Ensuring effective poll and focus group questions took significant effort.</a:t>
            </a:r>
          </a:p>
          <a:p>
            <a:r>
              <a:rPr lang="en-GB" dirty="0"/>
              <a:t>Data analysis provided insights into customer preferences and market needs.</a:t>
            </a:r>
          </a:p>
          <a:p>
            <a:r>
              <a:rPr lang="en-GB" dirty="0"/>
              <a:t>Findings showed a strong desire for a </a:t>
            </a:r>
            <a:r>
              <a:rPr lang="en-GB" dirty="0" err="1"/>
              <a:t>cozy</a:t>
            </a:r>
            <a:r>
              <a:rPr lang="en-GB" dirty="0"/>
              <a:t> coffee place.</a:t>
            </a:r>
          </a:p>
          <a:p>
            <a:r>
              <a:rPr lang="en-GB" dirty="0"/>
              <a:t>Feedback validated the concept and highlighted improvements, such as adding community events and ethically sourced products (Mintel, 2023).</a:t>
            </a:r>
            <a:endParaRPr lang="en-BD" dirty="0"/>
          </a:p>
        </p:txBody>
      </p:sp>
      <p:pic>
        <p:nvPicPr>
          <p:cNvPr id="5" name="Picture 4">
            <a:extLst>
              <a:ext uri="{FF2B5EF4-FFF2-40B4-BE49-F238E27FC236}">
                <a16:creationId xmlns:a16="http://schemas.microsoft.com/office/drawing/2014/main" id="{B0E2B472-5BFA-064E-559A-5EB872E14FF0}"/>
              </a:ext>
            </a:extLst>
          </p:cNvPr>
          <p:cNvPicPr>
            <a:picLocks noChangeAspect="1"/>
          </p:cNvPicPr>
          <p:nvPr/>
        </p:nvPicPr>
        <p:blipFill>
          <a:blip r:embed="rId3"/>
          <a:stretch>
            <a:fillRect/>
          </a:stretch>
        </p:blipFill>
        <p:spPr>
          <a:xfrm>
            <a:off x="9550449" y="2160589"/>
            <a:ext cx="2080318" cy="2024925"/>
          </a:xfrm>
          <a:prstGeom prst="rect">
            <a:avLst/>
          </a:prstGeom>
        </p:spPr>
      </p:pic>
    </p:spTree>
    <p:extLst>
      <p:ext uri="{BB962C8B-B14F-4D97-AF65-F5344CB8AC3E}">
        <p14:creationId xmlns:p14="http://schemas.microsoft.com/office/powerpoint/2010/main" val="956273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C92F8-2E4F-347F-5BDB-2F3787E53C91}"/>
              </a:ext>
            </a:extLst>
          </p:cNvPr>
          <p:cNvSpPr>
            <a:spLocks noGrp="1"/>
          </p:cNvSpPr>
          <p:nvPr>
            <p:ph type="title"/>
          </p:nvPr>
        </p:nvSpPr>
        <p:spPr>
          <a:xfrm>
            <a:off x="1102636" y="567070"/>
            <a:ext cx="8596668" cy="1320800"/>
          </a:xfrm>
        </p:spPr>
        <p:txBody>
          <a:bodyPr/>
          <a:lstStyle/>
          <a:p>
            <a:pPr algn="ct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Business Aims and Objectives</a:t>
            </a:r>
            <a:b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br>
            <a:endParaRPr lang="en-BD" dirty="0"/>
          </a:p>
        </p:txBody>
      </p:sp>
      <p:sp>
        <p:nvSpPr>
          <p:cNvPr id="3" name="Content Placeholder 2">
            <a:extLst>
              <a:ext uri="{FF2B5EF4-FFF2-40B4-BE49-F238E27FC236}">
                <a16:creationId xmlns:a16="http://schemas.microsoft.com/office/drawing/2014/main" id="{F3B5CA3E-F4AC-C7C8-8037-3ACFF25913DC}"/>
              </a:ext>
            </a:extLst>
          </p:cNvPr>
          <p:cNvSpPr>
            <a:spLocks noGrp="1"/>
          </p:cNvSpPr>
          <p:nvPr>
            <p:ph idx="1"/>
          </p:nvPr>
        </p:nvSpPr>
        <p:spPr>
          <a:xfrm>
            <a:off x="2008909" y="1095153"/>
            <a:ext cx="8160327" cy="3393720"/>
          </a:xfrm>
        </p:spPr>
        <p:txBody>
          <a:bodyPr>
            <a:normAutofit fontScale="92500" lnSpcReduction="20000"/>
          </a:bodyPr>
          <a:lstStyle/>
          <a:p>
            <a:r>
              <a:rPr lang="en-GB" dirty="0"/>
              <a:t>Cardiff Brew Co. aims to be the best coffee shop in Cardiff within the first two years.</a:t>
            </a:r>
          </a:p>
          <a:p>
            <a:pPr marL="0" indent="0">
              <a:buNone/>
            </a:pPr>
            <a:r>
              <a:rPr lang="en-GB" dirty="0"/>
              <a:t>Objectives:</a:t>
            </a:r>
          </a:p>
          <a:p>
            <a:r>
              <a:rPr lang="en-GB" dirty="0"/>
              <a:t>Serve 500 cups of coffee daily for the first six months.</a:t>
            </a:r>
          </a:p>
          <a:p>
            <a:r>
              <a:rPr lang="en-GB" dirty="0"/>
              <a:t>Hold 20 community events in the first year.</a:t>
            </a:r>
          </a:p>
          <a:p>
            <a:r>
              <a:rPr lang="en-GB" dirty="0"/>
              <a:t>Achieve a 20% profit by the end of the first year.</a:t>
            </a:r>
          </a:p>
          <a:p>
            <a:endParaRPr lang="en-GB" dirty="0"/>
          </a:p>
          <a:p>
            <a:endParaRPr lang="en-GB" dirty="0"/>
          </a:p>
          <a:p>
            <a:r>
              <a:rPr lang="en-GB" dirty="0"/>
              <a:t>Main goal: create a space where coffee lovers can meet and talk.</a:t>
            </a:r>
          </a:p>
          <a:p>
            <a:r>
              <a:rPr lang="en-GB" dirty="0"/>
              <a:t>These goals will help us stay on track (Bryson, 2018).</a:t>
            </a:r>
            <a:endParaRPr lang="en-BD" dirty="0"/>
          </a:p>
        </p:txBody>
      </p:sp>
      <p:pic>
        <p:nvPicPr>
          <p:cNvPr id="5" name="Picture 4">
            <a:extLst>
              <a:ext uri="{FF2B5EF4-FFF2-40B4-BE49-F238E27FC236}">
                <a16:creationId xmlns:a16="http://schemas.microsoft.com/office/drawing/2014/main" id="{E7630948-37D8-0048-F2F3-2AFB19BF7467}"/>
              </a:ext>
            </a:extLst>
          </p:cNvPr>
          <p:cNvPicPr>
            <a:picLocks noChangeAspect="1"/>
          </p:cNvPicPr>
          <p:nvPr/>
        </p:nvPicPr>
        <p:blipFill>
          <a:blip r:embed="rId3"/>
          <a:stretch>
            <a:fillRect/>
          </a:stretch>
        </p:blipFill>
        <p:spPr>
          <a:xfrm>
            <a:off x="453607" y="4259021"/>
            <a:ext cx="4078177" cy="2031909"/>
          </a:xfrm>
          <a:prstGeom prst="rect">
            <a:avLst/>
          </a:prstGeom>
        </p:spPr>
      </p:pic>
      <p:sp>
        <p:nvSpPr>
          <p:cNvPr id="6" name="TextBox 5">
            <a:extLst>
              <a:ext uri="{FF2B5EF4-FFF2-40B4-BE49-F238E27FC236}">
                <a16:creationId xmlns:a16="http://schemas.microsoft.com/office/drawing/2014/main" id="{2BF037F2-4AC6-1AA9-D4DD-D1AA30E3537F}"/>
              </a:ext>
            </a:extLst>
          </p:cNvPr>
          <p:cNvSpPr txBox="1"/>
          <p:nvPr/>
        </p:nvSpPr>
        <p:spPr>
          <a:xfrm>
            <a:off x="5195455" y="4488873"/>
            <a:ext cx="6220690" cy="2308324"/>
          </a:xfrm>
          <a:prstGeom prst="rect">
            <a:avLst/>
          </a:prstGeom>
          <a:noFill/>
        </p:spPr>
        <p:txBody>
          <a:bodyPr wrap="square">
            <a:spAutoFit/>
          </a:bodyPr>
          <a:lstStyle/>
          <a:p>
            <a:pPr marL="0" indent="0">
              <a:buNone/>
            </a:pPr>
            <a:r>
              <a:rPr lang="en-GB" b="1" dirty="0"/>
              <a:t>Mission Statement and USP</a:t>
            </a:r>
          </a:p>
          <a:p>
            <a:pPr>
              <a:buFont typeface="Arial" panose="020B0604020202020204" pitchFamily="34" charset="0"/>
              <a:buChar char="•"/>
            </a:pPr>
            <a:r>
              <a:rPr lang="en-GB" dirty="0"/>
              <a:t>Mission: Create a community hub for exceptional coffee in a welcoming environment.</a:t>
            </a:r>
          </a:p>
          <a:p>
            <a:pPr>
              <a:buFont typeface="Arial" panose="020B0604020202020204" pitchFamily="34" charset="0"/>
              <a:buChar char="•"/>
            </a:pPr>
            <a:r>
              <a:rPr lang="en-GB" dirty="0"/>
              <a:t>USP: The combination of High-quality, ethically sourced coffee, cozy atmosphere, community engagement through network events and music events.</a:t>
            </a:r>
          </a:p>
          <a:p>
            <a:pPr>
              <a:buFont typeface="Arial" panose="020B0604020202020204" pitchFamily="34" charset="0"/>
              <a:buChar char="•"/>
            </a:pPr>
            <a:r>
              <a:rPr lang="en-GB" dirty="0"/>
              <a:t>Differentiation: Quality products and community focus will build a loyal customer base (Sinek, 2019).</a:t>
            </a:r>
          </a:p>
        </p:txBody>
      </p:sp>
    </p:spTree>
    <p:extLst>
      <p:ext uri="{BB962C8B-B14F-4D97-AF65-F5344CB8AC3E}">
        <p14:creationId xmlns:p14="http://schemas.microsoft.com/office/powerpoint/2010/main" val="3137280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Cardiff City Centre Travel Guide: Best of Cardiff City Centre, Cardiff  Travel 2024 | Expedia.co.uk">
            <a:extLst>
              <a:ext uri="{FF2B5EF4-FFF2-40B4-BE49-F238E27FC236}">
                <a16:creationId xmlns:a16="http://schemas.microsoft.com/office/drawing/2014/main" id="{CE9DB776-CEA0-0732-D416-F60DE28993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826" r="22196"/>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FD1CB26-1622-0398-4F1C-F834B8CDBC8C}"/>
              </a:ext>
            </a:extLst>
          </p:cNvPr>
          <p:cNvSpPr>
            <a:spLocks noGrp="1"/>
          </p:cNvSpPr>
          <p:nvPr>
            <p:ph type="title"/>
          </p:nvPr>
        </p:nvSpPr>
        <p:spPr>
          <a:xfrm>
            <a:off x="677333" y="609600"/>
            <a:ext cx="3851123" cy="1320800"/>
          </a:xfrm>
        </p:spPr>
        <p:txBody>
          <a:bodyPr>
            <a:normAutofit/>
          </a:bodyPr>
          <a:lstStyle/>
          <a:p>
            <a:r>
              <a:rPr lang="en-US" dirty="0"/>
              <a:t>Location </a:t>
            </a:r>
          </a:p>
        </p:txBody>
      </p:sp>
      <p:sp>
        <p:nvSpPr>
          <p:cNvPr id="3" name="Content Placeholder 2">
            <a:extLst>
              <a:ext uri="{FF2B5EF4-FFF2-40B4-BE49-F238E27FC236}">
                <a16:creationId xmlns:a16="http://schemas.microsoft.com/office/drawing/2014/main" id="{BF738D4F-B7A6-8508-3891-0E224E15B5CF}"/>
              </a:ext>
            </a:extLst>
          </p:cNvPr>
          <p:cNvSpPr>
            <a:spLocks noGrp="1"/>
          </p:cNvSpPr>
          <p:nvPr>
            <p:ph idx="1"/>
          </p:nvPr>
        </p:nvSpPr>
        <p:spPr>
          <a:xfrm>
            <a:off x="677334" y="2160589"/>
            <a:ext cx="3851122" cy="3880773"/>
          </a:xfrm>
        </p:spPr>
        <p:txBody>
          <a:bodyPr>
            <a:normAutofit/>
          </a:bodyPr>
          <a:lstStyle/>
          <a:p>
            <a:pPr marL="0" indent="0">
              <a:buNone/>
            </a:pPr>
            <a:r>
              <a:rPr lang="en-GB" b="1" dirty="0"/>
              <a:t>Proposed Location</a:t>
            </a:r>
            <a:r>
              <a:rPr lang="en-GB" dirty="0"/>
              <a:t>:</a:t>
            </a:r>
          </a:p>
          <a:p>
            <a:pPr>
              <a:buFont typeface="Arial" panose="020B0604020202020204" pitchFamily="34" charset="0"/>
              <a:buChar char="•"/>
            </a:pPr>
            <a:r>
              <a:rPr lang="en-GB" dirty="0"/>
              <a:t>Located in the heart of Cardiff city </a:t>
            </a:r>
            <a:r>
              <a:rPr lang="en-GB" dirty="0" err="1"/>
              <a:t>center</a:t>
            </a:r>
            <a:endParaRPr lang="en-GB" dirty="0"/>
          </a:p>
          <a:p>
            <a:pPr>
              <a:buFont typeface="Arial" panose="020B0604020202020204" pitchFamily="34" charset="0"/>
              <a:buChar char="•"/>
            </a:pPr>
            <a:r>
              <a:rPr lang="en-GB" dirty="0"/>
              <a:t>Near University and business districts</a:t>
            </a:r>
          </a:p>
          <a:p>
            <a:pPr>
              <a:buFont typeface="Arial" panose="020B0604020202020204" pitchFamily="34" charset="0"/>
              <a:buChar char="•"/>
            </a:pPr>
            <a:r>
              <a:rPr lang="en-GB" dirty="0"/>
              <a:t>Attracts students, professionals, and tourists</a:t>
            </a:r>
          </a:p>
          <a:p>
            <a:pPr>
              <a:buFont typeface="Arial" panose="020B0604020202020204" pitchFamily="34" charset="0"/>
              <a:buChar char="•"/>
            </a:pPr>
            <a:r>
              <a:rPr lang="en-GB" dirty="0"/>
              <a:t>Ensures steady foot traffic (Cardiff Council, 2024)</a:t>
            </a:r>
          </a:p>
          <a:p>
            <a:endParaRPr lang="en-US"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45984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5FFF7C-B1B2-E3AC-62A9-70BC9EC8B8CD}"/>
              </a:ext>
            </a:extLst>
          </p:cNvPr>
          <p:cNvSpPr>
            <a:spLocks noGrp="1"/>
          </p:cNvSpPr>
          <p:nvPr>
            <p:ph idx="1"/>
          </p:nvPr>
        </p:nvSpPr>
        <p:spPr>
          <a:xfrm>
            <a:off x="1262125" y="499730"/>
            <a:ext cx="8596668" cy="5679856"/>
          </a:xfrm>
        </p:spPr>
        <p:txBody>
          <a:bodyPr>
            <a:normAutofit/>
          </a:bodyPr>
          <a:lstStyle/>
          <a:p>
            <a:pPr>
              <a:buFont typeface="Arial" panose="020B0604020202020204" pitchFamily="34" charset="0"/>
              <a:buChar char="•"/>
            </a:pPr>
            <a:endParaRPr lang="en-GB" dirty="0"/>
          </a:p>
          <a:p>
            <a:pPr marL="0" indent="0">
              <a:buNone/>
            </a:pPr>
            <a:r>
              <a:rPr lang="en-GB" b="1" dirty="0"/>
              <a:t>HRM Strategy</a:t>
            </a:r>
            <a:r>
              <a:rPr lang="en-GB" dirty="0"/>
              <a:t>:</a:t>
            </a:r>
          </a:p>
          <a:p>
            <a:pPr>
              <a:buFont typeface="Arial" panose="020B0604020202020204" pitchFamily="34" charset="0"/>
              <a:buChar char="•"/>
            </a:pPr>
            <a:r>
              <a:rPr lang="en-GB" dirty="0"/>
              <a:t>Employ a team of 10 individuals</a:t>
            </a:r>
          </a:p>
          <a:p>
            <a:pPr>
              <a:buFont typeface="Arial" panose="020B0604020202020204" pitchFamily="34" charset="0"/>
              <a:buChar char="•"/>
            </a:pPr>
            <a:r>
              <a:rPr lang="en-GB" dirty="0"/>
              <a:t>Includes 1 Manager, 3 Baristas, 2 Bakers, 1 Marketing Specialist, and 3 Part-time staff</a:t>
            </a:r>
          </a:p>
          <a:p>
            <a:pPr>
              <a:buFont typeface="Arial" panose="020B0604020202020204" pitchFamily="34" charset="0"/>
              <a:buChar char="•"/>
            </a:pPr>
            <a:r>
              <a:rPr lang="en-GB" dirty="0"/>
              <a:t>Sourced through local job fairs, university career </a:t>
            </a:r>
            <a:r>
              <a:rPr lang="en-GB" dirty="0" err="1"/>
              <a:t>centers</a:t>
            </a:r>
            <a:r>
              <a:rPr lang="en-GB" dirty="0"/>
              <a:t>, and online job portals</a:t>
            </a:r>
          </a:p>
          <a:p>
            <a:pPr>
              <a:buFont typeface="Arial" panose="020B0604020202020204" pitchFamily="34" charset="0"/>
              <a:buChar char="•"/>
            </a:pPr>
            <a:r>
              <a:rPr lang="en-GB" dirty="0"/>
              <a:t>Manager oversees daily operations</a:t>
            </a:r>
          </a:p>
          <a:p>
            <a:pPr>
              <a:buFont typeface="Arial" panose="020B0604020202020204" pitchFamily="34" charset="0"/>
              <a:buChar char="•"/>
            </a:pPr>
            <a:r>
              <a:rPr lang="en-GB" dirty="0"/>
              <a:t>Baristas prepare and serve beverages</a:t>
            </a:r>
          </a:p>
          <a:p>
            <a:pPr>
              <a:buFont typeface="Arial" panose="020B0604020202020204" pitchFamily="34" charset="0"/>
              <a:buChar char="•"/>
            </a:pPr>
            <a:r>
              <a:rPr lang="en-GB" dirty="0"/>
              <a:t>Bakers ensure a fresh supply of pastries</a:t>
            </a:r>
          </a:p>
          <a:p>
            <a:pPr>
              <a:buFont typeface="Arial" panose="020B0604020202020204" pitchFamily="34" charset="0"/>
              <a:buChar char="•"/>
            </a:pPr>
            <a:r>
              <a:rPr lang="en-GB" dirty="0"/>
              <a:t>Marketing Specialist handles promotional activities</a:t>
            </a:r>
          </a:p>
          <a:p>
            <a:pPr>
              <a:buFont typeface="Arial" panose="020B0604020202020204" pitchFamily="34" charset="0"/>
              <a:buChar char="•"/>
            </a:pPr>
            <a:r>
              <a:rPr lang="en-GB" dirty="0"/>
              <a:t>Part-time staff support during peak hours (Wilson, 2017)</a:t>
            </a:r>
          </a:p>
          <a:p>
            <a:endParaRPr lang="en-BD" dirty="0"/>
          </a:p>
        </p:txBody>
      </p:sp>
      <p:pic>
        <p:nvPicPr>
          <p:cNvPr id="5" name="Picture 4">
            <a:extLst>
              <a:ext uri="{FF2B5EF4-FFF2-40B4-BE49-F238E27FC236}">
                <a16:creationId xmlns:a16="http://schemas.microsoft.com/office/drawing/2014/main" id="{A8697B1E-89BB-E081-28F6-12ADFB83A338}"/>
              </a:ext>
            </a:extLst>
          </p:cNvPr>
          <p:cNvPicPr>
            <a:picLocks noChangeAspect="1"/>
          </p:cNvPicPr>
          <p:nvPr/>
        </p:nvPicPr>
        <p:blipFill>
          <a:blip r:embed="rId3"/>
          <a:stretch>
            <a:fillRect/>
          </a:stretch>
        </p:blipFill>
        <p:spPr>
          <a:xfrm>
            <a:off x="7820836" y="4629248"/>
            <a:ext cx="3603257" cy="2228752"/>
          </a:xfrm>
          <a:prstGeom prst="rect">
            <a:avLst/>
          </a:prstGeom>
        </p:spPr>
      </p:pic>
    </p:spTree>
    <p:extLst>
      <p:ext uri="{BB962C8B-B14F-4D97-AF65-F5344CB8AC3E}">
        <p14:creationId xmlns:p14="http://schemas.microsoft.com/office/powerpoint/2010/main" val="3784047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AE19B1-8C2F-38AD-C045-4FA7D58EF695}"/>
              </a:ext>
            </a:extLst>
          </p:cNvPr>
          <p:cNvSpPr>
            <a:spLocks noGrp="1"/>
          </p:cNvSpPr>
          <p:nvPr>
            <p:ph idx="1"/>
          </p:nvPr>
        </p:nvSpPr>
        <p:spPr>
          <a:xfrm>
            <a:off x="2219055" y="1107966"/>
            <a:ext cx="8596668" cy="3880773"/>
          </a:xfrm>
        </p:spPr>
        <p:txBody>
          <a:bodyPr>
            <a:normAutofit/>
          </a:bodyPr>
          <a:lstStyle/>
          <a:p>
            <a:pPr marL="0" indent="0">
              <a:buNone/>
            </a:pPr>
            <a:r>
              <a:rPr lang="en-GB" b="1" dirty="0"/>
              <a:t>Brief Financial Overview</a:t>
            </a:r>
          </a:p>
          <a:p>
            <a:pPr>
              <a:buFont typeface="Arial" panose="020B0604020202020204" pitchFamily="34" charset="0"/>
              <a:buChar char="•"/>
            </a:pPr>
            <a:r>
              <a:rPr lang="en-GB" dirty="0"/>
              <a:t>Steady growth in revenue with controlled expenses ensures profitability by year-end.</a:t>
            </a:r>
          </a:p>
          <a:p>
            <a:pPr>
              <a:buFont typeface="Arial" panose="020B0604020202020204" pitchFamily="34" charset="0"/>
              <a:buChar char="•"/>
            </a:pPr>
            <a:r>
              <a:rPr lang="en-GB" dirty="0"/>
              <a:t>Revenue: £10,000 in January, rising to £22,000 by December.</a:t>
            </a:r>
          </a:p>
          <a:p>
            <a:pPr>
              <a:buFont typeface="Arial" panose="020B0604020202020204" pitchFamily="34" charset="0"/>
              <a:buChar char="•"/>
            </a:pPr>
            <a:r>
              <a:rPr lang="en-GB" dirty="0"/>
              <a:t>Expenses: £8,000 in January, rising to £10,500 by December.</a:t>
            </a:r>
          </a:p>
          <a:p>
            <a:pPr>
              <a:buFont typeface="Arial" panose="020B0604020202020204" pitchFamily="34" charset="0"/>
              <a:buChar char="•"/>
            </a:pPr>
            <a:r>
              <a:rPr lang="en-GB" dirty="0"/>
              <a:t>Net Cash Flow: £2,000 in January to £11,500 by December.</a:t>
            </a:r>
          </a:p>
          <a:p>
            <a:pPr>
              <a:buFont typeface="Arial" panose="020B0604020202020204" pitchFamily="34" charset="0"/>
              <a:buChar char="•"/>
            </a:pPr>
            <a:r>
              <a:rPr lang="en-GB" dirty="0"/>
              <a:t>Forecast based on conservative estimates, considering seasonal variations and potential growth (Petty, 2021).</a:t>
            </a:r>
          </a:p>
          <a:p>
            <a:endParaRPr lang="en-BD" dirty="0"/>
          </a:p>
        </p:txBody>
      </p:sp>
      <p:pic>
        <p:nvPicPr>
          <p:cNvPr id="3074" name="Picture 2" descr="USP (Unique Selling Point)">
            <a:extLst>
              <a:ext uri="{FF2B5EF4-FFF2-40B4-BE49-F238E27FC236}">
                <a16:creationId xmlns:a16="http://schemas.microsoft.com/office/drawing/2014/main" id="{032A7FD6-BB00-5FF4-F58E-0B9444F684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3135" y="4962978"/>
            <a:ext cx="2806552" cy="1895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70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50CDB-179E-DD72-2E6B-030390DD9C70}"/>
              </a:ext>
            </a:extLst>
          </p:cNvPr>
          <p:cNvSpPr>
            <a:spLocks noGrp="1"/>
          </p:cNvSpPr>
          <p:nvPr>
            <p:ph type="title"/>
          </p:nvPr>
        </p:nvSpPr>
        <p:spPr>
          <a:xfrm>
            <a:off x="921883" y="269358"/>
            <a:ext cx="8596668" cy="1320800"/>
          </a:xfrm>
        </p:spPr>
        <p:txBody>
          <a:bodyPr/>
          <a:lstStyle/>
          <a:p>
            <a:pPr algn="ctr"/>
            <a:r>
              <a:rPr lang="en-BD" sz="1800" b="1"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Marketing Strategy and Examples </a:t>
            </a:r>
            <a:br>
              <a:rPr lang="en-BD" sz="1800" b="1" dirty="0">
                <a:solidFill>
                  <a:srgbClr val="2F5496"/>
                </a:solidFill>
                <a:effectLst/>
                <a:latin typeface="Calibri Light" panose="020F0302020204030204" pitchFamily="34" charset="0"/>
                <a:ea typeface="Times New Roman" panose="02020603050405020304" pitchFamily="18" charset="0"/>
                <a:cs typeface="Vrinda" panose="020B0502040204020203" pitchFamily="34" charset="0"/>
              </a:rPr>
            </a:br>
            <a:endParaRPr lang="en-BD" dirty="0"/>
          </a:p>
        </p:txBody>
      </p:sp>
      <p:sp>
        <p:nvSpPr>
          <p:cNvPr id="3" name="Content Placeholder 2">
            <a:extLst>
              <a:ext uri="{FF2B5EF4-FFF2-40B4-BE49-F238E27FC236}">
                <a16:creationId xmlns:a16="http://schemas.microsoft.com/office/drawing/2014/main" id="{56E0D211-C22A-F932-5445-0AD5F8175F76}"/>
              </a:ext>
            </a:extLst>
          </p:cNvPr>
          <p:cNvSpPr>
            <a:spLocks noGrp="1"/>
          </p:cNvSpPr>
          <p:nvPr>
            <p:ph idx="1"/>
          </p:nvPr>
        </p:nvSpPr>
        <p:spPr>
          <a:xfrm>
            <a:off x="1889445" y="2084037"/>
            <a:ext cx="8596668" cy="3880773"/>
          </a:xfrm>
        </p:spPr>
        <p:txBody>
          <a:bodyPr>
            <a:normAutofit fontScale="85000" lnSpcReduction="10000"/>
          </a:bodyPr>
          <a:lstStyle/>
          <a:p>
            <a:pPr marL="0" indent="0">
              <a:buNone/>
            </a:pPr>
            <a:r>
              <a:rPr lang="en-GB" b="1" dirty="0"/>
              <a:t>Marketing Strategy</a:t>
            </a:r>
          </a:p>
          <a:p>
            <a:pPr>
              <a:buFont typeface="Arial" panose="020B0604020202020204" pitchFamily="34" charset="0"/>
              <a:buChar char="•"/>
            </a:pPr>
            <a:r>
              <a:rPr lang="en-GB" dirty="0"/>
              <a:t>Uses both traditional and modern methods to reach a wide audience.</a:t>
            </a:r>
          </a:p>
          <a:p>
            <a:pPr>
              <a:buFont typeface="Arial" panose="020B0604020202020204" pitchFamily="34" charset="0"/>
              <a:buChar char="•"/>
            </a:pPr>
            <a:r>
              <a:rPr lang="en-GB" dirty="0"/>
              <a:t>Key components: community engagement, loyalty programs, news releases, and promotional events.</a:t>
            </a:r>
          </a:p>
          <a:p>
            <a:pPr>
              <a:buFont typeface="Arial" panose="020B0604020202020204" pitchFamily="34" charset="0"/>
              <a:buChar char="•"/>
            </a:pPr>
            <a:r>
              <a:rPr lang="en-GB" dirty="0"/>
              <a:t>Daily social media posts on Instagram and Facebook about products, events, and customer stories to build an online presence and attract followers (Kotler and Keller, 2016).</a:t>
            </a:r>
          </a:p>
          <a:p>
            <a:pPr>
              <a:buFont typeface="Arial" panose="020B0604020202020204" pitchFamily="34" charset="0"/>
              <a:buChar char="•"/>
            </a:pPr>
            <a:r>
              <a:rPr lang="en-GB" dirty="0"/>
              <a:t>Community involvement through hosting events and collaborating with local artists to foster belonging (Kotler and Keller, 2016).</a:t>
            </a:r>
          </a:p>
          <a:p>
            <a:pPr>
              <a:buFont typeface="Arial" panose="020B0604020202020204" pitchFamily="34" charset="0"/>
              <a:buChar char="•"/>
            </a:pPr>
            <a:r>
              <a:rPr lang="en-GB" dirty="0"/>
              <a:t>Loyalty programs to reward frequent purchases, build trust, and boost sales.</a:t>
            </a:r>
          </a:p>
          <a:p>
            <a:pPr>
              <a:buFont typeface="Arial" panose="020B0604020202020204" pitchFamily="34" charset="0"/>
              <a:buChar char="•"/>
            </a:pPr>
            <a:r>
              <a:rPr lang="en-GB" dirty="0"/>
              <a:t>Press releases to local media to publicize launch and events, complementing online efforts.</a:t>
            </a:r>
          </a:p>
          <a:p>
            <a:pPr>
              <a:buFont typeface="Arial" panose="020B0604020202020204" pitchFamily="34" charset="0"/>
              <a:buChar char="•"/>
            </a:pPr>
            <a:r>
              <a:rPr lang="en-GB" dirty="0"/>
              <a:t>Offering discounts and free samples during the first month to attract and retain new customers (Chambers, 2020).</a:t>
            </a:r>
          </a:p>
          <a:p>
            <a:pPr marL="0" indent="0">
              <a:buNone/>
            </a:pPr>
            <a:endParaRPr lang="en-GB" dirty="0"/>
          </a:p>
          <a:p>
            <a:endParaRPr lang="en-BD" dirty="0"/>
          </a:p>
        </p:txBody>
      </p:sp>
      <p:pic>
        <p:nvPicPr>
          <p:cNvPr id="4098" name="Picture 2" descr="Marketing Strategy | Foresight Performance">
            <a:extLst>
              <a:ext uri="{FF2B5EF4-FFF2-40B4-BE49-F238E27FC236}">
                <a16:creationId xmlns:a16="http://schemas.microsoft.com/office/drawing/2014/main" id="{AFE19476-0EE4-4A47-27B8-E1B0ECE1FF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811" y="285897"/>
            <a:ext cx="2979528" cy="1675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574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40D636-96EA-8F0A-393E-593B7C85745B}"/>
              </a:ext>
            </a:extLst>
          </p:cNvPr>
          <p:cNvPicPr>
            <a:picLocks noChangeAspect="1"/>
          </p:cNvPicPr>
          <p:nvPr/>
        </p:nvPicPr>
        <p:blipFill>
          <a:blip r:embed="rId3"/>
          <a:srcRect l="32307" t="21874" r="3944" b="17716"/>
          <a:stretch/>
        </p:blipFill>
        <p:spPr>
          <a:xfrm>
            <a:off x="109297" y="981965"/>
            <a:ext cx="3150527" cy="1865944"/>
          </a:xfrm>
          <a:prstGeom prst="rect">
            <a:avLst/>
          </a:prstGeom>
        </p:spPr>
      </p:pic>
      <p:sp>
        <p:nvSpPr>
          <p:cNvPr id="3" name="Content Placeholder 2">
            <a:extLst>
              <a:ext uri="{FF2B5EF4-FFF2-40B4-BE49-F238E27FC236}">
                <a16:creationId xmlns:a16="http://schemas.microsoft.com/office/drawing/2014/main" id="{1CD191F6-3E5F-3032-9751-C950BA59863E}"/>
              </a:ext>
            </a:extLst>
          </p:cNvPr>
          <p:cNvSpPr>
            <a:spLocks noGrp="1"/>
          </p:cNvSpPr>
          <p:nvPr>
            <p:ph idx="1"/>
          </p:nvPr>
        </p:nvSpPr>
        <p:spPr>
          <a:xfrm>
            <a:off x="3449064" y="686555"/>
            <a:ext cx="8633638" cy="5880499"/>
          </a:xfrm>
        </p:spPr>
        <p:txBody>
          <a:bodyPr>
            <a:normAutofit/>
          </a:bodyPr>
          <a:lstStyle/>
          <a:p>
            <a:pPr marL="0" indent="0">
              <a:lnSpc>
                <a:spcPct val="90000"/>
              </a:lnSpc>
              <a:spcAft>
                <a:spcPts val="800"/>
              </a:spcAft>
              <a:buNone/>
            </a:pPr>
            <a:r>
              <a:rPr lang="en-BD" sz="2000" b="1">
                <a:effectLst/>
                <a:latin typeface="Times New Roman" panose="02020603050405020304" pitchFamily="18" charset="0"/>
                <a:ea typeface="Calibri" panose="020F0502020204030204" pitchFamily="34" charset="0"/>
                <a:cs typeface="Times New Roman" panose="02020603050405020304" pitchFamily="18" charset="0"/>
              </a:rPr>
              <a:t>Marketing Examples</a:t>
            </a:r>
            <a:endParaRPr lang="en-BD" sz="2000">
              <a:effectLst/>
              <a:latin typeface="Times New Roman" panose="02020603050405020304" pitchFamily="18" charset="0"/>
              <a:ea typeface="Calibri" panose="020F0502020204030204" pitchFamily="34" charset="0"/>
              <a:cs typeface="Vrinda" panose="020B0502040204020203" pitchFamily="34" charset="0"/>
            </a:endParaRPr>
          </a:p>
          <a:p>
            <a:pPr>
              <a:lnSpc>
                <a:spcPct val="90000"/>
              </a:lnSpc>
              <a:buFont typeface="Wingdings" pitchFamily="2" charset="2"/>
              <a:buChar char="§"/>
            </a:pPr>
            <a:r>
              <a:rPr lang="en-BD" sz="2000">
                <a:effectLst/>
                <a:latin typeface="Times New Roman" panose="02020603050405020304" pitchFamily="18" charset="0"/>
                <a:ea typeface="Calibri" panose="020F0502020204030204" pitchFamily="34" charset="0"/>
                <a:cs typeface="Times New Roman" panose="02020603050405020304" pitchFamily="18" charset="0"/>
              </a:rPr>
              <a:t>Branding: The earth tones and simple design in our branding give it a warm, inviting feel. Our image is a coffee cup with heart-shaped steam coming out of it, which represents our dedication to quality and community.</a:t>
            </a:r>
            <a:endParaRPr lang="en-BD" sz="2000">
              <a:effectLst/>
              <a:latin typeface="Times New Roman" panose="02020603050405020304" pitchFamily="18" charset="0"/>
              <a:ea typeface="Calibri" panose="020F0502020204030204" pitchFamily="34" charset="0"/>
              <a:cs typeface="Vrinda" panose="020B0502040204020203" pitchFamily="34" charset="0"/>
            </a:endParaRPr>
          </a:p>
          <a:p>
            <a:pPr>
              <a:lnSpc>
                <a:spcPct val="90000"/>
              </a:lnSpc>
              <a:buFont typeface="Wingdings" pitchFamily="2" charset="2"/>
              <a:buChar char="§"/>
            </a:pPr>
            <a:r>
              <a:rPr lang="en-BD" sz="2000">
                <a:effectLst/>
                <a:latin typeface="Times New Roman" panose="02020603050405020304" pitchFamily="18" charset="0"/>
                <a:ea typeface="Calibri" panose="020F0502020204030204" pitchFamily="34" charset="0"/>
                <a:cs typeface="Times New Roman" panose="02020603050405020304" pitchFamily="18" charset="0"/>
              </a:rPr>
              <a:t>Business Cards: Our business cards have our logo, contact information, and a short phrase that says "Your Community Coffee Hub." They are intended to match the look of our brand.</a:t>
            </a:r>
            <a:endParaRPr lang="en-BD" sz="2000">
              <a:effectLst/>
              <a:latin typeface="Times New Roman" panose="02020603050405020304" pitchFamily="18" charset="0"/>
              <a:ea typeface="Calibri" panose="020F0502020204030204" pitchFamily="34" charset="0"/>
              <a:cs typeface="Vrinda" panose="020B0502040204020203" pitchFamily="34" charset="0"/>
            </a:endParaRPr>
          </a:p>
          <a:p>
            <a:pPr>
              <a:lnSpc>
                <a:spcPct val="90000"/>
              </a:lnSpc>
              <a:buFont typeface="Wingdings" pitchFamily="2" charset="2"/>
              <a:buChar char="§"/>
            </a:pPr>
            <a:r>
              <a:rPr lang="en-BD" sz="2000">
                <a:effectLst/>
                <a:latin typeface="Times New Roman" panose="02020603050405020304" pitchFamily="18" charset="0"/>
                <a:ea typeface="Calibri" panose="020F0502020204030204" pitchFamily="34" charset="0"/>
                <a:cs typeface="Times New Roman" panose="02020603050405020304" pitchFamily="18" charset="0"/>
              </a:rPr>
              <a:t>Flyers: Our goods, location, and a special opening discount will be printed on flyers that will be passed out in the area.</a:t>
            </a:r>
            <a:endParaRPr lang="en-BD" sz="2000">
              <a:effectLst/>
              <a:latin typeface="Times New Roman" panose="02020603050405020304" pitchFamily="18" charset="0"/>
              <a:ea typeface="Calibri" panose="020F0502020204030204" pitchFamily="34" charset="0"/>
              <a:cs typeface="Vrinda" panose="020B0502040204020203" pitchFamily="34" charset="0"/>
            </a:endParaRPr>
          </a:p>
          <a:p>
            <a:pPr>
              <a:lnSpc>
                <a:spcPct val="90000"/>
              </a:lnSpc>
              <a:buFont typeface="Wingdings" pitchFamily="2" charset="2"/>
              <a:buChar char="§"/>
            </a:pPr>
            <a:r>
              <a:rPr lang="en-BD" sz="2000">
                <a:effectLst/>
                <a:latin typeface="Times New Roman" panose="02020603050405020304" pitchFamily="18" charset="0"/>
                <a:ea typeface="Calibri" panose="020F0502020204030204" pitchFamily="34" charset="0"/>
                <a:cs typeface="Times New Roman" panose="02020603050405020304" pitchFamily="18" charset="0"/>
              </a:rPr>
              <a:t>Blog posts on social media sites: We'll regularly share new menu items, future events, and behind-the-scenes looks at how we make coffee on Instagram and Facebook.</a:t>
            </a:r>
            <a:endParaRPr lang="en-BD" sz="2000">
              <a:effectLst/>
              <a:latin typeface="Times New Roman" panose="02020603050405020304" pitchFamily="18" charset="0"/>
              <a:ea typeface="Calibri" panose="020F0502020204030204" pitchFamily="34" charset="0"/>
              <a:cs typeface="Vrinda" panose="020B0502040204020203" pitchFamily="34" charset="0"/>
            </a:endParaRPr>
          </a:p>
          <a:p>
            <a:pPr>
              <a:lnSpc>
                <a:spcPct val="90000"/>
              </a:lnSpc>
              <a:spcAft>
                <a:spcPts val="800"/>
              </a:spcAft>
              <a:buFont typeface="Wingdings" pitchFamily="2" charset="2"/>
              <a:buChar char="§"/>
            </a:pPr>
            <a:r>
              <a:rPr lang="en-BD" sz="2000">
                <a:effectLst/>
                <a:latin typeface="Times New Roman" panose="02020603050405020304" pitchFamily="18" charset="0"/>
                <a:ea typeface="Calibri" panose="020F0502020204030204" pitchFamily="34" charset="0"/>
                <a:cs typeface="Times New Roman" panose="02020603050405020304" pitchFamily="18" charset="0"/>
              </a:rPr>
              <a:t>TikTok Ads: Cardiff Brew Co.'s unique qualities, like our ethically sourced coffee and community events, are shown in short, interesting movies on TikTok.</a:t>
            </a:r>
            <a:endParaRPr lang="en-BD" sz="2000">
              <a:effectLst/>
              <a:latin typeface="Times New Roman" panose="02020603050405020304" pitchFamily="18" charset="0"/>
              <a:ea typeface="Calibri" panose="020F0502020204030204" pitchFamily="34" charset="0"/>
              <a:cs typeface="Vrinda" panose="020B0502040204020203" pitchFamily="34" charset="0"/>
            </a:endParaRPr>
          </a:p>
          <a:p>
            <a:pPr>
              <a:lnSpc>
                <a:spcPct val="90000"/>
              </a:lnSpc>
              <a:buFont typeface="Wingdings" pitchFamily="2" charset="2"/>
              <a:buChar char="§"/>
            </a:pPr>
            <a:r>
              <a:rPr lang="en-BD" sz="2000">
                <a:effectLst/>
                <a:latin typeface="Times New Roman" panose="02020603050405020304" pitchFamily="18" charset="0"/>
                <a:ea typeface="Calibri" panose="020F0502020204030204" pitchFamily="34" charset="0"/>
              </a:rPr>
              <a:t>Facebook Posts: To connect with our community, we'll share event details, customer reviews, and special deals on our Facebook page</a:t>
            </a:r>
            <a:r>
              <a:rPr lang="en-BD" sz="2000">
                <a:effectLst/>
              </a:rPr>
              <a:t> </a:t>
            </a:r>
            <a:endParaRPr lang="en-BD" sz="2000"/>
          </a:p>
        </p:txBody>
      </p:sp>
      <p:pic>
        <p:nvPicPr>
          <p:cNvPr id="5" name="Picture 4">
            <a:extLst>
              <a:ext uri="{FF2B5EF4-FFF2-40B4-BE49-F238E27FC236}">
                <a16:creationId xmlns:a16="http://schemas.microsoft.com/office/drawing/2014/main" id="{ADD45641-2ED8-3DAA-AF47-2C32F992751B}"/>
              </a:ext>
            </a:extLst>
          </p:cNvPr>
          <p:cNvPicPr>
            <a:picLocks noChangeAspect="1"/>
          </p:cNvPicPr>
          <p:nvPr/>
        </p:nvPicPr>
        <p:blipFill>
          <a:blip r:embed="rId4"/>
          <a:srcRect l="30392" t="21922" r="3124" b="15227"/>
          <a:stretch/>
        </p:blipFill>
        <p:spPr>
          <a:xfrm>
            <a:off x="109297" y="3626804"/>
            <a:ext cx="3150527" cy="1861479"/>
          </a:xfrm>
          <a:prstGeom prst="rect">
            <a:avLst/>
          </a:prstGeom>
        </p:spPr>
      </p:pic>
    </p:spTree>
    <p:extLst>
      <p:ext uri="{BB962C8B-B14F-4D97-AF65-F5344CB8AC3E}">
        <p14:creationId xmlns:p14="http://schemas.microsoft.com/office/powerpoint/2010/main" val="1171428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7B199-1633-F01D-1C34-41F822F45B5A}"/>
              </a:ext>
            </a:extLst>
          </p:cNvPr>
          <p:cNvSpPr>
            <a:spLocks noGrp="1"/>
          </p:cNvSpPr>
          <p:nvPr>
            <p:ph type="title"/>
          </p:nvPr>
        </p:nvSpPr>
        <p:spPr>
          <a:xfrm>
            <a:off x="1325920" y="471377"/>
            <a:ext cx="8596668" cy="1320800"/>
          </a:xfrm>
        </p:spPr>
        <p:txBody>
          <a:bodyPr/>
          <a:lstStyle/>
          <a:p>
            <a:pPr algn="ctr"/>
            <a:r>
              <a:rPr lang="en-BD" sz="1800" b="1"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Market Research and Viability </a:t>
            </a:r>
            <a:br>
              <a:rPr lang="en-BD" sz="1800" b="1" dirty="0">
                <a:solidFill>
                  <a:srgbClr val="2F5496"/>
                </a:solidFill>
                <a:effectLst/>
                <a:latin typeface="Calibri Light" panose="020F0302020204030204" pitchFamily="34" charset="0"/>
                <a:ea typeface="Times New Roman" panose="02020603050405020304" pitchFamily="18" charset="0"/>
                <a:cs typeface="Vrinda" panose="020B0502040204020203" pitchFamily="34" charset="0"/>
              </a:rPr>
            </a:br>
            <a:endParaRPr lang="en-BD" dirty="0"/>
          </a:p>
        </p:txBody>
      </p:sp>
      <p:sp>
        <p:nvSpPr>
          <p:cNvPr id="3" name="Content Placeholder 2">
            <a:extLst>
              <a:ext uri="{FF2B5EF4-FFF2-40B4-BE49-F238E27FC236}">
                <a16:creationId xmlns:a16="http://schemas.microsoft.com/office/drawing/2014/main" id="{36ACCC38-09D6-440A-C611-F021A4258975}"/>
              </a:ext>
            </a:extLst>
          </p:cNvPr>
          <p:cNvSpPr>
            <a:spLocks noGrp="1"/>
          </p:cNvSpPr>
          <p:nvPr>
            <p:ph idx="1"/>
          </p:nvPr>
        </p:nvSpPr>
        <p:spPr>
          <a:xfrm>
            <a:off x="677335" y="1988289"/>
            <a:ext cx="7360880" cy="3554671"/>
          </a:xfrm>
        </p:spPr>
        <p:txBody>
          <a:bodyPr>
            <a:normAutofit fontScale="70000" lnSpcReduction="20000"/>
          </a:bodyPr>
          <a:lstStyle/>
          <a:p>
            <a:pPr marL="0" indent="0">
              <a:buNone/>
            </a:pPr>
            <a:r>
              <a:rPr lang="en-GB" b="1" dirty="0"/>
              <a:t>Market Research Conducted</a:t>
            </a:r>
          </a:p>
          <a:p>
            <a:pPr>
              <a:buFont typeface="Arial" panose="020B0604020202020204" pitchFamily="34" charset="0"/>
              <a:buChar char="•"/>
            </a:pPr>
            <a:r>
              <a:rPr lang="en-GB" dirty="0"/>
              <a:t>Conducted focus groups, surveys, and competitor analysis.</a:t>
            </a:r>
          </a:p>
          <a:p>
            <a:pPr>
              <a:buFont typeface="Arial" panose="020B0604020202020204" pitchFamily="34" charset="0"/>
              <a:buChar char="•"/>
            </a:pPr>
            <a:r>
              <a:rPr lang="en-GB" dirty="0"/>
              <a:t>Surveyed 300 people online in Cardiff and held two focus groups with local coffee lovers.</a:t>
            </a:r>
          </a:p>
          <a:p>
            <a:pPr>
              <a:buFont typeface="Arial" panose="020B0604020202020204" pitchFamily="34" charset="0"/>
              <a:buChar char="•"/>
            </a:pPr>
            <a:r>
              <a:rPr lang="en-GB" dirty="0" err="1"/>
              <a:t>Analyzed</a:t>
            </a:r>
            <a:r>
              <a:rPr lang="en-GB" dirty="0"/>
              <a:t> five competing coffee shops in Cardiff (Mintel, 2023).</a:t>
            </a:r>
          </a:p>
          <a:p>
            <a:pPr marL="0" indent="0">
              <a:buNone/>
            </a:pPr>
            <a:r>
              <a:rPr lang="en-GB" b="1" dirty="0"/>
              <a:t>Key Findings</a:t>
            </a:r>
          </a:p>
          <a:p>
            <a:pPr>
              <a:buFont typeface="Arial" panose="020B0604020202020204" pitchFamily="34" charset="0"/>
              <a:buChar char="•"/>
            </a:pPr>
            <a:r>
              <a:rPr lang="en-GB" dirty="0"/>
              <a:t>90% preferred high-quality coffee.</a:t>
            </a:r>
          </a:p>
          <a:p>
            <a:pPr>
              <a:buFont typeface="Arial" panose="020B0604020202020204" pitchFamily="34" charset="0"/>
              <a:buChar char="•"/>
            </a:pPr>
            <a:r>
              <a:rPr lang="en-GB" dirty="0"/>
              <a:t>80% valued a </a:t>
            </a:r>
            <a:r>
              <a:rPr lang="en-GB" dirty="0" err="1"/>
              <a:t>cozy</a:t>
            </a:r>
            <a:r>
              <a:rPr lang="en-GB" dirty="0"/>
              <a:t> atmosphere.</a:t>
            </a:r>
          </a:p>
          <a:p>
            <a:pPr>
              <a:buFont typeface="Arial" panose="020B0604020202020204" pitchFamily="34" charset="0"/>
              <a:buChar char="•"/>
            </a:pPr>
            <a:r>
              <a:rPr lang="en-GB" dirty="0"/>
              <a:t>75% preferred ethically sourced products.</a:t>
            </a:r>
          </a:p>
          <a:p>
            <a:pPr>
              <a:buFont typeface="Arial" panose="020B0604020202020204" pitchFamily="34" charset="0"/>
              <a:buChar char="•"/>
            </a:pPr>
            <a:r>
              <a:rPr lang="en-GB" dirty="0"/>
              <a:t>65% were interested in community events.</a:t>
            </a:r>
          </a:p>
          <a:p>
            <a:pPr>
              <a:buFont typeface="Arial" panose="020B0604020202020204" pitchFamily="34" charset="0"/>
              <a:buChar char="•"/>
            </a:pPr>
            <a:r>
              <a:rPr lang="en-GB" dirty="0"/>
              <a:t>High demand for quality beverages and community engagement.</a:t>
            </a:r>
          </a:p>
          <a:p>
            <a:pPr>
              <a:buFont typeface="Arial" panose="020B0604020202020204" pitchFamily="34" charset="0"/>
              <a:buChar char="•"/>
            </a:pPr>
            <a:r>
              <a:rPr lang="en-GB" dirty="0"/>
              <a:t>Competitors lacked a comprehensive combination of high-quality coffee, </a:t>
            </a:r>
            <a:r>
              <a:rPr lang="en-GB" dirty="0" err="1"/>
              <a:t>cozy</a:t>
            </a:r>
            <a:r>
              <a:rPr lang="en-GB" dirty="0"/>
              <a:t> atmosphere, and community events (Collins, 2019).</a:t>
            </a:r>
          </a:p>
          <a:p>
            <a:endParaRPr lang="en-BD" dirty="0"/>
          </a:p>
        </p:txBody>
      </p:sp>
      <p:pic>
        <p:nvPicPr>
          <p:cNvPr id="5" name="Picture 4">
            <a:extLst>
              <a:ext uri="{FF2B5EF4-FFF2-40B4-BE49-F238E27FC236}">
                <a16:creationId xmlns:a16="http://schemas.microsoft.com/office/drawing/2014/main" id="{91F0AE8F-7EDD-D717-1D0F-52611C2CBD05}"/>
              </a:ext>
            </a:extLst>
          </p:cNvPr>
          <p:cNvPicPr>
            <a:picLocks noChangeAspect="1"/>
          </p:cNvPicPr>
          <p:nvPr/>
        </p:nvPicPr>
        <p:blipFill>
          <a:blip r:embed="rId3"/>
          <a:stretch>
            <a:fillRect/>
          </a:stretch>
        </p:blipFill>
        <p:spPr>
          <a:xfrm>
            <a:off x="6709144" y="3088624"/>
            <a:ext cx="2893973" cy="1676881"/>
          </a:xfrm>
          <a:prstGeom prst="rect">
            <a:avLst/>
          </a:prstGeom>
        </p:spPr>
      </p:pic>
    </p:spTree>
    <p:extLst>
      <p:ext uri="{BB962C8B-B14F-4D97-AF65-F5344CB8AC3E}">
        <p14:creationId xmlns:p14="http://schemas.microsoft.com/office/powerpoint/2010/main" val="366638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C1D6EF-4194-4F9E-A218-FAA206F58B73}"/>
              </a:ext>
            </a:extLst>
          </p:cNvPr>
          <p:cNvSpPr>
            <a:spLocks noGrp="1"/>
          </p:cNvSpPr>
          <p:nvPr>
            <p:ph idx="1"/>
          </p:nvPr>
        </p:nvSpPr>
        <p:spPr>
          <a:xfrm>
            <a:off x="1623632" y="980375"/>
            <a:ext cx="8596668" cy="3880773"/>
          </a:xfrm>
        </p:spPr>
        <p:txBody>
          <a:bodyPr>
            <a:normAutofit fontScale="92500" lnSpcReduction="10000"/>
          </a:bodyPr>
          <a:lstStyle/>
          <a:p>
            <a:pPr marL="0" indent="0">
              <a:buNone/>
            </a:pPr>
            <a:r>
              <a:rPr lang="en-GB" b="1" dirty="0"/>
              <a:t>Application of Findings</a:t>
            </a:r>
          </a:p>
          <a:p>
            <a:pPr>
              <a:buFont typeface="Arial" panose="020B0604020202020204" pitchFamily="34" charset="0"/>
              <a:buChar char="•"/>
            </a:pPr>
            <a:r>
              <a:rPr lang="en-GB" dirty="0"/>
              <a:t>Emphasizing high-quality, ethically sourced coffee and artisanal snacks.</a:t>
            </a:r>
          </a:p>
          <a:p>
            <a:pPr>
              <a:buFont typeface="Arial" panose="020B0604020202020204" pitchFamily="34" charset="0"/>
              <a:buChar char="•"/>
            </a:pPr>
            <a:r>
              <a:rPr lang="en-GB" dirty="0"/>
              <a:t>Selecting a central location near the University and business districts.</a:t>
            </a:r>
          </a:p>
          <a:p>
            <a:pPr>
              <a:buFont typeface="Arial" panose="020B0604020202020204" pitchFamily="34" charset="0"/>
              <a:buChar char="•"/>
            </a:pPr>
            <a:r>
              <a:rPr lang="en-GB" dirty="0"/>
              <a:t>Focusing on community engagement and a strong social media presence.</a:t>
            </a:r>
          </a:p>
          <a:p>
            <a:pPr>
              <a:buFont typeface="Arial" panose="020B0604020202020204" pitchFamily="34" charset="0"/>
              <a:buChar char="•"/>
            </a:pPr>
            <a:r>
              <a:rPr lang="en-GB" dirty="0"/>
              <a:t>Hiring staff committed to customer service and community involvement.</a:t>
            </a:r>
          </a:p>
          <a:p>
            <a:pPr marL="0" indent="0">
              <a:buNone/>
            </a:pPr>
            <a:r>
              <a:rPr lang="en-GB" b="1" dirty="0"/>
              <a:t>Viability of the Business Plan</a:t>
            </a:r>
          </a:p>
          <a:p>
            <a:pPr>
              <a:buFont typeface="Arial" panose="020B0604020202020204" pitchFamily="34" charset="0"/>
              <a:buChar char="•"/>
            </a:pPr>
            <a:r>
              <a:rPr lang="en-GB" dirty="0"/>
              <a:t>Market study shows strong demand for our unique value proposition.</a:t>
            </a:r>
          </a:p>
          <a:p>
            <a:pPr>
              <a:buFont typeface="Arial" panose="020B0604020202020204" pitchFamily="34" charset="0"/>
              <a:buChar char="•"/>
            </a:pPr>
            <a:r>
              <a:rPr lang="en-GB" dirty="0"/>
              <a:t>Positive feedback supports our ability to attract and retain customers.</a:t>
            </a:r>
          </a:p>
          <a:p>
            <a:pPr>
              <a:buFont typeface="Arial" panose="020B0604020202020204" pitchFamily="34" charset="0"/>
              <a:buChar char="•"/>
            </a:pPr>
            <a:r>
              <a:rPr lang="en-GB" dirty="0"/>
              <a:t>Financial projections indicate profitability within the first year.</a:t>
            </a:r>
          </a:p>
          <a:p>
            <a:pPr>
              <a:buFont typeface="Arial" panose="020B0604020202020204" pitchFamily="34" charset="0"/>
              <a:buChar char="•"/>
            </a:pPr>
            <a:r>
              <a:rPr lang="en-GB" dirty="0"/>
              <a:t>Cardiff Brew Co. is well-positioned to succeed in the competitive coffee shop market (Osterwalder and Pigneur, 2020).</a:t>
            </a:r>
          </a:p>
          <a:p>
            <a:endParaRPr lang="en-BD" dirty="0"/>
          </a:p>
        </p:txBody>
      </p:sp>
      <p:pic>
        <p:nvPicPr>
          <p:cNvPr id="5122" name="Picture 2" descr="Practical Business Planning - Utop Solutions Hub">
            <a:extLst>
              <a:ext uri="{FF2B5EF4-FFF2-40B4-BE49-F238E27FC236}">
                <a16:creationId xmlns:a16="http://schemas.microsoft.com/office/drawing/2014/main" id="{221D33A4-1825-48C6-44A0-DF333EA7D8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2078" y="1164265"/>
            <a:ext cx="2264735" cy="2264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170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9D147-3636-A4E8-9D0F-302DE95DB276}"/>
              </a:ext>
            </a:extLst>
          </p:cNvPr>
          <p:cNvSpPr>
            <a:spLocks noGrp="1"/>
          </p:cNvSpPr>
          <p:nvPr>
            <p:ph type="title"/>
          </p:nvPr>
        </p:nvSpPr>
        <p:spPr>
          <a:xfrm>
            <a:off x="1336553" y="545805"/>
            <a:ext cx="8596668" cy="1320800"/>
          </a:xfrm>
        </p:spPr>
        <p:txBody>
          <a:bodyPr/>
          <a:lstStyle/>
          <a:p>
            <a:pPr algn="ctr"/>
            <a:r>
              <a:rPr lang="en-B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Conclusion</a:t>
            </a:r>
            <a:b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br>
            <a:endParaRPr lang="en-BD" dirty="0"/>
          </a:p>
        </p:txBody>
      </p:sp>
      <p:sp>
        <p:nvSpPr>
          <p:cNvPr id="3" name="Content Placeholder 2">
            <a:extLst>
              <a:ext uri="{FF2B5EF4-FFF2-40B4-BE49-F238E27FC236}">
                <a16:creationId xmlns:a16="http://schemas.microsoft.com/office/drawing/2014/main" id="{1D28F4BD-D471-74CE-6203-9362E0AA000C}"/>
              </a:ext>
            </a:extLst>
          </p:cNvPr>
          <p:cNvSpPr>
            <a:spLocks noGrp="1"/>
          </p:cNvSpPr>
          <p:nvPr>
            <p:ph idx="1"/>
          </p:nvPr>
        </p:nvSpPr>
        <p:spPr>
          <a:xfrm>
            <a:off x="1931976" y="1206205"/>
            <a:ext cx="7605428" cy="3880773"/>
          </a:xfrm>
        </p:spPr>
        <p:txBody>
          <a:bodyPr/>
          <a:lstStyle/>
          <a:p>
            <a:pPr marL="0" indent="0">
              <a:buNone/>
            </a:pPr>
            <a:r>
              <a:rPr lang="en-GB" dirty="0"/>
              <a:t>To sum up, Cardiff Brew Co. is set to become the best place for coffee lovers in Cardiff to go because it serves high-quality, ethically sourced coffee in a friendly, community-focused space. Based on thorough market study, our detailed business plan shows a clear way to achieve success. We are sure that we can reach our business goals and objectives because we have a strong marketing plan, a dedicated team, and a great position.  </a:t>
            </a:r>
          </a:p>
          <a:p>
            <a:endParaRPr lang="en-BD" dirty="0"/>
          </a:p>
        </p:txBody>
      </p:sp>
    </p:spTree>
    <p:extLst>
      <p:ext uri="{BB962C8B-B14F-4D97-AF65-F5344CB8AC3E}">
        <p14:creationId xmlns:p14="http://schemas.microsoft.com/office/powerpoint/2010/main" val="1904338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F2A44-F530-3C21-08C0-580D8C5C272C}"/>
              </a:ext>
            </a:extLst>
          </p:cNvPr>
          <p:cNvSpPr>
            <a:spLocks noGrp="1"/>
          </p:cNvSpPr>
          <p:nvPr>
            <p:ph type="title"/>
          </p:nvPr>
        </p:nvSpPr>
        <p:spPr/>
        <p:txBody>
          <a:bodyPr/>
          <a:lstStyle/>
          <a:p>
            <a:pPr algn="ctr"/>
            <a:r>
              <a:rPr lang="en-US" sz="1800" b="1"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R</a:t>
            </a:r>
            <a:r>
              <a:rPr lang="en-BD" sz="1800" b="1"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eferences</a:t>
            </a:r>
            <a:br>
              <a:rPr lang="en-BD" sz="1800" b="1" dirty="0">
                <a:solidFill>
                  <a:srgbClr val="2F5496"/>
                </a:solidFill>
                <a:effectLst/>
                <a:latin typeface="Calibri Light" panose="020F0302020204030204" pitchFamily="34" charset="0"/>
                <a:ea typeface="Times New Roman" panose="02020603050405020304" pitchFamily="18" charset="0"/>
                <a:cs typeface="Vrinda" panose="020B0502040204020203" pitchFamily="34" charset="0"/>
              </a:rPr>
            </a:br>
            <a:endParaRPr lang="en-BD" dirty="0"/>
          </a:p>
        </p:txBody>
      </p:sp>
      <p:sp>
        <p:nvSpPr>
          <p:cNvPr id="3" name="Content Placeholder 2">
            <a:extLst>
              <a:ext uri="{FF2B5EF4-FFF2-40B4-BE49-F238E27FC236}">
                <a16:creationId xmlns:a16="http://schemas.microsoft.com/office/drawing/2014/main" id="{DAC948F1-E6F3-312F-9C41-181265676164}"/>
              </a:ext>
            </a:extLst>
          </p:cNvPr>
          <p:cNvSpPr>
            <a:spLocks noGrp="1"/>
          </p:cNvSpPr>
          <p:nvPr>
            <p:ph idx="1"/>
          </p:nvPr>
        </p:nvSpPr>
        <p:spPr>
          <a:xfrm>
            <a:off x="677334" y="1127051"/>
            <a:ext cx="8596668" cy="5730949"/>
          </a:xfrm>
        </p:spPr>
        <p:txBody>
          <a:bodyPr>
            <a:normAutofit fontScale="77500" lnSpcReduction="20000"/>
          </a:bodyPr>
          <a:lstStyle/>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Bplans</a:t>
            </a:r>
            <a:r>
              <a:rPr lang="en-BD" sz="180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2023</a:t>
            </a: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Coffee Shop Business Plan. [online] Available at: </a:t>
            </a:r>
            <a:r>
              <a:rPr lang="en-BD" sz="1800" u="sng"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hlinkClick r:id="rId3"/>
              </a:rPr>
              <a:t>https://www.bplans.com/coffee-shop-business-plan/</a:t>
            </a: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[Accessed 22 June 2024].</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Brown, S., 2018. The Complete Guide to Creating a Coffee Shop Business Plan. Coffee Shop Startups.</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Bryson, J.M., 2018. Strategic Planning for Public and Nonprofit Organizations. 5th ed. John Wiley &amp; Sons.</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Cardiff Council, 2024. Local Business Support. [online] Available at: </a:t>
            </a:r>
            <a:r>
              <a:rPr lang="en-BD" sz="1800" u="sng"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hlinkClick r:id="rId4"/>
              </a:rPr>
              <a:t>https://www.cardiff.gov.uk/business-support</a:t>
            </a: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[Accessed 22 June 2024].</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Chambers, S., 2020. How to Start a Coffee Shop. Startups.co.uk.</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Collins, J., 2019. Good to Great: Why Some Companies Make the Leap...And Others Don't. HarperCollins.</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Kotler, P. and Keller, K.L., 2016. Marketing Management. 15th ed. Pearson.</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Mintel, 2023. Coffee Shops - UK. Mintel Market Research.</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Osterwalder, A. and Pigneur, Y., 2020. Business Model Generation. John Wiley &amp; Sons.</a:t>
            </a:r>
          </a:p>
          <a:p>
            <a:pPr marL="0" indent="0" algn="just">
              <a:lnSpc>
                <a:spcPct val="150000"/>
              </a:lnSpc>
              <a:spcAft>
                <a:spcPts val="800"/>
              </a:spcAft>
              <a:buNone/>
            </a:pPr>
            <a:r>
              <a:rPr lang="en-BD"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Petty, J.W., 2021. Financial Management. 15th ed. Pearson.</a:t>
            </a:r>
          </a:p>
          <a:p>
            <a:endParaRPr lang="en-BD" dirty="0"/>
          </a:p>
        </p:txBody>
      </p:sp>
    </p:spTree>
    <p:extLst>
      <p:ext uri="{BB962C8B-B14F-4D97-AF65-F5344CB8AC3E}">
        <p14:creationId xmlns:p14="http://schemas.microsoft.com/office/powerpoint/2010/main" val="1478813651"/>
      </p:ext>
    </p:extLst>
  </p:cSld>
  <p:clrMapOvr>
    <a:masterClrMapping/>
  </p:clrMapOvr>
</p:sld>
</file>

<file path=ppt/theme/theme1.xml><?xml version="1.0" encoding="utf-8"?>
<a:theme xmlns:a="http://schemas.openxmlformats.org/drawingml/2006/main" name="Face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{8233A5EB-9BE3-8046-8D45-79413D30487B}tf10001060_mac</Template>
  <TotalTime>100</TotalTime>
  <Words>3325</Words>
  <Application>Microsoft Macintosh PowerPoint</Application>
  <PresentationFormat>Widescreen</PresentationFormat>
  <Paragraphs>175</Paragraphs>
  <Slides>13</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-apple-system</vt:lpstr>
      <vt:lpstr>Arial</vt:lpstr>
      <vt:lpstr>Calibri</vt:lpstr>
      <vt:lpstr>Calibri Light</vt:lpstr>
      <vt:lpstr>Symbol</vt:lpstr>
      <vt:lpstr>Times New Roman</vt:lpstr>
      <vt:lpstr>Trebuchet MS</vt:lpstr>
      <vt:lpstr>Wingdings</vt:lpstr>
      <vt:lpstr>Wingdings 3</vt:lpstr>
      <vt:lpstr>Facet</vt:lpstr>
      <vt:lpstr>PowerPoint Presentation</vt:lpstr>
      <vt:lpstr>Presentation Overview </vt:lpstr>
      <vt:lpstr>Bringing the Business Proposition to Life   Product/Service Description  </vt:lpstr>
      <vt:lpstr>Business Aims and Objectives </vt:lpstr>
      <vt:lpstr>Location </vt:lpstr>
      <vt:lpstr>PowerPoint Presentation</vt:lpstr>
      <vt:lpstr>PowerPoint Presentation</vt:lpstr>
      <vt:lpstr>Marketing Strategy and Examples  </vt:lpstr>
      <vt:lpstr>PowerPoint Presentation</vt:lpstr>
      <vt:lpstr>Market Research and Viability  </vt:lpstr>
      <vt:lpstr>PowerPoint Presentation</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rozeta mena</cp:lastModifiedBy>
  <cp:revision>1</cp:revision>
  <dcterms:created xsi:type="dcterms:W3CDTF">2024-06-22T11:13:30Z</dcterms:created>
  <dcterms:modified xsi:type="dcterms:W3CDTF">2024-12-02T19:12:53Z</dcterms:modified>
</cp:coreProperties>
</file>