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79813" autoAdjust="0"/>
  </p:normalViewPr>
  <p:slideViewPr>
    <p:cSldViewPr snapToGrid="0">
      <p:cViewPr varScale="1">
        <p:scale>
          <a:sx n="56" d="100"/>
          <a:sy n="56" d="100"/>
        </p:scale>
        <p:origin x="117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E2E3D2-563B-406B-A5C2-FFD4AAA05DB4}" type="datetimeFigureOut">
              <a:rPr lang="en-GB" smtClean="0"/>
              <a:t>08/11/2025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296EF-405D-43D3-B7E9-D10AD3D10CBB}" type="slidenum">
              <a:rPr lang="en-GB" smtClean="0"/>
              <a:t>‹#›</a:t>
            </a:fld>
            <a:endParaRPr lang="en-GB" dirty="0"/>
          </a:p>
        </p:txBody>
      </p:sp>
    </p:spTree>
    <p:extLst>
      <p:ext uri="{BB962C8B-B14F-4D97-AF65-F5344CB8AC3E}">
        <p14:creationId xmlns:p14="http://schemas.microsoft.com/office/powerpoint/2010/main" val="2233030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nice.org.uk/what-nice-does/digital-health/evidence-standards-framework-esf-for-digital-health-technologies" TargetMode="External"/><Relationship Id="rId7" Type="http://schemas.openxmlformats.org/officeDocument/2006/relationships/hyperlink" Target="https://www.nmc.org.uk/standards/code/"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england.nhs.uk/2023/12/nhs-app-reaches-record-users-on-fifth-anniversary/" TargetMode="External"/><Relationship Id="rId5" Type="http://schemas.openxmlformats.org/officeDocument/2006/relationships/hyperlink" Target="https://digital.nhs.uk/data-and-information/publications/statistical/nhs-app-statistics" TargetMode="External"/><Relationship Id="rId4" Type="http://schemas.openxmlformats.org/officeDocument/2006/relationships/hyperlink" Target="https://njl-admin.nihr.ac.uk/document/download/204640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transformation in health and care goes beyond using new tools, but it is a cultural and systemic change in the direction of data-driven and user-centred care. Patients can access the data about their health, make appointments, and work with prescriptions using NHS App, and it proves the role of digital technologies in filling the existing gap between service users and professionals. This innovation is based on the national priorities that are defined in the NHS Long Term Plan that advocates accessible, efficient, and personalised healthcare (NHS Digital, 2025). Although NHS App makes the healthcare more convenient and closer to patients, the increase in digital inclusion and readiness to change of the health system is also questioned (Kc et al., 2024). This presentation thus explains how the NHS App reflects the promise and reveals some constraints of the digital transformation in the modern healthcare practice.</a:t>
            </a:r>
          </a:p>
          <a:p>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2</a:t>
            </a:fld>
            <a:endParaRPr lang="en-GB" dirty="0"/>
          </a:p>
        </p:txBody>
      </p:sp>
    </p:spTree>
    <p:extLst>
      <p:ext uri="{BB962C8B-B14F-4D97-AF65-F5344CB8AC3E}">
        <p14:creationId xmlns:p14="http://schemas.microsoft.com/office/powerpoint/2010/main" val="3128707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Digital transformation in health and care is not a simple adoption of technology but a restructuring of the service delivery process and makes it more quality-focused and sustainable (NICE, 2019). It covers the incorporation of digital applications that facilitate the exchange of data, automate the work, and provide patients with the opportunity to become more active participants of their health management (Topol, 2019). The efficiency, accessibility, and empowerment are the primary catalysts that will tackle the problem that has long been faced in the industry: the lack of employees and the disorganized communication system (NIHR, 2024). The operationalisation of this agenda is through the implementation of interoperability and standardised information systems throughout the care continuum by NHS Digital and the NHS Long Term Plan (NHS Digital, 2025). Nevertheless, cultural and ethical adjustment to the shift is also necessary on the part of healthcare professionals, as it is also specified in the NMC Code, accountability, and safe use of information (NMC, 2018, updated 2024). Therefore, the digital transformation is, at once, the opportunity and the necessity: the need in innovation in equilibrium with equality, control, and professional morals.</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3</a:t>
            </a:fld>
            <a:endParaRPr lang="en-GB" dirty="0"/>
          </a:p>
        </p:txBody>
      </p:sp>
    </p:spTree>
    <p:extLst>
      <p:ext uri="{BB962C8B-B14F-4D97-AF65-F5344CB8AC3E}">
        <p14:creationId xmlns:p14="http://schemas.microsoft.com/office/powerpoint/2010/main" val="1573552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The NHS App, which was launched in 2018, represents the ambition of the UK to go digital-first in healthcare, a secure and centralised service that offers patients a way to interact with NHS services (NHS England, 2023). It was created by NHS England and NHS Digital and restructures the functions of booking, prescriptions, and access to records, which were previously spread over several types of systems (NHS Digital, 2025). This patient/GP data system interoperability is an example of a significant step towards continuity of care and data-intensive practice (NIHR, 2024). As well as administrative convenience, the App has also been used in crises like the COVID-19, where pass and vaccination services have helped to enhance the response to the health crisis (Sukriti et al., 2023). Its success however lies in fair accessibility and long-term use because inequality in digital literacy still exists among demographic groups (Kc et al., 2024). Thus, although the NHS App has made significant advancement in terms of modernising the services, it also shows the ethical and practical conflict of the digital transformation.</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4</a:t>
            </a:fld>
            <a:endParaRPr lang="en-GB" dirty="0"/>
          </a:p>
        </p:txBody>
      </p:sp>
    </p:spTree>
    <p:extLst>
      <p:ext uri="{BB962C8B-B14F-4D97-AF65-F5344CB8AC3E}">
        <p14:creationId xmlns:p14="http://schemas.microsoft.com/office/powerpoint/2010/main" val="2131728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By changing the dynamic of the traditional healthcare model where patients become managers and consumers of their own data and health, the NHS App empowers patients, which is one of the national priorities of patient-centred care (NHS England, 2023). Its mobile access to health record and appointment services has made it easy to navigate the healthcare system by cutting on the delays associated with the administration and the reliance on a physical visit (NHS Digital, 2025). Kc et al. (2024) argue that this empowerment is not evenly distributed: people with poor digital literacy, elderly people or socioeconomically disadvantaged groups cannot experience full empowerment (Sukriti et al., 2023). Therefore, though the NHS App is an important step toward accessibility and efficiency, the need to bring about equitable digital inclusion is a topical issue. Further innovation and focused online education are thus needed in order to make sure that everyone can partake in such innovations (NIHR, 2024).</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5</a:t>
            </a:fld>
            <a:endParaRPr lang="en-GB" dirty="0"/>
          </a:p>
        </p:txBody>
      </p:sp>
    </p:spTree>
    <p:extLst>
      <p:ext uri="{BB962C8B-B14F-4D97-AF65-F5344CB8AC3E}">
        <p14:creationId xmlns:p14="http://schemas.microsoft.com/office/powerpoint/2010/main" val="215833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To health and care workers, NHS App is one of the critical digital solutions that streamline and synchronize the workflow (NHS Digital, 2025). Prescription request and appointments, as well as access to patient records through automation, will greatly decrease the amount of administrative workload and allow clinicians to spend more time on clinical decision-making and personalised care (NHS England, 2023). In addition, enhanced data transparency facilitates preventive and evidence-based care, enabling early actions to be taken in case of high-risk patients (Topol, 2019). Yet, these advantages will depend on the involvement of professionals and being digital literate; employees need long-term education on how to implement digital tools without violating ethical and governance principles that are specified in the NMC Code (NMC, 2018, updated 2024). Therefore, on the one hand, NHS App enhances efficiency, however, on the other hand, it redefines professional responsibility in the digital care setting.</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6</a:t>
            </a:fld>
            <a:endParaRPr lang="en-GB" dirty="0"/>
          </a:p>
        </p:txBody>
      </p:sp>
    </p:spTree>
    <p:extLst>
      <p:ext uri="{BB962C8B-B14F-4D97-AF65-F5344CB8AC3E}">
        <p14:creationId xmlns:p14="http://schemas.microsoft.com/office/powerpoint/2010/main" val="3783101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At the population level, the NHS App goes beyond the area of patient care to enhance national capabilities with regard to public health by tracking digital data and engaging in behavioural activities (NIHR, 2024). Its utility in the COVID-19 pandemic, including the possibility to create vaccination passports and to provide health advice remotely, was crucial in terms of ensuring the continuity of the services and the trust of society (NHS England, 2023). The platform supports massive health promotion through the promotion of preventive behaviours, management of chronic diseases, and access to credible health information at the right time (NICE, 2019). Nevertheless, there are signs that there is still a gap between older adults, deprived communities, and ethnic minorities in adoption, and this shows that there is still a digital divide (Kc et al., 2024). Sukriti et al. (2023) affirmed that although NHS App is a groundbreaking initiative that will bring the population health to a data-driven perspective, its success will require a long-term resolution of the structural challenges related to digital inclusion.</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7</a:t>
            </a:fld>
            <a:endParaRPr lang="en-GB" dirty="0"/>
          </a:p>
        </p:txBody>
      </p:sp>
    </p:spTree>
    <p:extLst>
      <p:ext uri="{BB962C8B-B14F-4D97-AF65-F5344CB8AC3E}">
        <p14:creationId xmlns:p14="http://schemas.microsoft.com/office/powerpoint/2010/main" val="1701897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Inequalities related to digital literacy and access among socioeconomically disadvantaged populations weaken the equitable participation and strengthen the current disparities in health (Kc et al., 2024). The issue of data privacy remains relevant too because patients are worried about possible breaches and misuse of personal data and require that the situation is addressed according to the professional principles of confidentiality and accountability (NMC, 2018, updated 2024). Additionally, the lack of data interoperability in the NHS due to technical fragmentation between legacy NHS systems undermines the efficiency benefits promised in the NHS Long Term Plan (NHS Digital, 2025). Sustained adoption may also be hindered by professional resistance (which may follow poor digital training and burnout on change) (NIHR, 2024). The solution to these barriers will take multi-level approaches including making sure that technology supports, not complicates patient care by investing in secure infrastructures, doing continuous upskilling work, and interacting with users (Topol, 2019). Devoid of such alignment, digital innovation would only widen but not reduce health disparities.</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8</a:t>
            </a:fld>
            <a:endParaRPr lang="en-GB" dirty="0"/>
          </a:p>
        </p:txBody>
      </p:sp>
    </p:spTree>
    <p:extLst>
      <p:ext uri="{BB962C8B-B14F-4D97-AF65-F5344CB8AC3E}">
        <p14:creationId xmlns:p14="http://schemas.microsoft.com/office/powerpoint/2010/main" val="3640220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x-none" dirty="0"/>
              <a:t>The widespread adoption of the NHS App indicates tangible advancement in the digital transformation of healthcare, as NHS England (2023) indicates that the app has over 33 million users, and their numbers represent the demand of the English population as well as its institutional effectiveness. The numerical data indicate the use of digitalized appointment booking and prescription request more effectively in general practice (NHS Digital, 2025). Nonetheless, these indicators are only an approximate measure of effectiveness because qualitative data show that there is a non-uniform participation of older adults and deprived populations (Kc et al., 2024). Research also mentions that, although the App minimizes the administrative strain, its clinical effect is still restricted by the levels of digital exclusion and inconsistent professional adoption (Sukriti et al., 2023). Testing should also not be limited to usage data but be based at best instead on equity, usability, and outcomes based on the NICE (2019) evidence standards. </a:t>
            </a:r>
          </a:p>
          <a:p>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9</a:t>
            </a:fld>
            <a:endParaRPr lang="en-GB" dirty="0"/>
          </a:p>
        </p:txBody>
      </p:sp>
    </p:spTree>
    <p:extLst>
      <p:ext uri="{BB962C8B-B14F-4D97-AF65-F5344CB8AC3E}">
        <p14:creationId xmlns:p14="http://schemas.microsoft.com/office/powerpoint/2010/main" val="268263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dirty="0"/>
              <a:t>The future of the NHS App indicates the transition to smart and data-driven healthcare environments. Symptom checkers and wearable device integration are the new features, which will be able to improve the quality of diagnostic and real-time monitoring and transform care to a more predictive model (Topol, 2019). Interoperability between NHS and social care systems continues to be a strategic priority, which facilitates continuity of care and full management of the health of the whole population (NIHR, 2024). Nonetheless, to achieve these innovations, the digital infrastructure should be strong, workforce digital capabilities must be invested in, and consistent compliance with the regulatory requirements should be practised (NICE, 2019). </a:t>
            </a:r>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10</a:t>
            </a:fld>
            <a:endParaRPr lang="en-GB" dirty="0"/>
          </a:p>
        </p:txBody>
      </p:sp>
    </p:spTree>
    <p:extLst>
      <p:ext uri="{BB962C8B-B14F-4D97-AF65-F5344CB8AC3E}">
        <p14:creationId xmlns:p14="http://schemas.microsoft.com/office/powerpoint/2010/main" val="3221137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App can serve as a potent example of how digital transformation can be put into practice, closing the divide between specialists and service users with the help of the real-time availability, data exchange and personalised care (NHS England, 2023; NIHR, 2024). The assessment demonstrates that it has been successful in strengthening autonomy, efficiency and continuity of care, and in line with the professional obligation established in the NMC Code (2018, updated 2024). But to create a lasting change, structural issues like fluctuating digital literacy, workforce preparedness and NHS system-to-NHS system interoperability need to be tackled (Kc et al., 2024). The only way to satisfy these requirements is to create a culture that appreciates learning, inclusivity, and responsible innovation (Topol, 2019). Finally, the digital transformation must not be regarded as a technological initiative but as a dynamic collaboration one that would guarantee the fair, ethical, and genuinely person-centred care in every community using digital health tools such as the NHS App.</a:t>
            </a:r>
          </a:p>
        </p:txBody>
      </p:sp>
      <p:sp>
        <p:nvSpPr>
          <p:cNvPr id="4" name="Slide Number Placeholder 3"/>
          <p:cNvSpPr>
            <a:spLocks noGrp="1"/>
          </p:cNvSpPr>
          <p:nvPr>
            <p:ph type="sldNum" sz="quarter" idx="5"/>
          </p:nvPr>
        </p:nvSpPr>
        <p:spPr/>
        <p:txBody>
          <a:bodyPr/>
          <a:lstStyle/>
          <a:p>
            <a:fld id="{222296EF-405D-43D3-B7E9-D10AD3D10CBB}" type="slidenum">
              <a:rPr lang="en-GB" smtClean="0"/>
              <a:t>11</a:t>
            </a:fld>
            <a:endParaRPr lang="en-GB" dirty="0"/>
          </a:p>
        </p:txBody>
      </p:sp>
    </p:spTree>
    <p:extLst>
      <p:ext uri="{BB962C8B-B14F-4D97-AF65-F5344CB8AC3E}">
        <p14:creationId xmlns:p14="http://schemas.microsoft.com/office/powerpoint/2010/main" val="1344324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sz="1200" kern="1200" dirty="0">
                <a:solidFill>
                  <a:schemeClr val="tx1"/>
                </a:solidFill>
                <a:effectLst/>
                <a:latin typeface="+mn-lt"/>
                <a:ea typeface="+mn-ea"/>
                <a:cs typeface="+mn-cs"/>
              </a:rPr>
              <a:t>Kc, S., Papoutsi, C., Reidy, C., </a:t>
            </a:r>
            <a:r>
              <a:rPr lang="x-none" sz="1200" kern="1200" dirty="0" err="1">
                <a:solidFill>
                  <a:schemeClr val="tx1"/>
                </a:solidFill>
                <a:effectLst/>
                <a:latin typeface="+mn-lt"/>
                <a:ea typeface="+mn-ea"/>
                <a:cs typeface="+mn-cs"/>
              </a:rPr>
              <a:t>Gudgin</a:t>
            </a:r>
            <a:r>
              <a:rPr lang="x-none" sz="1200" kern="1200" dirty="0">
                <a:solidFill>
                  <a:schemeClr val="tx1"/>
                </a:solidFill>
                <a:effectLst/>
                <a:latin typeface="+mn-lt"/>
                <a:ea typeface="+mn-ea"/>
                <a:cs typeface="+mn-cs"/>
              </a:rPr>
              <a:t>, B., Powell, J., Majeed, A., Greaves, F. and Laverty, A.A., 2024. Differences in use of a patient portal across sociodemographic groups: observational study of the NHS app in England. </a:t>
            </a:r>
            <a:r>
              <a:rPr lang="x-none" sz="1200" i="1" kern="1200" dirty="0">
                <a:solidFill>
                  <a:schemeClr val="tx1"/>
                </a:solidFill>
                <a:effectLst/>
                <a:latin typeface="+mn-lt"/>
                <a:ea typeface="+mn-ea"/>
                <a:cs typeface="+mn-cs"/>
              </a:rPr>
              <a:t>Journal of Medical Internet Research</a:t>
            </a:r>
            <a:r>
              <a:rPr lang="x-none" sz="1200" kern="1200" dirty="0">
                <a:solidFill>
                  <a:schemeClr val="tx1"/>
                </a:solidFill>
                <a:effectLst/>
                <a:latin typeface="+mn-lt"/>
                <a:ea typeface="+mn-ea"/>
                <a:cs typeface="+mn-cs"/>
              </a:rPr>
              <a:t>, </a:t>
            </a:r>
            <a:r>
              <a:rPr lang="x-none" sz="1200" i="1" kern="1200" dirty="0">
                <a:solidFill>
                  <a:schemeClr val="tx1"/>
                </a:solidFill>
                <a:effectLst/>
                <a:latin typeface="+mn-lt"/>
                <a:ea typeface="+mn-ea"/>
                <a:cs typeface="+mn-cs"/>
              </a:rPr>
              <a:t>26</a:t>
            </a:r>
            <a:r>
              <a:rPr lang="x-none" sz="1200" kern="1200" dirty="0">
                <a:solidFill>
                  <a:schemeClr val="tx1"/>
                </a:solidFill>
                <a:effectLst/>
                <a:latin typeface="+mn-lt"/>
                <a:ea typeface="+mn-ea"/>
                <a:cs typeface="+mn-cs"/>
              </a:rPr>
              <a:t>, p.e56320.</a:t>
            </a:r>
          </a:p>
          <a:p>
            <a:r>
              <a:rPr lang="x-none" sz="1200" kern="1200" dirty="0">
                <a:solidFill>
                  <a:schemeClr val="tx1"/>
                </a:solidFill>
                <a:effectLst/>
                <a:latin typeface="+mn-lt"/>
                <a:ea typeface="+mn-ea"/>
                <a:cs typeface="+mn-cs"/>
              </a:rPr>
              <a:t>National Institute for Health and Care Excellence (NICE) (2019) </a:t>
            </a:r>
            <a:r>
              <a:rPr lang="x-none" sz="1200" i="1" kern="1200" dirty="0">
                <a:solidFill>
                  <a:schemeClr val="tx1"/>
                </a:solidFill>
                <a:effectLst/>
                <a:latin typeface="+mn-lt"/>
                <a:ea typeface="+mn-ea"/>
                <a:cs typeface="+mn-cs"/>
              </a:rPr>
              <a:t>Evidence standards framework for digital health technologies (ESF).</a:t>
            </a:r>
            <a:r>
              <a:rPr lang="x-none" sz="1200" kern="1200" dirty="0">
                <a:solidFill>
                  <a:schemeClr val="tx1"/>
                </a:solidFill>
                <a:effectLst/>
                <a:latin typeface="+mn-lt"/>
                <a:ea typeface="+mn-ea"/>
                <a:cs typeface="+mn-cs"/>
              </a:rPr>
              <a:t> [Online]. Available at: </a:t>
            </a:r>
            <a:r>
              <a:rPr lang="x-none" sz="1200" u="sng" kern="1200" dirty="0">
                <a:solidFill>
                  <a:schemeClr val="tx1"/>
                </a:solidFill>
                <a:effectLst/>
                <a:latin typeface="+mn-lt"/>
                <a:ea typeface="+mn-ea"/>
                <a:cs typeface="+mn-cs"/>
                <a:hlinkClick r:id="rId3"/>
              </a:rPr>
              <a:t>https://www.nice.org.uk/what-nice-does/digital-health/evidence-standards-framework-esf-for-digital-health-technologies</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(Accessed: 5 November 2025).</a:t>
            </a:r>
          </a:p>
          <a:p>
            <a:r>
              <a:rPr lang="x-none" sz="1200" kern="1200" dirty="0">
                <a:solidFill>
                  <a:schemeClr val="tx1"/>
                </a:solidFill>
                <a:effectLst/>
                <a:latin typeface="+mn-lt"/>
                <a:ea typeface="+mn-ea"/>
                <a:cs typeface="+mn-cs"/>
              </a:rPr>
              <a:t>National Institute for Health and Care Research (NIHR) (2024) </a:t>
            </a:r>
            <a:r>
              <a:rPr lang="x-none" sz="1200" i="1" kern="1200" dirty="0">
                <a:solidFill>
                  <a:schemeClr val="tx1"/>
                </a:solidFill>
                <a:effectLst/>
                <a:latin typeface="+mn-lt"/>
                <a:ea typeface="+mn-ea"/>
                <a:cs typeface="+mn-cs"/>
              </a:rPr>
              <a:t>Evaluating the national rollout of the NHS App in England.</a:t>
            </a:r>
            <a:r>
              <a:rPr lang="x-none" sz="1200" kern="1200" dirty="0">
                <a:solidFill>
                  <a:schemeClr val="tx1"/>
                </a:solidFill>
                <a:effectLst/>
                <a:latin typeface="+mn-lt"/>
                <a:ea typeface="+mn-ea"/>
                <a:cs typeface="+mn-cs"/>
              </a:rPr>
              <a:t> [Online]. Available at: </a:t>
            </a:r>
            <a:r>
              <a:rPr lang="x-none" sz="1200" u="sng" kern="1200" dirty="0">
                <a:solidFill>
                  <a:schemeClr val="tx1"/>
                </a:solidFill>
                <a:effectLst/>
                <a:latin typeface="+mn-lt"/>
                <a:ea typeface="+mn-ea"/>
                <a:cs typeface="+mn-cs"/>
                <a:hlinkClick r:id="rId4"/>
              </a:rPr>
              <a:t>https://njl-admin.nihr.ac.uk/document/download/2046404</a:t>
            </a:r>
            <a:r>
              <a:rPr lang="x-none" sz="1200" kern="1200" dirty="0">
                <a:solidFill>
                  <a:schemeClr val="tx1"/>
                </a:solidFill>
                <a:effectLst/>
                <a:latin typeface="+mn-lt"/>
                <a:ea typeface="+mn-ea"/>
                <a:cs typeface="+mn-cs"/>
              </a:rPr>
              <a:t> (Accessed: 5 November 2025).</a:t>
            </a:r>
          </a:p>
          <a:p>
            <a:r>
              <a:rPr lang="x-none" sz="1200" kern="1200" dirty="0">
                <a:solidFill>
                  <a:schemeClr val="tx1"/>
                </a:solidFill>
                <a:effectLst/>
                <a:latin typeface="+mn-lt"/>
                <a:ea typeface="+mn-ea"/>
                <a:cs typeface="+mn-cs"/>
              </a:rPr>
              <a:t>NHS Digital (2025) </a:t>
            </a:r>
            <a:r>
              <a:rPr lang="x-none" sz="1200" i="1" kern="1200" dirty="0">
                <a:solidFill>
                  <a:schemeClr val="tx1"/>
                </a:solidFill>
                <a:effectLst/>
                <a:latin typeface="+mn-lt"/>
                <a:ea typeface="+mn-ea"/>
                <a:cs typeface="+mn-cs"/>
              </a:rPr>
              <a:t>NHS App Management Information.</a:t>
            </a:r>
            <a:r>
              <a:rPr lang="x-none" sz="1200" kern="1200" dirty="0">
                <a:solidFill>
                  <a:schemeClr val="tx1"/>
                </a:solidFill>
                <a:effectLst/>
                <a:latin typeface="+mn-lt"/>
                <a:ea typeface="+mn-ea"/>
                <a:cs typeface="+mn-cs"/>
              </a:rPr>
              <a:t> [Online]. Available at: </a:t>
            </a:r>
            <a:r>
              <a:rPr lang="x-none" sz="1200" u="sng" kern="1200" dirty="0">
                <a:solidFill>
                  <a:schemeClr val="tx1"/>
                </a:solidFill>
                <a:effectLst/>
                <a:latin typeface="+mn-lt"/>
                <a:ea typeface="+mn-ea"/>
                <a:cs typeface="+mn-cs"/>
                <a:hlinkClick r:id="rId5"/>
              </a:rPr>
              <a:t>https://digital.nhs.uk/data-and-information/publications/statistical/nhs-app-statistics</a:t>
            </a:r>
            <a:r>
              <a:rPr lang="x-none" sz="1200" kern="1200" dirty="0">
                <a:solidFill>
                  <a:schemeClr val="tx1"/>
                </a:solidFill>
                <a:effectLst/>
                <a:latin typeface="+mn-lt"/>
                <a:ea typeface="+mn-ea"/>
                <a:cs typeface="+mn-cs"/>
              </a:rPr>
              <a:t> (Accessed: 5 November 2025).</a:t>
            </a:r>
          </a:p>
          <a:p>
            <a:r>
              <a:rPr lang="x-none" sz="1200" kern="1200" dirty="0">
                <a:solidFill>
                  <a:schemeClr val="tx1"/>
                </a:solidFill>
                <a:effectLst/>
                <a:latin typeface="+mn-lt"/>
                <a:ea typeface="+mn-ea"/>
                <a:cs typeface="+mn-cs"/>
              </a:rPr>
              <a:t>NHS England (2023) </a:t>
            </a:r>
            <a:r>
              <a:rPr lang="x-none" sz="1200" i="1" kern="1200" dirty="0">
                <a:solidFill>
                  <a:schemeClr val="tx1"/>
                </a:solidFill>
                <a:effectLst/>
                <a:latin typeface="+mn-lt"/>
                <a:ea typeface="+mn-ea"/>
                <a:cs typeface="+mn-cs"/>
              </a:rPr>
              <a:t>NHS App reaches record users on fifth anniversary.</a:t>
            </a:r>
            <a:r>
              <a:rPr lang="x-none" sz="1200" kern="1200" dirty="0">
                <a:solidFill>
                  <a:schemeClr val="tx1"/>
                </a:solidFill>
                <a:effectLst/>
                <a:latin typeface="+mn-lt"/>
                <a:ea typeface="+mn-ea"/>
                <a:cs typeface="+mn-cs"/>
              </a:rPr>
              <a:t> [Online]. Available at: </a:t>
            </a:r>
            <a:r>
              <a:rPr lang="x-none" sz="1200" u="sng" kern="1200" dirty="0">
                <a:solidFill>
                  <a:schemeClr val="tx1"/>
                </a:solidFill>
                <a:effectLst/>
                <a:latin typeface="+mn-lt"/>
                <a:ea typeface="+mn-ea"/>
                <a:cs typeface="+mn-cs"/>
                <a:hlinkClick r:id="rId6"/>
              </a:rPr>
              <a:t>https://www.england.nhs.uk/2023/12/nhs-app-reaches-record-users-on-fifth-anniversary/</a:t>
            </a:r>
            <a:r>
              <a:rPr lang="x-none" sz="1200" kern="1200" dirty="0">
                <a:solidFill>
                  <a:schemeClr val="tx1"/>
                </a:solidFill>
                <a:effectLst/>
                <a:latin typeface="+mn-lt"/>
                <a:ea typeface="+mn-ea"/>
                <a:cs typeface="+mn-cs"/>
              </a:rPr>
              <a:t> (Accessed: 5 November 2025).</a:t>
            </a:r>
          </a:p>
          <a:p>
            <a:r>
              <a:rPr lang="x-none" sz="1200" kern="1200" dirty="0">
                <a:solidFill>
                  <a:schemeClr val="tx1"/>
                </a:solidFill>
                <a:effectLst/>
                <a:latin typeface="+mn-lt"/>
                <a:ea typeface="+mn-ea"/>
                <a:cs typeface="+mn-cs"/>
              </a:rPr>
              <a:t>Nursing and Midwifery Council (NMC) (2018, updated 2024) </a:t>
            </a:r>
            <a:r>
              <a:rPr lang="x-none" sz="1200" i="1" kern="1200" dirty="0">
                <a:solidFill>
                  <a:schemeClr val="tx1"/>
                </a:solidFill>
                <a:effectLst/>
                <a:latin typeface="+mn-lt"/>
                <a:ea typeface="+mn-ea"/>
                <a:cs typeface="+mn-cs"/>
              </a:rPr>
              <a:t>The Code: Professional standards of practice and behaviour for nurses, midwives and nursing associates.</a:t>
            </a:r>
            <a:r>
              <a:rPr lang="x-none" sz="1200" kern="1200" dirty="0">
                <a:solidFill>
                  <a:schemeClr val="tx1"/>
                </a:solidFill>
                <a:effectLst/>
                <a:latin typeface="+mn-lt"/>
                <a:ea typeface="+mn-ea"/>
                <a:cs typeface="+mn-cs"/>
              </a:rPr>
              <a:t> [Online]. Available at: </a:t>
            </a:r>
            <a:r>
              <a:rPr lang="x-none" sz="1200" u="sng" kern="1200" dirty="0">
                <a:solidFill>
                  <a:schemeClr val="tx1"/>
                </a:solidFill>
                <a:effectLst/>
                <a:latin typeface="+mn-lt"/>
                <a:ea typeface="+mn-ea"/>
                <a:cs typeface="+mn-cs"/>
                <a:hlinkClick r:id="rId7"/>
              </a:rPr>
              <a:t>https://www.nmc.org.uk/standards/code/</a:t>
            </a:r>
            <a:r>
              <a:rPr lang="x-none" sz="1200" kern="1200" dirty="0">
                <a:solidFill>
                  <a:schemeClr val="tx1"/>
                </a:solidFill>
                <a:effectLst/>
                <a:latin typeface="+mn-lt"/>
                <a:ea typeface="+mn-ea"/>
                <a:cs typeface="+mn-cs"/>
              </a:rPr>
              <a:t> (Accessed: 5 November 2025).</a:t>
            </a:r>
          </a:p>
          <a:p>
            <a:r>
              <a:rPr lang="x-none" sz="1200" kern="1200" dirty="0">
                <a:solidFill>
                  <a:schemeClr val="tx1"/>
                </a:solidFill>
                <a:effectLst/>
                <a:latin typeface="+mn-lt"/>
                <a:ea typeface="+mn-ea"/>
                <a:cs typeface="+mn-cs"/>
              </a:rPr>
              <a:t>Sukriti, K.C., Tewolde, S., Laverty, A.A., Costelloe, C., Papoutsi, C., Reidy, C., </a:t>
            </a:r>
            <a:r>
              <a:rPr lang="x-none" sz="1200" kern="1200" dirty="0" err="1">
                <a:solidFill>
                  <a:schemeClr val="tx1"/>
                </a:solidFill>
                <a:effectLst/>
                <a:latin typeface="+mn-lt"/>
                <a:ea typeface="+mn-ea"/>
                <a:cs typeface="+mn-cs"/>
              </a:rPr>
              <a:t>Gudgin</a:t>
            </a:r>
            <a:r>
              <a:rPr lang="x-none" sz="1200" kern="1200" dirty="0">
                <a:solidFill>
                  <a:schemeClr val="tx1"/>
                </a:solidFill>
                <a:effectLst/>
                <a:latin typeface="+mn-lt"/>
                <a:ea typeface="+mn-ea"/>
                <a:cs typeface="+mn-cs"/>
              </a:rPr>
              <a:t>, B., Shenton, C., Majeed, A., Powell, J. and Greaves, F., 2023. Uptake and adoption of the NHS App in England: an observational study. </a:t>
            </a:r>
            <a:r>
              <a:rPr lang="x-none" sz="1200" i="1" kern="1200" dirty="0">
                <a:solidFill>
                  <a:schemeClr val="tx1"/>
                </a:solidFill>
                <a:effectLst/>
                <a:latin typeface="+mn-lt"/>
                <a:ea typeface="+mn-ea"/>
                <a:cs typeface="+mn-cs"/>
              </a:rPr>
              <a:t>The British Journal of General Practice</a:t>
            </a:r>
            <a:r>
              <a:rPr lang="x-none" sz="1200" kern="1200" dirty="0">
                <a:solidFill>
                  <a:schemeClr val="tx1"/>
                </a:solidFill>
                <a:effectLst/>
                <a:latin typeface="+mn-lt"/>
                <a:ea typeface="+mn-ea"/>
                <a:cs typeface="+mn-cs"/>
              </a:rPr>
              <a:t>, </a:t>
            </a:r>
            <a:r>
              <a:rPr lang="x-none" sz="1200" i="1" kern="1200" dirty="0">
                <a:solidFill>
                  <a:schemeClr val="tx1"/>
                </a:solidFill>
                <a:effectLst/>
                <a:latin typeface="+mn-lt"/>
                <a:ea typeface="+mn-ea"/>
                <a:cs typeface="+mn-cs"/>
              </a:rPr>
              <a:t>73</a:t>
            </a:r>
            <a:r>
              <a:rPr lang="x-none" sz="1200" kern="1200" dirty="0">
                <a:solidFill>
                  <a:schemeClr val="tx1"/>
                </a:solidFill>
                <a:effectLst/>
                <a:latin typeface="+mn-lt"/>
                <a:ea typeface="+mn-ea"/>
                <a:cs typeface="+mn-cs"/>
              </a:rPr>
              <a:t>(737), p.e932.</a:t>
            </a:r>
          </a:p>
          <a:p>
            <a:r>
              <a:rPr lang="x-none" sz="1200" kern="1200" dirty="0">
                <a:solidFill>
                  <a:schemeClr val="tx1"/>
                </a:solidFill>
                <a:effectLst/>
                <a:latin typeface="+mn-lt"/>
                <a:ea typeface="+mn-ea"/>
                <a:cs typeface="+mn-cs"/>
              </a:rPr>
              <a:t>Topol, E., 2019. </a:t>
            </a:r>
            <a:r>
              <a:rPr lang="x-none" sz="1200" i="1" kern="1200" dirty="0">
                <a:solidFill>
                  <a:schemeClr val="tx1"/>
                </a:solidFill>
                <a:effectLst/>
                <a:latin typeface="+mn-lt"/>
                <a:ea typeface="+mn-ea"/>
                <a:cs typeface="+mn-cs"/>
              </a:rPr>
              <a:t>Deep medicine: how artificial intelligence can make healthcare human again</a:t>
            </a:r>
            <a:r>
              <a:rPr lang="x-none" sz="1200" kern="1200" dirty="0">
                <a:solidFill>
                  <a:schemeClr val="tx1"/>
                </a:solidFill>
                <a:effectLst/>
                <a:latin typeface="+mn-lt"/>
                <a:ea typeface="+mn-ea"/>
                <a:cs typeface="+mn-cs"/>
              </a:rPr>
              <a:t>. Hachette UK.</a:t>
            </a:r>
          </a:p>
          <a:p>
            <a:endParaRPr lang="en-GB" dirty="0"/>
          </a:p>
        </p:txBody>
      </p:sp>
      <p:sp>
        <p:nvSpPr>
          <p:cNvPr id="4" name="Slide Number Placeholder 3"/>
          <p:cNvSpPr>
            <a:spLocks noGrp="1"/>
          </p:cNvSpPr>
          <p:nvPr>
            <p:ph type="sldNum" sz="quarter" idx="5"/>
          </p:nvPr>
        </p:nvSpPr>
        <p:spPr/>
        <p:txBody>
          <a:bodyPr/>
          <a:lstStyle/>
          <a:p>
            <a:fld id="{222296EF-405D-43D3-B7E9-D10AD3D10CBB}" type="slidenum">
              <a:rPr lang="en-GB" smtClean="0"/>
              <a:t>12</a:t>
            </a:fld>
            <a:endParaRPr lang="en-GB" dirty="0"/>
          </a:p>
        </p:txBody>
      </p:sp>
    </p:spTree>
    <p:extLst>
      <p:ext uri="{BB962C8B-B14F-4D97-AF65-F5344CB8AC3E}">
        <p14:creationId xmlns:p14="http://schemas.microsoft.com/office/powerpoint/2010/main" val="4268502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3D255AD-4680-4AAC-BBC7-993AC296F2B3}"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9152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51077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3D255AD-4680-4AAC-BBC7-993AC296F2B3}"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1503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3954883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291669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4193170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2263453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C4653A5-BFFD-4D49-AF2E-A4D5297CE1E0}" type="datetimeFigureOut">
              <a:rPr lang="en-GB" smtClean="0"/>
              <a:t>08/11/2025</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3D255AD-4680-4AAC-BBC7-993AC296F2B3}" type="slidenum">
              <a:rPr lang="en-GB" smtClean="0"/>
              <a:t>‹#›</a:t>
            </a:fld>
            <a:endParaRPr lang="en-GB" dirty="0"/>
          </a:p>
        </p:txBody>
      </p:sp>
    </p:spTree>
    <p:extLst>
      <p:ext uri="{BB962C8B-B14F-4D97-AF65-F5344CB8AC3E}">
        <p14:creationId xmlns:p14="http://schemas.microsoft.com/office/powerpoint/2010/main" val="119691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263740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71700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4653A5-BFFD-4D49-AF2E-A4D5297CE1E0}" type="datetimeFigureOut">
              <a:rPr lang="en-GB" smtClean="0"/>
              <a:t>08/11/2025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3D255AD-4680-4AAC-BBC7-993AC296F2B3}" type="slidenum">
              <a:rPr lang="en-GB" smtClean="0"/>
              <a:t>‹#›</a:t>
            </a:fld>
            <a:endParaRPr lang="en-GB" dirty="0"/>
          </a:p>
        </p:txBody>
      </p:sp>
    </p:spTree>
    <p:extLst>
      <p:ext uri="{BB962C8B-B14F-4D97-AF65-F5344CB8AC3E}">
        <p14:creationId xmlns:p14="http://schemas.microsoft.com/office/powerpoint/2010/main" val="4251768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C4653A5-BFFD-4D49-AF2E-A4D5297CE1E0}" type="datetimeFigureOut">
              <a:rPr lang="en-GB" smtClean="0"/>
              <a:t>08/11/2025</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3D255AD-4680-4AAC-BBC7-993AC296F2B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185314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ice.org.uk/what-nice-does/digital-health/evidence-standards-framework-esf-for-digital-health-technologi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njl-admin.nihr.ac.uk/document/download/20464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24770-160B-2AEE-AEAE-591EDC9E1FDF}"/>
              </a:ext>
            </a:extLst>
          </p:cNvPr>
          <p:cNvSpPr>
            <a:spLocks noGrp="1"/>
          </p:cNvSpPr>
          <p:nvPr>
            <p:ph type="ctrTitle"/>
          </p:nvPr>
        </p:nvSpPr>
        <p:spPr>
          <a:xfrm>
            <a:off x="1097279" y="758953"/>
            <a:ext cx="10061171" cy="2695448"/>
          </a:xfrm>
        </p:spPr>
        <p:txBody>
          <a:bodyPr>
            <a:normAutofit fontScale="90000"/>
          </a:bodyPr>
          <a:lstStyle/>
          <a:p>
            <a:r>
              <a:rPr lang="x-none" b="1" dirty="0"/>
              <a:t>NHS App and Digital Transformation in Health and Social Care</a:t>
            </a:r>
            <a:endParaRPr lang="en-GB" dirty="0"/>
          </a:p>
        </p:txBody>
      </p:sp>
      <p:sp>
        <p:nvSpPr>
          <p:cNvPr id="3" name="Subtitle 2">
            <a:extLst>
              <a:ext uri="{FF2B5EF4-FFF2-40B4-BE49-F238E27FC236}">
                <a16:creationId xmlns:a16="http://schemas.microsoft.com/office/drawing/2014/main" id="{894D405D-2A4A-6633-400F-8900B351E1D7}"/>
              </a:ext>
            </a:extLst>
          </p:cNvPr>
          <p:cNvSpPr>
            <a:spLocks noGrp="1"/>
          </p:cNvSpPr>
          <p:nvPr>
            <p:ph type="subTitle" idx="1"/>
          </p:nvPr>
        </p:nvSpPr>
        <p:spPr>
          <a:xfrm>
            <a:off x="1100051" y="4455620"/>
            <a:ext cx="10058400" cy="1741980"/>
          </a:xfrm>
        </p:spPr>
        <p:txBody>
          <a:bodyPr>
            <a:normAutofit/>
          </a:bodyPr>
          <a:lstStyle/>
          <a:p>
            <a:pPr algn="ctr"/>
            <a:r>
              <a:rPr lang="en-GB" sz="3200" b="1" dirty="0"/>
              <a:t>Mohammed Mustafa Ali </a:t>
            </a:r>
          </a:p>
          <a:p>
            <a:pPr algn="ctr"/>
            <a:r>
              <a:rPr lang="en-GB" sz="3200" b="1" dirty="0"/>
              <a:t>2244081</a:t>
            </a:r>
          </a:p>
        </p:txBody>
      </p:sp>
    </p:spTree>
    <p:extLst>
      <p:ext uri="{BB962C8B-B14F-4D97-AF65-F5344CB8AC3E}">
        <p14:creationId xmlns:p14="http://schemas.microsoft.com/office/powerpoint/2010/main" val="3572278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700D8-E97A-287A-722A-1640D91C9352}"/>
              </a:ext>
            </a:extLst>
          </p:cNvPr>
          <p:cNvSpPr>
            <a:spLocks noGrp="1"/>
          </p:cNvSpPr>
          <p:nvPr>
            <p:ph type="title"/>
          </p:nvPr>
        </p:nvSpPr>
        <p:spPr>
          <a:xfrm>
            <a:off x="0" y="284176"/>
            <a:ext cx="12192000" cy="1508760"/>
          </a:xfrm>
        </p:spPr>
        <p:txBody>
          <a:bodyPr/>
          <a:lstStyle/>
          <a:p>
            <a:r>
              <a:rPr lang="x-none" b="1" dirty="0"/>
              <a:t>Introduction</a:t>
            </a:r>
            <a:endParaRPr lang="en-GB" dirty="0"/>
          </a:p>
        </p:txBody>
      </p:sp>
      <p:sp>
        <p:nvSpPr>
          <p:cNvPr id="3" name="Content Placeholder 2">
            <a:extLst>
              <a:ext uri="{FF2B5EF4-FFF2-40B4-BE49-F238E27FC236}">
                <a16:creationId xmlns:a16="http://schemas.microsoft.com/office/drawing/2014/main" id="{ABD3A2F5-E60B-C03A-9933-2FB65654B9F4}"/>
              </a:ext>
            </a:extLst>
          </p:cNvPr>
          <p:cNvSpPr>
            <a:spLocks noGrp="1"/>
          </p:cNvSpPr>
          <p:nvPr>
            <p:ph idx="1"/>
          </p:nvPr>
        </p:nvSpPr>
        <p:spPr>
          <a:xfrm>
            <a:off x="0" y="2011680"/>
            <a:ext cx="12192000" cy="4206240"/>
          </a:xfrm>
        </p:spPr>
        <p:txBody>
          <a:bodyPr>
            <a:noAutofit/>
          </a:bodyPr>
          <a:lstStyle/>
          <a:p>
            <a:pPr>
              <a:buFont typeface="Wingdings" panose="05000000000000000000" pitchFamily="2" charset="2"/>
              <a:buChar char="v"/>
            </a:pPr>
            <a:r>
              <a:rPr lang="en-GB" sz="2400" dirty="0"/>
              <a:t>The digital evolution is transforming the way people access and experience the delivery of health and social care services.</a:t>
            </a:r>
          </a:p>
          <a:p>
            <a:pPr>
              <a:buFont typeface="Wingdings" panose="05000000000000000000" pitchFamily="2" charset="2"/>
              <a:buChar char="v"/>
            </a:pPr>
            <a:r>
              <a:rPr lang="en-GB" sz="2400" dirty="0"/>
              <a:t>Digital transformation is the process of incorporating digital technologies to promote clinical practice efficiency, patients’ autonomy and enhance collaboration.</a:t>
            </a:r>
          </a:p>
          <a:p>
            <a:pPr>
              <a:buFont typeface="Wingdings" panose="05000000000000000000" pitchFamily="2" charset="2"/>
              <a:buChar char="v"/>
            </a:pPr>
            <a:r>
              <a:rPr lang="en-GB" sz="2400" dirty="0"/>
              <a:t>An example of this digital transformation is the implementation of NHS App.</a:t>
            </a:r>
          </a:p>
          <a:p>
            <a:pPr>
              <a:buFont typeface="Wingdings" panose="05000000000000000000" pitchFamily="2" charset="2"/>
              <a:buChar char="v"/>
            </a:pPr>
            <a:r>
              <a:rPr lang="en-GB" sz="2400" dirty="0"/>
              <a:t>This App has acted as the bridge between patients, healthcare professionals and digital records.</a:t>
            </a:r>
          </a:p>
          <a:p>
            <a:pPr>
              <a:buFont typeface="Wingdings" panose="05000000000000000000" pitchFamily="2" charset="2"/>
              <a:buChar char="v"/>
            </a:pPr>
            <a:r>
              <a:rPr lang="en-GB" sz="2400" dirty="0"/>
              <a:t>In this presentation, a critical analysis of the NHS App will be done to understand how the app assists healthcare professionals and enables patients.</a:t>
            </a:r>
          </a:p>
          <a:p>
            <a:pPr>
              <a:buFont typeface="Wingdings" panose="05000000000000000000" pitchFamily="2" charset="2"/>
              <a:buChar char="v"/>
            </a:pPr>
            <a:r>
              <a:rPr lang="en-GB" sz="2400" dirty="0"/>
              <a:t>The presentation will explore the value of digital transformation, issues, and its broader social effect.</a:t>
            </a:r>
          </a:p>
        </p:txBody>
      </p:sp>
    </p:spTree>
    <p:extLst>
      <p:ext uri="{BB962C8B-B14F-4D97-AF65-F5344CB8AC3E}">
        <p14:creationId xmlns:p14="http://schemas.microsoft.com/office/powerpoint/2010/main" val="115837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5449-13AA-0C18-9764-A25AC64D663C}"/>
              </a:ext>
            </a:extLst>
          </p:cNvPr>
          <p:cNvSpPr>
            <a:spLocks noGrp="1"/>
          </p:cNvSpPr>
          <p:nvPr>
            <p:ph type="title"/>
          </p:nvPr>
        </p:nvSpPr>
        <p:spPr>
          <a:xfrm>
            <a:off x="0" y="284176"/>
            <a:ext cx="12192000" cy="1508760"/>
          </a:xfrm>
        </p:spPr>
        <p:txBody>
          <a:bodyPr/>
          <a:lstStyle/>
          <a:p>
            <a:r>
              <a:rPr lang="x-none" b="1" dirty="0"/>
              <a:t>Digital transformation in health and care</a:t>
            </a:r>
            <a:endParaRPr lang="en-GB" dirty="0"/>
          </a:p>
        </p:txBody>
      </p:sp>
      <p:sp>
        <p:nvSpPr>
          <p:cNvPr id="3" name="Content Placeholder 2">
            <a:extLst>
              <a:ext uri="{FF2B5EF4-FFF2-40B4-BE49-F238E27FC236}">
                <a16:creationId xmlns:a16="http://schemas.microsoft.com/office/drawing/2014/main" id="{628AD10F-F1E9-6842-DC23-4C932CE3B604}"/>
              </a:ext>
            </a:extLst>
          </p:cNvPr>
          <p:cNvSpPr>
            <a:spLocks noGrp="1"/>
          </p:cNvSpPr>
          <p:nvPr>
            <p:ph idx="1"/>
          </p:nvPr>
        </p:nvSpPr>
        <p:spPr>
          <a:xfrm>
            <a:off x="0" y="2071641"/>
            <a:ext cx="8582025" cy="4295292"/>
          </a:xfrm>
        </p:spPr>
        <p:txBody>
          <a:bodyPr>
            <a:normAutofit/>
          </a:bodyPr>
          <a:lstStyle/>
          <a:p>
            <a:pPr>
              <a:buFont typeface="Wingdings" panose="05000000000000000000" pitchFamily="2" charset="2"/>
              <a:buChar char="v"/>
            </a:pPr>
            <a:r>
              <a:rPr lang="en-GB" sz="2400" dirty="0"/>
              <a:t>The most important motivations of digital transformation are efficiency requirements, accessibility, interoperability and patient empowerment.</a:t>
            </a:r>
          </a:p>
          <a:p>
            <a:pPr>
              <a:buFont typeface="Wingdings" panose="05000000000000000000" pitchFamily="2" charset="2"/>
              <a:buChar char="v"/>
            </a:pPr>
            <a:r>
              <a:rPr lang="en-GB" sz="2400" dirty="0"/>
              <a:t>The adoption is guided by national frameworks like the NHS Long Term Plan and the Evidence Standards Framework created by the NICE to ensure safety and effectiveness of the processes.</a:t>
            </a:r>
          </a:p>
          <a:p>
            <a:pPr>
              <a:buFont typeface="Wingdings" panose="05000000000000000000" pitchFamily="2" charset="2"/>
              <a:buChar char="v"/>
            </a:pPr>
            <a:r>
              <a:rPr lang="en-GB" sz="2400" dirty="0"/>
              <a:t>NHS Digital supports this change by using infrastructure, governance and innovation in services.</a:t>
            </a:r>
          </a:p>
        </p:txBody>
      </p:sp>
      <p:pic>
        <p:nvPicPr>
          <p:cNvPr id="5" name="Picture 4">
            <a:extLst>
              <a:ext uri="{FF2B5EF4-FFF2-40B4-BE49-F238E27FC236}">
                <a16:creationId xmlns:a16="http://schemas.microsoft.com/office/drawing/2014/main" id="{D2A2FE7D-B0AC-53E3-C2B9-25ADFF173783}"/>
              </a:ext>
            </a:extLst>
          </p:cNvPr>
          <p:cNvPicPr>
            <a:picLocks noChangeAspect="1"/>
          </p:cNvPicPr>
          <p:nvPr/>
        </p:nvPicPr>
        <p:blipFill>
          <a:blip r:embed="rId3"/>
          <a:stretch>
            <a:fillRect/>
          </a:stretch>
        </p:blipFill>
        <p:spPr>
          <a:xfrm>
            <a:off x="8582025" y="1400175"/>
            <a:ext cx="3609975" cy="5457825"/>
          </a:xfrm>
          <a:prstGeom prst="rect">
            <a:avLst/>
          </a:prstGeom>
        </p:spPr>
      </p:pic>
    </p:spTree>
    <p:extLst>
      <p:ext uri="{BB962C8B-B14F-4D97-AF65-F5344CB8AC3E}">
        <p14:creationId xmlns:p14="http://schemas.microsoft.com/office/powerpoint/2010/main" val="201048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50D61-B584-999B-E1D6-582162F5F1E5}"/>
              </a:ext>
            </a:extLst>
          </p:cNvPr>
          <p:cNvSpPr>
            <a:spLocks noGrp="1"/>
          </p:cNvSpPr>
          <p:nvPr>
            <p:ph type="title"/>
          </p:nvPr>
        </p:nvSpPr>
        <p:spPr>
          <a:xfrm>
            <a:off x="0" y="284176"/>
            <a:ext cx="12192000" cy="1508760"/>
          </a:xfrm>
        </p:spPr>
        <p:txBody>
          <a:bodyPr/>
          <a:lstStyle/>
          <a:p>
            <a:r>
              <a:rPr lang="x-none" b="1" dirty="0"/>
              <a:t>Overview of the NHS App</a:t>
            </a:r>
            <a:endParaRPr lang="en-GB" b="1" dirty="0"/>
          </a:p>
        </p:txBody>
      </p:sp>
      <p:sp>
        <p:nvSpPr>
          <p:cNvPr id="3" name="Content Placeholder 2">
            <a:extLst>
              <a:ext uri="{FF2B5EF4-FFF2-40B4-BE49-F238E27FC236}">
                <a16:creationId xmlns:a16="http://schemas.microsoft.com/office/drawing/2014/main" id="{A1605786-338F-917D-010B-97E6A4222134}"/>
              </a:ext>
            </a:extLst>
          </p:cNvPr>
          <p:cNvSpPr>
            <a:spLocks noGrp="1"/>
          </p:cNvSpPr>
          <p:nvPr>
            <p:ph idx="1"/>
          </p:nvPr>
        </p:nvSpPr>
        <p:spPr>
          <a:xfrm>
            <a:off x="0" y="2011680"/>
            <a:ext cx="12192000" cy="4206240"/>
          </a:xfrm>
        </p:spPr>
        <p:txBody>
          <a:bodyPr>
            <a:normAutofit/>
          </a:bodyPr>
          <a:lstStyle/>
          <a:p>
            <a:pPr>
              <a:buFont typeface="Wingdings" panose="05000000000000000000" pitchFamily="2" charset="2"/>
              <a:buChar char="v"/>
            </a:pPr>
            <a:r>
              <a:rPr lang="x-none" sz="2400" dirty="0"/>
              <a:t>NHS App is an example of an app created by NHS England and NHS Digital in 2018 and serves as a national digital portal to healthcare services.</a:t>
            </a:r>
          </a:p>
          <a:p>
            <a:pPr>
              <a:buFont typeface="Wingdings" panose="05000000000000000000" pitchFamily="2" charset="2"/>
              <a:buChar char="v"/>
            </a:pPr>
            <a:r>
              <a:rPr lang="x-none" sz="2400" dirty="0"/>
              <a:t>It allows users to make appointments, request repeat prescriptions and access their medical records easily.</a:t>
            </a:r>
          </a:p>
          <a:p>
            <a:pPr>
              <a:buFont typeface="Wingdings" panose="05000000000000000000" pitchFamily="2" charset="2"/>
              <a:buChar char="v"/>
            </a:pPr>
            <a:r>
              <a:rPr lang="x-none" sz="2400" dirty="0"/>
              <a:t>The App incorporates the services of NHS 111 Online, COVID-19 vaccine records, and symptom checkers.</a:t>
            </a:r>
          </a:p>
          <a:p>
            <a:pPr>
              <a:buFont typeface="Wingdings" panose="05000000000000000000" pitchFamily="2" charset="2"/>
              <a:buChar char="v"/>
            </a:pPr>
            <a:r>
              <a:rPr lang="x-none" sz="2400" dirty="0"/>
              <a:t>It can be linked directly with the GP systems, which would provide real-time data sharing and enhance communication between patients and clinicians.</a:t>
            </a:r>
          </a:p>
          <a:p>
            <a:pPr>
              <a:buFont typeface="Wingdings" panose="05000000000000000000" pitchFamily="2" charset="2"/>
              <a:buChar char="v"/>
            </a:pPr>
            <a:r>
              <a:rPr lang="x-none" sz="2400" dirty="0"/>
              <a:t>Its overwhelming number of registered users (more than 33 million) indicates its massive contribution to improving the accessibility and efficiency of healthcare.</a:t>
            </a:r>
          </a:p>
        </p:txBody>
      </p:sp>
    </p:spTree>
    <p:extLst>
      <p:ext uri="{BB962C8B-B14F-4D97-AF65-F5344CB8AC3E}">
        <p14:creationId xmlns:p14="http://schemas.microsoft.com/office/powerpoint/2010/main" val="102689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9FE3E-7D74-0021-7BA9-8F2101FDAD03}"/>
              </a:ext>
            </a:extLst>
          </p:cNvPr>
          <p:cNvSpPr>
            <a:spLocks noGrp="1"/>
          </p:cNvSpPr>
          <p:nvPr>
            <p:ph type="title"/>
          </p:nvPr>
        </p:nvSpPr>
        <p:spPr>
          <a:xfrm>
            <a:off x="0" y="284176"/>
            <a:ext cx="12192000" cy="1508760"/>
          </a:xfrm>
        </p:spPr>
        <p:txBody>
          <a:bodyPr/>
          <a:lstStyle/>
          <a:p>
            <a:r>
              <a:rPr lang="x-none" b="1" dirty="0"/>
              <a:t>Benefits to Service User (Patients and Public)</a:t>
            </a:r>
            <a:endParaRPr lang="en-GB" dirty="0"/>
          </a:p>
        </p:txBody>
      </p:sp>
      <p:sp>
        <p:nvSpPr>
          <p:cNvPr id="3" name="Content Placeholder 2">
            <a:extLst>
              <a:ext uri="{FF2B5EF4-FFF2-40B4-BE49-F238E27FC236}">
                <a16:creationId xmlns:a16="http://schemas.microsoft.com/office/drawing/2014/main" id="{22C77F61-717D-7F30-9AFE-FC758EC9E7A4}"/>
              </a:ext>
            </a:extLst>
          </p:cNvPr>
          <p:cNvSpPr>
            <a:spLocks noGrp="1"/>
          </p:cNvSpPr>
          <p:nvPr>
            <p:ph idx="1"/>
          </p:nvPr>
        </p:nvSpPr>
        <p:spPr>
          <a:xfrm>
            <a:off x="0" y="2011680"/>
            <a:ext cx="12192000" cy="4206240"/>
          </a:xfrm>
        </p:spPr>
        <p:txBody>
          <a:bodyPr>
            <a:normAutofit/>
          </a:bodyPr>
          <a:lstStyle/>
          <a:p>
            <a:pPr>
              <a:buFont typeface="Wingdings" panose="05000000000000000000" pitchFamily="2" charset="2"/>
              <a:buChar char="v"/>
            </a:pPr>
            <a:r>
              <a:rPr lang="x-none" sz="2400" dirty="0"/>
              <a:t>The NHS App also increases the level of user autonomy, offering immediate access to individual health data and records.</a:t>
            </a:r>
          </a:p>
          <a:p>
            <a:pPr>
              <a:buFont typeface="Wingdings" panose="05000000000000000000" pitchFamily="2" charset="2"/>
              <a:buChar char="v"/>
            </a:pPr>
            <a:r>
              <a:rPr lang="x-none" sz="2400" dirty="0"/>
              <a:t>Users have more self-efficacy when it comes to keeping track of conditions and repeat prescriptions.</a:t>
            </a:r>
          </a:p>
          <a:p>
            <a:pPr>
              <a:buFont typeface="Wingdings" panose="05000000000000000000" pitchFamily="2" charset="2"/>
              <a:buChar char="v"/>
            </a:pPr>
            <a:r>
              <a:rPr lang="x-none" sz="2400" dirty="0"/>
              <a:t>The openness and comprehension has enhanced citizens trust and involvement in digital services in the NHS.</a:t>
            </a:r>
          </a:p>
          <a:p>
            <a:pPr>
              <a:buFont typeface="Wingdings" panose="05000000000000000000" pitchFamily="2" charset="2"/>
              <a:buChar char="v"/>
            </a:pPr>
            <a:r>
              <a:rPr lang="x-none" sz="2400" dirty="0"/>
              <a:t>Although these benefits exist there is still unequal digital literacy and access which restricts equitable benefits.</a:t>
            </a:r>
          </a:p>
        </p:txBody>
      </p:sp>
    </p:spTree>
    <p:extLst>
      <p:ext uri="{BB962C8B-B14F-4D97-AF65-F5344CB8AC3E}">
        <p14:creationId xmlns:p14="http://schemas.microsoft.com/office/powerpoint/2010/main" val="599164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360C-39FA-8382-A5BE-2E6D0FA1F55C}"/>
              </a:ext>
            </a:extLst>
          </p:cNvPr>
          <p:cNvSpPr>
            <a:spLocks noGrp="1"/>
          </p:cNvSpPr>
          <p:nvPr>
            <p:ph type="title"/>
          </p:nvPr>
        </p:nvSpPr>
        <p:spPr>
          <a:xfrm>
            <a:off x="0" y="284176"/>
            <a:ext cx="12192000" cy="1508760"/>
          </a:xfrm>
        </p:spPr>
        <p:txBody>
          <a:bodyPr/>
          <a:lstStyle/>
          <a:p>
            <a:r>
              <a:rPr lang="x-none" b="1" dirty="0"/>
              <a:t>Benefits to Health and Care Professionals</a:t>
            </a:r>
            <a:endParaRPr lang="en-GB" dirty="0"/>
          </a:p>
        </p:txBody>
      </p:sp>
      <p:sp>
        <p:nvSpPr>
          <p:cNvPr id="3" name="Content Placeholder 2">
            <a:extLst>
              <a:ext uri="{FF2B5EF4-FFF2-40B4-BE49-F238E27FC236}">
                <a16:creationId xmlns:a16="http://schemas.microsoft.com/office/drawing/2014/main" id="{B0918F9A-6BF8-059D-6CB9-C38FE60F47DD}"/>
              </a:ext>
            </a:extLst>
          </p:cNvPr>
          <p:cNvSpPr>
            <a:spLocks noGrp="1"/>
          </p:cNvSpPr>
          <p:nvPr>
            <p:ph idx="1"/>
          </p:nvPr>
        </p:nvSpPr>
        <p:spPr>
          <a:xfrm>
            <a:off x="5066676" y="1792936"/>
            <a:ext cx="7125324" cy="5065064"/>
          </a:xfrm>
        </p:spPr>
        <p:txBody>
          <a:bodyPr>
            <a:normAutofit/>
          </a:bodyPr>
          <a:lstStyle/>
          <a:p>
            <a:pPr>
              <a:buFont typeface="Wingdings" panose="05000000000000000000" pitchFamily="2" charset="2"/>
              <a:buChar char="v"/>
            </a:pPr>
            <a:r>
              <a:rPr lang="x-none" sz="2400" dirty="0"/>
              <a:t>The NHS App helps specialists to automatize everyday administrative processes, increasing the efficiency of work.</a:t>
            </a:r>
          </a:p>
          <a:p>
            <a:pPr>
              <a:buFont typeface="Wingdings" panose="05000000000000000000" pitchFamily="2" charset="2"/>
              <a:buChar char="v"/>
            </a:pPr>
            <a:r>
              <a:rPr lang="x-none" sz="2400" dirty="0"/>
              <a:t>There is increased accuracy and timeliness of sharing patient information, in case of integration with GP systems.</a:t>
            </a:r>
          </a:p>
          <a:p>
            <a:pPr>
              <a:buFont typeface="Wingdings" panose="05000000000000000000" pitchFamily="2" charset="2"/>
              <a:buChar char="v"/>
            </a:pPr>
            <a:r>
              <a:rPr lang="x-none" sz="2400" dirty="0"/>
              <a:t>The decreased number of manual labour also enables clinicians to work more in direct and person-centred care.</a:t>
            </a:r>
          </a:p>
          <a:p>
            <a:pPr>
              <a:buFont typeface="Wingdings" panose="05000000000000000000" pitchFamily="2" charset="2"/>
              <a:buChar char="v"/>
            </a:pPr>
            <a:r>
              <a:rPr lang="x-none" sz="2400" dirty="0"/>
              <a:t>However, digital transformation entails processual adjustment and creation of digital competency in employees.</a:t>
            </a:r>
          </a:p>
        </p:txBody>
      </p:sp>
      <p:pic>
        <p:nvPicPr>
          <p:cNvPr id="7" name="Picture 6">
            <a:extLst>
              <a:ext uri="{FF2B5EF4-FFF2-40B4-BE49-F238E27FC236}">
                <a16:creationId xmlns:a16="http://schemas.microsoft.com/office/drawing/2014/main" id="{73A49B04-0ABE-9BD1-6AF4-AE6732B52AD9}"/>
              </a:ext>
            </a:extLst>
          </p:cNvPr>
          <p:cNvPicPr>
            <a:picLocks noChangeAspect="1"/>
          </p:cNvPicPr>
          <p:nvPr/>
        </p:nvPicPr>
        <p:blipFill>
          <a:blip r:embed="rId3"/>
          <a:stretch>
            <a:fillRect/>
          </a:stretch>
        </p:blipFill>
        <p:spPr>
          <a:xfrm>
            <a:off x="128509" y="1971675"/>
            <a:ext cx="4938166" cy="4766810"/>
          </a:xfrm>
          <a:prstGeom prst="rect">
            <a:avLst/>
          </a:prstGeom>
        </p:spPr>
      </p:pic>
    </p:spTree>
    <p:extLst>
      <p:ext uri="{BB962C8B-B14F-4D97-AF65-F5344CB8AC3E}">
        <p14:creationId xmlns:p14="http://schemas.microsoft.com/office/powerpoint/2010/main" val="4212157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A28AD-51A8-9D80-1C78-131DCFB097DE}"/>
              </a:ext>
            </a:extLst>
          </p:cNvPr>
          <p:cNvSpPr>
            <a:spLocks noGrp="1"/>
          </p:cNvSpPr>
          <p:nvPr>
            <p:ph type="title"/>
          </p:nvPr>
        </p:nvSpPr>
        <p:spPr>
          <a:xfrm>
            <a:off x="0" y="284176"/>
            <a:ext cx="12192000" cy="1508760"/>
          </a:xfrm>
        </p:spPr>
        <p:txBody>
          <a:bodyPr/>
          <a:lstStyle/>
          <a:p>
            <a:r>
              <a:rPr lang="x-none" b="1" dirty="0"/>
              <a:t>Impacts to Populations and Communities</a:t>
            </a:r>
            <a:endParaRPr lang="en-GB" b="1" dirty="0"/>
          </a:p>
        </p:txBody>
      </p:sp>
      <p:sp>
        <p:nvSpPr>
          <p:cNvPr id="3" name="Content Placeholder 2">
            <a:extLst>
              <a:ext uri="{FF2B5EF4-FFF2-40B4-BE49-F238E27FC236}">
                <a16:creationId xmlns:a16="http://schemas.microsoft.com/office/drawing/2014/main" id="{5AB83555-88C6-F3B1-EC40-C672827CBBC2}"/>
              </a:ext>
            </a:extLst>
          </p:cNvPr>
          <p:cNvSpPr>
            <a:spLocks noGrp="1"/>
          </p:cNvSpPr>
          <p:nvPr>
            <p:ph idx="1"/>
          </p:nvPr>
        </p:nvSpPr>
        <p:spPr>
          <a:xfrm>
            <a:off x="0" y="1740139"/>
            <a:ext cx="8178800" cy="4939259"/>
          </a:xfrm>
        </p:spPr>
        <p:txBody>
          <a:bodyPr>
            <a:noAutofit/>
          </a:bodyPr>
          <a:lstStyle/>
          <a:p>
            <a:pPr>
              <a:buFont typeface="Wingdings" panose="05000000000000000000" pitchFamily="2" charset="2"/>
              <a:buChar char="v"/>
            </a:pPr>
            <a:r>
              <a:rPr lang="x-none" sz="2400" dirty="0"/>
              <a:t>The NHS App has emerged as one of the most important instruments in the field of public health, allowing conducting mass monitoring and communication with the population.</a:t>
            </a:r>
          </a:p>
          <a:p>
            <a:pPr>
              <a:buFont typeface="Wingdings" panose="05000000000000000000" pitchFamily="2" charset="2"/>
              <a:buChar char="v"/>
            </a:pPr>
            <a:r>
              <a:rPr lang="x-none" sz="2400" dirty="0"/>
              <a:t>The experience of the COVID-19 showed that digital platforms could be used to access remotely and have a certification of vaccination.</a:t>
            </a:r>
          </a:p>
          <a:p>
            <a:pPr>
              <a:buFont typeface="Wingdings" panose="05000000000000000000" pitchFamily="2" charset="2"/>
              <a:buChar char="v"/>
            </a:pPr>
            <a:r>
              <a:rPr lang="x-none" sz="2400" dirty="0"/>
              <a:t>The App facilitates health promotion through self-care, preventative behaviours, and digital literacy.</a:t>
            </a:r>
          </a:p>
          <a:p>
            <a:pPr>
              <a:buFont typeface="Wingdings" panose="05000000000000000000" pitchFamily="2" charset="2"/>
              <a:buChar char="v"/>
            </a:pPr>
            <a:r>
              <a:rPr lang="x-none" sz="2400" dirty="0"/>
              <a:t>Although these gains have been achieved, digital disparities still exist and they restrict access by vulnerable groups.</a:t>
            </a:r>
          </a:p>
          <a:p>
            <a:pPr>
              <a:buFont typeface="Wingdings" panose="05000000000000000000" pitchFamily="2" charset="2"/>
              <a:buChar char="v"/>
            </a:pPr>
            <a:r>
              <a:rPr lang="x-none" sz="2400" dirty="0"/>
              <a:t>Inclusive design and digital outreach should be continued to achieve equitable population health outcomes.</a:t>
            </a:r>
          </a:p>
        </p:txBody>
      </p:sp>
      <p:pic>
        <p:nvPicPr>
          <p:cNvPr id="5" name="Picture 4">
            <a:extLst>
              <a:ext uri="{FF2B5EF4-FFF2-40B4-BE49-F238E27FC236}">
                <a16:creationId xmlns:a16="http://schemas.microsoft.com/office/drawing/2014/main" id="{31BB258B-FFE3-DB2C-0482-67A06894927F}"/>
              </a:ext>
            </a:extLst>
          </p:cNvPr>
          <p:cNvPicPr>
            <a:picLocks noChangeAspect="1"/>
          </p:cNvPicPr>
          <p:nvPr/>
        </p:nvPicPr>
        <p:blipFill>
          <a:blip r:embed="rId3"/>
          <a:stretch>
            <a:fillRect/>
          </a:stretch>
        </p:blipFill>
        <p:spPr>
          <a:xfrm>
            <a:off x="8178800" y="1792937"/>
            <a:ext cx="4013200" cy="4523196"/>
          </a:xfrm>
          <a:prstGeom prst="rect">
            <a:avLst/>
          </a:prstGeom>
        </p:spPr>
      </p:pic>
    </p:spTree>
    <p:extLst>
      <p:ext uri="{BB962C8B-B14F-4D97-AF65-F5344CB8AC3E}">
        <p14:creationId xmlns:p14="http://schemas.microsoft.com/office/powerpoint/2010/main" val="897382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FED2B-9098-609B-2D22-8E50FB385B6C}"/>
              </a:ext>
            </a:extLst>
          </p:cNvPr>
          <p:cNvSpPr>
            <a:spLocks noGrp="1"/>
          </p:cNvSpPr>
          <p:nvPr>
            <p:ph type="title"/>
          </p:nvPr>
        </p:nvSpPr>
        <p:spPr>
          <a:xfrm>
            <a:off x="0" y="284176"/>
            <a:ext cx="12192000" cy="1508760"/>
          </a:xfrm>
        </p:spPr>
        <p:txBody>
          <a:bodyPr/>
          <a:lstStyle/>
          <a:p>
            <a:r>
              <a:rPr lang="x-none" b="1" dirty="0"/>
              <a:t>Challenges and Barriers</a:t>
            </a:r>
            <a:endParaRPr lang="en-GB" dirty="0"/>
          </a:p>
        </p:txBody>
      </p:sp>
      <p:sp>
        <p:nvSpPr>
          <p:cNvPr id="3" name="Content Placeholder 2">
            <a:extLst>
              <a:ext uri="{FF2B5EF4-FFF2-40B4-BE49-F238E27FC236}">
                <a16:creationId xmlns:a16="http://schemas.microsoft.com/office/drawing/2014/main" id="{39CDC78E-7CEC-D6DE-0E43-362BE5590140}"/>
              </a:ext>
            </a:extLst>
          </p:cNvPr>
          <p:cNvSpPr>
            <a:spLocks noGrp="1"/>
          </p:cNvSpPr>
          <p:nvPr>
            <p:ph idx="1"/>
          </p:nvPr>
        </p:nvSpPr>
        <p:spPr>
          <a:xfrm>
            <a:off x="0" y="2011680"/>
            <a:ext cx="12192000" cy="4206240"/>
          </a:xfrm>
        </p:spPr>
        <p:txBody>
          <a:bodyPr>
            <a:normAutofit/>
          </a:bodyPr>
          <a:lstStyle/>
          <a:p>
            <a:pPr>
              <a:buFont typeface="Wingdings" panose="05000000000000000000" pitchFamily="2" charset="2"/>
              <a:buChar char="v"/>
            </a:pPr>
            <a:r>
              <a:rPr lang="x-none" sz="2400" dirty="0"/>
              <a:t>The NHS App has continued to experience some challenges associated with unequal access and digital illiteracy despite its advancements.</a:t>
            </a:r>
          </a:p>
          <a:p>
            <a:pPr>
              <a:buFont typeface="Wingdings" panose="05000000000000000000" pitchFamily="2" charset="2"/>
              <a:buChar char="v"/>
            </a:pPr>
            <a:r>
              <a:rPr lang="x-none" sz="2400" dirty="0"/>
              <a:t>The privacy of data and the security of cybersecurity remain the issues that define the level of trust and professional responsibility of the population.</a:t>
            </a:r>
          </a:p>
          <a:p>
            <a:pPr>
              <a:buFont typeface="Wingdings" panose="05000000000000000000" pitchFamily="2" charset="2"/>
              <a:buChar char="v"/>
            </a:pPr>
            <a:r>
              <a:rPr lang="x-none" sz="2400" dirty="0"/>
              <a:t>Technical integration of fragmented systems within NHS systems constrains smooth flow of information and efficiency.</a:t>
            </a:r>
          </a:p>
          <a:p>
            <a:pPr>
              <a:buFont typeface="Wingdings" panose="05000000000000000000" pitchFamily="2" charset="2"/>
              <a:buChar char="v"/>
            </a:pPr>
            <a:r>
              <a:rPr lang="x-none" sz="2400" dirty="0"/>
              <a:t>Resistance to digital change is a condition of some health professionals and patients with fear of making a mistake or losing control.</a:t>
            </a:r>
          </a:p>
          <a:p>
            <a:pPr>
              <a:buFont typeface="Wingdings" panose="05000000000000000000" pitchFamily="2" charset="2"/>
              <a:buChar char="v"/>
            </a:pPr>
            <a:r>
              <a:rPr lang="x-none" sz="2400" dirty="0"/>
              <a:t>The solutions to such obstacles include policy change, online learning, and system review.</a:t>
            </a:r>
          </a:p>
        </p:txBody>
      </p:sp>
    </p:spTree>
    <p:extLst>
      <p:ext uri="{BB962C8B-B14F-4D97-AF65-F5344CB8AC3E}">
        <p14:creationId xmlns:p14="http://schemas.microsoft.com/office/powerpoint/2010/main" val="1352195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1F169-551B-4765-9D7E-6CEBE09AC936}"/>
              </a:ext>
            </a:extLst>
          </p:cNvPr>
          <p:cNvSpPr>
            <a:spLocks noGrp="1"/>
          </p:cNvSpPr>
          <p:nvPr>
            <p:ph type="title"/>
          </p:nvPr>
        </p:nvSpPr>
        <p:spPr>
          <a:xfrm>
            <a:off x="0" y="284176"/>
            <a:ext cx="12192000" cy="1508760"/>
          </a:xfrm>
        </p:spPr>
        <p:txBody>
          <a:bodyPr/>
          <a:lstStyle/>
          <a:p>
            <a:r>
              <a:rPr lang="x-none" b="1" dirty="0"/>
              <a:t>Effectiveness of the Digital Transformation</a:t>
            </a:r>
            <a:endParaRPr lang="en-GB" dirty="0"/>
          </a:p>
        </p:txBody>
      </p:sp>
      <p:sp>
        <p:nvSpPr>
          <p:cNvPr id="3" name="Content Placeholder 2">
            <a:extLst>
              <a:ext uri="{FF2B5EF4-FFF2-40B4-BE49-F238E27FC236}">
                <a16:creationId xmlns:a16="http://schemas.microsoft.com/office/drawing/2014/main" id="{C292732C-2184-B365-89DB-5CC212760C8D}"/>
              </a:ext>
            </a:extLst>
          </p:cNvPr>
          <p:cNvSpPr>
            <a:spLocks noGrp="1"/>
          </p:cNvSpPr>
          <p:nvPr>
            <p:ph idx="1"/>
          </p:nvPr>
        </p:nvSpPr>
        <p:spPr>
          <a:xfrm>
            <a:off x="0" y="2011680"/>
            <a:ext cx="12192000" cy="4206240"/>
          </a:xfrm>
        </p:spPr>
        <p:txBody>
          <a:bodyPr>
            <a:normAutofit/>
          </a:bodyPr>
          <a:lstStyle/>
          <a:p>
            <a:pPr>
              <a:buFont typeface="Wingdings" panose="05000000000000000000" pitchFamily="2" charset="2"/>
              <a:buChar char="v"/>
            </a:pPr>
            <a:r>
              <a:rPr lang="x-none" sz="2400" dirty="0"/>
              <a:t>The effectiveness of the NHS App is assessed based on the levels of adoption, user satisfaction, and efficiency of the services.</a:t>
            </a:r>
          </a:p>
          <a:p>
            <a:pPr>
              <a:buFont typeface="Wingdings" panose="05000000000000000000" pitchFamily="2" charset="2"/>
              <a:buChar char="v"/>
            </a:pPr>
            <a:r>
              <a:rPr lang="x-none" sz="2400" dirty="0"/>
              <a:t>By 2023, the number of registered users was more than 33 million, meaning that there was massive digital interaction in England.</a:t>
            </a:r>
          </a:p>
          <a:p>
            <a:pPr>
              <a:buFont typeface="Wingdings" panose="05000000000000000000" pitchFamily="2" charset="2"/>
              <a:buChar char="v"/>
            </a:pPr>
            <a:r>
              <a:rPr lang="x-none" sz="2400" dirty="0"/>
              <a:t>There is evidence of enhanced access to GP services and less administrative load during primary care.</a:t>
            </a:r>
          </a:p>
          <a:p>
            <a:pPr>
              <a:buFont typeface="Wingdings" panose="05000000000000000000" pitchFamily="2" charset="2"/>
              <a:buChar char="v"/>
            </a:pPr>
            <a:r>
              <a:rPr lang="x-none" sz="2400" dirty="0"/>
              <a:t>Nonetheless, there are differences in demographic adoption, as there are still underlying disparities in digital adoption.</a:t>
            </a:r>
          </a:p>
          <a:p>
            <a:pPr>
              <a:buFont typeface="Wingdings" panose="05000000000000000000" pitchFamily="2" charset="2"/>
              <a:buChar char="v"/>
            </a:pPr>
            <a:r>
              <a:rPr lang="x-none" sz="2400" dirty="0"/>
              <a:t>Constant review of the features is crucial to improve them, make them inclusive, and boost their professional integration.</a:t>
            </a:r>
          </a:p>
          <a:p>
            <a:pPr>
              <a:buFont typeface="Wingdings" panose="05000000000000000000" pitchFamily="2" charset="2"/>
              <a:buChar char="v"/>
            </a:pPr>
            <a:endParaRPr lang="en-GB" sz="2400" dirty="0"/>
          </a:p>
        </p:txBody>
      </p:sp>
    </p:spTree>
    <p:extLst>
      <p:ext uri="{BB962C8B-B14F-4D97-AF65-F5344CB8AC3E}">
        <p14:creationId xmlns:p14="http://schemas.microsoft.com/office/powerpoint/2010/main" val="951198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7C44C-A8D7-A986-6B30-20D8A456E621}"/>
              </a:ext>
            </a:extLst>
          </p:cNvPr>
          <p:cNvSpPr>
            <a:spLocks noGrp="1"/>
          </p:cNvSpPr>
          <p:nvPr>
            <p:ph type="title"/>
          </p:nvPr>
        </p:nvSpPr>
        <p:spPr>
          <a:xfrm>
            <a:off x="0" y="284176"/>
            <a:ext cx="12192000" cy="1508760"/>
          </a:xfrm>
        </p:spPr>
        <p:txBody>
          <a:bodyPr/>
          <a:lstStyle/>
          <a:p>
            <a:r>
              <a:rPr lang="x-none" b="1" dirty="0"/>
              <a:t>Future Directions and Innovations</a:t>
            </a:r>
            <a:endParaRPr lang="en-GB" dirty="0"/>
          </a:p>
        </p:txBody>
      </p:sp>
      <p:sp>
        <p:nvSpPr>
          <p:cNvPr id="3" name="Content Placeholder 2">
            <a:extLst>
              <a:ext uri="{FF2B5EF4-FFF2-40B4-BE49-F238E27FC236}">
                <a16:creationId xmlns:a16="http://schemas.microsoft.com/office/drawing/2014/main" id="{9BB4CA39-10E4-566C-0E0B-D5506866D8C1}"/>
              </a:ext>
            </a:extLst>
          </p:cNvPr>
          <p:cNvSpPr>
            <a:spLocks noGrp="1"/>
          </p:cNvSpPr>
          <p:nvPr>
            <p:ph idx="1"/>
          </p:nvPr>
        </p:nvSpPr>
        <p:spPr>
          <a:xfrm>
            <a:off x="0" y="2011680"/>
            <a:ext cx="12192000" cy="4206240"/>
          </a:xfrm>
        </p:spPr>
        <p:txBody>
          <a:bodyPr>
            <a:normAutofit/>
          </a:bodyPr>
          <a:lstStyle/>
          <a:p>
            <a:pPr>
              <a:buFont typeface="Wingdings" panose="05000000000000000000" pitchFamily="2" charset="2"/>
              <a:buChar char="v"/>
            </a:pPr>
            <a:r>
              <a:rPr lang="x-none" sz="2400" dirty="0"/>
              <a:t>NHS App is also under development including artificial intelligence and wearable health technologies.</a:t>
            </a:r>
          </a:p>
          <a:p>
            <a:pPr>
              <a:buFont typeface="Wingdings" panose="05000000000000000000" pitchFamily="2" charset="2"/>
              <a:buChar char="v"/>
            </a:pPr>
            <a:r>
              <a:rPr lang="x-none" sz="2400" dirty="0"/>
              <a:t>These innovations are to be enhanced to personalisation, early detection, and predictive healthcare analytics.</a:t>
            </a:r>
          </a:p>
          <a:p>
            <a:pPr>
              <a:buFont typeface="Wingdings" panose="05000000000000000000" pitchFamily="2" charset="2"/>
              <a:buChar char="v"/>
            </a:pPr>
            <a:r>
              <a:rPr lang="x-none" sz="2400" dirty="0"/>
              <a:t>This will be possible because of improved interoperability that will lead to free flow of information among all the NHS and social care systems.</a:t>
            </a:r>
          </a:p>
          <a:p>
            <a:pPr>
              <a:buFont typeface="Wingdings" panose="05000000000000000000" pitchFamily="2" charset="2"/>
              <a:buChar char="v"/>
            </a:pPr>
            <a:r>
              <a:rPr lang="x-none" sz="2400" dirty="0"/>
              <a:t>The digital transformation needs workforce training and alignment of policies to proceed with the innovation.</a:t>
            </a:r>
          </a:p>
          <a:p>
            <a:pPr>
              <a:buFont typeface="Wingdings" panose="05000000000000000000" pitchFamily="2" charset="2"/>
              <a:buChar char="v"/>
            </a:pPr>
            <a:r>
              <a:rPr lang="x-none" sz="2400" dirty="0"/>
              <a:t>The main concern that should be held in mind is ethical management and fairness whereby technology can be incorporated to add to human care rather than to replace it.</a:t>
            </a:r>
          </a:p>
          <a:p>
            <a:pPr>
              <a:buFont typeface="Wingdings" panose="05000000000000000000" pitchFamily="2" charset="2"/>
              <a:buChar char="v"/>
            </a:pPr>
            <a:endParaRPr lang="x-none" sz="2400" dirty="0"/>
          </a:p>
        </p:txBody>
      </p:sp>
    </p:spTree>
    <p:extLst>
      <p:ext uri="{BB962C8B-B14F-4D97-AF65-F5344CB8AC3E}">
        <p14:creationId xmlns:p14="http://schemas.microsoft.com/office/powerpoint/2010/main" val="3470159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D533-D1B5-31AD-4C07-F4D863D382F3}"/>
              </a:ext>
            </a:extLst>
          </p:cNvPr>
          <p:cNvSpPr>
            <a:spLocks noGrp="1"/>
          </p:cNvSpPr>
          <p:nvPr>
            <p:ph type="title"/>
          </p:nvPr>
        </p:nvSpPr>
        <p:spPr>
          <a:xfrm>
            <a:off x="0" y="284176"/>
            <a:ext cx="12192000" cy="1508760"/>
          </a:xfrm>
        </p:spPr>
        <p:txBody>
          <a:bodyPr/>
          <a:lstStyle/>
          <a:p>
            <a:r>
              <a:rPr lang="x-none" b="1" dirty="0"/>
              <a:t>Conclusion</a:t>
            </a:r>
            <a:endParaRPr lang="en-GB" b="1" dirty="0"/>
          </a:p>
        </p:txBody>
      </p:sp>
      <p:sp>
        <p:nvSpPr>
          <p:cNvPr id="3" name="Content Placeholder 2">
            <a:extLst>
              <a:ext uri="{FF2B5EF4-FFF2-40B4-BE49-F238E27FC236}">
                <a16:creationId xmlns:a16="http://schemas.microsoft.com/office/drawing/2014/main" id="{8A3CB7D2-9263-8110-C2D7-CB741732A7DD}"/>
              </a:ext>
            </a:extLst>
          </p:cNvPr>
          <p:cNvSpPr>
            <a:spLocks noGrp="1"/>
          </p:cNvSpPr>
          <p:nvPr>
            <p:ph idx="1"/>
          </p:nvPr>
        </p:nvSpPr>
        <p:spPr>
          <a:xfrm>
            <a:off x="0" y="2011680"/>
            <a:ext cx="12192000" cy="4206240"/>
          </a:xfrm>
        </p:spPr>
        <p:txBody>
          <a:bodyPr>
            <a:normAutofit lnSpcReduction="10000"/>
          </a:bodyPr>
          <a:lstStyle/>
          <a:p>
            <a:pPr>
              <a:buFont typeface="Wingdings" panose="05000000000000000000" pitchFamily="2" charset="2"/>
              <a:buChar char="v"/>
            </a:pPr>
            <a:r>
              <a:rPr lang="en-GB" sz="2400" dirty="0"/>
              <a:t>The NHS App is an example of how health and care accessibility, efficiency, and user empowerment can be improved due to the digital transformation.</a:t>
            </a:r>
          </a:p>
          <a:p>
            <a:pPr>
              <a:buFont typeface="Wingdings" panose="05000000000000000000" pitchFamily="2" charset="2"/>
              <a:buChar char="v"/>
            </a:pPr>
            <a:r>
              <a:rPr lang="en-GB" sz="2400" dirty="0"/>
              <a:t>It shows how a policy-grounded and professionally-grounded innovation can enhance communication and decision-making in health sector.</a:t>
            </a:r>
          </a:p>
          <a:p>
            <a:pPr>
              <a:buFont typeface="Wingdings" panose="05000000000000000000" pitchFamily="2" charset="2"/>
              <a:buChar char="v"/>
            </a:pPr>
            <a:r>
              <a:rPr lang="en-GB" sz="2400" dirty="0"/>
              <a:t>This critical analysis has shown that although there are tangible advantages, there exist challenges too.</a:t>
            </a:r>
          </a:p>
          <a:p>
            <a:pPr>
              <a:buFont typeface="Wingdings" panose="05000000000000000000" pitchFamily="2" charset="2"/>
              <a:buChar char="v"/>
            </a:pPr>
            <a:r>
              <a:rPr lang="en-GB" sz="2400" dirty="0"/>
              <a:t>These challenges include digital exclusion, data privacy, and system integration issues.</a:t>
            </a:r>
          </a:p>
          <a:p>
            <a:pPr>
              <a:buFont typeface="Wingdings" panose="05000000000000000000" pitchFamily="2" charset="2"/>
              <a:buChar char="v"/>
            </a:pPr>
            <a:r>
              <a:rPr lang="en-GB" sz="2400" dirty="0"/>
              <a:t>Therefore, investing in workforce, interoperability and user-centred design must be remain to maintain the momentum</a:t>
            </a:r>
          </a:p>
          <a:p>
            <a:pPr>
              <a:buFont typeface="Wingdings" panose="05000000000000000000" pitchFamily="2" charset="2"/>
              <a:buChar char="v"/>
            </a:pPr>
            <a:r>
              <a:rPr lang="en-GB" sz="2400"/>
              <a:t>To achieve equitable </a:t>
            </a:r>
            <a:r>
              <a:rPr lang="en-GB" sz="2400" dirty="0"/>
              <a:t>and person-centred healthcare among all populations, digital inclusion and constant innovation are key to success.</a:t>
            </a:r>
          </a:p>
        </p:txBody>
      </p:sp>
    </p:spTree>
    <p:extLst>
      <p:ext uri="{BB962C8B-B14F-4D97-AF65-F5344CB8AC3E}">
        <p14:creationId xmlns:p14="http://schemas.microsoft.com/office/powerpoint/2010/main" val="960779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E152-33A4-5F2F-C590-AD895678774A}"/>
              </a:ext>
            </a:extLst>
          </p:cNvPr>
          <p:cNvSpPr>
            <a:spLocks noGrp="1"/>
          </p:cNvSpPr>
          <p:nvPr>
            <p:ph type="title"/>
          </p:nvPr>
        </p:nvSpPr>
        <p:spPr>
          <a:xfrm>
            <a:off x="0" y="284176"/>
            <a:ext cx="12192000" cy="1508760"/>
          </a:xfrm>
        </p:spPr>
        <p:txBody>
          <a:bodyPr/>
          <a:lstStyle/>
          <a:p>
            <a:r>
              <a:rPr lang="en-GB" b="1" dirty="0"/>
              <a:t>References</a:t>
            </a:r>
          </a:p>
        </p:txBody>
      </p:sp>
      <p:sp>
        <p:nvSpPr>
          <p:cNvPr id="3" name="Content Placeholder 2">
            <a:extLst>
              <a:ext uri="{FF2B5EF4-FFF2-40B4-BE49-F238E27FC236}">
                <a16:creationId xmlns:a16="http://schemas.microsoft.com/office/drawing/2014/main" id="{4B54B9BD-9A71-D126-6FC9-42A0632271B7}"/>
              </a:ext>
            </a:extLst>
          </p:cNvPr>
          <p:cNvSpPr>
            <a:spLocks noGrp="1"/>
          </p:cNvSpPr>
          <p:nvPr>
            <p:ph idx="1"/>
          </p:nvPr>
        </p:nvSpPr>
        <p:spPr>
          <a:xfrm>
            <a:off x="0" y="2011680"/>
            <a:ext cx="12192000" cy="4206240"/>
          </a:xfrm>
        </p:spPr>
        <p:txBody>
          <a:bodyPr>
            <a:normAutofit/>
          </a:bodyPr>
          <a:lstStyle/>
          <a:p>
            <a:pPr>
              <a:buFont typeface="Wingdings" panose="05000000000000000000" pitchFamily="2" charset="2"/>
              <a:buChar char="v"/>
            </a:pPr>
            <a:r>
              <a:rPr lang="x-none" sz="2400" dirty="0"/>
              <a:t>Kc, S., Papoutsi, C., Reidy, C., </a:t>
            </a:r>
            <a:r>
              <a:rPr lang="x-none" sz="2400" dirty="0" err="1"/>
              <a:t>Gudgin</a:t>
            </a:r>
            <a:r>
              <a:rPr lang="x-none" sz="2400" dirty="0"/>
              <a:t>, B., Powell, J., Majeed, A., Greaves, F. and Laverty, A.A., 2024. Differences in use of a patient portal across sociodemographic groups: observational study of the NHS app in England. </a:t>
            </a:r>
            <a:r>
              <a:rPr lang="x-none" sz="2400" i="1" dirty="0"/>
              <a:t>Journal of Medical Internet Research</a:t>
            </a:r>
            <a:r>
              <a:rPr lang="x-none" sz="2400" dirty="0"/>
              <a:t>, </a:t>
            </a:r>
            <a:r>
              <a:rPr lang="x-none" sz="2400" i="1" dirty="0"/>
              <a:t>26</a:t>
            </a:r>
            <a:r>
              <a:rPr lang="x-none" sz="2400" dirty="0"/>
              <a:t>, p.e56320.</a:t>
            </a:r>
          </a:p>
          <a:p>
            <a:pPr>
              <a:buFont typeface="Wingdings" panose="05000000000000000000" pitchFamily="2" charset="2"/>
              <a:buChar char="v"/>
            </a:pPr>
            <a:r>
              <a:rPr lang="x-none" sz="2400" dirty="0"/>
              <a:t>National Institute for Health and Care Excellence (NICE) (2019) </a:t>
            </a:r>
            <a:r>
              <a:rPr lang="x-none" sz="2400" i="1" dirty="0"/>
              <a:t>Evidence standards framework for digital health technologies (ESF).</a:t>
            </a:r>
            <a:r>
              <a:rPr lang="x-none" sz="2400" dirty="0"/>
              <a:t> [Online]. Available at: </a:t>
            </a:r>
            <a:r>
              <a:rPr lang="x-none" sz="2400" u="sng" dirty="0">
                <a:hlinkClick r:id="rId3"/>
              </a:rPr>
              <a:t>https://www.nice.org.uk/what-nice-does/digital-health/evidence-standards-framework-esf-for-digital-health-technologies</a:t>
            </a:r>
            <a:r>
              <a:rPr lang="en-GB" sz="2400" dirty="0"/>
              <a:t> </a:t>
            </a:r>
            <a:r>
              <a:rPr lang="x-none" sz="2400" dirty="0"/>
              <a:t>(Accessed: 5 November 2025).</a:t>
            </a:r>
          </a:p>
          <a:p>
            <a:pPr>
              <a:buFont typeface="Wingdings" panose="05000000000000000000" pitchFamily="2" charset="2"/>
              <a:buChar char="v"/>
            </a:pPr>
            <a:r>
              <a:rPr lang="x-none" sz="2400" dirty="0"/>
              <a:t>National Institute for Health and Care Research (NIHR) (2024) </a:t>
            </a:r>
            <a:r>
              <a:rPr lang="x-none" sz="2400" i="1" dirty="0"/>
              <a:t>Evaluating the national rollout of the NHS App in England.</a:t>
            </a:r>
            <a:r>
              <a:rPr lang="x-none" sz="2400" dirty="0"/>
              <a:t> [Online]. Available at: </a:t>
            </a:r>
            <a:r>
              <a:rPr lang="x-none" sz="2400" u="sng" dirty="0">
                <a:hlinkClick r:id="rId4"/>
              </a:rPr>
              <a:t>https://njl-admin.nihr.ac.uk/document/download/2046404</a:t>
            </a:r>
            <a:r>
              <a:rPr lang="x-none" sz="2400" dirty="0"/>
              <a:t> (Accessed: 5 November 2025).</a:t>
            </a:r>
          </a:p>
        </p:txBody>
      </p:sp>
    </p:spTree>
    <p:extLst>
      <p:ext uri="{BB962C8B-B14F-4D97-AF65-F5344CB8AC3E}">
        <p14:creationId xmlns:p14="http://schemas.microsoft.com/office/powerpoint/2010/main" val="337565900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3312</Words>
  <Application>Microsoft Office PowerPoint</Application>
  <PresentationFormat>Widescreen</PresentationFormat>
  <Paragraphs>94</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lpstr>
      <vt:lpstr>NHS App and Digital Transformation in Health and Social Care</vt:lpstr>
      <vt:lpstr>Introduction</vt:lpstr>
      <vt:lpstr>Digital transformation in health and care</vt:lpstr>
      <vt:lpstr>Overview of the NHS App</vt:lpstr>
      <vt:lpstr>Benefits to Service User (Patients and Public)</vt:lpstr>
      <vt:lpstr>Benefits to Health and Care Professionals</vt:lpstr>
      <vt:lpstr>Impacts to Populations and Communities</vt:lpstr>
      <vt:lpstr>Challenges and Barriers</vt:lpstr>
      <vt:lpstr>Effectiveness of the Digital Transformation</vt:lpstr>
      <vt:lpstr>Future Directions and Innovations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App and Digital Transformation in Health and Social Care</dc:title>
  <dc:creator/>
  <cp:lastModifiedBy>mustafa ali</cp:lastModifiedBy>
  <cp:revision>2</cp:revision>
  <dcterms:created xsi:type="dcterms:W3CDTF">2025-11-06T07:23:04Z</dcterms:created>
  <dcterms:modified xsi:type="dcterms:W3CDTF">2025-11-08T12:41:34Z</dcterms:modified>
</cp:coreProperties>
</file>