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9" r:id="rId7"/>
    <p:sldId id="261" r:id="rId8"/>
    <p:sldId id="320" r:id="rId9"/>
    <p:sldId id="292" r:id="rId10"/>
    <p:sldId id="319" r:id="rId11"/>
    <p:sldId id="291" r:id="rId12"/>
    <p:sldId id="293" r:id="rId13"/>
    <p:sldId id="279" r:id="rId14"/>
    <p:sldId id="264" r:id="rId15"/>
    <p:sldId id="265" r:id="rId16"/>
    <p:sldId id="263" r:id="rId17"/>
    <p:sldId id="267" r:id="rId18"/>
    <p:sldId id="266" r:id="rId19"/>
    <p:sldId id="268" r:id="rId20"/>
    <p:sldId id="271" r:id="rId21"/>
    <p:sldId id="272" r:id="rId22"/>
    <p:sldId id="270" r:id="rId23"/>
    <p:sldId id="274" r:id="rId24"/>
    <p:sldId id="275" r:id="rId25"/>
    <p:sldId id="277" r:id="rId26"/>
    <p:sldId id="278" r:id="rId27"/>
    <p:sldId id="27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B1EE2-C0A7-4473-B54D-3CD3325388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415DBE-83CD-41D4-9A50-E6418AA02C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84318-A16C-492B-9BAE-074553D626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0026C3-52AC-4441-A06F-BA0B913D1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F8D8-3044-4533-944E-9D7312EC8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606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23C09-721D-45C5-AE29-E56A0A506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71055-8269-4F85-961A-02B926169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A2B783-0A4C-45CB-A172-047D35E6F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4A7C2-6BD6-48D7-82AD-581A10B27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B14CD-C87B-49BB-BBD0-FCBF78A51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583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EA9C2-E3C6-4F33-97C9-60324C7F6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C047B-346A-4D9E-A46F-BE4EBEB7B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12C6C-CE9E-4FE5-95A6-D6833AB5F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988AF-69A6-4EBF-B9C5-70C9F4247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FDE3F-7EE3-4B2D-9CA2-95CE32049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394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ECB69-BA29-4104-BB7C-00CBDFFC1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3FCA6-8ADF-404E-A170-7AE7E92E99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9E9DDA-DD4B-4DB5-A9DF-E5F95E2733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E08369-26D5-4F8C-9DB9-12A275777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2F13E-C309-4CE2-9741-BE40424C2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3DBBFE-3962-46E9-BBE2-8F51F58F8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712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E7F4F-7D0F-4176-BF3F-534E0B15E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FEF9B1-E948-4B20-B483-E176578943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B4CAA4-DFF6-465B-AC24-2A67C5498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237F89-FDE4-4D23-9E10-2C37C67FE1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FDE60F-9A4B-4075-898B-88592CCFFA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1A648A-3C55-4EBB-9144-32C6ED383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507D21-2154-4A03-848D-B16300621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CBD7B0-E68A-4D6A-9059-80DE82C0E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590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BA6E-371E-4FBD-90D8-91BED590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F84CC6-97EF-4819-A0C5-55051E4E6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701AD-D3DC-48B7-A19B-B54D806C8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A2291E-226E-4E26-BE02-598396BD4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54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7A29CB-A76A-4D72-B1E2-D0703F9AC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5995DF-16A1-4A3E-AB25-AB70C7907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ADB70E-4715-47E8-B5A7-55A514A8B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422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22A13-9262-493C-8E3F-1EA515EF0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6C14C-2BE0-4A68-9D15-736FB0CB1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A32644-3CDC-4FC6-9C64-57C2CBCAD9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6A04EA-3D26-433A-9F74-5C92021E6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50F54-810E-4F5A-933B-F24479893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CE5F3D-256F-4698-8DD4-74277DF8B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985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30CA8-3F73-447F-AF53-9BA131645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2D3919-09E8-4D6B-B532-8449BFCCDC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E1CCB0-E7A1-40BB-8314-88BA5E84B4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D5EE8C-2768-42FB-868D-08DAF74F3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E49964-1FFF-4441-9CA8-16FC8FCCA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B7B56-F357-4AA6-99D6-467D75C27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730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3F6E1-EA85-4D08-A8F8-5A0DF5C27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E25A13-F1AA-4D4D-83CF-CAB0DDBFB1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4148E-9472-4D19-B54E-C6702B75A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501A3-5767-43B7-BAB5-32064B049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CC05E2-A51F-4567-82D7-FE1A5BCC3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982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C3A6BB-61DD-4010-9E9E-971B32735A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99327A-F5F3-4DBC-ACE4-FE51C1D0FE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BACC3-5C64-4C9E-8F24-A6AB7A79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89F737-0E65-4990-BAF0-FD6C0BD15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48C63-C6B9-4796-B507-DCF2159CD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679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4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2F4538-5F8B-4659-A01D-8FF116B76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C118A6-1DCB-4422-BCC6-DBEEDF997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B958D7-399C-4598-AF90-B2827F33D4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D40A1-A3A0-416F-BF1E-EB192E89471D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A048E-B205-4631-A8F1-4A0472E255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EF4A6B-8B5B-4075-824D-10EFD5907F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C93EC-F2B3-492D-8A41-EDFCD4808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12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619589B-B100-4C3C-8890-46168646F7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54" t="34787" r="47371" b="15288"/>
          <a:stretch/>
        </p:blipFill>
        <p:spPr>
          <a:xfrm>
            <a:off x="921274" y="1311442"/>
            <a:ext cx="2481943" cy="492433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B58411A-B6AE-4B6C-B6AB-388784C287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2698" y="2001072"/>
            <a:ext cx="5096698" cy="363962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3A8000-4709-441F-ACD5-9821DF0B5DBD}"/>
              </a:ext>
            </a:extLst>
          </p:cNvPr>
          <p:cNvSpPr txBox="1"/>
          <p:nvPr/>
        </p:nvSpPr>
        <p:spPr>
          <a:xfrm>
            <a:off x="3128210" y="309383"/>
            <a:ext cx="8010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/>
              <a:t>Hunting in the Palaeolithic record</a:t>
            </a:r>
          </a:p>
        </p:txBody>
      </p:sp>
    </p:spTree>
    <p:extLst>
      <p:ext uri="{BB962C8B-B14F-4D97-AF65-F5344CB8AC3E}">
        <p14:creationId xmlns:p14="http://schemas.microsoft.com/office/powerpoint/2010/main" val="2698053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CFB0EF4-B7D2-49C7-9AE7-814989EDFD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5426010"/>
              </p:ext>
            </p:extLst>
          </p:nvPr>
        </p:nvGraphicFramePr>
        <p:xfrm>
          <a:off x="1928872" y="1393434"/>
          <a:ext cx="8128000" cy="350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22034460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279283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Common traits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Neanderthal traits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8852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Cooperative, group hunting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Narrower range of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84328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Use of terrain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dangerous killing techniques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2026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Carrying meat back to home bases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Varied prey according to season, but do not schedule within seasons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4022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Dividing carcasses further (sharing)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out and back pattern used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9757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Cooking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Travelled shorter distances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7915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Varying tactics for different game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clear sex differentiation in foraging groups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7382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Hunting journeys of more than a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1761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8382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BCC29-345A-40A9-A5AC-3FA49A9F9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934" y="592006"/>
            <a:ext cx="10515600" cy="1325563"/>
          </a:xfrm>
        </p:spPr>
        <p:txBody>
          <a:bodyPr/>
          <a:lstStyle/>
          <a:p>
            <a:r>
              <a:rPr lang="en-GB" dirty="0"/>
              <a:t>Planning requires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0FCE26-44E1-44D0-8C8C-4A450FCA9C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54" t="14135" r="22308" b="9073"/>
          <a:stretch/>
        </p:blipFill>
        <p:spPr>
          <a:xfrm rot="10800000">
            <a:off x="4984511" y="517991"/>
            <a:ext cx="7040194" cy="52663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29CD2-1759-4E46-A25E-F14D05294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940" y="2411973"/>
            <a:ext cx="10515600" cy="1325563"/>
          </a:xfrm>
        </p:spPr>
        <p:txBody>
          <a:bodyPr>
            <a:noAutofit/>
          </a:bodyPr>
          <a:lstStyle/>
          <a:p>
            <a:r>
              <a:rPr lang="en-GB" sz="2400" b="1" dirty="0"/>
              <a:t>Short-term and long-term </a:t>
            </a:r>
          </a:p>
          <a:p>
            <a:pPr marL="0" indent="0">
              <a:buNone/>
            </a:pPr>
            <a:r>
              <a:rPr lang="en-GB" sz="2400" b="1" dirty="0"/>
              <a:t>    memory</a:t>
            </a:r>
          </a:p>
          <a:p>
            <a:r>
              <a:rPr lang="en-GB" sz="2400" b="1" dirty="0"/>
              <a:t>A concept of past, present </a:t>
            </a:r>
          </a:p>
          <a:p>
            <a:pPr marL="0" indent="0">
              <a:buNone/>
            </a:pPr>
            <a:r>
              <a:rPr lang="en-GB" sz="2400" b="1" dirty="0"/>
              <a:t>    and future</a:t>
            </a:r>
          </a:p>
        </p:txBody>
      </p:sp>
    </p:spTree>
    <p:extLst>
      <p:ext uri="{BB962C8B-B14F-4D97-AF65-F5344CB8AC3E}">
        <p14:creationId xmlns:p14="http://schemas.microsoft.com/office/powerpoint/2010/main" val="3330101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BCC29-345A-40A9-A5AC-3FA49A9F9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requires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29CD2-1759-4E46-A25E-F14D05294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/>
          <a:lstStyle/>
          <a:p>
            <a:r>
              <a:rPr lang="en-GB" dirty="0"/>
              <a:t>Short-term and long-term memory</a:t>
            </a:r>
          </a:p>
          <a:p>
            <a:r>
              <a:rPr lang="en-GB" dirty="0"/>
              <a:t>A concept of past, present and future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F1D7D-0B17-4D3F-A653-09DA56BA8EF7}"/>
              </a:ext>
            </a:extLst>
          </p:cNvPr>
          <p:cNvSpPr txBox="1"/>
          <p:nvPr/>
        </p:nvSpPr>
        <p:spPr>
          <a:xfrm>
            <a:off x="270933" y="3781922"/>
            <a:ext cx="112908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What do we meant when we talk about ‘Planning ahead:?</a:t>
            </a:r>
          </a:p>
        </p:txBody>
      </p:sp>
    </p:spTree>
    <p:extLst>
      <p:ext uri="{BB962C8B-B14F-4D97-AF65-F5344CB8AC3E}">
        <p14:creationId xmlns:p14="http://schemas.microsoft.com/office/powerpoint/2010/main" val="634229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750676C-F918-44E1-98C4-8C049CD54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755" y="450845"/>
            <a:ext cx="6559865" cy="5956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045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750676C-F918-44E1-98C4-8C049CD54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755" y="450845"/>
            <a:ext cx="6559865" cy="59563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243EE46-1200-492F-9B32-99DD31A292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712" t="15740" r="33938" b="7468"/>
          <a:stretch/>
        </p:blipFill>
        <p:spPr>
          <a:xfrm>
            <a:off x="7562707" y="115077"/>
            <a:ext cx="4317617" cy="6627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945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6A03250-BBD9-4750-B86F-A6CE2D0C310C}"/>
              </a:ext>
            </a:extLst>
          </p:cNvPr>
          <p:cNvSpPr>
            <a:spLocks noGrp="1"/>
          </p:cNvSpPr>
          <p:nvPr/>
        </p:nvSpPr>
        <p:spPr>
          <a:xfrm>
            <a:off x="1981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NZ" dirty="0"/>
              <a:t>Fire can be used to:</a:t>
            </a:r>
          </a:p>
          <a:p>
            <a:pPr lvl="1"/>
            <a:r>
              <a:rPr lang="en-NZ" sz="3200" dirty="0"/>
              <a:t>Cook food, softening it for easier digestion</a:t>
            </a:r>
          </a:p>
          <a:p>
            <a:pPr lvl="1"/>
            <a:r>
              <a:rPr lang="en-NZ" sz="3200" dirty="0"/>
              <a:t>Kill bacteria and parasites in the food</a:t>
            </a:r>
          </a:p>
          <a:p>
            <a:pPr lvl="1"/>
            <a:r>
              <a:rPr lang="en-NZ" sz="3200" dirty="0"/>
              <a:t>Keeping warm</a:t>
            </a:r>
          </a:p>
          <a:p>
            <a:pPr lvl="1"/>
            <a:r>
              <a:rPr lang="en-NZ" sz="3200" dirty="0"/>
              <a:t>Scare away predators</a:t>
            </a:r>
          </a:p>
          <a:p>
            <a:pPr lvl="1"/>
            <a:r>
              <a:rPr lang="en-NZ" sz="3200" dirty="0"/>
              <a:t>Enhance cooperative groups as a social focus</a:t>
            </a:r>
          </a:p>
          <a:p>
            <a:endParaRPr lang="en-NZ" dirty="0"/>
          </a:p>
        </p:txBody>
      </p:sp>
    </p:spTree>
    <p:extLst>
      <p:ext uri="{BB962C8B-B14F-4D97-AF65-F5344CB8AC3E}">
        <p14:creationId xmlns:p14="http://schemas.microsoft.com/office/powerpoint/2010/main" val="1725980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2" name="Rectangle 4">
            <a:extLst>
              <a:ext uri="{FF2B5EF4-FFF2-40B4-BE49-F238E27FC236}">
                <a16:creationId xmlns:a16="http://schemas.microsoft.com/office/drawing/2014/main" id="{BFE644D7-8A7F-4AA4-A94E-4CCB38B45CE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>
                <a:latin typeface="+mn-lt"/>
              </a:rPr>
              <a:t>Southfleet</a:t>
            </a:r>
            <a:r>
              <a:rPr lang="en-GB" altLang="en-US" dirty="0">
                <a:latin typeface="+mn-lt"/>
              </a:rPr>
              <a:t> Road</a:t>
            </a:r>
          </a:p>
        </p:txBody>
      </p:sp>
      <p:pic>
        <p:nvPicPr>
          <p:cNvPr id="160774" name="Picture 6" descr="Detailed view across lake sediments and landsurface looking north">
            <a:extLst>
              <a:ext uri="{FF2B5EF4-FFF2-40B4-BE49-F238E27FC236}">
                <a16:creationId xmlns:a16="http://schemas.microsoft.com/office/drawing/2014/main" id="{5A19EA61-5DB1-41AC-9102-28E227F99251}"/>
              </a:ext>
            </a:extLst>
          </p:cNvPr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78164" y="1600201"/>
            <a:ext cx="6034087" cy="45259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93" name="Picture 13" descr="View across lake and delta sediments to north">
            <a:extLst>
              <a:ext uri="{FF2B5EF4-FFF2-40B4-BE49-F238E27FC236}">
                <a16:creationId xmlns:a16="http://schemas.microsoft.com/office/drawing/2014/main" id="{324CBF3D-6E95-4B8F-AC06-204BE8C32D26}"/>
              </a:ext>
            </a:extLst>
          </p:cNvPr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8129" y="980610"/>
            <a:ext cx="5861671" cy="439625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7294" name="Picture 14" descr="Excavation on landsurface at elephant site">
            <a:extLst>
              <a:ext uri="{FF2B5EF4-FFF2-40B4-BE49-F238E27FC236}">
                <a16:creationId xmlns:a16="http://schemas.microsoft.com/office/drawing/2014/main" id="{A905014E-9A14-4ED9-A721-7F62F6AE2F4B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27800" y="238914"/>
            <a:ext cx="4575629" cy="610155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7295" name="Text Box 15">
            <a:extLst>
              <a:ext uri="{FF2B5EF4-FFF2-40B4-BE49-F238E27FC236}">
                <a16:creationId xmlns:a16="http://schemas.microsoft.com/office/drawing/2014/main" id="{F0376850-88E8-4CDE-9C4F-E124E00952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2395" y="5417137"/>
            <a:ext cx="3960812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/>
              <a:t>Lake deposits and overlying deltaic sediments looking north towards Thames</a:t>
            </a:r>
          </a:p>
        </p:txBody>
      </p:sp>
      <p:sp>
        <p:nvSpPr>
          <p:cNvPr id="97296" name="Text Box 16">
            <a:extLst>
              <a:ext uri="{FF2B5EF4-FFF2-40B4-BE49-F238E27FC236}">
                <a16:creationId xmlns:a16="http://schemas.microsoft.com/office/drawing/2014/main" id="{1C0DB507-EC53-46C0-BE16-7DD91CDA1B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7800" y="6381751"/>
            <a:ext cx="3600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Excavation of lake edge sediments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E23A555-B983-4169-9337-D959EAED9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7" name="Picture 7" descr="hols03 017">
            <a:extLst>
              <a:ext uri="{FF2B5EF4-FFF2-40B4-BE49-F238E27FC236}">
                <a16:creationId xmlns:a16="http://schemas.microsoft.com/office/drawing/2014/main" id="{C899D248-C7BC-41CA-9E2A-E6FEE84FC3F8}"/>
              </a:ext>
            </a:extLst>
          </p:cNvPr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5640" y="365125"/>
            <a:ext cx="4521882" cy="602988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8730" name="Picture 10" descr="hols03 039">
            <a:extLst>
              <a:ext uri="{FF2B5EF4-FFF2-40B4-BE49-F238E27FC236}">
                <a16:creationId xmlns:a16="http://schemas.microsoft.com/office/drawing/2014/main" id="{64B1D488-5911-4732-8589-52BC9F417613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0" y="1149052"/>
            <a:ext cx="5838753" cy="437906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36F31A1-1A93-40F6-A86A-3550F6382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6" name="Rectangle 4">
            <a:extLst>
              <a:ext uri="{FF2B5EF4-FFF2-40B4-BE49-F238E27FC236}">
                <a16:creationId xmlns:a16="http://schemas.microsoft.com/office/drawing/2014/main" id="{5872EFB8-7C07-485D-B960-A3E0078C88BD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 err="1">
                <a:latin typeface="+mn-lt"/>
                <a:ea typeface="STFangsong" panose="020B0503020204020204" pitchFamily="2" charset="-122"/>
              </a:rPr>
              <a:t>Clactonian</a:t>
            </a:r>
            <a:r>
              <a:rPr lang="en-GB" altLang="en-US" sz="4000" b="1" dirty="0">
                <a:latin typeface="+mn-lt"/>
                <a:ea typeface="STFangsong" panose="020B0503020204020204" pitchFamily="2" charset="-122"/>
              </a:rPr>
              <a:t> artefacts on a lake edge</a:t>
            </a:r>
          </a:p>
        </p:txBody>
      </p:sp>
      <p:pic>
        <p:nvPicPr>
          <p:cNvPr id="95239" name="Picture 7" descr="Clactonian core 1">
            <a:extLst>
              <a:ext uri="{FF2B5EF4-FFF2-40B4-BE49-F238E27FC236}">
                <a16:creationId xmlns:a16="http://schemas.microsoft.com/office/drawing/2014/main" id="{5997EB19-EA87-4689-B38C-C036787B01A3}"/>
              </a:ext>
            </a:extLst>
          </p:cNvPr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1200" y="2347913"/>
            <a:ext cx="4038600" cy="302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5240" name="Picture 8" descr="hols03 018">
            <a:extLst>
              <a:ext uri="{FF2B5EF4-FFF2-40B4-BE49-F238E27FC236}">
                <a16:creationId xmlns:a16="http://schemas.microsoft.com/office/drawing/2014/main" id="{B821D642-A362-4029-807C-77DFEE766CEF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347913"/>
            <a:ext cx="4038600" cy="302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5241" name="Text Box 9">
            <a:extLst>
              <a:ext uri="{FF2B5EF4-FFF2-40B4-BE49-F238E27FC236}">
                <a16:creationId xmlns:a16="http://schemas.microsoft.com/office/drawing/2014/main" id="{5D7914C3-E8BF-42FD-86C6-049359393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7800" y="5661025"/>
            <a:ext cx="36004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Test pits excavated to sample artefact density on lake edge</a:t>
            </a:r>
          </a:p>
        </p:txBody>
      </p:sp>
      <p:sp>
        <p:nvSpPr>
          <p:cNvPr id="95242" name="Text Box 10">
            <a:extLst>
              <a:ext uri="{FF2B5EF4-FFF2-40B4-BE49-F238E27FC236}">
                <a16:creationId xmlns:a16="http://schemas.microsoft.com/office/drawing/2014/main" id="{5FB1139F-681F-4BB5-93CA-A0CB3BD4E7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0" y="5734051"/>
            <a:ext cx="41036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Clactonian core from lake deposits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2" name="Rectangle 4">
            <a:extLst>
              <a:ext uri="{FF2B5EF4-FFF2-40B4-BE49-F238E27FC236}">
                <a16:creationId xmlns:a16="http://schemas.microsoft.com/office/drawing/2014/main" id="{627B397A-B496-4FBC-B662-106C753CCC0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78182" y="0"/>
            <a:ext cx="10515600" cy="1325563"/>
          </a:xfrm>
        </p:spPr>
        <p:txBody>
          <a:bodyPr/>
          <a:lstStyle/>
          <a:p>
            <a:r>
              <a:rPr lang="en-GB" altLang="en-US" sz="4000" dirty="0">
                <a:latin typeface="+mn-lt"/>
              </a:rPr>
              <a:t>Excavation of a straight-tusked elephant</a:t>
            </a:r>
          </a:p>
        </p:txBody>
      </p:sp>
      <p:pic>
        <p:nvPicPr>
          <p:cNvPr id="99335" name="Picture 7" descr="hols03 001">
            <a:extLst>
              <a:ext uri="{FF2B5EF4-FFF2-40B4-BE49-F238E27FC236}">
                <a16:creationId xmlns:a16="http://schemas.microsoft.com/office/drawing/2014/main" id="{E045BEB0-AFAF-4B49-B9E9-B07042B157E3}"/>
              </a:ext>
            </a:extLst>
          </p:cNvPr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1260" y="1140458"/>
            <a:ext cx="5648540" cy="423640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9336" name="Picture 8" descr="hols03 010">
            <a:extLst>
              <a:ext uri="{FF2B5EF4-FFF2-40B4-BE49-F238E27FC236}">
                <a16:creationId xmlns:a16="http://schemas.microsoft.com/office/drawing/2014/main" id="{F01C4099-7693-44BA-B3DC-9EF384325236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10723" y="995678"/>
            <a:ext cx="3997072" cy="533005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9337" name="Text Box 9">
            <a:extLst>
              <a:ext uri="{FF2B5EF4-FFF2-40B4-BE49-F238E27FC236}">
                <a16:creationId xmlns:a16="http://schemas.microsoft.com/office/drawing/2014/main" id="{AE7C12ED-FABF-4C17-9A7D-8C5E214D0C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5876925"/>
            <a:ext cx="41751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Excavation of the two tusks and major skull bones of elephant</a:t>
            </a:r>
          </a:p>
        </p:txBody>
      </p:sp>
      <p:sp>
        <p:nvSpPr>
          <p:cNvPr id="99338" name="Text Box 10">
            <a:extLst>
              <a:ext uri="{FF2B5EF4-FFF2-40B4-BE49-F238E27FC236}">
                <a16:creationId xmlns:a16="http://schemas.microsoft.com/office/drawing/2014/main" id="{EF2940EE-92F1-44CC-A1A9-783A599220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00825" y="6381751"/>
            <a:ext cx="34559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Parts of hind feet of elephant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77D304-85DB-4B59-AC25-E66D8BFD14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1" t="31378" r="36410" b="12983"/>
          <a:stretch/>
        </p:blipFill>
        <p:spPr>
          <a:xfrm>
            <a:off x="6593306" y="776901"/>
            <a:ext cx="3726352" cy="55895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130F60-CAFA-4E2A-BFF0-42461528BC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753" t="28270" r="30595" b="28020"/>
          <a:stretch/>
        </p:blipFill>
        <p:spPr>
          <a:xfrm>
            <a:off x="1051904" y="653142"/>
            <a:ext cx="4166364" cy="5878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101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BA5CD57-F04B-42E2-95CB-0291D5F108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96" t="19549" r="29326" b="48371"/>
          <a:stretch/>
        </p:blipFill>
        <p:spPr>
          <a:xfrm>
            <a:off x="2096933" y="1416289"/>
            <a:ext cx="7161540" cy="34513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5BFD55-18AA-47D9-BBE6-3C221F9CE7F7}"/>
              </a:ext>
            </a:extLst>
          </p:cNvPr>
          <p:cNvSpPr txBox="1"/>
          <p:nvPr/>
        </p:nvSpPr>
        <p:spPr>
          <a:xfrm>
            <a:off x="278638" y="261257"/>
            <a:ext cx="52959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Trauma in Neanderthals</a:t>
            </a:r>
          </a:p>
        </p:txBody>
      </p:sp>
    </p:spTree>
    <p:extLst>
      <p:ext uri="{BB962C8B-B14F-4D97-AF65-F5344CB8AC3E}">
        <p14:creationId xmlns:p14="http://schemas.microsoft.com/office/powerpoint/2010/main" val="4160352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AD9A20-6A49-4F19-ACA7-F452094E3B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95" t="14837" r="17096" b="15188"/>
          <a:stretch/>
        </p:blipFill>
        <p:spPr>
          <a:xfrm>
            <a:off x="2103808" y="921733"/>
            <a:ext cx="7967712" cy="52865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27EE5F-DFAD-4CE0-986B-919F9FBA4B74}"/>
              </a:ext>
            </a:extLst>
          </p:cNvPr>
          <p:cNvSpPr txBox="1"/>
          <p:nvPr/>
        </p:nvSpPr>
        <p:spPr>
          <a:xfrm>
            <a:off x="481263" y="213131"/>
            <a:ext cx="21176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err="1"/>
              <a:t>Schoningen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99270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13BD2F-E64D-4321-ABB0-6F3A53D8C0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1645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33E918-C536-4538-A172-F2BED9092A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79" t="42205" r="31464" b="20902"/>
          <a:stretch/>
        </p:blipFill>
        <p:spPr>
          <a:xfrm>
            <a:off x="319696" y="1313788"/>
            <a:ext cx="5776304" cy="397323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ADDD09C-7083-4A41-BDE7-19A07B8F41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534" y="264732"/>
            <a:ext cx="3264240" cy="648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94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BB6ECFA-6700-4690-86F9-C9476ADE3D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62" t="16040" r="26452" b="11278"/>
          <a:stretch/>
        </p:blipFill>
        <p:spPr>
          <a:xfrm>
            <a:off x="646267" y="479438"/>
            <a:ext cx="6029540" cy="61138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FA51380-F624-4B7E-8A0E-68EE0837E2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273" t="42661" r="39753" b="25827"/>
          <a:stretch/>
        </p:blipFill>
        <p:spPr>
          <a:xfrm>
            <a:off x="7280824" y="3767603"/>
            <a:ext cx="4681770" cy="29828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96F1E30-FA9B-4AC9-BE53-A0C8DCD71A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747" t="6360" r="1916" b="11043"/>
          <a:stretch/>
        </p:blipFill>
        <p:spPr>
          <a:xfrm>
            <a:off x="8478477" y="323134"/>
            <a:ext cx="2033685" cy="3213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2410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306A26-85A3-4D1A-A2BF-7754B3483E9F}"/>
              </a:ext>
            </a:extLst>
          </p:cNvPr>
          <p:cNvSpPr txBox="1"/>
          <p:nvPr/>
        </p:nvSpPr>
        <p:spPr>
          <a:xfrm>
            <a:off x="151254" y="391886"/>
            <a:ext cx="68786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Les </a:t>
            </a:r>
            <a:r>
              <a:rPr lang="en-GB" sz="4000" b="1" dirty="0" err="1"/>
              <a:t>Pradelles</a:t>
            </a:r>
            <a:r>
              <a:rPr lang="en-GB" sz="4000" b="1" dirty="0"/>
              <a:t> Marillac-la-France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B33FF2-CD9F-40FA-8583-160750206380}"/>
              </a:ext>
            </a:extLst>
          </p:cNvPr>
          <p:cNvSpPr txBox="1"/>
          <p:nvPr/>
        </p:nvSpPr>
        <p:spPr>
          <a:xfrm>
            <a:off x="215790" y="2083181"/>
            <a:ext cx="67496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Low density of stone tools by comparison to bones – short occupation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CD6607-74AA-4D4A-A3A2-6A328E7378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65" t="64060" r="24447" b="9473"/>
          <a:stretch/>
        </p:blipFill>
        <p:spPr>
          <a:xfrm>
            <a:off x="6965395" y="2729512"/>
            <a:ext cx="4998262" cy="18150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DE46FD-2775-4584-95F3-214D95C828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261" y="2830063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0438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306A26-85A3-4D1A-A2BF-7754B3483E9F}"/>
              </a:ext>
            </a:extLst>
          </p:cNvPr>
          <p:cNvSpPr txBox="1"/>
          <p:nvPr/>
        </p:nvSpPr>
        <p:spPr>
          <a:xfrm>
            <a:off x="151254" y="391886"/>
            <a:ext cx="68786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Les </a:t>
            </a:r>
            <a:r>
              <a:rPr lang="en-GB" sz="4000" b="1" dirty="0" err="1"/>
              <a:t>Pradelles</a:t>
            </a:r>
            <a:r>
              <a:rPr lang="en-GB" sz="4000" b="1" dirty="0"/>
              <a:t> Marillac-la-France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B33FF2-CD9F-40FA-8583-160750206380}"/>
              </a:ext>
            </a:extLst>
          </p:cNvPr>
          <p:cNvSpPr txBox="1"/>
          <p:nvPr/>
        </p:nvSpPr>
        <p:spPr>
          <a:xfrm>
            <a:off x="215790" y="2083181"/>
            <a:ext cx="674960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Low density of stone tools by comparison to bones – short occupation</a:t>
            </a:r>
          </a:p>
          <a:p>
            <a:endParaRPr lang="en-GB" dirty="0"/>
          </a:p>
          <a:p>
            <a:r>
              <a:rPr lang="en-GB" dirty="0"/>
              <a:t>No hearths or burnt bone – short, focussed activity</a:t>
            </a:r>
          </a:p>
          <a:p>
            <a:endParaRPr lang="en-GB" dirty="0"/>
          </a:p>
          <a:p>
            <a:r>
              <a:rPr lang="en-GB" dirty="0"/>
              <a:t>No niche construction</a:t>
            </a:r>
          </a:p>
          <a:p>
            <a:endParaRPr lang="en-GB" dirty="0"/>
          </a:p>
          <a:p>
            <a:r>
              <a:rPr lang="en-GB" dirty="0"/>
              <a:t>Very large numbers of reindeer bones, focus on butchery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28C74E-9CC1-4C74-8D3D-76735DB533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827" t="59996" r="23912" b="11679"/>
          <a:stretch/>
        </p:blipFill>
        <p:spPr>
          <a:xfrm>
            <a:off x="7157071" y="3206981"/>
            <a:ext cx="3575098" cy="2782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2647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306A26-85A3-4D1A-A2BF-7754B3483E9F}"/>
              </a:ext>
            </a:extLst>
          </p:cNvPr>
          <p:cNvSpPr txBox="1"/>
          <p:nvPr/>
        </p:nvSpPr>
        <p:spPr>
          <a:xfrm>
            <a:off x="151254" y="391886"/>
            <a:ext cx="68786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Les </a:t>
            </a:r>
            <a:r>
              <a:rPr lang="en-GB" sz="4000" b="1" dirty="0" err="1"/>
              <a:t>Pradelles</a:t>
            </a:r>
            <a:r>
              <a:rPr lang="en-GB" sz="4000" b="1" dirty="0"/>
              <a:t> Marillac-la-France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B33FF2-CD9F-40FA-8583-160750206380}"/>
              </a:ext>
            </a:extLst>
          </p:cNvPr>
          <p:cNvSpPr txBox="1"/>
          <p:nvPr/>
        </p:nvSpPr>
        <p:spPr>
          <a:xfrm>
            <a:off x="215790" y="2083181"/>
            <a:ext cx="8600816" cy="32008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Low density of stone tools by comparison to bones – short occupation</a:t>
            </a:r>
          </a:p>
          <a:p>
            <a:endParaRPr lang="en-GB" dirty="0"/>
          </a:p>
          <a:p>
            <a:r>
              <a:rPr lang="en-GB" dirty="0"/>
              <a:t>No hearths or burnt bone – short, focussed activity</a:t>
            </a:r>
          </a:p>
          <a:p>
            <a:endParaRPr lang="en-GB" dirty="0"/>
          </a:p>
          <a:p>
            <a:r>
              <a:rPr lang="en-GB" dirty="0"/>
              <a:t>No niche construction</a:t>
            </a:r>
          </a:p>
          <a:p>
            <a:endParaRPr lang="en-GB" dirty="0"/>
          </a:p>
          <a:p>
            <a:r>
              <a:rPr lang="en-GB" dirty="0"/>
              <a:t>Very large numbers of reindeer bones, focus on butchery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4000" b="1" dirty="0"/>
              <a:t>Is this indicative of specialised hunting?</a:t>
            </a:r>
          </a:p>
        </p:txBody>
      </p:sp>
    </p:spTree>
    <p:extLst>
      <p:ext uri="{BB962C8B-B14F-4D97-AF65-F5344CB8AC3E}">
        <p14:creationId xmlns:p14="http://schemas.microsoft.com/office/powerpoint/2010/main" val="19058746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5623D92-5EC2-49BC-9545-746F015356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8784" y="735644"/>
            <a:ext cx="9881937" cy="55585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4E47BA-0547-4F6A-A297-56EBEF1D110F}"/>
              </a:ext>
            </a:extLst>
          </p:cNvPr>
          <p:cNvSpPr txBox="1"/>
          <p:nvPr/>
        </p:nvSpPr>
        <p:spPr>
          <a:xfrm>
            <a:off x="275008" y="48126"/>
            <a:ext cx="27380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err="1"/>
              <a:t>Neumark</a:t>
            </a:r>
            <a:r>
              <a:rPr lang="en-GB" sz="3200" b="1" dirty="0"/>
              <a:t>-Nord</a:t>
            </a:r>
          </a:p>
        </p:txBody>
      </p:sp>
    </p:spTree>
    <p:extLst>
      <p:ext uri="{BB962C8B-B14F-4D97-AF65-F5344CB8AC3E}">
        <p14:creationId xmlns:p14="http://schemas.microsoft.com/office/powerpoint/2010/main" val="32902374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629B603-7CBC-4EC1-8C21-C148A7C39F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40" t="17242" r="14489" b="4963"/>
          <a:stretch/>
        </p:blipFill>
        <p:spPr>
          <a:xfrm>
            <a:off x="55539" y="1861231"/>
            <a:ext cx="6448442" cy="480018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420D13-C983-4C7B-8EC9-BD0872C446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4430" y="116879"/>
            <a:ext cx="5473280" cy="4144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9292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EB5884-59DE-437E-B53E-75BC01B891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48" t="19248" r="36344" b="8972"/>
          <a:stretch/>
        </p:blipFill>
        <p:spPr>
          <a:xfrm>
            <a:off x="305946" y="1132351"/>
            <a:ext cx="5433690" cy="45932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07BFFE-CFD5-4819-8F04-B4297BCC0B00}"/>
              </a:ext>
            </a:extLst>
          </p:cNvPr>
          <p:cNvSpPr txBox="1"/>
          <p:nvPr/>
        </p:nvSpPr>
        <p:spPr>
          <a:xfrm>
            <a:off x="6096000" y="2605697"/>
            <a:ext cx="506234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N-N 1.  142 </a:t>
            </a:r>
            <a:r>
              <a:rPr lang="en-GB" dirty="0" err="1"/>
              <a:t>cervid</a:t>
            </a:r>
            <a:r>
              <a:rPr lang="en-GB" dirty="0"/>
              <a:t> skeletons, 70 straight tusked </a:t>
            </a:r>
          </a:p>
          <a:p>
            <a:r>
              <a:rPr lang="en-GB" dirty="0"/>
              <a:t> elephants as well as rhinos, aurochs and carnivores</a:t>
            </a:r>
          </a:p>
          <a:p>
            <a:endParaRPr lang="en-GB" dirty="0"/>
          </a:p>
          <a:p>
            <a:r>
              <a:rPr lang="en-GB" dirty="0"/>
              <a:t>Males dominate, most of which died in the autumn</a:t>
            </a:r>
          </a:p>
          <a:p>
            <a:endParaRPr lang="en-GB" dirty="0"/>
          </a:p>
          <a:p>
            <a:r>
              <a:rPr lang="en-GB" dirty="0"/>
              <a:t>What was the cause of death?  Few associated with </a:t>
            </a:r>
          </a:p>
          <a:p>
            <a:r>
              <a:rPr lang="en-GB" dirty="0"/>
              <a:t> artefacts and not butchered</a:t>
            </a:r>
          </a:p>
          <a:p>
            <a:endParaRPr lang="en-GB" dirty="0"/>
          </a:p>
          <a:p>
            <a:r>
              <a:rPr lang="en-GB" dirty="0"/>
              <a:t>Hominid drive site, natural miring, death by gassing?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DB2B98-39F5-4AB2-B9B5-8FA486631AA1}"/>
              </a:ext>
            </a:extLst>
          </p:cNvPr>
          <p:cNvSpPr txBox="1"/>
          <p:nvPr/>
        </p:nvSpPr>
        <p:spPr>
          <a:xfrm>
            <a:off x="199380" y="240632"/>
            <a:ext cx="37546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err="1"/>
              <a:t>Neumark</a:t>
            </a:r>
            <a:r>
              <a:rPr lang="en-GB" sz="4000" b="1" dirty="0"/>
              <a:t>-Nord 1</a:t>
            </a:r>
          </a:p>
        </p:txBody>
      </p:sp>
    </p:spTree>
    <p:extLst>
      <p:ext uri="{BB962C8B-B14F-4D97-AF65-F5344CB8AC3E}">
        <p14:creationId xmlns:p14="http://schemas.microsoft.com/office/powerpoint/2010/main" val="14815044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158680-5795-426D-93BF-E6CAEDF2F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80" y="1106338"/>
            <a:ext cx="9427775" cy="52875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6A6210-4177-4CA9-9EF9-423CDBDFE971}"/>
              </a:ext>
            </a:extLst>
          </p:cNvPr>
          <p:cNvSpPr txBox="1"/>
          <p:nvPr/>
        </p:nvSpPr>
        <p:spPr>
          <a:xfrm>
            <a:off x="199380" y="240632"/>
            <a:ext cx="37546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err="1"/>
              <a:t>Neumark</a:t>
            </a:r>
            <a:r>
              <a:rPr lang="en-GB" sz="4000" b="1" dirty="0"/>
              <a:t>-Nord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3A9FE5-853E-4BFB-BAC5-8B5D40FC0B1D}"/>
              </a:ext>
            </a:extLst>
          </p:cNvPr>
          <p:cNvSpPr txBox="1"/>
          <p:nvPr/>
        </p:nvSpPr>
        <p:spPr>
          <a:xfrm>
            <a:off x="9687139" y="2872967"/>
            <a:ext cx="239334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118,754 large mammal </a:t>
            </a:r>
          </a:p>
          <a:p>
            <a:r>
              <a:rPr lang="en-GB" dirty="0"/>
              <a:t> bones</a:t>
            </a:r>
          </a:p>
          <a:p>
            <a:endParaRPr lang="en-GB" dirty="0"/>
          </a:p>
          <a:p>
            <a:r>
              <a:rPr lang="en-GB" dirty="0"/>
              <a:t>19,615 flint artefacts</a:t>
            </a:r>
          </a:p>
          <a:p>
            <a:endParaRPr lang="en-GB" dirty="0"/>
          </a:p>
          <a:p>
            <a:r>
              <a:rPr lang="en-GB" dirty="0"/>
              <a:t>498 large stones</a:t>
            </a:r>
          </a:p>
        </p:txBody>
      </p:sp>
    </p:spTree>
    <p:extLst>
      <p:ext uri="{BB962C8B-B14F-4D97-AF65-F5344CB8AC3E}">
        <p14:creationId xmlns:p14="http://schemas.microsoft.com/office/powerpoint/2010/main" val="35152631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E2F8C76-286A-42B9-9C2F-3F0A9C8B64C6}"/>
              </a:ext>
            </a:extLst>
          </p:cNvPr>
          <p:cNvSpPr txBox="1"/>
          <p:nvPr/>
        </p:nvSpPr>
        <p:spPr>
          <a:xfrm>
            <a:off x="563766" y="804397"/>
            <a:ext cx="443839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Range of species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Fallow and red deer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Bovids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Horse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Wolf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Lion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Bear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Rhino (rare)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Straight tusked elephant (rare)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D984DE-FEC1-4532-BF18-FB52CB20BB1B}"/>
              </a:ext>
            </a:extLst>
          </p:cNvPr>
          <p:cNvSpPr txBox="1"/>
          <p:nvPr/>
        </p:nvSpPr>
        <p:spPr>
          <a:xfrm>
            <a:off x="6367571" y="804397"/>
            <a:ext cx="415023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Artefacts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Moraine derived Baltic flint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Mint condition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On site knapping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All phases of lithic reduction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Flakes dominate assemblage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8D4180-A6BD-491A-B9C5-CF85E690FD64}"/>
              </a:ext>
            </a:extLst>
          </p:cNvPr>
          <p:cNvSpPr txBox="1"/>
          <p:nvPr/>
        </p:nvSpPr>
        <p:spPr>
          <a:xfrm>
            <a:off x="618767" y="5452024"/>
            <a:ext cx="10521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Faunal remains and artefacts all cluster around the margin of the lake</a:t>
            </a:r>
          </a:p>
        </p:txBody>
      </p:sp>
    </p:spTree>
    <p:extLst>
      <p:ext uri="{BB962C8B-B14F-4D97-AF65-F5344CB8AC3E}">
        <p14:creationId xmlns:p14="http://schemas.microsoft.com/office/powerpoint/2010/main" val="22860838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98A96C4-21F0-4E36-BB4B-FB64E529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4196" y="766762"/>
            <a:ext cx="9753600" cy="532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067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2972</TotalTime>
  <Words>439</Words>
  <Application>Microsoft Office PowerPoint</Application>
  <PresentationFormat>Widescreen</PresentationFormat>
  <Paragraphs>99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STFangsong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Planning requires</vt:lpstr>
      <vt:lpstr>Planning requires</vt:lpstr>
      <vt:lpstr>PowerPoint Presentation</vt:lpstr>
      <vt:lpstr>PowerPoint Presentation</vt:lpstr>
      <vt:lpstr>PowerPoint Presentation</vt:lpstr>
      <vt:lpstr>Southfleet Road</vt:lpstr>
      <vt:lpstr>PowerPoint Presentation</vt:lpstr>
      <vt:lpstr>PowerPoint Presentation</vt:lpstr>
      <vt:lpstr>Clactonian artefacts on a lake edge</vt:lpstr>
      <vt:lpstr>Excavation of a straight-tusked elephant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14</cp:revision>
  <dcterms:created xsi:type="dcterms:W3CDTF">2019-01-19T12:57:53Z</dcterms:created>
  <dcterms:modified xsi:type="dcterms:W3CDTF">2019-01-29T09:57:56Z</dcterms:modified>
</cp:coreProperties>
</file>