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D25EE8-9865-44D2-8814-1E64D3048566}" v="7" dt="2021-12-07T09:58:33.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229" autoAdjust="0"/>
  </p:normalViewPr>
  <p:slideViewPr>
    <p:cSldViewPr>
      <p:cViewPr>
        <p:scale>
          <a:sx n="118" d="100"/>
          <a:sy n="118" d="100"/>
        </p:scale>
        <p:origin x="-240" y="-23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rill Patrascu" userId="91c9bd5af523c419" providerId="LiveId" clId="{C6D25EE8-9865-44D2-8814-1E64D3048566}"/>
    <pc:docChg chg="undo custSel modSld sldOrd">
      <pc:chgData name="Chirill Patrascu" userId="91c9bd5af523c419" providerId="LiveId" clId="{C6D25EE8-9865-44D2-8814-1E64D3048566}" dt="2021-12-07T12:38:47.464" v="345" actId="20577"/>
      <pc:docMkLst>
        <pc:docMk/>
      </pc:docMkLst>
      <pc:sldChg chg="addSp delSp modSp mod ord setBg setClrOvrMap delDesignElem chgLayout">
        <pc:chgData name="Chirill Patrascu" userId="91c9bd5af523c419" providerId="LiveId" clId="{C6D25EE8-9865-44D2-8814-1E64D3048566}" dt="2021-12-07T12:38:47.464" v="345" actId="20577"/>
        <pc:sldMkLst>
          <pc:docMk/>
          <pc:sldMk cId="0" sldId="256"/>
        </pc:sldMkLst>
        <pc:spChg chg="mod ord">
          <ac:chgData name="Chirill Patrascu" userId="91c9bd5af523c419" providerId="LiveId" clId="{C6D25EE8-9865-44D2-8814-1E64D3048566}" dt="2021-12-07T10:16:31.523" v="336" actId="1076"/>
          <ac:spMkLst>
            <pc:docMk/>
            <pc:sldMk cId="0" sldId="256"/>
            <ac:spMk id="2" creationId="{00000000-0000-0000-0000-000000000000}"/>
          </ac:spMkLst>
        </pc:spChg>
        <pc:spChg chg="mod ord">
          <ac:chgData name="Chirill Patrascu" userId="91c9bd5af523c419" providerId="LiveId" clId="{C6D25EE8-9865-44D2-8814-1E64D3048566}" dt="2021-12-07T12:38:47.464" v="345" actId="20577"/>
          <ac:spMkLst>
            <pc:docMk/>
            <pc:sldMk cId="0" sldId="256"/>
            <ac:spMk id="3" creationId="{00000000-0000-0000-0000-000000000000}"/>
          </ac:spMkLst>
        </pc:spChg>
        <pc:spChg chg="add del">
          <ac:chgData name="Chirill Patrascu" userId="91c9bd5af523c419" providerId="LiveId" clId="{C6D25EE8-9865-44D2-8814-1E64D3048566}" dt="2021-12-06T11:26:56.318" v="280" actId="26606"/>
          <ac:spMkLst>
            <pc:docMk/>
            <pc:sldMk cId="0" sldId="256"/>
            <ac:spMk id="7" creationId="{8707B9F7-7AB6-495E-88B9-46A078892D57}"/>
          </ac:spMkLst>
        </pc:spChg>
        <pc:spChg chg="add del">
          <ac:chgData name="Chirill Patrascu" userId="91c9bd5af523c419" providerId="LiveId" clId="{C6D25EE8-9865-44D2-8814-1E64D3048566}" dt="2021-12-06T11:26:56.318" v="280" actId="26606"/>
          <ac:spMkLst>
            <pc:docMk/>
            <pc:sldMk cId="0" sldId="256"/>
            <ac:spMk id="8" creationId="{B09ECDD1-C517-4EF7-8A74-E2730AE3E2CB}"/>
          </ac:spMkLst>
        </pc:spChg>
        <pc:spChg chg="add">
          <ac:chgData name="Chirill Patrascu" userId="91c9bd5af523c419" providerId="LiveId" clId="{C6D25EE8-9865-44D2-8814-1E64D3048566}" dt="2021-12-06T11:27:58.950" v="284" actId="26606"/>
          <ac:spMkLst>
            <pc:docMk/>
            <pc:sldMk cId="0" sldId="256"/>
            <ac:spMk id="9" creationId="{CADF4631-3C8F-45EE-8D19-4D3E8426B34A}"/>
          </ac:spMkLst>
        </pc:spChg>
        <pc:spChg chg="add del">
          <ac:chgData name="Chirill Patrascu" userId="91c9bd5af523c419" providerId="LiveId" clId="{C6D25EE8-9865-44D2-8814-1E64D3048566}" dt="2021-12-06T11:24:21.602" v="261"/>
          <ac:spMkLst>
            <pc:docMk/>
            <pc:sldMk cId="0" sldId="256"/>
            <ac:spMk id="10" creationId="{129579E8-8FA2-4D2F-A8F9-7EF7C959431C}"/>
          </ac:spMkLst>
        </pc:spChg>
        <pc:spChg chg="add">
          <ac:chgData name="Chirill Patrascu" userId="91c9bd5af523c419" providerId="LiveId" clId="{C6D25EE8-9865-44D2-8814-1E64D3048566}" dt="2021-12-06T11:27:58.950" v="284" actId="26606"/>
          <ac:spMkLst>
            <pc:docMk/>
            <pc:sldMk cId="0" sldId="256"/>
            <ac:spMk id="40" creationId="{46FA917F-43A3-4FA3-A085-59D0DC397EFA}"/>
          </ac:spMkLst>
        </pc:spChg>
        <pc:spChg chg="add mod">
          <ac:chgData name="Chirill Patrascu" userId="91c9bd5af523c419" providerId="LiveId" clId="{C6D25EE8-9865-44D2-8814-1E64D3048566}" dt="2021-12-07T10:16:26.558" v="335" actId="1076"/>
          <ac:spMkLst>
            <pc:docMk/>
            <pc:sldMk cId="0" sldId="256"/>
            <ac:spMk id="41" creationId="{FE14CB6A-197A-4069-92C2-0C4A0676BFC5}"/>
          </ac:spMkLst>
        </pc:spChg>
        <pc:spChg chg="add">
          <ac:chgData name="Chirill Patrascu" userId="91c9bd5af523c419" providerId="LiveId" clId="{C6D25EE8-9865-44D2-8814-1E64D3048566}" dt="2021-12-06T11:27:58.950" v="284" actId="26606"/>
          <ac:spMkLst>
            <pc:docMk/>
            <pc:sldMk cId="0" sldId="256"/>
            <ac:spMk id="42" creationId="{9CBF007B-8C8C-4F79-B037-9F4C61F9F954}"/>
          </ac:spMkLst>
        </pc:spChg>
        <pc:grpChg chg="add">
          <ac:chgData name="Chirill Patrascu" userId="91c9bd5af523c419" providerId="LiveId" clId="{C6D25EE8-9865-44D2-8814-1E64D3048566}" dt="2021-12-06T11:27:58.950" v="284" actId="26606"/>
          <ac:grpSpMkLst>
            <pc:docMk/>
            <pc:sldMk cId="0" sldId="256"/>
            <ac:grpSpMk id="11" creationId="{F291099C-17EE-4E0E-B096-C79975050035}"/>
          </ac:grpSpMkLst>
        </pc:grpChg>
        <pc:grpChg chg="add del">
          <ac:chgData name="Chirill Patrascu" userId="91c9bd5af523c419" providerId="LiveId" clId="{C6D25EE8-9865-44D2-8814-1E64D3048566}" dt="2021-12-06T11:24:21.602" v="261"/>
          <ac:grpSpMkLst>
            <pc:docMk/>
            <pc:sldMk cId="0" sldId="256"/>
            <ac:grpSpMk id="12" creationId="{3FEB7750-5E3F-43E4-B0BB-6614A165F8F7}"/>
          </ac:grpSpMkLst>
        </pc:grpChg>
        <pc:grpChg chg="add">
          <ac:chgData name="Chirill Patrascu" userId="91c9bd5af523c419" providerId="LiveId" clId="{C6D25EE8-9865-44D2-8814-1E64D3048566}" dt="2021-12-06T11:27:58.950" v="284" actId="26606"/>
          <ac:grpSpMkLst>
            <pc:docMk/>
            <pc:sldMk cId="0" sldId="256"/>
            <ac:grpSpMk id="26" creationId="{6A54B62D-FC5C-4E1A-8D8B-279576FE5379}"/>
          </ac:grpSpMkLst>
        </pc:grpChg>
        <pc:picChg chg="add mod">
          <ac:chgData name="Chirill Patrascu" userId="91c9bd5af523c419" providerId="LiveId" clId="{C6D25EE8-9865-44D2-8814-1E64D3048566}" dt="2021-12-07T10:16:21.626" v="334" actId="1076"/>
          <ac:picMkLst>
            <pc:docMk/>
            <pc:sldMk cId="0" sldId="256"/>
            <ac:picMk id="5" creationId="{3D9BF427-2D00-4083-B482-E2C3956EF3B2}"/>
          </ac:picMkLst>
        </pc:picChg>
      </pc:sldChg>
      <pc:sldChg chg="addSp delSp modSp mod setBg modClrScheme chgLayout">
        <pc:chgData name="Chirill Patrascu" userId="91c9bd5af523c419" providerId="LiveId" clId="{C6D25EE8-9865-44D2-8814-1E64D3048566}" dt="2021-12-06T11:30:54.699" v="309" actId="1076"/>
        <pc:sldMkLst>
          <pc:docMk/>
          <pc:sldMk cId="0" sldId="257"/>
        </pc:sldMkLst>
        <pc:spChg chg="mod ord">
          <ac:chgData name="Chirill Patrascu" userId="91c9bd5af523c419" providerId="LiveId" clId="{C6D25EE8-9865-44D2-8814-1E64D3048566}" dt="2021-12-06T11:30:48.490" v="308" actId="14100"/>
          <ac:spMkLst>
            <pc:docMk/>
            <pc:sldMk cId="0" sldId="257"/>
            <ac:spMk id="2" creationId="{00000000-0000-0000-0000-000000000000}"/>
          </ac:spMkLst>
        </pc:spChg>
        <pc:spChg chg="mod ord">
          <ac:chgData name="Chirill Patrascu" userId="91c9bd5af523c419" providerId="LiveId" clId="{C6D25EE8-9865-44D2-8814-1E64D3048566}" dt="2021-12-06T11:30:54.699" v="309" actId="1076"/>
          <ac:spMkLst>
            <pc:docMk/>
            <pc:sldMk cId="0" sldId="257"/>
            <ac:spMk id="3" creationId="{00000000-0000-0000-0000-000000000000}"/>
          </ac:spMkLst>
        </pc:spChg>
        <pc:spChg chg="add del">
          <ac:chgData name="Chirill Patrascu" userId="91c9bd5af523c419" providerId="LiveId" clId="{C6D25EE8-9865-44D2-8814-1E64D3048566}" dt="2021-12-06T11:29:06.645" v="289" actId="26606"/>
          <ac:spMkLst>
            <pc:docMk/>
            <pc:sldMk cId="0" sldId="257"/>
            <ac:spMk id="73" creationId="{3F4C104D-5F30-4811-9376-566B26E4719A}"/>
          </ac:spMkLst>
        </pc:spChg>
        <pc:spChg chg="add del">
          <ac:chgData name="Chirill Patrascu" userId="91c9bd5af523c419" providerId="LiveId" clId="{C6D25EE8-9865-44D2-8814-1E64D3048566}" dt="2021-12-06T11:29:06.645" v="289" actId="26606"/>
          <ac:spMkLst>
            <pc:docMk/>
            <pc:sldMk cId="0" sldId="257"/>
            <ac:spMk id="75" creationId="{0815E34B-5D02-4E01-A936-E8E1C0AB6F12}"/>
          </ac:spMkLst>
        </pc:spChg>
        <pc:spChg chg="add del">
          <ac:chgData name="Chirill Patrascu" userId="91c9bd5af523c419" providerId="LiveId" clId="{C6D25EE8-9865-44D2-8814-1E64D3048566}" dt="2021-12-06T11:29:06.645" v="289" actId="26606"/>
          <ac:spMkLst>
            <pc:docMk/>
            <pc:sldMk cId="0" sldId="257"/>
            <ac:spMk id="77" creationId="{7DE3414B-B032-4710-A468-D3285E38C5FF}"/>
          </ac:spMkLst>
        </pc:spChg>
        <pc:spChg chg="add del">
          <ac:chgData name="Chirill Patrascu" userId="91c9bd5af523c419" providerId="LiveId" clId="{C6D25EE8-9865-44D2-8814-1E64D3048566}" dt="2021-12-06T11:30:16.127" v="301" actId="26606"/>
          <ac:spMkLst>
            <pc:docMk/>
            <pc:sldMk cId="0" sldId="257"/>
            <ac:spMk id="79" creationId="{FDC8619C-F25D-468E-95FA-2A2151D7DDD2}"/>
          </ac:spMkLst>
        </pc:spChg>
        <pc:spChg chg="add del">
          <ac:chgData name="Chirill Patrascu" userId="91c9bd5af523c419" providerId="LiveId" clId="{C6D25EE8-9865-44D2-8814-1E64D3048566}" dt="2021-12-06T11:30:16.127" v="301" actId="26606"/>
          <ac:spMkLst>
            <pc:docMk/>
            <pc:sldMk cId="0" sldId="257"/>
            <ac:spMk id="81" creationId="{7D9439D6-DEAD-4CEB-A61B-BE3D64D1B598}"/>
          </ac:spMkLst>
        </pc:spChg>
        <pc:spChg chg="ord">
          <ac:chgData name="Chirill Patrascu" userId="91c9bd5af523c419" providerId="LiveId" clId="{C6D25EE8-9865-44D2-8814-1E64D3048566}" dt="2021-12-06T11:29:11.821" v="292" actId="26606"/>
          <ac:spMkLst>
            <pc:docMk/>
            <pc:sldMk cId="0" sldId="257"/>
            <ac:spMk id="14338" creationId="{00000000-0000-0000-0000-000000000000}"/>
          </ac:spMkLst>
        </pc:spChg>
        <pc:spChg chg="add del">
          <ac:chgData name="Chirill Patrascu" userId="91c9bd5af523c419" providerId="LiveId" clId="{C6D25EE8-9865-44D2-8814-1E64D3048566}" dt="2021-12-06T11:30:16.140" v="302" actId="26606"/>
          <ac:spMkLst>
            <pc:docMk/>
            <pc:sldMk cId="0" sldId="257"/>
            <ac:spMk id="14342" creationId="{1EDD21E1-BAF0-4314-AB31-82ECB8AC9EA9}"/>
          </ac:spMkLst>
        </pc:spChg>
        <pc:spChg chg="add del">
          <ac:chgData name="Chirill Patrascu" userId="91c9bd5af523c419" providerId="LiveId" clId="{C6D25EE8-9865-44D2-8814-1E64D3048566}" dt="2021-12-06T11:30:16.140" v="302" actId="26606"/>
          <ac:spMkLst>
            <pc:docMk/>
            <pc:sldMk cId="0" sldId="257"/>
            <ac:spMk id="14343" creationId="{FDC8619C-F25D-468E-95FA-2A2151D7DDD2}"/>
          </ac:spMkLst>
        </pc:spChg>
        <pc:spChg chg="add del">
          <ac:chgData name="Chirill Patrascu" userId="91c9bd5af523c419" providerId="LiveId" clId="{C6D25EE8-9865-44D2-8814-1E64D3048566}" dt="2021-12-06T11:30:16.140" v="302" actId="26606"/>
          <ac:spMkLst>
            <pc:docMk/>
            <pc:sldMk cId="0" sldId="257"/>
            <ac:spMk id="14344" creationId="{7D9439D6-DEAD-4CEB-A61B-BE3D64D1B598}"/>
          </ac:spMkLst>
        </pc:spChg>
        <pc:spChg chg="add del">
          <ac:chgData name="Chirill Patrascu" userId="91c9bd5af523c419" providerId="LiveId" clId="{C6D25EE8-9865-44D2-8814-1E64D3048566}" dt="2021-12-06T11:30:16.127" v="301" actId="26606"/>
          <ac:spMkLst>
            <pc:docMk/>
            <pc:sldMk cId="0" sldId="257"/>
            <ac:spMk id="14346" creationId="{1EDD21E1-BAF0-4314-AB31-82ECB8AC9EA9}"/>
          </ac:spMkLst>
        </pc:spChg>
        <pc:spChg chg="add">
          <ac:chgData name="Chirill Patrascu" userId="91c9bd5af523c419" providerId="LiveId" clId="{C6D25EE8-9865-44D2-8814-1E64D3048566}" dt="2021-12-06T11:30:16.140" v="302" actId="26606"/>
          <ac:spMkLst>
            <pc:docMk/>
            <pc:sldMk cId="0" sldId="257"/>
            <ac:spMk id="14348" creationId="{3F4C104D-5F30-4811-9376-566B26E4719A}"/>
          </ac:spMkLst>
        </pc:spChg>
        <pc:spChg chg="add">
          <ac:chgData name="Chirill Patrascu" userId="91c9bd5af523c419" providerId="LiveId" clId="{C6D25EE8-9865-44D2-8814-1E64D3048566}" dt="2021-12-06T11:30:16.140" v="302" actId="26606"/>
          <ac:spMkLst>
            <pc:docMk/>
            <pc:sldMk cId="0" sldId="257"/>
            <ac:spMk id="14349" creationId="{0815E34B-5D02-4E01-A936-E8E1C0AB6F12}"/>
          </ac:spMkLst>
        </pc:spChg>
        <pc:spChg chg="add">
          <ac:chgData name="Chirill Patrascu" userId="91c9bd5af523c419" providerId="LiveId" clId="{C6D25EE8-9865-44D2-8814-1E64D3048566}" dt="2021-12-06T11:30:16.140" v="302" actId="26606"/>
          <ac:spMkLst>
            <pc:docMk/>
            <pc:sldMk cId="0" sldId="257"/>
            <ac:spMk id="14350" creationId="{7DE3414B-B032-4710-A468-D3285E38C5FF}"/>
          </ac:spMkLst>
        </pc:spChg>
        <pc:picChg chg="mod">
          <ac:chgData name="Chirill Patrascu" userId="91c9bd5af523c419" providerId="LiveId" clId="{C6D25EE8-9865-44D2-8814-1E64D3048566}" dt="2021-12-06T11:30:16.140" v="302" actId="26606"/>
          <ac:picMkLst>
            <pc:docMk/>
            <pc:sldMk cId="0" sldId="257"/>
            <ac:picMk id="14340" creationId="{00000000-0000-0000-0000-000000000000}"/>
          </ac:picMkLst>
        </pc:picChg>
      </pc:sldChg>
      <pc:sldChg chg="modSp mod modNotesTx">
        <pc:chgData name="Chirill Patrascu" userId="91c9bd5af523c419" providerId="LiveId" clId="{C6D25EE8-9865-44D2-8814-1E64D3048566}" dt="2021-12-07T12:18:40.989" v="341" actId="20577"/>
        <pc:sldMkLst>
          <pc:docMk/>
          <pc:sldMk cId="0" sldId="258"/>
        </pc:sldMkLst>
        <pc:spChg chg="mod">
          <ac:chgData name="Chirill Patrascu" userId="91c9bd5af523c419" providerId="LiveId" clId="{C6D25EE8-9865-44D2-8814-1E64D3048566}" dt="2021-12-06T11:31:16.176" v="323" actId="122"/>
          <ac:spMkLst>
            <pc:docMk/>
            <pc:sldMk cId="0" sldId="258"/>
            <ac:spMk id="2" creationId="{00000000-0000-0000-0000-000000000000}"/>
          </ac:spMkLst>
        </pc:spChg>
      </pc:sldChg>
      <pc:sldChg chg="modSp mod">
        <pc:chgData name="Chirill Patrascu" userId="91c9bd5af523c419" providerId="LiveId" clId="{C6D25EE8-9865-44D2-8814-1E64D3048566}" dt="2021-12-06T11:31:24.613" v="325" actId="120"/>
        <pc:sldMkLst>
          <pc:docMk/>
          <pc:sldMk cId="0" sldId="259"/>
        </pc:sldMkLst>
        <pc:spChg chg="mod">
          <ac:chgData name="Chirill Patrascu" userId="91c9bd5af523c419" providerId="LiveId" clId="{C6D25EE8-9865-44D2-8814-1E64D3048566}" dt="2021-12-06T11:31:24.613" v="325" actId="120"/>
          <ac:spMkLst>
            <pc:docMk/>
            <pc:sldMk cId="0" sldId="259"/>
            <ac:spMk id="2" creationId="{00000000-0000-0000-0000-000000000000}"/>
          </ac:spMkLst>
        </pc:spChg>
      </pc:sldChg>
      <pc:sldChg chg="modSp mod">
        <pc:chgData name="Chirill Patrascu" userId="91c9bd5af523c419" providerId="LiveId" clId="{C6D25EE8-9865-44D2-8814-1E64D3048566}" dt="2021-12-06T11:31:08.928" v="318" actId="20577"/>
        <pc:sldMkLst>
          <pc:docMk/>
          <pc:sldMk cId="0" sldId="260"/>
        </pc:sldMkLst>
        <pc:spChg chg="mod">
          <ac:chgData name="Chirill Patrascu" userId="91c9bd5af523c419" providerId="LiveId" clId="{C6D25EE8-9865-44D2-8814-1E64D3048566}" dt="2021-12-06T11:31:08.928" v="318" actId="20577"/>
          <ac:spMkLst>
            <pc:docMk/>
            <pc:sldMk cId="0" sldId="260"/>
            <ac:spMk id="2" creationId="{00000000-0000-0000-0000-000000000000}"/>
          </ac:spMkLst>
        </pc:spChg>
        <pc:spChg chg="mod">
          <ac:chgData name="Chirill Patrascu" userId="91c9bd5af523c419" providerId="LiveId" clId="{C6D25EE8-9865-44D2-8814-1E64D3048566}" dt="2021-12-06T11:19:59.361" v="206" actId="27636"/>
          <ac:spMkLst>
            <pc:docMk/>
            <pc:sldMk cId="0" sldId="260"/>
            <ac:spMk id="3" creationId="{00000000-0000-0000-0000-000000000000}"/>
          </ac:spMkLst>
        </pc:spChg>
      </pc:sldChg>
      <pc:sldChg chg="modSp mod">
        <pc:chgData name="Chirill Patrascu" userId="91c9bd5af523c419" providerId="LiveId" clId="{C6D25EE8-9865-44D2-8814-1E64D3048566}" dt="2021-12-06T11:27:53.622" v="282"/>
        <pc:sldMkLst>
          <pc:docMk/>
          <pc:sldMk cId="0" sldId="261"/>
        </pc:sldMkLst>
        <pc:spChg chg="mod">
          <ac:chgData name="Chirill Patrascu" userId="91c9bd5af523c419" providerId="LiveId" clId="{C6D25EE8-9865-44D2-8814-1E64D3048566}" dt="2021-12-06T11:27:53.622" v="282"/>
          <ac:spMkLst>
            <pc:docMk/>
            <pc:sldMk cId="0" sldId="261"/>
            <ac:spMk id="2" creationId="{00000000-0000-0000-0000-000000000000}"/>
          </ac:spMkLst>
        </pc:spChg>
        <pc:spChg chg="mod">
          <ac:chgData name="Chirill Patrascu" userId="91c9bd5af523c419" providerId="LiveId" clId="{C6D25EE8-9865-44D2-8814-1E64D3048566}" dt="2021-12-06T11:19:59.368" v="207" actId="27636"/>
          <ac:spMkLst>
            <pc:docMk/>
            <pc:sldMk cId="0" sldId="261"/>
            <ac:spMk id="3" creationId="{00000000-0000-0000-0000-000000000000}"/>
          </ac:spMkLst>
        </pc:spChg>
      </pc:sldChg>
      <pc:sldChg chg="modSp modNotesTx">
        <pc:chgData name="Chirill Patrascu" userId="91c9bd5af523c419" providerId="LiveId" clId="{C6D25EE8-9865-44D2-8814-1E64D3048566}" dt="2021-12-07T12:21:04.863" v="343" actId="20577"/>
        <pc:sldMkLst>
          <pc:docMk/>
          <pc:sldMk cId="0" sldId="262"/>
        </pc:sldMkLst>
        <pc:spChg chg="mod">
          <ac:chgData name="Chirill Patrascu" userId="91c9bd5af523c419" providerId="LiveId" clId="{C6D25EE8-9865-44D2-8814-1E64D3048566}" dt="2021-12-06T11:27:53.622" v="282"/>
          <ac:spMkLst>
            <pc:docMk/>
            <pc:sldMk cId="0" sldId="262"/>
            <ac:spMk id="2" creationId="{00000000-0000-0000-0000-000000000000}"/>
          </ac:spMkLst>
        </pc:spChg>
        <pc:spChg chg="mod">
          <ac:chgData name="Chirill Patrascu" userId="91c9bd5af523c419" providerId="LiveId" clId="{C6D25EE8-9865-44D2-8814-1E64D3048566}" dt="2021-12-06T11:27:53.622" v="282"/>
          <ac:spMkLst>
            <pc:docMk/>
            <pc:sldMk cId="0" sldId="262"/>
            <ac:spMk id="3" creationId="{00000000-0000-0000-0000-000000000000}"/>
          </ac:spMkLst>
        </pc:spChg>
      </pc:sldChg>
      <pc:sldChg chg="modSp mod">
        <pc:chgData name="Chirill Patrascu" userId="91c9bd5af523c419" providerId="LiveId" clId="{C6D25EE8-9865-44D2-8814-1E64D3048566}" dt="2021-12-06T11:27:53.756" v="283" actId="27636"/>
        <pc:sldMkLst>
          <pc:docMk/>
          <pc:sldMk cId="0" sldId="263"/>
        </pc:sldMkLst>
        <pc:spChg chg="mod">
          <ac:chgData name="Chirill Patrascu" userId="91c9bd5af523c419" providerId="LiveId" clId="{C6D25EE8-9865-44D2-8814-1E64D3048566}" dt="2021-12-06T11:27:53.622" v="282"/>
          <ac:spMkLst>
            <pc:docMk/>
            <pc:sldMk cId="0" sldId="263"/>
            <ac:spMk id="2" creationId="{00000000-0000-0000-0000-000000000000}"/>
          </ac:spMkLst>
        </pc:spChg>
        <pc:spChg chg="mod">
          <ac:chgData name="Chirill Patrascu" userId="91c9bd5af523c419" providerId="LiveId" clId="{C6D25EE8-9865-44D2-8814-1E64D3048566}" dt="2021-12-06T11:27:53.756" v="283" actId="27636"/>
          <ac:spMkLst>
            <pc:docMk/>
            <pc:sldMk cId="0" sldId="26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52294F-AD2E-4A26-89C8-A2BAC07F5822}" type="datetimeFigureOut">
              <a:rPr lang="en-US" smtClean="0"/>
              <a:pPr/>
              <a:t>12/7/2021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39D6610-CBED-4DBE-8BBD-FA7BF0D1BF2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PowerPoint analysis will focus on the academic skills that have been evaluated in the whole course. Academic skills are essential to succeed in personal and professional life. The employability skills will be discussed. Individual SWOT analysis model will be evaluated for understanding the Strengths, Opportunities, weaknesses and threats.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By analysing different articles and journals, I have successfully evaluated the academic experience of analysis. Communication is one of the best academic skills I possess as I excel in communication and teamwork. </a:t>
            </a:r>
            <a:r>
              <a:rPr lang="en-GB" sz="1200" kern="1200" dirty="0">
                <a:solidFill>
                  <a:srgbClr val="FFC000"/>
                </a:solidFill>
                <a:latin typeface="+mn-lt"/>
                <a:ea typeface="+mn-ea"/>
                <a:cs typeface="+mn-cs"/>
              </a:rPr>
              <a:t>I have to</a:t>
            </a:r>
            <a:r>
              <a:rPr lang="en-GB" sz="1200" kern="1200" baseline="0" dirty="0">
                <a:solidFill>
                  <a:srgbClr val="FFC000"/>
                </a:solidFill>
                <a:latin typeface="+mn-lt"/>
                <a:ea typeface="+mn-ea"/>
                <a:cs typeface="+mn-cs"/>
              </a:rPr>
              <a:t> understand several managerial capabilities as I want to be manager of beauty salon. </a:t>
            </a:r>
            <a:r>
              <a:rPr lang="en-GB" sz="1200" kern="1200" dirty="0">
                <a:solidFill>
                  <a:schemeClr val="tx1"/>
                </a:solidFill>
                <a:latin typeface="+mn-lt"/>
                <a:ea typeface="+mn-ea"/>
                <a:cs typeface="+mn-cs"/>
              </a:rPr>
              <a:t>. With the use of analysis, I have also figured out the nature of research.</a:t>
            </a:r>
            <a:endParaRPr lang="en-US" sz="1200" kern="1200" dirty="0">
              <a:solidFill>
                <a:srgbClr val="FFC000"/>
              </a:solidFill>
              <a:latin typeface="+mn-lt"/>
              <a:ea typeface="+mn-ea"/>
              <a:cs typeface="+mn-cs"/>
            </a:endParaRPr>
          </a:p>
        </p:txBody>
      </p:sp>
      <p:sp>
        <p:nvSpPr>
          <p:cNvPr id="4" name="Slide Number Placeholder 3"/>
          <p:cNvSpPr>
            <a:spLocks noGrp="1"/>
          </p:cNvSpPr>
          <p:nvPr>
            <p:ph type="sldNum" sz="quarter" idx="10"/>
          </p:nvPr>
        </p:nvSpPr>
        <p:spPr/>
        <p:txBody>
          <a:bodyPr/>
          <a:lstStyle/>
          <a:p>
            <a:fld id="{439D6610-CBED-4DBE-8BBD-FA7BF0D1BF20}"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employability skills include teamwork which is necessary to go forward in the professional and personal life. Problem-solving and decision making skills are also my strong suits as I have practised them in difficult situations, which made me prosper in the aspects.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My strengths include time management; after that, my academic writing summarising skills are also important to consider as my strengths.  Last but not least, my strength also includes presentation and public skills.  I have evaluated time management, academic skills and presentation skills by understanding them, and I also found it interesting, so all these factors are assessed within my strengths.  There are a few weaknesses that have to be addressed as well, which includes a cover letter and resume writing.</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are several types of opportunities that are coming forward to me, which are related to cover writing and resume writing because both of these factors are not my strength.  These are my weaknesses, and I have to evaluate these weaknesses into my strong Forte because I will require this in my personal, professional life.  There are a few threats that should be identified, which are related to having a limited amount of time and not getting the proper resources.  Time constraints can be a factor because there are also different areas I need to cover within a limited period of time, but as my strength is time management, I might have the opportunity to figure out a relevant path.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skill that has been analysed in the presentation has impacted hugely on personal understanding. The opportunities have been identified and will be further used for development. The threats will be mitigated, and the weaknesses will be worked on.</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439D6610-CBED-4DBE-8BBD-FA7BF0D1BF20}"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67A334-A930-4E7A-BDA2-43A19689936E}" type="datetimeFigureOut">
              <a:rPr lang="en-US" smtClean="0"/>
              <a:pPr/>
              <a:t>12/7/2021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370778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67A334-A930-4E7A-BDA2-43A19689936E}" type="datetimeFigureOut">
              <a:rPr lang="en-US" smtClean="0"/>
              <a:pPr/>
              <a:t>12/7/2021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2496565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67A334-A930-4E7A-BDA2-43A19689936E}" type="datetimeFigureOut">
              <a:rPr lang="en-US" smtClean="0"/>
              <a:pPr/>
              <a:t>12/7/2021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24930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67A334-A930-4E7A-BDA2-43A19689936E}" type="datetimeFigureOut">
              <a:rPr lang="en-US" smtClean="0"/>
              <a:pPr/>
              <a:t>12/7/2021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1946291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67A334-A930-4E7A-BDA2-43A19689936E}" type="datetimeFigureOut">
              <a:rPr lang="en-US" smtClean="0"/>
              <a:pPr/>
              <a:t>12/7/2021</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1144730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67A334-A930-4E7A-BDA2-43A19689936E}" type="datetimeFigureOut">
              <a:rPr lang="en-US" smtClean="0"/>
              <a:pPr/>
              <a:t>12/7/2021</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2017273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67A334-A930-4E7A-BDA2-43A19689936E}" type="datetimeFigureOut">
              <a:rPr lang="en-US" smtClean="0"/>
              <a:pPr/>
              <a:t>12/7/2021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3655927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12/7/2021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2395309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12/7/2021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3315356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67A334-A930-4E7A-BDA2-43A19689936E}" type="datetimeFigureOut">
              <a:rPr lang="en-US" smtClean="0"/>
              <a:pPr/>
              <a:t>12/7/2021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3072970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67A334-A930-4E7A-BDA2-43A19689936E}" type="datetimeFigureOut">
              <a:rPr lang="en-US" smtClean="0"/>
              <a:pPr/>
              <a:t>12/7/2021</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3E28E62-3751-44A4-8B90-E3AE1E752ABE}" type="slidenum">
              <a:rPr lang="en-US" smtClean="0"/>
              <a:pPr/>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828020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12/7/2021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478595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12/7/2021</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3E28E62-3751-44A4-8B90-E3AE1E752ABE}" type="slidenum">
              <a:rPr lang="en-US" smtClean="0"/>
              <a:pPr/>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1441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12/7/2021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13724230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67A334-A930-4E7A-BDA2-43A19689936E}" type="datetimeFigureOut">
              <a:rPr lang="en-US" smtClean="0"/>
              <a:pPr/>
              <a:t>12/7/2021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53902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67A334-A930-4E7A-BDA2-43A19689936E}" type="datetimeFigureOut">
              <a:rPr lang="en-US" smtClean="0"/>
              <a:pPr/>
              <a:t>12/7/2021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1212595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1B67A334-A930-4E7A-BDA2-43A19689936E}" type="datetimeFigureOut">
              <a:rPr lang="en-US" smtClean="0"/>
              <a:pPr/>
              <a:t>12/7/2021</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3E28E62-3751-44A4-8B90-E3AE1E752ABE}" type="slidenum">
              <a:rPr lang="en-US" smtClean="0"/>
              <a:pPr/>
              <a:t>‹#›</a:t>
            </a:fld>
            <a:endParaRPr lang="en-US"/>
          </a:p>
        </p:txBody>
      </p:sp>
    </p:spTree>
    <p:extLst>
      <p:ext uri="{BB962C8B-B14F-4D97-AF65-F5344CB8AC3E}">
        <p14:creationId xmlns:p14="http://schemas.microsoft.com/office/powerpoint/2010/main" val="3111747587"/>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lebeducation.co.uk/wp-content/uploads/2013/03/trinity_logo_london.jpg"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CADF4631-3C8F-45EE-8D19-4D3E8426B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1">
            <a:extLst>
              <a:ext uri="{FF2B5EF4-FFF2-40B4-BE49-F238E27FC236}">
                <a16:creationId xmlns:a16="http://schemas.microsoft.com/office/drawing/2014/main" id="{F291099C-17EE-4E0E-B096-C79975050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3" name="Freeform 11">
              <a:extLst>
                <a:ext uri="{FF2B5EF4-FFF2-40B4-BE49-F238E27FC236}">
                  <a16:creationId xmlns:a16="http://schemas.microsoft.com/office/drawing/2014/main" id="{E21C6221-3E1B-4ABD-8172-FAE995E65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D3EF5991-93EA-451F-BB82-1ABC4AC0D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136F96F7-16E6-48A1-A211-0B4A4D0C8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5C00D000-7FA5-40C4-AB6A-DE3A61AB8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5AAEB880-A03D-4743-9060-D7A846FA6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CC64DD68-0B96-4DE9-8FD5-3175E4A3F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69118400-C17B-4068-86D3-93CAE7702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117FA22F-CBA8-4CF5-B8CC-2D169B67E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8FB2D443-8598-4CEE-AED2-BEF49AA95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92593E33-68AF-485D-99D0-080CEA1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96A28427-575C-4904-AC4B-3DD62801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782FA736-DE89-4D13-B0A7-3906B32CE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p:cNvSpPr>
            <a:spLocks noGrp="1"/>
          </p:cNvSpPr>
          <p:nvPr>
            <p:ph type="ctrTitle"/>
          </p:nvPr>
        </p:nvSpPr>
        <p:spPr>
          <a:xfrm>
            <a:off x="1616833" y="3957827"/>
            <a:ext cx="6686550" cy="1162423"/>
          </a:xfrm>
        </p:spPr>
        <p:txBody>
          <a:bodyPr>
            <a:normAutofit/>
          </a:bodyPr>
          <a:lstStyle/>
          <a:p>
            <a:pPr>
              <a:lnSpc>
                <a:spcPct val="90000"/>
              </a:lnSpc>
            </a:pPr>
            <a:r>
              <a:rPr lang="en-GB" sz="3000" b="1" dirty="0"/>
              <a:t>Academic and Employability Skills </a:t>
            </a:r>
            <a:br>
              <a:rPr lang="en-GB" sz="3000" b="1" dirty="0"/>
            </a:br>
            <a:r>
              <a:rPr lang="en-GB" sz="3000" b="1" dirty="0"/>
              <a:t>(BMSW 4001_LON)</a:t>
            </a:r>
            <a:endParaRPr lang="en-US" sz="3000" dirty="0"/>
          </a:p>
        </p:txBody>
      </p:sp>
      <p:sp>
        <p:nvSpPr>
          <p:cNvPr id="3" name="Subtitle 2"/>
          <p:cNvSpPr>
            <a:spLocks noGrp="1"/>
          </p:cNvSpPr>
          <p:nvPr>
            <p:ph type="subTitle" idx="1"/>
          </p:nvPr>
        </p:nvSpPr>
        <p:spPr>
          <a:xfrm>
            <a:off x="1616833" y="5544391"/>
            <a:ext cx="6686550" cy="507189"/>
          </a:xfrm>
        </p:spPr>
        <p:txBody>
          <a:bodyPr numCol="2">
            <a:normAutofit/>
          </a:bodyPr>
          <a:lstStyle/>
          <a:p>
            <a:pPr>
              <a:lnSpc>
                <a:spcPct val="90000"/>
              </a:lnSpc>
            </a:pPr>
            <a:r>
              <a:rPr lang="en-US" sz="1000" dirty="0"/>
              <a:t>Zina-</a:t>
            </a:r>
            <a:r>
              <a:rPr lang="en-US" sz="1000" dirty="0" err="1"/>
              <a:t>Gheorghina</a:t>
            </a:r>
            <a:r>
              <a:rPr lang="en-US" sz="1000" dirty="0"/>
              <a:t> Patrascu</a:t>
            </a:r>
          </a:p>
          <a:p>
            <a:pPr>
              <a:lnSpc>
                <a:spcPct val="90000"/>
              </a:lnSpc>
            </a:pPr>
            <a:r>
              <a:rPr lang="en-US" sz="1000" dirty="0"/>
              <a:t>Student ID:2115387</a:t>
            </a:r>
          </a:p>
          <a:p>
            <a:pPr>
              <a:lnSpc>
                <a:spcPct val="90000"/>
              </a:lnSpc>
            </a:pPr>
            <a:r>
              <a:rPr lang="en-US" sz="1000" dirty="0"/>
              <a:t>Teacher: </a:t>
            </a:r>
            <a:r>
              <a:rPr lang="en-US" sz="1000" dirty="0" err="1"/>
              <a:t>Lizeta</a:t>
            </a:r>
            <a:r>
              <a:rPr lang="en-US" sz="1000"/>
              <a:t> Demetriou</a:t>
            </a:r>
            <a:endParaRPr lang="en-US" sz="1000" dirty="0"/>
          </a:p>
        </p:txBody>
      </p:sp>
      <p:grpSp>
        <p:nvGrpSpPr>
          <p:cNvPr id="26" name="Group 25">
            <a:extLst>
              <a:ext uri="{FF2B5EF4-FFF2-40B4-BE49-F238E27FC236}">
                <a16:creationId xmlns:a16="http://schemas.microsoft.com/office/drawing/2014/main" id="{6A54B62D-FC5C-4E1A-8D8B-279576FE5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27" name="Freeform 27">
              <a:extLst>
                <a:ext uri="{FF2B5EF4-FFF2-40B4-BE49-F238E27FC236}">
                  <a16:creationId xmlns:a16="http://schemas.microsoft.com/office/drawing/2014/main" id="{4706D2CB-CE4C-4F40-B189-FD7BB4466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2714CF7E-2DF6-4F91-8BB2-D62E8B549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F30DCFE1-624D-4D3C-AC61-757C2FF35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BF08ABFE-DD31-4F1F-9520-93CC613C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ADFB2DBD-F00A-4820-876F-4E75F216B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3F85387B-5668-4570-BC5C-AA89417C7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FEA70EF6-623D-453D-8360-1B0C142A2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FE3B449C-A5FE-44B9-A01C-A115C37D3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BD672E89-DAB4-41AE-891D-6B6A52B0E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C69123C3-F0F9-4AA7-BA7B-9E5E0AF27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E10779C5-3DD9-489D-9A2D-EF45B7BE3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1D3B4B35-2090-4DA8-ADBE-DD888B4E1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46FA917F-43A3-4FA3-A085-59D0DC397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Text&#10;&#10;Description automatically generated">
            <a:extLst>
              <a:ext uri="{FF2B5EF4-FFF2-40B4-BE49-F238E27FC236}">
                <a16:creationId xmlns:a16="http://schemas.microsoft.com/office/drawing/2014/main" id="{3D9BF427-2D00-4083-B482-E2C3956EF3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1614" y="868671"/>
            <a:ext cx="6722031" cy="2554371"/>
          </a:xfrm>
          <a:prstGeom prst="rect">
            <a:avLst/>
          </a:prstGeom>
        </p:spPr>
      </p:pic>
      <p:sp>
        <p:nvSpPr>
          <p:cNvPr id="42" name="Freeform 33">
            <a:extLst>
              <a:ext uri="{FF2B5EF4-FFF2-40B4-BE49-F238E27FC236}">
                <a16:creationId xmlns:a16="http://schemas.microsoft.com/office/drawing/2014/main" id="{9CBF007B-8C8C-4F79-B037-9F4C61F9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1" name="TextBox 40">
            <a:extLst>
              <a:ext uri="{FF2B5EF4-FFF2-40B4-BE49-F238E27FC236}">
                <a16:creationId xmlns:a16="http://schemas.microsoft.com/office/drawing/2014/main" id="{FE14CB6A-197A-4069-92C2-0C4A0676BFC5}"/>
              </a:ext>
            </a:extLst>
          </p:cNvPr>
          <p:cNvSpPr txBox="1"/>
          <p:nvPr/>
        </p:nvSpPr>
        <p:spPr>
          <a:xfrm>
            <a:off x="1499684" y="3458061"/>
            <a:ext cx="3267894" cy="215444"/>
          </a:xfrm>
          <a:prstGeom prst="rect">
            <a:avLst/>
          </a:prstGeom>
          <a:noFill/>
        </p:spPr>
        <p:txBody>
          <a:bodyPr wrap="square">
            <a:spAutoFit/>
          </a:bodyPr>
          <a:lstStyle/>
          <a:p>
            <a:r>
              <a:rPr lang="en-GB" sz="800" dirty="0">
                <a:hlinkClick r:id="rId3"/>
              </a:rPr>
              <a:t>trinity_logo_london.jpg (474×180) (lebeducation.co.uk)</a:t>
            </a:r>
            <a:endParaRPr lang="en-GB"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348" name="Rectangle 76">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6918" y="645106"/>
            <a:ext cx="2737709" cy="695662"/>
          </a:xfrm>
        </p:spPr>
        <p:txBody>
          <a:bodyPr>
            <a:normAutofit fontScale="90000"/>
          </a:bodyPr>
          <a:lstStyle/>
          <a:p>
            <a:pPr>
              <a:lnSpc>
                <a:spcPct val="90000"/>
              </a:lnSpc>
            </a:pPr>
            <a:r>
              <a:rPr lang="en-GB" sz="3200" dirty="0">
                <a:solidFill>
                  <a:schemeClr val="tx1"/>
                </a:solidFill>
              </a:rPr>
              <a:t>Introduction</a:t>
            </a:r>
            <a:br>
              <a:rPr lang="en-GB" sz="1400" dirty="0"/>
            </a:br>
            <a:br>
              <a:rPr lang="en-GB" sz="1400" dirty="0"/>
            </a:br>
            <a:br>
              <a:rPr lang="en-GB" sz="1400" dirty="0"/>
            </a:br>
            <a:br>
              <a:rPr lang="en-GB" sz="1400" dirty="0"/>
            </a:br>
            <a:br>
              <a:rPr lang="en-US" sz="1400" dirty="0"/>
            </a:br>
            <a:endParaRPr lang="en-US" sz="1400" dirty="0"/>
          </a:p>
        </p:txBody>
      </p:sp>
      <p:sp>
        <p:nvSpPr>
          <p:cNvPr id="14349" name="Rectangle 78">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389263" y="1628800"/>
            <a:ext cx="2737709" cy="3759253"/>
          </a:xfrm>
        </p:spPr>
        <p:txBody>
          <a:bodyPr>
            <a:normAutofit/>
          </a:bodyPr>
          <a:lstStyle/>
          <a:p>
            <a:pPr lvl="0"/>
            <a:r>
              <a:rPr lang="en-GB" dirty="0"/>
              <a:t>Employability skills (Ribner </a:t>
            </a:r>
            <a:r>
              <a:rPr lang="en-GB" i="1" dirty="0"/>
              <a:t>et al.,</a:t>
            </a:r>
            <a:r>
              <a:rPr lang="en-GB" dirty="0"/>
              <a:t> 2017)</a:t>
            </a:r>
            <a:endParaRPr lang="en-US" dirty="0"/>
          </a:p>
          <a:p>
            <a:pPr lvl="0"/>
            <a:r>
              <a:rPr lang="en-GB" dirty="0"/>
              <a:t>Academic skills </a:t>
            </a:r>
            <a:endParaRPr lang="en-US" dirty="0"/>
          </a:p>
          <a:p>
            <a:pPr lvl="0"/>
            <a:r>
              <a:rPr lang="en-GB" dirty="0"/>
              <a:t>Strengths and weaknesses </a:t>
            </a:r>
            <a:endParaRPr lang="en-US" dirty="0"/>
          </a:p>
          <a:p>
            <a:pPr lvl="0"/>
            <a:r>
              <a:rPr lang="en-GB" dirty="0"/>
              <a:t>Opportunities and threats </a:t>
            </a:r>
            <a:endParaRPr lang="en-US" dirty="0"/>
          </a:p>
        </p:txBody>
      </p:sp>
      <p:pic>
        <p:nvPicPr>
          <p:cNvPr id="14340" name="Picture 4" descr="Global Institute Management : Beyound Academics"/>
          <p:cNvPicPr>
            <a:picLocks noChangeAspect="1" noChangeArrowheads="1"/>
          </p:cNvPicPr>
          <p:nvPr/>
        </p:nvPicPr>
        <p:blipFill>
          <a:blip r:embed="rId3"/>
          <a:stretch>
            <a:fillRect/>
          </a:stretch>
        </p:blipFill>
        <p:spPr bwMode="auto">
          <a:xfrm>
            <a:off x="3464657" y="1441152"/>
            <a:ext cx="5215183" cy="3650628"/>
          </a:xfrm>
          <a:prstGeom prst="rect">
            <a:avLst/>
          </a:prstGeom>
          <a:noFill/>
        </p:spPr>
      </p:pic>
      <p:sp>
        <p:nvSpPr>
          <p:cNvPr id="1435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AutoShape 2" descr="Academics: Programm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500042"/>
            <a:ext cx="8534400" cy="758952"/>
          </a:xfrm>
        </p:spPr>
        <p:txBody>
          <a:bodyPr>
            <a:normAutofit fontScale="90000"/>
          </a:bodyPr>
          <a:lstStyle/>
          <a:p>
            <a:pPr algn="ctr"/>
            <a:r>
              <a:rPr lang="en-GB" dirty="0"/>
              <a:t>    Academic skills</a:t>
            </a:r>
            <a:br>
              <a:rPr lang="en-US" dirty="0"/>
            </a:br>
            <a:endParaRPr lang="en-US" dirty="0"/>
          </a:p>
        </p:txBody>
      </p:sp>
      <p:sp>
        <p:nvSpPr>
          <p:cNvPr id="3" name="Content Placeholder 2"/>
          <p:cNvSpPr>
            <a:spLocks noGrp="1"/>
          </p:cNvSpPr>
          <p:nvPr>
            <p:ph idx="1"/>
          </p:nvPr>
        </p:nvSpPr>
        <p:spPr>
          <a:xfrm>
            <a:off x="457200" y="1928802"/>
            <a:ext cx="4043362" cy="4645734"/>
          </a:xfrm>
        </p:spPr>
        <p:txBody>
          <a:bodyPr/>
          <a:lstStyle/>
          <a:p>
            <a:pPr lvl="0"/>
            <a:r>
              <a:rPr lang="en-GB" dirty="0"/>
              <a:t>Analysis of texts </a:t>
            </a:r>
            <a:endParaRPr lang="en-US" dirty="0"/>
          </a:p>
          <a:p>
            <a:pPr lvl="0"/>
            <a:r>
              <a:rPr lang="en-GB" dirty="0"/>
              <a:t>Communication  (</a:t>
            </a:r>
            <a:r>
              <a:rPr lang="en-GB" dirty="0" err="1"/>
              <a:t>Ribner</a:t>
            </a:r>
            <a:r>
              <a:rPr lang="en-GB" dirty="0"/>
              <a:t> </a:t>
            </a:r>
            <a:r>
              <a:rPr lang="en-GB" i="1" dirty="0"/>
              <a:t>et al.,</a:t>
            </a:r>
            <a:r>
              <a:rPr lang="en-GB" dirty="0"/>
              <a:t> 2017)</a:t>
            </a:r>
            <a:endParaRPr lang="en-US" dirty="0"/>
          </a:p>
          <a:p>
            <a:pPr lvl="0"/>
            <a:r>
              <a:rPr lang="en-GB" dirty="0"/>
              <a:t>Research </a:t>
            </a:r>
          </a:p>
          <a:p>
            <a:pPr lvl="0"/>
            <a:r>
              <a:rPr lang="en-GB" dirty="0"/>
              <a:t>Understanding of managerial capabilities</a:t>
            </a:r>
            <a:endParaRPr lang="en-US" dirty="0"/>
          </a:p>
          <a:p>
            <a:endParaRPr lang="en-US" dirty="0"/>
          </a:p>
        </p:txBody>
      </p:sp>
      <p:pic>
        <p:nvPicPr>
          <p:cNvPr id="13314" name="Picture 2" descr="Academics - West Newton Elementary School"/>
          <p:cNvPicPr>
            <a:picLocks noChangeAspect="1" noChangeArrowheads="1"/>
          </p:cNvPicPr>
          <p:nvPr/>
        </p:nvPicPr>
        <p:blipFill>
          <a:blip r:embed="rId3"/>
          <a:srcRect/>
          <a:stretch>
            <a:fillRect/>
          </a:stretch>
        </p:blipFill>
        <p:spPr bwMode="auto">
          <a:xfrm>
            <a:off x="4714876" y="2143116"/>
            <a:ext cx="4185370" cy="278608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Employability skills </a:t>
            </a:r>
            <a:endParaRPr lang="en-US" dirty="0"/>
          </a:p>
        </p:txBody>
      </p:sp>
      <p:sp>
        <p:nvSpPr>
          <p:cNvPr id="3" name="Content Placeholder 2"/>
          <p:cNvSpPr>
            <a:spLocks noGrp="1"/>
          </p:cNvSpPr>
          <p:nvPr>
            <p:ph idx="1"/>
          </p:nvPr>
        </p:nvSpPr>
        <p:spPr>
          <a:xfrm>
            <a:off x="0" y="2332037"/>
            <a:ext cx="4543428" cy="4525963"/>
          </a:xfrm>
        </p:spPr>
        <p:txBody>
          <a:bodyPr/>
          <a:lstStyle/>
          <a:p>
            <a:pPr lvl="0"/>
            <a:r>
              <a:rPr lang="en-GB" dirty="0"/>
              <a:t>Teamwork </a:t>
            </a:r>
            <a:endParaRPr lang="en-US" dirty="0"/>
          </a:p>
          <a:p>
            <a:pPr lvl="0"/>
            <a:r>
              <a:rPr lang="en-GB" dirty="0"/>
              <a:t>Problem-solving </a:t>
            </a:r>
            <a:endParaRPr lang="en-US" dirty="0"/>
          </a:p>
          <a:p>
            <a:pPr lvl="0"/>
            <a:r>
              <a:rPr lang="en-GB" dirty="0"/>
              <a:t>Decision making skills for managerial activities in a beauty salon (</a:t>
            </a:r>
            <a:r>
              <a:rPr lang="en-GB" dirty="0" err="1"/>
              <a:t>Ribner</a:t>
            </a:r>
            <a:r>
              <a:rPr lang="en-GB" dirty="0"/>
              <a:t> </a:t>
            </a:r>
            <a:r>
              <a:rPr lang="en-GB" i="1" dirty="0"/>
              <a:t>et al.,</a:t>
            </a:r>
            <a:r>
              <a:rPr lang="en-GB" dirty="0"/>
              <a:t> 2017)</a:t>
            </a:r>
          </a:p>
          <a:p>
            <a:pPr lvl="0"/>
            <a:endParaRPr lang="en-US" dirty="0"/>
          </a:p>
          <a:p>
            <a:endParaRPr lang="en-US" dirty="0"/>
          </a:p>
        </p:txBody>
      </p:sp>
      <p:pic>
        <p:nvPicPr>
          <p:cNvPr id="12290" name="Picture 2" descr="Silhouette with Academic Icons Free Vector"/>
          <p:cNvPicPr>
            <a:picLocks noChangeAspect="1" noChangeArrowheads="1"/>
          </p:cNvPicPr>
          <p:nvPr/>
        </p:nvPicPr>
        <p:blipFill>
          <a:blip r:embed="rId3"/>
          <a:srcRect/>
          <a:stretch>
            <a:fillRect/>
          </a:stretch>
        </p:blipFill>
        <p:spPr bwMode="auto">
          <a:xfrm>
            <a:off x="4714876" y="2000240"/>
            <a:ext cx="3714776" cy="371477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8534400" cy="758952"/>
          </a:xfrm>
        </p:spPr>
        <p:txBody>
          <a:bodyPr>
            <a:normAutofit fontScale="90000"/>
          </a:bodyPr>
          <a:lstStyle/>
          <a:p>
            <a:r>
              <a:rPr lang="en-GB" dirty="0"/>
              <a:t>         Strengths and weaknesses</a:t>
            </a:r>
            <a:br>
              <a:rPr lang="en-US" dirty="0"/>
            </a:br>
            <a:endParaRPr lang="en-US" dirty="0"/>
          </a:p>
        </p:txBody>
      </p:sp>
      <p:sp>
        <p:nvSpPr>
          <p:cNvPr id="3" name="Content Placeholder 2"/>
          <p:cNvSpPr>
            <a:spLocks noGrp="1"/>
          </p:cNvSpPr>
          <p:nvPr>
            <p:ph idx="1"/>
          </p:nvPr>
        </p:nvSpPr>
        <p:spPr>
          <a:xfrm>
            <a:off x="457200" y="1857364"/>
            <a:ext cx="5329246" cy="4643470"/>
          </a:xfrm>
        </p:spPr>
        <p:txBody>
          <a:bodyPr>
            <a:normAutofit/>
          </a:bodyPr>
          <a:lstStyle/>
          <a:p>
            <a:pPr lvl="0"/>
            <a:r>
              <a:rPr lang="en-GB" dirty="0"/>
              <a:t>Strengths- Time management </a:t>
            </a:r>
            <a:endParaRPr lang="en-US" dirty="0"/>
          </a:p>
          <a:p>
            <a:pPr lvl="0"/>
            <a:r>
              <a:rPr lang="en-GB" dirty="0"/>
              <a:t>Academic writing </a:t>
            </a:r>
            <a:endParaRPr lang="en-US" dirty="0"/>
          </a:p>
          <a:p>
            <a:pPr lvl="0"/>
            <a:r>
              <a:rPr lang="en-GB" dirty="0"/>
              <a:t>Summarising</a:t>
            </a:r>
          </a:p>
          <a:p>
            <a:pPr lvl="0"/>
            <a:r>
              <a:rPr lang="en-GB" dirty="0"/>
              <a:t>My strengths also include team work and managing people as I want to work as a manager in beauty salon. </a:t>
            </a:r>
            <a:endParaRPr lang="en-US" dirty="0"/>
          </a:p>
          <a:p>
            <a:pPr lvl="0"/>
            <a:r>
              <a:rPr lang="en-GB" dirty="0"/>
              <a:t>Public speaking (</a:t>
            </a:r>
            <a:r>
              <a:rPr lang="en-GB" dirty="0" err="1"/>
              <a:t>Tamis-LeMonda</a:t>
            </a:r>
            <a:r>
              <a:rPr lang="en-GB" dirty="0"/>
              <a:t> </a:t>
            </a:r>
            <a:r>
              <a:rPr lang="en-GB" i="1" dirty="0"/>
              <a:t>et al.,</a:t>
            </a:r>
            <a:r>
              <a:rPr lang="en-GB" dirty="0"/>
              <a:t> 2019)</a:t>
            </a:r>
            <a:endParaRPr lang="en-US" dirty="0"/>
          </a:p>
          <a:p>
            <a:pPr lvl="0"/>
            <a:r>
              <a:rPr lang="en-GB" dirty="0"/>
              <a:t>Weaknesses- CV writing </a:t>
            </a:r>
            <a:endParaRPr lang="en-US" dirty="0"/>
          </a:p>
          <a:p>
            <a:pPr lvl="0"/>
            <a:r>
              <a:rPr lang="en-GB" dirty="0"/>
              <a:t>Cover letter </a:t>
            </a:r>
          </a:p>
        </p:txBody>
      </p:sp>
      <p:pic>
        <p:nvPicPr>
          <p:cNvPr id="11266" name="Picture 2" descr="29. Evaluate your strengths and weaknesses | Hamacher Resource Group"/>
          <p:cNvPicPr>
            <a:picLocks noChangeAspect="1" noChangeArrowheads="1"/>
          </p:cNvPicPr>
          <p:nvPr/>
        </p:nvPicPr>
        <p:blipFill>
          <a:blip r:embed="rId3"/>
          <a:srcRect/>
          <a:stretch>
            <a:fillRect/>
          </a:stretch>
        </p:blipFill>
        <p:spPr bwMode="auto">
          <a:xfrm>
            <a:off x="5691186" y="2071678"/>
            <a:ext cx="3452814" cy="345281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Opportunities and threats </a:t>
            </a:r>
            <a:endParaRPr lang="en-US" dirty="0"/>
          </a:p>
        </p:txBody>
      </p:sp>
      <p:sp>
        <p:nvSpPr>
          <p:cNvPr id="3" name="Content Placeholder 2"/>
          <p:cNvSpPr>
            <a:spLocks noGrp="1"/>
          </p:cNvSpPr>
          <p:nvPr>
            <p:ph idx="1"/>
          </p:nvPr>
        </p:nvSpPr>
        <p:spPr>
          <a:xfrm>
            <a:off x="428596" y="1643050"/>
            <a:ext cx="4329114" cy="4786322"/>
          </a:xfrm>
        </p:spPr>
        <p:txBody>
          <a:bodyPr>
            <a:normAutofit/>
          </a:bodyPr>
          <a:lstStyle/>
          <a:p>
            <a:pPr lvl="0"/>
            <a:r>
              <a:rPr lang="en-GB" dirty="0"/>
              <a:t>Opportunities- Improving CV writing </a:t>
            </a:r>
            <a:endParaRPr lang="en-US" dirty="0"/>
          </a:p>
          <a:p>
            <a:pPr lvl="0"/>
            <a:r>
              <a:rPr lang="en-GB" dirty="0"/>
              <a:t>Improving Cover letter writing </a:t>
            </a:r>
          </a:p>
          <a:p>
            <a:pPr lvl="0"/>
            <a:r>
              <a:rPr lang="en-GB" dirty="0"/>
              <a:t>I have a great opportunity for communication as I want to work for the beauty industry. </a:t>
            </a:r>
            <a:endParaRPr lang="en-US" dirty="0"/>
          </a:p>
          <a:p>
            <a:pPr lvl="0"/>
            <a:r>
              <a:rPr lang="en-GB" dirty="0"/>
              <a:t>Threats- Not enough time and resources  (</a:t>
            </a:r>
            <a:r>
              <a:rPr lang="en-GB" dirty="0" err="1"/>
              <a:t>Tamis-LeMonda</a:t>
            </a:r>
            <a:r>
              <a:rPr lang="en-GB" dirty="0"/>
              <a:t> </a:t>
            </a:r>
            <a:r>
              <a:rPr lang="en-GB" i="1" dirty="0"/>
              <a:t>et al.,</a:t>
            </a:r>
            <a:r>
              <a:rPr lang="en-GB" dirty="0"/>
              <a:t> 2019)</a:t>
            </a:r>
            <a:endParaRPr lang="en-US" dirty="0"/>
          </a:p>
          <a:p>
            <a:endParaRPr lang="en-US" dirty="0"/>
          </a:p>
        </p:txBody>
      </p:sp>
      <p:pic>
        <p:nvPicPr>
          <p:cNvPr id="10242" name="Picture 2" descr="SWOT Analysis: Strengths, Weaknesses, Opportunities, Threats"/>
          <p:cNvPicPr>
            <a:picLocks noChangeAspect="1" noChangeArrowheads="1"/>
          </p:cNvPicPr>
          <p:nvPr/>
        </p:nvPicPr>
        <p:blipFill>
          <a:blip r:embed="rId3"/>
          <a:srcRect/>
          <a:stretch>
            <a:fillRect/>
          </a:stretch>
        </p:blipFill>
        <p:spPr bwMode="auto">
          <a:xfrm>
            <a:off x="4725646" y="2500306"/>
            <a:ext cx="4051523" cy="257176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endParaRPr lang="en-US" dirty="0"/>
          </a:p>
        </p:txBody>
      </p:sp>
      <p:sp>
        <p:nvSpPr>
          <p:cNvPr id="3" name="Content Placeholder 2"/>
          <p:cNvSpPr>
            <a:spLocks noGrp="1"/>
          </p:cNvSpPr>
          <p:nvPr>
            <p:ph idx="1"/>
          </p:nvPr>
        </p:nvSpPr>
        <p:spPr/>
        <p:txBody>
          <a:bodyPr/>
          <a:lstStyle/>
          <a:p>
            <a:pPr lvl="0"/>
            <a:r>
              <a:rPr lang="en-GB" dirty="0"/>
              <a:t>Analyses the skills learnt throughout the module</a:t>
            </a:r>
            <a:endParaRPr lang="en-US" dirty="0"/>
          </a:p>
          <a:p>
            <a:pPr lvl="0"/>
            <a:r>
              <a:rPr lang="en-GB" dirty="0"/>
              <a:t>Evaluate the SWOT model </a:t>
            </a:r>
            <a:endParaRPr lang="en-US" dirty="0"/>
          </a:p>
          <a:p>
            <a:pPr lvl="0"/>
            <a:r>
              <a:rPr lang="en-GB" dirty="0"/>
              <a:t>Personal development opportunities </a:t>
            </a:r>
          </a:p>
          <a:p>
            <a:pPr lvl="0"/>
            <a:r>
              <a:rPr lang="en-GB" dirty="0"/>
              <a:t>I will be working for the beauty industry so I can understand that all the strenghts have supported me. </a:t>
            </a:r>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10000"/>
          </a:bodyPr>
          <a:lstStyle/>
          <a:p>
            <a:r>
              <a:rPr lang="en-GB" dirty="0"/>
              <a:t>Adams, R.V. and Blair, E., 2019. Impact of time management behaviours on undergraduate engineering students' performance. </a:t>
            </a:r>
            <a:r>
              <a:rPr lang="en-GB" i="1" dirty="0"/>
              <a:t>SAGE Open</a:t>
            </a:r>
            <a:r>
              <a:rPr lang="en-GB" dirty="0"/>
              <a:t>, </a:t>
            </a:r>
            <a:r>
              <a:rPr lang="en-GB" i="1" dirty="0"/>
              <a:t>9</a:t>
            </a:r>
            <a:r>
              <a:rPr lang="en-GB" dirty="0"/>
              <a:t>(1), p.2158244018824506.</a:t>
            </a:r>
            <a:endParaRPr lang="en-US" dirty="0"/>
          </a:p>
          <a:p>
            <a:r>
              <a:rPr lang="en-GB" dirty="0" err="1"/>
              <a:t>Adeani</a:t>
            </a:r>
            <a:r>
              <a:rPr lang="en-GB" dirty="0"/>
              <a:t>, I.S., </a:t>
            </a:r>
            <a:r>
              <a:rPr lang="en-GB" dirty="0" err="1"/>
              <a:t>Febriani</a:t>
            </a:r>
            <a:r>
              <a:rPr lang="en-GB" dirty="0"/>
              <a:t>, R.B. and </a:t>
            </a:r>
            <a:r>
              <a:rPr lang="en-GB" dirty="0" err="1"/>
              <a:t>Syafryadin</a:t>
            </a:r>
            <a:r>
              <a:rPr lang="en-GB" dirty="0"/>
              <a:t>, S., 2020. USING GIBBS’REFLECTIVE CYCLE IN MAKING REFLECTIONS OF LITERARY ANALYSIS. </a:t>
            </a:r>
            <a:r>
              <a:rPr lang="en-GB" i="1" dirty="0"/>
              <a:t>Indonesian EFL Journal</a:t>
            </a:r>
            <a:r>
              <a:rPr lang="en-GB" dirty="0"/>
              <a:t>, </a:t>
            </a:r>
            <a:r>
              <a:rPr lang="en-GB" i="1" dirty="0"/>
              <a:t>6</a:t>
            </a:r>
            <a:r>
              <a:rPr lang="en-GB" dirty="0"/>
              <a:t>(2), pp.139-148.</a:t>
            </a:r>
            <a:endParaRPr lang="en-US" dirty="0"/>
          </a:p>
          <a:p>
            <a:r>
              <a:rPr lang="en-GB" dirty="0" err="1"/>
              <a:t>Brandlistuen</a:t>
            </a:r>
            <a:r>
              <a:rPr lang="en-GB" dirty="0"/>
              <a:t>, R.E., </a:t>
            </a:r>
            <a:r>
              <a:rPr lang="en-GB" dirty="0" err="1"/>
              <a:t>Flatø</a:t>
            </a:r>
            <a:r>
              <a:rPr lang="en-GB" dirty="0"/>
              <a:t>, M., Stoltenberg, C., </a:t>
            </a:r>
            <a:r>
              <a:rPr lang="en-GB" dirty="0" err="1"/>
              <a:t>Helland</a:t>
            </a:r>
            <a:r>
              <a:rPr lang="en-GB" dirty="0"/>
              <a:t>, S.S. and Wang, M.V., 2021. Gender gaps in preschool age: A study of behaviour, neurodevelopment and pre-academic skills. </a:t>
            </a:r>
            <a:r>
              <a:rPr lang="en-GB" i="1" dirty="0"/>
              <a:t>Scandinavian Journal of Public Health</a:t>
            </a:r>
            <a:r>
              <a:rPr lang="en-GB" dirty="0"/>
              <a:t>, </a:t>
            </a:r>
            <a:r>
              <a:rPr lang="en-GB" i="1" dirty="0"/>
              <a:t>49</a:t>
            </a:r>
            <a:r>
              <a:rPr lang="en-GB" dirty="0"/>
              <a:t>(5), pp.503-510.</a:t>
            </a:r>
            <a:endParaRPr lang="en-US" dirty="0"/>
          </a:p>
          <a:p>
            <a:r>
              <a:rPr lang="en-GB" dirty="0"/>
              <a:t>Di Gregorio, A., </a:t>
            </a:r>
            <a:r>
              <a:rPr lang="en-GB" dirty="0" err="1"/>
              <a:t>Maggioni</a:t>
            </a:r>
            <a:r>
              <a:rPr lang="en-GB" dirty="0"/>
              <a:t>, I., </a:t>
            </a:r>
            <a:r>
              <a:rPr lang="en-GB" dirty="0" err="1"/>
              <a:t>Mauri</a:t>
            </a:r>
            <a:r>
              <a:rPr lang="en-GB" dirty="0"/>
              <a:t>, C. and </a:t>
            </a:r>
            <a:r>
              <a:rPr lang="en-GB" dirty="0" err="1"/>
              <a:t>Mazzucchelli</a:t>
            </a:r>
            <a:r>
              <a:rPr lang="en-GB" dirty="0"/>
              <a:t>, A., 2019. Employability skills for future marketing professionals. </a:t>
            </a:r>
            <a:r>
              <a:rPr lang="en-GB" i="1" dirty="0"/>
              <a:t>European management journal</a:t>
            </a:r>
            <a:r>
              <a:rPr lang="en-GB" dirty="0"/>
              <a:t>, </a:t>
            </a:r>
            <a:r>
              <a:rPr lang="en-GB" i="1" dirty="0"/>
              <a:t>37</a:t>
            </a:r>
            <a:r>
              <a:rPr lang="en-GB" dirty="0"/>
              <a:t>(3), pp.251-258.</a:t>
            </a:r>
            <a:endParaRPr lang="en-US" dirty="0"/>
          </a:p>
          <a:p>
            <a:endParaRPr lang="en-US" dirty="0"/>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1497</TotalTime>
  <Words>831</Words>
  <Application>Microsoft Office PowerPoint</Application>
  <PresentationFormat>On-screen Show (4:3)</PresentationFormat>
  <Paragraphs>54</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Wisp</vt:lpstr>
      <vt:lpstr>Academic and Employability Skills  (BMSW 4001_LON)</vt:lpstr>
      <vt:lpstr>Introduction     </vt:lpstr>
      <vt:lpstr>    Academic skills </vt:lpstr>
      <vt:lpstr>Employability skills </vt:lpstr>
      <vt:lpstr>         Strengths and weaknesses </vt:lpstr>
      <vt:lpstr>Opportunities and threats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ACE PRACTICAL PORTFOLIO</dc:title>
  <dc:creator/>
  <cp:lastModifiedBy>Chirill Patrascu</cp:lastModifiedBy>
  <cp:revision>5</cp:revision>
  <dcterms:created xsi:type="dcterms:W3CDTF">2021-11-24T17:26:34Z</dcterms:created>
  <dcterms:modified xsi:type="dcterms:W3CDTF">2021-12-07T12:39:11Z</dcterms:modified>
</cp:coreProperties>
</file>