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3" d="100"/>
          <a:sy n="83" d="100"/>
        </p:scale>
        <p:origin x="686" y="1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E30AE5-7C6A-4AA7-AC8A-B78E80941D4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C77AB4-4349-4312-8125-0E111909E3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75FFA7-9BF2-43D2-B678-870209203E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98DC9C-2E91-42F1-8D82-B7245B9FAB52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0A2D94-492C-4BB9-BB37-4368641210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C3E6ED-8D19-4F70-97C4-76CE5627F9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1ECF6A-373E-4E84-9E3C-39060583C3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4625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0366F7-C316-4F34-AF54-0208CDE4DC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87DFFF-676E-4377-B073-0B5197F586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5F4584-702B-4F92-BD64-D6E6515F20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98DC9C-2E91-42F1-8D82-B7245B9FAB52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7AD7F7-2B0E-4888-8331-CD87EF836B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CCFCC4-4A91-4452-B13A-86F2CE8B42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1ECF6A-373E-4E84-9E3C-39060583C3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79049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A66492-D0B2-4703-A6C5-5D7E06EBB6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A6FC0A-A7AA-49C0-8D12-3C7A7E4B87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C27AE8-B7B2-4D83-BAF5-230FD422A3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98DC9C-2E91-42F1-8D82-B7245B9FAB52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16DD2F-DCFA-45BB-9876-355A98A060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656FE4-1973-46C6-91DB-C87D98A92E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1ECF6A-373E-4E84-9E3C-39060583C3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9887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3BF58B-BD59-49E8-9FAE-772F0E6B9D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799ACE-0428-44CA-818F-F50364E8AC3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4F6127-20BB-470F-9AEA-8166E709252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D53745-4C35-4113-9AF9-EC81ED0FCD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98DC9C-2E91-42F1-8D82-B7245B9FAB52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3D5716-5F2C-47AE-A4FA-7162ABA5B7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2DD7E4-12A1-4535-8007-82315214A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1ECF6A-373E-4E84-9E3C-39060583C3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921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2471C3-69A7-4246-9F20-AD4514F5FF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9BF69F-F617-4FF8-BFDE-2627A1A50E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268308-08A2-4FF5-AA16-BD89F8A27E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EBA65F6-EE68-425C-9BD5-70DD91385B6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A8B5C82-96E5-4C2B-94AB-68FC7DBA821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7B86C53-0512-405D-B4D4-34C88D0C57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98DC9C-2E91-42F1-8D82-B7245B9FAB52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F699D7B-5A20-43A4-B7BA-B6E29DBFEC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E6AD82F-F8EC-4EC4-A3F1-AD1FC0A6AC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1ECF6A-373E-4E84-9E3C-39060583C3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20152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773E75-5A57-4490-A639-C7757156B0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280FA35-132B-4ECC-8382-5A98AB2557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98DC9C-2E91-42F1-8D82-B7245B9FAB52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7551788-A28F-46C4-B5DD-5AEBF3E787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E94D389-E439-4064-AC96-7924A15D53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1ECF6A-373E-4E84-9E3C-39060583C3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53139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C5827CF-3EA0-4A47-B844-F986C408BA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98DC9C-2E91-42F1-8D82-B7245B9FAB52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0D01AF5-6A4B-4957-9B11-03FE6E8DDA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CD0B95-58D0-43DA-B532-FF277B593D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1ECF6A-373E-4E84-9E3C-39060583C3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97335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11E8A3-15DC-44DC-8116-50C4B5A4A2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1849AD-B73A-4559-8CAD-8FC36F4AE9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1412D8-E1E3-4D60-BAB0-7FB9DBDE78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339960-4303-4D32-B7F6-D41B3E872F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98DC9C-2E91-42F1-8D82-B7245B9FAB52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E45AAC-D95A-44BE-8216-3B04EE0164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BDB0F7-959E-41A4-B4D3-6AE2836BEB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1ECF6A-373E-4E84-9E3C-39060583C3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72488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A6137B-B46E-4876-BD24-013AF089D7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91AB799-B53D-4BB9-8833-360B44911AD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61C0B52-1DA4-4F4E-BDE9-BA9BE89D7C8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0EAC350-8F94-4594-A8EA-EAF109E4F9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98DC9C-2E91-42F1-8D82-B7245B9FAB52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14FD96C-1015-4D0F-8823-8D294384F7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ACB86A-3375-4A00-A0D0-0F2D2ECCFA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1ECF6A-373E-4E84-9E3C-39060583C3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88315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47142E-420A-44D0-AD37-5293926D52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15CE295-2905-49B4-A08E-10288138FF7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24DABF-DA58-4B7F-A7B3-81851DB64A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98DC9C-2E91-42F1-8D82-B7245B9FAB52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C3BAF7-63CD-402B-8BB9-B265EC252D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788E64-C322-4959-AA89-AD394A2AA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1ECF6A-373E-4E84-9E3C-39060583C3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4047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52BB48D-2001-48A8-B68C-2D4F3F288F5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85095B6-EEB9-486D-987F-95477E8644D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E4E480-73CB-4B48-9333-00221F85D3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98DC9C-2E91-42F1-8D82-B7245B9FAB52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4258E1-60E2-4285-8795-B00723D607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7D3A1F-1120-4CB5-9D35-38025C50D4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1ECF6A-373E-4E84-9E3C-39060583C3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92698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5950505-CF0F-4C86-98C0-B8AA94EDF8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612587-87C0-4C0E-B480-D846D4BFAE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455CA7-6EE1-4DA5-9BF1-BEE684B3038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98DC9C-2E91-42F1-8D82-B7245B9FAB52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695635-6793-465D-AB81-744EAAB857E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7735C0-A8EF-453D-8015-E1503CC8587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1ECF6A-373E-4E84-9E3C-39060583C3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508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g"/><Relationship Id="rId3" Type="http://schemas.openxmlformats.org/officeDocument/2006/relationships/hyperlink" Target="http://www.hoteltrinity.com.uk/" TargetMode="External"/><Relationship Id="rId7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inefolly.com/wine-pairing/pairing-wine-with-salmon/" TargetMode="External"/><Relationship Id="rId2" Type="http://schemas.openxmlformats.org/officeDocument/2006/relationships/hyperlink" Target="https://www.jjbuckley.com/wine-knowledge/blog/7-best-wine-pairings-with-duck/1049#:~:text=Duck%20and%20pinot%20noir%20is,any%20better%20of%20a%20match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ratings.food.gov.uk/" TargetMode="External"/><Relationship Id="rId5" Type="http://schemas.openxmlformats.org/officeDocument/2006/relationships/hyperlink" Target="https://imenupro.com/" TargetMode="External"/><Relationship Id="rId4" Type="http://schemas.openxmlformats.org/officeDocument/2006/relationships/hyperlink" Target="https://www.food.gov.uk/business-guidance/adapting-restaurants-and-food-delivery-during-covid-19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5">
            <a:extLst>
              <a:ext uri="{FF2B5EF4-FFF2-40B4-BE49-F238E27FC236}">
                <a16:creationId xmlns:a16="http://schemas.microsoft.com/office/drawing/2014/main" id="{07322A9E-F1EC-405E-8971-BA906EFFCC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329674" y="1290909"/>
            <a:ext cx="9702800" cy="5573512"/>
          </a:xfrm>
          <a:custGeom>
            <a:avLst/>
            <a:gdLst>
              <a:gd name="T0" fmla="*/ 1752 w 2038"/>
              <a:gd name="T1" fmla="*/ 1169 h 1169"/>
              <a:gd name="T2" fmla="*/ 1487 w 2038"/>
              <a:gd name="T3" fmla="*/ 334 h 1169"/>
              <a:gd name="T4" fmla="*/ 860 w 2038"/>
              <a:gd name="T5" fmla="*/ 22 h 1169"/>
              <a:gd name="T6" fmla="*/ 199 w 2038"/>
              <a:gd name="T7" fmla="*/ 318 h 1169"/>
              <a:gd name="T8" fmla="*/ 399 w 2038"/>
              <a:gd name="T9" fmla="*/ 1165 h 11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38" h="1169">
                <a:moveTo>
                  <a:pt x="1752" y="1169"/>
                </a:moveTo>
                <a:cubicBezTo>
                  <a:pt x="2038" y="928"/>
                  <a:pt x="1673" y="513"/>
                  <a:pt x="1487" y="334"/>
                </a:cubicBezTo>
                <a:cubicBezTo>
                  <a:pt x="1316" y="170"/>
                  <a:pt x="1099" y="43"/>
                  <a:pt x="860" y="22"/>
                </a:cubicBezTo>
                <a:cubicBezTo>
                  <a:pt x="621" y="0"/>
                  <a:pt x="341" y="128"/>
                  <a:pt x="199" y="318"/>
                </a:cubicBezTo>
                <a:cubicBezTo>
                  <a:pt x="0" y="586"/>
                  <a:pt x="184" y="965"/>
                  <a:pt x="399" y="1165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A5704422-1118-4FD1-95AD-29A064EB8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70451" y="2010741"/>
            <a:ext cx="7373938" cy="4848892"/>
          </a:xfrm>
          <a:custGeom>
            <a:avLst/>
            <a:gdLst>
              <a:gd name="T0" fmla="*/ 1025 w 1549"/>
              <a:gd name="T1" fmla="*/ 1016 h 1017"/>
              <a:gd name="T2" fmla="*/ 1443 w 1549"/>
              <a:gd name="T3" fmla="*/ 592 h 1017"/>
              <a:gd name="T4" fmla="*/ 782 w 1549"/>
              <a:gd name="T5" fmla="*/ 53 h 1017"/>
              <a:gd name="T6" fmla="*/ 150 w 1549"/>
              <a:gd name="T7" fmla="*/ 329 h 1017"/>
              <a:gd name="T8" fmla="*/ 477 w 1549"/>
              <a:gd name="T9" fmla="*/ 1017 h 101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549" h="1017">
                <a:moveTo>
                  <a:pt x="1025" y="1016"/>
                </a:moveTo>
                <a:cubicBezTo>
                  <a:pt x="1223" y="971"/>
                  <a:pt x="1549" y="857"/>
                  <a:pt x="1443" y="592"/>
                </a:cubicBezTo>
                <a:cubicBezTo>
                  <a:pt x="1344" y="344"/>
                  <a:pt x="1041" y="111"/>
                  <a:pt x="782" y="53"/>
                </a:cubicBezTo>
                <a:cubicBezTo>
                  <a:pt x="545" y="0"/>
                  <a:pt x="275" y="117"/>
                  <a:pt x="150" y="329"/>
                </a:cubicBezTo>
                <a:cubicBezTo>
                  <a:pt x="0" y="584"/>
                  <a:pt x="243" y="911"/>
                  <a:pt x="477" y="1017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" name="Freeform 7">
            <a:extLst>
              <a:ext uri="{FF2B5EF4-FFF2-40B4-BE49-F238E27FC236}">
                <a16:creationId xmlns:a16="http://schemas.microsoft.com/office/drawing/2014/main" id="{A88B2AAA-B805-498E-A9E6-98B8858554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51351" y="1780905"/>
            <a:ext cx="8035925" cy="5083516"/>
          </a:xfrm>
          <a:custGeom>
            <a:avLst/>
            <a:gdLst>
              <a:gd name="T0" fmla="*/ 1302 w 1688"/>
              <a:gd name="T1" fmla="*/ 1066 h 1066"/>
              <a:gd name="T2" fmla="*/ 1613 w 1688"/>
              <a:gd name="T3" fmla="*/ 850 h 1066"/>
              <a:gd name="T4" fmla="*/ 1517 w 1688"/>
              <a:gd name="T5" fmla="*/ 471 h 1066"/>
              <a:gd name="T6" fmla="*/ 798 w 1688"/>
              <a:gd name="T7" fmla="*/ 28 h 1066"/>
              <a:gd name="T8" fmla="*/ 181 w 1688"/>
              <a:gd name="T9" fmla="*/ 333 h 1066"/>
              <a:gd name="T10" fmla="*/ 420 w 1688"/>
              <a:gd name="T11" fmla="*/ 1066 h 106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688" h="1066">
                <a:moveTo>
                  <a:pt x="1302" y="1066"/>
                </a:moveTo>
                <a:cubicBezTo>
                  <a:pt x="1416" y="1024"/>
                  <a:pt x="1551" y="962"/>
                  <a:pt x="1613" y="850"/>
                </a:cubicBezTo>
                <a:cubicBezTo>
                  <a:pt x="1688" y="715"/>
                  <a:pt x="1606" y="575"/>
                  <a:pt x="1517" y="471"/>
                </a:cubicBezTo>
                <a:cubicBezTo>
                  <a:pt x="1336" y="258"/>
                  <a:pt x="1084" y="62"/>
                  <a:pt x="798" y="28"/>
                </a:cubicBezTo>
                <a:cubicBezTo>
                  <a:pt x="559" y="0"/>
                  <a:pt x="317" y="138"/>
                  <a:pt x="181" y="333"/>
                </a:cubicBezTo>
                <a:cubicBezTo>
                  <a:pt x="0" y="592"/>
                  <a:pt x="191" y="907"/>
                  <a:pt x="420" y="1066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" name="Freeform 8">
            <a:extLst>
              <a:ext uri="{FF2B5EF4-FFF2-40B4-BE49-F238E27FC236}">
                <a16:creationId xmlns:a16="http://schemas.microsoft.com/office/drawing/2014/main" id="{9B8051E0-19D7-43E1-BFD9-E6DBFEB3A3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542347"/>
            <a:ext cx="10334625" cy="6322075"/>
          </a:xfrm>
          <a:custGeom>
            <a:avLst/>
            <a:gdLst>
              <a:gd name="T0" fmla="*/ 1873 w 2171"/>
              <a:gd name="T1" fmla="*/ 1326 h 1326"/>
              <a:gd name="T2" fmla="*/ 1609 w 2171"/>
              <a:gd name="T3" fmla="*/ 473 h 1326"/>
              <a:gd name="T4" fmla="*/ 880 w 2171"/>
              <a:gd name="T5" fmla="*/ 63 h 1326"/>
              <a:gd name="T6" fmla="*/ 0 w 2171"/>
              <a:gd name="T7" fmla="*/ 423 h 13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71" h="1326">
                <a:moveTo>
                  <a:pt x="1873" y="1326"/>
                </a:moveTo>
                <a:cubicBezTo>
                  <a:pt x="2171" y="1045"/>
                  <a:pt x="1825" y="678"/>
                  <a:pt x="1609" y="473"/>
                </a:cubicBezTo>
                <a:cubicBezTo>
                  <a:pt x="1406" y="281"/>
                  <a:pt x="1159" y="116"/>
                  <a:pt x="880" y="63"/>
                </a:cubicBezTo>
                <a:cubicBezTo>
                  <a:pt x="545" y="0"/>
                  <a:pt x="214" y="161"/>
                  <a:pt x="0" y="423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" name="Freeform 9">
            <a:extLst>
              <a:ext uri="{FF2B5EF4-FFF2-40B4-BE49-F238E27FC236}">
                <a16:creationId xmlns:a16="http://schemas.microsoft.com/office/drawing/2014/main" id="{4EDB2B02-86A2-46F5-A4BE-B7D9B10411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701" y="6178751"/>
            <a:ext cx="504825" cy="681527"/>
          </a:xfrm>
          <a:custGeom>
            <a:avLst/>
            <a:gdLst>
              <a:gd name="T0" fmla="*/ 0 w 106"/>
              <a:gd name="T1" fmla="*/ 0 h 143"/>
              <a:gd name="T2" fmla="*/ 106 w 106"/>
              <a:gd name="T3" fmla="*/ 143 h 143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06" h="143">
                <a:moveTo>
                  <a:pt x="0" y="0"/>
                </a:moveTo>
                <a:cubicBezTo>
                  <a:pt x="35" y="54"/>
                  <a:pt x="70" y="101"/>
                  <a:pt x="106" y="143"/>
                </a:cubicBezTo>
              </a:path>
            </a:pathLst>
          </a:custGeom>
          <a:noFill/>
          <a:ln w="4763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" name="Freeform 10">
            <a:extLst>
              <a:ext uri="{FF2B5EF4-FFF2-40B4-BE49-F238E27FC236}">
                <a16:creationId xmlns:a16="http://schemas.microsoft.com/office/drawing/2014/main" id="{43954639-FB5D-41F4-9560-6F6DFE7784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-59376"/>
            <a:ext cx="11091863" cy="6923796"/>
          </a:xfrm>
          <a:custGeom>
            <a:avLst/>
            <a:gdLst>
              <a:gd name="T0" fmla="*/ 2046 w 2330"/>
              <a:gd name="T1" fmla="*/ 1452 h 1452"/>
              <a:gd name="T2" fmla="*/ 1813 w 2330"/>
              <a:gd name="T3" fmla="*/ 601 h 1452"/>
              <a:gd name="T4" fmla="*/ 956 w 2330"/>
              <a:gd name="T5" fmla="*/ 97 h 1452"/>
              <a:gd name="T6" fmla="*/ 0 w 2330"/>
              <a:gd name="T7" fmla="*/ 366 h 145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330" h="1452">
                <a:moveTo>
                  <a:pt x="2046" y="1452"/>
                </a:moveTo>
                <a:cubicBezTo>
                  <a:pt x="2330" y="1153"/>
                  <a:pt x="2049" y="821"/>
                  <a:pt x="1813" y="601"/>
                </a:cubicBezTo>
                <a:cubicBezTo>
                  <a:pt x="1569" y="375"/>
                  <a:pt x="1282" y="179"/>
                  <a:pt x="956" y="97"/>
                </a:cubicBezTo>
                <a:cubicBezTo>
                  <a:pt x="572" y="0"/>
                  <a:pt x="292" y="101"/>
                  <a:pt x="0" y="366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3" name="Freeform 12">
            <a:extLst>
              <a:ext uri="{FF2B5EF4-FFF2-40B4-BE49-F238E27FC236}">
                <a16:creationId xmlns:a16="http://schemas.microsoft.com/office/drawing/2014/main" id="{E898931C-0323-41FA-A036-20F818B1FF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-1916"/>
            <a:ext cx="1057275" cy="614491"/>
          </a:xfrm>
          <a:custGeom>
            <a:avLst/>
            <a:gdLst>
              <a:gd name="T0" fmla="*/ 222 w 222"/>
              <a:gd name="T1" fmla="*/ 0 h 129"/>
              <a:gd name="T2" fmla="*/ 0 w 222"/>
              <a:gd name="T3" fmla="*/ 129 h 12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22" h="129">
                <a:moveTo>
                  <a:pt x="222" y="0"/>
                </a:moveTo>
                <a:cubicBezTo>
                  <a:pt x="152" y="35"/>
                  <a:pt x="76" y="78"/>
                  <a:pt x="0" y="129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5" name="Freeform 14">
            <a:extLst>
              <a:ext uri="{FF2B5EF4-FFF2-40B4-BE49-F238E27FC236}">
                <a16:creationId xmlns:a16="http://schemas.microsoft.com/office/drawing/2014/main" id="{89AFE9DD-0792-4B98-B4EB-97ACA17E6A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701" y="-6705"/>
            <a:ext cx="595313" cy="352734"/>
          </a:xfrm>
          <a:custGeom>
            <a:avLst/>
            <a:gdLst>
              <a:gd name="T0" fmla="*/ 125 w 125"/>
              <a:gd name="T1" fmla="*/ 0 h 74"/>
              <a:gd name="T2" fmla="*/ 0 w 125"/>
              <a:gd name="T3" fmla="*/ 74 h 74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25" h="74">
                <a:moveTo>
                  <a:pt x="125" y="0"/>
                </a:moveTo>
                <a:cubicBezTo>
                  <a:pt x="85" y="22"/>
                  <a:pt x="43" y="47"/>
                  <a:pt x="0" y="74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7" name="Freeform 16">
            <a:extLst>
              <a:ext uri="{FF2B5EF4-FFF2-40B4-BE49-F238E27FC236}">
                <a16:creationId xmlns:a16="http://schemas.microsoft.com/office/drawing/2014/main" id="{3981F5C4-9AE1-404E-AF44-A4E6DB374F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-1916"/>
            <a:ext cx="357188" cy="213875"/>
          </a:xfrm>
          <a:custGeom>
            <a:avLst/>
            <a:gdLst>
              <a:gd name="T0" fmla="*/ 75 w 75"/>
              <a:gd name="T1" fmla="*/ 0 h 45"/>
              <a:gd name="T2" fmla="*/ 0 w 75"/>
              <a:gd name="T3" fmla="*/ 45 h 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75" h="45">
                <a:moveTo>
                  <a:pt x="75" y="0"/>
                </a:moveTo>
                <a:cubicBezTo>
                  <a:pt x="50" y="14"/>
                  <a:pt x="25" y="29"/>
                  <a:pt x="0" y="45"/>
                </a:cubicBezTo>
              </a:path>
            </a:pathLst>
          </a:custGeom>
          <a:noFill/>
          <a:ln w="12700" cap="flat">
            <a:solidFill>
              <a:schemeClr val="tx1">
                <a:alpha val="20000"/>
              </a:schemeClr>
            </a:solidFill>
            <a:prstDash val="dash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9" name="Freeform 11">
            <a:extLst>
              <a:ext uri="{FF2B5EF4-FFF2-40B4-BE49-F238E27FC236}">
                <a16:creationId xmlns:a16="http://schemas.microsoft.com/office/drawing/2014/main" id="{763C1781-8726-4FAC-8C45-FF40376BE4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26601" y="-1916"/>
            <a:ext cx="5788025" cy="6847184"/>
          </a:xfrm>
          <a:custGeom>
            <a:avLst/>
            <a:gdLst>
              <a:gd name="T0" fmla="*/ 1094 w 1216"/>
              <a:gd name="T1" fmla="*/ 1436 h 1436"/>
              <a:gd name="T2" fmla="*/ 709 w 1216"/>
              <a:gd name="T3" fmla="*/ 551 h 1436"/>
              <a:gd name="T4" fmla="*/ 0 w 1216"/>
              <a:gd name="T5" fmla="*/ 0 h 14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216" h="1436">
                <a:moveTo>
                  <a:pt x="1094" y="1436"/>
                </a:moveTo>
                <a:cubicBezTo>
                  <a:pt x="1216" y="1114"/>
                  <a:pt x="904" y="770"/>
                  <a:pt x="709" y="551"/>
                </a:cubicBezTo>
                <a:cubicBezTo>
                  <a:pt x="509" y="327"/>
                  <a:pt x="274" y="127"/>
                  <a:pt x="0" y="0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1" name="Freeform 21">
            <a:extLst>
              <a:ext uri="{FF2B5EF4-FFF2-40B4-BE49-F238E27FC236}">
                <a16:creationId xmlns:a16="http://schemas.microsoft.com/office/drawing/2014/main" id="{301491B5-56C7-43DC-A3D9-861EECCA05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235014" y="2872"/>
            <a:ext cx="2951163" cy="2555325"/>
          </a:xfrm>
          <a:custGeom>
            <a:avLst/>
            <a:gdLst>
              <a:gd name="T0" fmla="*/ 620 w 620"/>
              <a:gd name="T1" fmla="*/ 536 h 536"/>
              <a:gd name="T2" fmla="*/ 0 w 620"/>
              <a:gd name="T3" fmla="*/ 0 h 536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620" h="536">
                <a:moveTo>
                  <a:pt x="620" y="536"/>
                </a:moveTo>
                <a:cubicBezTo>
                  <a:pt x="404" y="314"/>
                  <a:pt x="196" y="138"/>
                  <a:pt x="0" y="0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CD2F209-E4DC-4BCB-80E8-CA9125F1C01B}"/>
              </a:ext>
            </a:extLst>
          </p:cNvPr>
          <p:cNvSpPr txBox="1"/>
          <p:nvPr/>
        </p:nvSpPr>
        <p:spPr>
          <a:xfrm>
            <a:off x="3806366" y="-1537217"/>
            <a:ext cx="2926080" cy="24688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dirty="0">
                <a:latin typeface="Aharoni" panose="02010803020104030203" pitchFamily="2" charset="-79"/>
                <a:ea typeface="+mj-ea"/>
                <a:cs typeface="Aharoni" panose="02010803020104030203" pitchFamily="2" charset="-79"/>
              </a:rPr>
              <a:t>MENU</a:t>
            </a:r>
          </a:p>
        </p:txBody>
      </p:sp>
      <p:sp>
        <p:nvSpPr>
          <p:cNvPr id="33" name="Freeform 22">
            <a:extLst>
              <a:ext uri="{FF2B5EF4-FFF2-40B4-BE49-F238E27FC236}">
                <a16:creationId xmlns:a16="http://schemas.microsoft.com/office/drawing/2014/main" id="{237E2353-22DF-46E0-A200-FB30F8F394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020826" y="-1916"/>
            <a:ext cx="2165350" cy="1358265"/>
          </a:xfrm>
          <a:custGeom>
            <a:avLst/>
            <a:gdLst>
              <a:gd name="T0" fmla="*/ 0 w 455"/>
              <a:gd name="T1" fmla="*/ 0 h 285"/>
              <a:gd name="T2" fmla="*/ 455 w 455"/>
              <a:gd name="T3" fmla="*/ 285 h 28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55" h="285">
                <a:moveTo>
                  <a:pt x="0" y="0"/>
                </a:moveTo>
                <a:cubicBezTo>
                  <a:pt x="153" y="85"/>
                  <a:pt x="308" y="180"/>
                  <a:pt x="455" y="285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5" name="Freeform 23">
            <a:extLst>
              <a:ext uri="{FF2B5EF4-FFF2-40B4-BE49-F238E27FC236}">
                <a16:creationId xmlns:a16="http://schemas.microsoft.com/office/drawing/2014/main" id="{DD6138DB-057B-45F7-A5F4-E7BFDA20D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90826" y="-1916"/>
            <a:ext cx="895350" cy="534687"/>
          </a:xfrm>
          <a:custGeom>
            <a:avLst/>
            <a:gdLst>
              <a:gd name="T0" fmla="*/ 0 w 188"/>
              <a:gd name="T1" fmla="*/ 0 h 112"/>
              <a:gd name="T2" fmla="*/ 188 w 188"/>
              <a:gd name="T3" fmla="*/ 112 h 112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88" h="112">
                <a:moveTo>
                  <a:pt x="0" y="0"/>
                </a:moveTo>
                <a:cubicBezTo>
                  <a:pt x="63" y="36"/>
                  <a:pt x="126" y="73"/>
                  <a:pt x="188" y="112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79A54AB1-B64F-4843-BFAB-81CB74E66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31529">
            <a:off x="752078" y="2218040"/>
            <a:ext cx="4418757" cy="4259609"/>
          </a:xfrm>
          <a:custGeom>
            <a:avLst/>
            <a:gdLst>
              <a:gd name="connsiteX0" fmla="*/ 404107 w 4507111"/>
              <a:gd name="connsiteY0" fmla="*/ 0 h 4344781"/>
              <a:gd name="connsiteX1" fmla="*/ 371857 w 4507111"/>
              <a:gd name="connsiteY1" fmla="*/ 117359 h 4344781"/>
              <a:gd name="connsiteX2" fmla="*/ 307833 w 4507111"/>
              <a:gd name="connsiteY2" fmla="*/ 632970 h 4344781"/>
              <a:gd name="connsiteX3" fmla="*/ 3569418 w 4507111"/>
              <a:gd name="connsiteY3" fmla="*/ 4141149 h 4344781"/>
              <a:gd name="connsiteX4" fmla="*/ 4440861 w 4507111"/>
              <a:gd name="connsiteY4" fmla="*/ 4332480 h 4344781"/>
              <a:gd name="connsiteX5" fmla="*/ 4507111 w 4507111"/>
              <a:gd name="connsiteY5" fmla="*/ 4341752 h 4344781"/>
              <a:gd name="connsiteX6" fmla="*/ 4296045 w 4507111"/>
              <a:gd name="connsiteY6" fmla="*/ 4344781 h 4344781"/>
              <a:gd name="connsiteX7" fmla="*/ 3749565 w 4507111"/>
              <a:gd name="connsiteY7" fmla="*/ 4321853 h 4344781"/>
              <a:gd name="connsiteX8" fmla="*/ 36764 w 4507111"/>
              <a:gd name="connsiteY8" fmla="*/ 1629794 h 4344781"/>
              <a:gd name="connsiteX9" fmla="*/ 300069 w 4507111"/>
              <a:gd name="connsiteY9" fmla="*/ 144750 h 43447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507111" h="4344781">
                <a:moveTo>
                  <a:pt x="404107" y="0"/>
                </a:moveTo>
                <a:lnTo>
                  <a:pt x="371857" y="117359"/>
                </a:lnTo>
                <a:cubicBezTo>
                  <a:pt x="333827" y="278567"/>
                  <a:pt x="311875" y="450459"/>
                  <a:pt x="307833" y="632970"/>
                </a:cubicBezTo>
                <a:cubicBezTo>
                  <a:pt x="264711" y="2579752"/>
                  <a:pt x="2253987" y="3769243"/>
                  <a:pt x="3569418" y="4141149"/>
                </a:cubicBezTo>
                <a:cubicBezTo>
                  <a:pt x="3816061" y="4210881"/>
                  <a:pt x="4114807" y="4279754"/>
                  <a:pt x="4440861" y="4332480"/>
                </a:cubicBezTo>
                <a:lnTo>
                  <a:pt x="4507111" y="4341752"/>
                </a:lnTo>
                <a:lnTo>
                  <a:pt x="4296045" y="4344781"/>
                </a:lnTo>
                <a:cubicBezTo>
                  <a:pt x="4097363" y="4343711"/>
                  <a:pt x="3912623" y="4335104"/>
                  <a:pt x="3749565" y="4321853"/>
                </a:cubicBezTo>
                <a:cubicBezTo>
                  <a:pt x="2445102" y="4215850"/>
                  <a:pt x="356405" y="3466499"/>
                  <a:pt x="36764" y="1629794"/>
                </a:cubicBezTo>
                <a:cubicBezTo>
                  <a:pt x="-63123" y="1055823"/>
                  <a:pt x="45741" y="555869"/>
                  <a:pt x="300069" y="144750"/>
                </a:cubicBezTo>
                <a:close/>
              </a:path>
            </a:pathLst>
          </a:cu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D7FCCE0D-61BD-440B-B4AB-38E7BCCFF72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032" r="1" b="722"/>
          <a:stretch/>
        </p:blipFill>
        <p:spPr>
          <a:xfrm>
            <a:off x="224355" y="136472"/>
            <a:ext cx="3544253" cy="2439753"/>
          </a:xfrm>
          <a:custGeom>
            <a:avLst/>
            <a:gdLst/>
            <a:ahLst/>
            <a:cxnLst/>
            <a:rect l="l" t="t" r="r" b="b"/>
            <a:pathLst>
              <a:path w="7761924" h="5343065">
                <a:moveTo>
                  <a:pt x="3025687" y="76"/>
                </a:moveTo>
                <a:cubicBezTo>
                  <a:pt x="3140786" y="756"/>
                  <a:pt x="3256631" y="6055"/>
                  <a:pt x="3372722" y="16088"/>
                </a:cubicBezTo>
                <a:cubicBezTo>
                  <a:pt x="5230178" y="176616"/>
                  <a:pt x="7761924" y="1424594"/>
                  <a:pt x="7761924" y="3316816"/>
                </a:cubicBezTo>
                <a:cubicBezTo>
                  <a:pt x="7646022" y="5237647"/>
                  <a:pt x="4988715" y="5423921"/>
                  <a:pt x="3701109" y="5320611"/>
                </a:cubicBezTo>
                <a:cubicBezTo>
                  <a:pt x="2413504" y="5217301"/>
                  <a:pt x="351800" y="4486992"/>
                  <a:pt x="36290" y="2696959"/>
                </a:cubicBezTo>
                <a:cubicBezTo>
                  <a:pt x="-259500" y="1018804"/>
                  <a:pt x="1299198" y="-10133"/>
                  <a:pt x="3025687" y="76"/>
                </a:cubicBezTo>
                <a:close/>
              </a:path>
            </a:pathLst>
          </a:cu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6B6F223-A056-4513-AE8D-489685E5103D}"/>
              </a:ext>
            </a:extLst>
          </p:cNvPr>
          <p:cNvSpPr txBox="1"/>
          <p:nvPr/>
        </p:nvSpPr>
        <p:spPr>
          <a:xfrm>
            <a:off x="6956677" y="462800"/>
            <a:ext cx="4531919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lgerian" panose="04020705040A02060702" pitchFamily="82" charset="0"/>
              </a:rPr>
              <a:t>Appetisers</a:t>
            </a:r>
          </a:p>
          <a:p>
            <a:r>
              <a:rPr lang="en-GB" dirty="0"/>
              <a:t>• Shrimp Remoulade/ Shrimp Cocktail         £11</a:t>
            </a:r>
          </a:p>
          <a:p>
            <a:r>
              <a:rPr lang="en-GB" dirty="0"/>
              <a:t>•Spicy Lobster                                             £8</a:t>
            </a:r>
          </a:p>
          <a:p>
            <a:r>
              <a:rPr lang="en-GB" dirty="0"/>
              <a:t>•Prosciutto Wrapped Mozzarella                £9</a:t>
            </a:r>
          </a:p>
          <a:p>
            <a:r>
              <a:rPr lang="en-GB" dirty="0"/>
              <a:t>•Wedge Salad                                                  £7</a:t>
            </a:r>
          </a:p>
          <a:p>
            <a:r>
              <a:rPr lang="en-GB" dirty="0"/>
              <a:t>•Bruschetta with Tomato                            £6</a:t>
            </a:r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461838B-2A78-48A6-93D7-987ECC8F2922}"/>
              </a:ext>
            </a:extLst>
          </p:cNvPr>
          <p:cNvSpPr txBox="1"/>
          <p:nvPr/>
        </p:nvSpPr>
        <p:spPr>
          <a:xfrm>
            <a:off x="2010709" y="2513077"/>
            <a:ext cx="10453364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lgerian" panose="04020705040A02060702" pitchFamily="82" charset="0"/>
              </a:rPr>
              <a:t>Mains</a:t>
            </a:r>
          </a:p>
          <a:p>
            <a:r>
              <a:rPr lang="en-GB" dirty="0"/>
              <a:t>•Bearnaise Salmon with Shiitake Mushrooms                              £21  </a:t>
            </a:r>
          </a:p>
          <a:p>
            <a:r>
              <a:rPr lang="en-GB" dirty="0"/>
              <a:t>Why not try with Bearnaise Salmon our best Chardonnay                 £32/Bottle                            £11/Glass                            </a:t>
            </a:r>
          </a:p>
          <a:p>
            <a:r>
              <a:rPr lang="en-GB" dirty="0"/>
              <a:t>•Grilled Faroe Island Calamari</a:t>
            </a:r>
          </a:p>
          <a:p>
            <a:r>
              <a:rPr lang="en-GB" sz="1600" dirty="0"/>
              <a:t>(calamari with quinoa, oyster mushrooms, brussels sprout leaves and mustard.)</a:t>
            </a:r>
          </a:p>
          <a:p>
            <a:r>
              <a:rPr lang="en-GB" dirty="0"/>
              <a:t>•Crispy Duck in Port Cherry Sauce                                                   £19</a:t>
            </a:r>
          </a:p>
          <a:p>
            <a:r>
              <a:rPr lang="en-GB" sz="1600" dirty="0"/>
              <a:t>(roasted turnips, parsnips, rutabaga and caramel carrots, wrapped duck confit and Bok choy)</a:t>
            </a:r>
          </a:p>
          <a:p>
            <a:r>
              <a:rPr lang="en-GB" dirty="0"/>
              <a:t>We recommend with The Crispy Duck The perfect wine, Pinot Noir              £26/Bottle                   £9/Glass</a:t>
            </a:r>
          </a:p>
          <a:p>
            <a:r>
              <a:rPr lang="en-GB" dirty="0"/>
              <a:t>•Idaho Red Trout                                                                               £21</a:t>
            </a:r>
          </a:p>
          <a:p>
            <a:r>
              <a:rPr lang="en-GB" sz="1600" dirty="0"/>
              <a:t>(green lentils, chanterelle mushrooms and Waldoboro mushrooms)</a:t>
            </a:r>
          </a:p>
          <a:p>
            <a:r>
              <a:rPr lang="en-GB" dirty="0"/>
              <a:t>•Pan Seared Yellowfin Tuna Lion                                                             £18</a:t>
            </a:r>
          </a:p>
          <a:p>
            <a:r>
              <a:rPr lang="en-GB" sz="1600" dirty="0"/>
              <a:t>(crispy pork belly of tuna with golden beets, celery roots mash, local pickled pepper castrigue, oregano and house smoked sea salt.)</a:t>
            </a:r>
          </a:p>
          <a:p>
            <a:endParaRPr lang="en-GB" dirty="0"/>
          </a:p>
          <a:p>
            <a:r>
              <a:rPr lang="en-GB" dirty="0"/>
              <a:t>                                                               </a:t>
            </a:r>
            <a:r>
              <a:rPr lang="en-GB" dirty="0">
                <a:latin typeface="Algerian" panose="04020705040A02060702" pitchFamily="82" charset="0"/>
              </a:rPr>
              <a:t>Chef’s Special</a:t>
            </a:r>
            <a:r>
              <a:rPr lang="en-GB" dirty="0"/>
              <a:t>:  Marinated Local Oyster Mushroom Salad           £17</a:t>
            </a:r>
          </a:p>
        </p:txBody>
      </p:sp>
    </p:spTree>
    <p:extLst>
      <p:ext uri="{BB962C8B-B14F-4D97-AF65-F5344CB8AC3E}">
        <p14:creationId xmlns:p14="http://schemas.microsoft.com/office/powerpoint/2010/main" val="12611765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5">
            <a:extLst>
              <a:ext uri="{FF2B5EF4-FFF2-40B4-BE49-F238E27FC236}">
                <a16:creationId xmlns:a16="http://schemas.microsoft.com/office/drawing/2014/main" id="{07322A9E-F1EC-405E-8971-BA906EFFCC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329674" y="1290909"/>
            <a:ext cx="9702800" cy="5573512"/>
          </a:xfrm>
          <a:custGeom>
            <a:avLst/>
            <a:gdLst>
              <a:gd name="T0" fmla="*/ 1752 w 2038"/>
              <a:gd name="T1" fmla="*/ 1169 h 1169"/>
              <a:gd name="T2" fmla="*/ 1487 w 2038"/>
              <a:gd name="T3" fmla="*/ 334 h 1169"/>
              <a:gd name="T4" fmla="*/ 860 w 2038"/>
              <a:gd name="T5" fmla="*/ 22 h 1169"/>
              <a:gd name="T6" fmla="*/ 199 w 2038"/>
              <a:gd name="T7" fmla="*/ 318 h 1169"/>
              <a:gd name="T8" fmla="*/ 399 w 2038"/>
              <a:gd name="T9" fmla="*/ 1165 h 11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38" h="1169">
                <a:moveTo>
                  <a:pt x="1752" y="1169"/>
                </a:moveTo>
                <a:cubicBezTo>
                  <a:pt x="2038" y="928"/>
                  <a:pt x="1673" y="513"/>
                  <a:pt x="1487" y="334"/>
                </a:cubicBezTo>
                <a:cubicBezTo>
                  <a:pt x="1316" y="170"/>
                  <a:pt x="1099" y="43"/>
                  <a:pt x="860" y="22"/>
                </a:cubicBezTo>
                <a:cubicBezTo>
                  <a:pt x="621" y="0"/>
                  <a:pt x="341" y="128"/>
                  <a:pt x="199" y="318"/>
                </a:cubicBezTo>
                <a:cubicBezTo>
                  <a:pt x="0" y="586"/>
                  <a:pt x="184" y="965"/>
                  <a:pt x="399" y="1165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A5704422-1118-4FD1-95AD-29A064EB8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70451" y="2010741"/>
            <a:ext cx="7373938" cy="4848892"/>
          </a:xfrm>
          <a:custGeom>
            <a:avLst/>
            <a:gdLst>
              <a:gd name="T0" fmla="*/ 1025 w 1549"/>
              <a:gd name="T1" fmla="*/ 1016 h 1017"/>
              <a:gd name="T2" fmla="*/ 1443 w 1549"/>
              <a:gd name="T3" fmla="*/ 592 h 1017"/>
              <a:gd name="T4" fmla="*/ 782 w 1549"/>
              <a:gd name="T5" fmla="*/ 53 h 1017"/>
              <a:gd name="T6" fmla="*/ 150 w 1549"/>
              <a:gd name="T7" fmla="*/ 329 h 1017"/>
              <a:gd name="T8" fmla="*/ 477 w 1549"/>
              <a:gd name="T9" fmla="*/ 1017 h 101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549" h="1017">
                <a:moveTo>
                  <a:pt x="1025" y="1016"/>
                </a:moveTo>
                <a:cubicBezTo>
                  <a:pt x="1223" y="971"/>
                  <a:pt x="1549" y="857"/>
                  <a:pt x="1443" y="592"/>
                </a:cubicBezTo>
                <a:cubicBezTo>
                  <a:pt x="1344" y="344"/>
                  <a:pt x="1041" y="111"/>
                  <a:pt x="782" y="53"/>
                </a:cubicBezTo>
                <a:cubicBezTo>
                  <a:pt x="545" y="0"/>
                  <a:pt x="275" y="117"/>
                  <a:pt x="150" y="329"/>
                </a:cubicBezTo>
                <a:cubicBezTo>
                  <a:pt x="0" y="584"/>
                  <a:pt x="243" y="911"/>
                  <a:pt x="477" y="1017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" name="Freeform 7">
            <a:extLst>
              <a:ext uri="{FF2B5EF4-FFF2-40B4-BE49-F238E27FC236}">
                <a16:creationId xmlns:a16="http://schemas.microsoft.com/office/drawing/2014/main" id="{A88B2AAA-B805-498E-A9E6-98B8858554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51351" y="1780905"/>
            <a:ext cx="8035925" cy="5083516"/>
          </a:xfrm>
          <a:custGeom>
            <a:avLst/>
            <a:gdLst>
              <a:gd name="T0" fmla="*/ 1302 w 1688"/>
              <a:gd name="T1" fmla="*/ 1066 h 1066"/>
              <a:gd name="T2" fmla="*/ 1613 w 1688"/>
              <a:gd name="T3" fmla="*/ 850 h 1066"/>
              <a:gd name="T4" fmla="*/ 1517 w 1688"/>
              <a:gd name="T5" fmla="*/ 471 h 1066"/>
              <a:gd name="T6" fmla="*/ 798 w 1688"/>
              <a:gd name="T7" fmla="*/ 28 h 1066"/>
              <a:gd name="T8" fmla="*/ 181 w 1688"/>
              <a:gd name="T9" fmla="*/ 333 h 1066"/>
              <a:gd name="T10" fmla="*/ 420 w 1688"/>
              <a:gd name="T11" fmla="*/ 1066 h 106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688" h="1066">
                <a:moveTo>
                  <a:pt x="1302" y="1066"/>
                </a:moveTo>
                <a:cubicBezTo>
                  <a:pt x="1416" y="1024"/>
                  <a:pt x="1551" y="962"/>
                  <a:pt x="1613" y="850"/>
                </a:cubicBezTo>
                <a:cubicBezTo>
                  <a:pt x="1688" y="715"/>
                  <a:pt x="1606" y="575"/>
                  <a:pt x="1517" y="471"/>
                </a:cubicBezTo>
                <a:cubicBezTo>
                  <a:pt x="1336" y="258"/>
                  <a:pt x="1084" y="62"/>
                  <a:pt x="798" y="28"/>
                </a:cubicBezTo>
                <a:cubicBezTo>
                  <a:pt x="559" y="0"/>
                  <a:pt x="317" y="138"/>
                  <a:pt x="181" y="333"/>
                </a:cubicBezTo>
                <a:cubicBezTo>
                  <a:pt x="0" y="592"/>
                  <a:pt x="191" y="907"/>
                  <a:pt x="420" y="1066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" name="Freeform 8">
            <a:extLst>
              <a:ext uri="{FF2B5EF4-FFF2-40B4-BE49-F238E27FC236}">
                <a16:creationId xmlns:a16="http://schemas.microsoft.com/office/drawing/2014/main" id="{9B8051E0-19D7-43E1-BFD9-E6DBFEB3A3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542347"/>
            <a:ext cx="10334625" cy="6322075"/>
          </a:xfrm>
          <a:custGeom>
            <a:avLst/>
            <a:gdLst>
              <a:gd name="T0" fmla="*/ 1873 w 2171"/>
              <a:gd name="T1" fmla="*/ 1326 h 1326"/>
              <a:gd name="T2" fmla="*/ 1609 w 2171"/>
              <a:gd name="T3" fmla="*/ 473 h 1326"/>
              <a:gd name="T4" fmla="*/ 880 w 2171"/>
              <a:gd name="T5" fmla="*/ 63 h 1326"/>
              <a:gd name="T6" fmla="*/ 0 w 2171"/>
              <a:gd name="T7" fmla="*/ 423 h 13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71" h="1326">
                <a:moveTo>
                  <a:pt x="1873" y="1326"/>
                </a:moveTo>
                <a:cubicBezTo>
                  <a:pt x="2171" y="1045"/>
                  <a:pt x="1825" y="678"/>
                  <a:pt x="1609" y="473"/>
                </a:cubicBezTo>
                <a:cubicBezTo>
                  <a:pt x="1406" y="281"/>
                  <a:pt x="1159" y="116"/>
                  <a:pt x="880" y="63"/>
                </a:cubicBezTo>
                <a:cubicBezTo>
                  <a:pt x="545" y="0"/>
                  <a:pt x="214" y="161"/>
                  <a:pt x="0" y="423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" name="Freeform 9">
            <a:extLst>
              <a:ext uri="{FF2B5EF4-FFF2-40B4-BE49-F238E27FC236}">
                <a16:creationId xmlns:a16="http://schemas.microsoft.com/office/drawing/2014/main" id="{4EDB2B02-86A2-46F5-A4BE-B7D9B10411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701" y="6178751"/>
            <a:ext cx="504825" cy="681527"/>
          </a:xfrm>
          <a:custGeom>
            <a:avLst/>
            <a:gdLst>
              <a:gd name="T0" fmla="*/ 0 w 106"/>
              <a:gd name="T1" fmla="*/ 0 h 143"/>
              <a:gd name="T2" fmla="*/ 106 w 106"/>
              <a:gd name="T3" fmla="*/ 143 h 143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06" h="143">
                <a:moveTo>
                  <a:pt x="0" y="0"/>
                </a:moveTo>
                <a:cubicBezTo>
                  <a:pt x="35" y="54"/>
                  <a:pt x="70" y="101"/>
                  <a:pt x="106" y="143"/>
                </a:cubicBezTo>
              </a:path>
            </a:pathLst>
          </a:custGeom>
          <a:noFill/>
          <a:ln w="4763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" name="Freeform 10">
            <a:extLst>
              <a:ext uri="{FF2B5EF4-FFF2-40B4-BE49-F238E27FC236}">
                <a16:creationId xmlns:a16="http://schemas.microsoft.com/office/drawing/2014/main" id="{43954639-FB5D-41F4-9560-6F6DFE7784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-59376"/>
            <a:ext cx="11091863" cy="6923796"/>
          </a:xfrm>
          <a:custGeom>
            <a:avLst/>
            <a:gdLst>
              <a:gd name="T0" fmla="*/ 2046 w 2330"/>
              <a:gd name="T1" fmla="*/ 1452 h 1452"/>
              <a:gd name="T2" fmla="*/ 1813 w 2330"/>
              <a:gd name="T3" fmla="*/ 601 h 1452"/>
              <a:gd name="T4" fmla="*/ 956 w 2330"/>
              <a:gd name="T5" fmla="*/ 97 h 1452"/>
              <a:gd name="T6" fmla="*/ 0 w 2330"/>
              <a:gd name="T7" fmla="*/ 366 h 145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330" h="1452">
                <a:moveTo>
                  <a:pt x="2046" y="1452"/>
                </a:moveTo>
                <a:cubicBezTo>
                  <a:pt x="2330" y="1153"/>
                  <a:pt x="2049" y="821"/>
                  <a:pt x="1813" y="601"/>
                </a:cubicBezTo>
                <a:cubicBezTo>
                  <a:pt x="1569" y="375"/>
                  <a:pt x="1282" y="179"/>
                  <a:pt x="956" y="97"/>
                </a:cubicBezTo>
                <a:cubicBezTo>
                  <a:pt x="572" y="0"/>
                  <a:pt x="292" y="101"/>
                  <a:pt x="0" y="366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3" name="Freeform 12">
            <a:extLst>
              <a:ext uri="{FF2B5EF4-FFF2-40B4-BE49-F238E27FC236}">
                <a16:creationId xmlns:a16="http://schemas.microsoft.com/office/drawing/2014/main" id="{E898931C-0323-41FA-A036-20F818B1FF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-1916"/>
            <a:ext cx="1057275" cy="614491"/>
          </a:xfrm>
          <a:custGeom>
            <a:avLst/>
            <a:gdLst>
              <a:gd name="T0" fmla="*/ 222 w 222"/>
              <a:gd name="T1" fmla="*/ 0 h 129"/>
              <a:gd name="T2" fmla="*/ 0 w 222"/>
              <a:gd name="T3" fmla="*/ 129 h 12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22" h="129">
                <a:moveTo>
                  <a:pt x="222" y="0"/>
                </a:moveTo>
                <a:cubicBezTo>
                  <a:pt x="152" y="35"/>
                  <a:pt x="76" y="78"/>
                  <a:pt x="0" y="129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5" name="Freeform 14">
            <a:extLst>
              <a:ext uri="{FF2B5EF4-FFF2-40B4-BE49-F238E27FC236}">
                <a16:creationId xmlns:a16="http://schemas.microsoft.com/office/drawing/2014/main" id="{89AFE9DD-0792-4B98-B4EB-97ACA17E6A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701" y="-6705"/>
            <a:ext cx="595313" cy="352734"/>
          </a:xfrm>
          <a:custGeom>
            <a:avLst/>
            <a:gdLst>
              <a:gd name="T0" fmla="*/ 125 w 125"/>
              <a:gd name="T1" fmla="*/ 0 h 74"/>
              <a:gd name="T2" fmla="*/ 0 w 125"/>
              <a:gd name="T3" fmla="*/ 74 h 74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25" h="74">
                <a:moveTo>
                  <a:pt x="125" y="0"/>
                </a:moveTo>
                <a:cubicBezTo>
                  <a:pt x="85" y="22"/>
                  <a:pt x="43" y="47"/>
                  <a:pt x="0" y="74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7" name="Freeform 16">
            <a:extLst>
              <a:ext uri="{FF2B5EF4-FFF2-40B4-BE49-F238E27FC236}">
                <a16:creationId xmlns:a16="http://schemas.microsoft.com/office/drawing/2014/main" id="{3981F5C4-9AE1-404E-AF44-A4E6DB374F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-1916"/>
            <a:ext cx="357188" cy="213875"/>
          </a:xfrm>
          <a:custGeom>
            <a:avLst/>
            <a:gdLst>
              <a:gd name="T0" fmla="*/ 75 w 75"/>
              <a:gd name="T1" fmla="*/ 0 h 45"/>
              <a:gd name="T2" fmla="*/ 0 w 75"/>
              <a:gd name="T3" fmla="*/ 45 h 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75" h="45">
                <a:moveTo>
                  <a:pt x="75" y="0"/>
                </a:moveTo>
                <a:cubicBezTo>
                  <a:pt x="50" y="14"/>
                  <a:pt x="25" y="29"/>
                  <a:pt x="0" y="45"/>
                </a:cubicBezTo>
              </a:path>
            </a:pathLst>
          </a:custGeom>
          <a:noFill/>
          <a:ln w="12700" cap="flat">
            <a:solidFill>
              <a:schemeClr val="tx1">
                <a:alpha val="20000"/>
              </a:schemeClr>
            </a:solidFill>
            <a:prstDash val="dash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9" name="Freeform 11">
            <a:extLst>
              <a:ext uri="{FF2B5EF4-FFF2-40B4-BE49-F238E27FC236}">
                <a16:creationId xmlns:a16="http://schemas.microsoft.com/office/drawing/2014/main" id="{763C1781-8726-4FAC-8C45-FF40376BE4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26601" y="-1916"/>
            <a:ext cx="5788025" cy="6847184"/>
          </a:xfrm>
          <a:custGeom>
            <a:avLst/>
            <a:gdLst>
              <a:gd name="T0" fmla="*/ 1094 w 1216"/>
              <a:gd name="T1" fmla="*/ 1436 h 1436"/>
              <a:gd name="T2" fmla="*/ 709 w 1216"/>
              <a:gd name="T3" fmla="*/ 551 h 1436"/>
              <a:gd name="T4" fmla="*/ 0 w 1216"/>
              <a:gd name="T5" fmla="*/ 0 h 14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216" h="1436">
                <a:moveTo>
                  <a:pt x="1094" y="1436"/>
                </a:moveTo>
                <a:cubicBezTo>
                  <a:pt x="1216" y="1114"/>
                  <a:pt x="904" y="770"/>
                  <a:pt x="709" y="551"/>
                </a:cubicBezTo>
                <a:cubicBezTo>
                  <a:pt x="509" y="327"/>
                  <a:pt x="274" y="127"/>
                  <a:pt x="0" y="0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1" name="Freeform 21">
            <a:extLst>
              <a:ext uri="{FF2B5EF4-FFF2-40B4-BE49-F238E27FC236}">
                <a16:creationId xmlns:a16="http://schemas.microsoft.com/office/drawing/2014/main" id="{301491B5-56C7-43DC-A3D9-861EECCA05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235014" y="2872"/>
            <a:ext cx="2951163" cy="2555325"/>
          </a:xfrm>
          <a:custGeom>
            <a:avLst/>
            <a:gdLst>
              <a:gd name="T0" fmla="*/ 620 w 620"/>
              <a:gd name="T1" fmla="*/ 536 h 536"/>
              <a:gd name="T2" fmla="*/ 0 w 620"/>
              <a:gd name="T3" fmla="*/ 0 h 536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620" h="536">
                <a:moveTo>
                  <a:pt x="620" y="536"/>
                </a:moveTo>
                <a:cubicBezTo>
                  <a:pt x="404" y="314"/>
                  <a:pt x="196" y="138"/>
                  <a:pt x="0" y="0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CD2F209-E4DC-4BCB-80E8-CA9125F1C01B}"/>
              </a:ext>
            </a:extLst>
          </p:cNvPr>
          <p:cNvSpPr txBox="1"/>
          <p:nvPr/>
        </p:nvSpPr>
        <p:spPr>
          <a:xfrm>
            <a:off x="3806366" y="-1537217"/>
            <a:ext cx="2926080" cy="24688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dirty="0">
                <a:latin typeface="Aharoni" panose="02010803020104030203" pitchFamily="2" charset="-79"/>
                <a:ea typeface="+mj-ea"/>
                <a:cs typeface="Aharoni" panose="02010803020104030203" pitchFamily="2" charset="-79"/>
              </a:rPr>
              <a:t>MENU</a:t>
            </a:r>
          </a:p>
        </p:txBody>
      </p:sp>
      <p:sp>
        <p:nvSpPr>
          <p:cNvPr id="33" name="Freeform 22">
            <a:extLst>
              <a:ext uri="{FF2B5EF4-FFF2-40B4-BE49-F238E27FC236}">
                <a16:creationId xmlns:a16="http://schemas.microsoft.com/office/drawing/2014/main" id="{237E2353-22DF-46E0-A200-FB30F8F394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020826" y="-1916"/>
            <a:ext cx="2165350" cy="1358265"/>
          </a:xfrm>
          <a:custGeom>
            <a:avLst/>
            <a:gdLst>
              <a:gd name="T0" fmla="*/ 0 w 455"/>
              <a:gd name="T1" fmla="*/ 0 h 285"/>
              <a:gd name="T2" fmla="*/ 455 w 455"/>
              <a:gd name="T3" fmla="*/ 285 h 28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55" h="285">
                <a:moveTo>
                  <a:pt x="0" y="0"/>
                </a:moveTo>
                <a:cubicBezTo>
                  <a:pt x="153" y="85"/>
                  <a:pt x="308" y="180"/>
                  <a:pt x="455" y="285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5" name="Freeform 23">
            <a:extLst>
              <a:ext uri="{FF2B5EF4-FFF2-40B4-BE49-F238E27FC236}">
                <a16:creationId xmlns:a16="http://schemas.microsoft.com/office/drawing/2014/main" id="{DD6138DB-057B-45F7-A5F4-E7BFDA20D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90826" y="-1916"/>
            <a:ext cx="895350" cy="534687"/>
          </a:xfrm>
          <a:custGeom>
            <a:avLst/>
            <a:gdLst>
              <a:gd name="T0" fmla="*/ 0 w 188"/>
              <a:gd name="T1" fmla="*/ 0 h 112"/>
              <a:gd name="T2" fmla="*/ 188 w 188"/>
              <a:gd name="T3" fmla="*/ 112 h 112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88" h="112">
                <a:moveTo>
                  <a:pt x="0" y="0"/>
                </a:moveTo>
                <a:cubicBezTo>
                  <a:pt x="63" y="36"/>
                  <a:pt x="126" y="73"/>
                  <a:pt x="188" y="112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79A54AB1-B64F-4843-BFAB-81CB74E66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31529">
            <a:off x="752078" y="2218040"/>
            <a:ext cx="4418757" cy="4259609"/>
          </a:xfrm>
          <a:custGeom>
            <a:avLst/>
            <a:gdLst>
              <a:gd name="connsiteX0" fmla="*/ 404107 w 4507111"/>
              <a:gd name="connsiteY0" fmla="*/ 0 h 4344781"/>
              <a:gd name="connsiteX1" fmla="*/ 371857 w 4507111"/>
              <a:gd name="connsiteY1" fmla="*/ 117359 h 4344781"/>
              <a:gd name="connsiteX2" fmla="*/ 307833 w 4507111"/>
              <a:gd name="connsiteY2" fmla="*/ 632970 h 4344781"/>
              <a:gd name="connsiteX3" fmla="*/ 3569418 w 4507111"/>
              <a:gd name="connsiteY3" fmla="*/ 4141149 h 4344781"/>
              <a:gd name="connsiteX4" fmla="*/ 4440861 w 4507111"/>
              <a:gd name="connsiteY4" fmla="*/ 4332480 h 4344781"/>
              <a:gd name="connsiteX5" fmla="*/ 4507111 w 4507111"/>
              <a:gd name="connsiteY5" fmla="*/ 4341752 h 4344781"/>
              <a:gd name="connsiteX6" fmla="*/ 4296045 w 4507111"/>
              <a:gd name="connsiteY6" fmla="*/ 4344781 h 4344781"/>
              <a:gd name="connsiteX7" fmla="*/ 3749565 w 4507111"/>
              <a:gd name="connsiteY7" fmla="*/ 4321853 h 4344781"/>
              <a:gd name="connsiteX8" fmla="*/ 36764 w 4507111"/>
              <a:gd name="connsiteY8" fmla="*/ 1629794 h 4344781"/>
              <a:gd name="connsiteX9" fmla="*/ 300069 w 4507111"/>
              <a:gd name="connsiteY9" fmla="*/ 144750 h 43447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507111" h="4344781">
                <a:moveTo>
                  <a:pt x="404107" y="0"/>
                </a:moveTo>
                <a:lnTo>
                  <a:pt x="371857" y="117359"/>
                </a:lnTo>
                <a:cubicBezTo>
                  <a:pt x="333827" y="278567"/>
                  <a:pt x="311875" y="450459"/>
                  <a:pt x="307833" y="632970"/>
                </a:cubicBezTo>
                <a:cubicBezTo>
                  <a:pt x="264711" y="2579752"/>
                  <a:pt x="2253987" y="3769243"/>
                  <a:pt x="3569418" y="4141149"/>
                </a:cubicBezTo>
                <a:cubicBezTo>
                  <a:pt x="3816061" y="4210881"/>
                  <a:pt x="4114807" y="4279754"/>
                  <a:pt x="4440861" y="4332480"/>
                </a:cubicBezTo>
                <a:lnTo>
                  <a:pt x="4507111" y="4341752"/>
                </a:lnTo>
                <a:lnTo>
                  <a:pt x="4296045" y="4344781"/>
                </a:lnTo>
                <a:cubicBezTo>
                  <a:pt x="4097363" y="4343711"/>
                  <a:pt x="3912623" y="4335104"/>
                  <a:pt x="3749565" y="4321853"/>
                </a:cubicBezTo>
                <a:cubicBezTo>
                  <a:pt x="2445102" y="4215850"/>
                  <a:pt x="356405" y="3466499"/>
                  <a:pt x="36764" y="1629794"/>
                </a:cubicBezTo>
                <a:cubicBezTo>
                  <a:pt x="-63123" y="1055823"/>
                  <a:pt x="45741" y="555869"/>
                  <a:pt x="300069" y="144750"/>
                </a:cubicBezTo>
                <a:close/>
              </a:path>
            </a:pathLst>
          </a:cu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D7FCCE0D-61BD-440B-B4AB-38E7BCCFF72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032" r="1" b="722"/>
          <a:stretch/>
        </p:blipFill>
        <p:spPr>
          <a:xfrm>
            <a:off x="224355" y="136472"/>
            <a:ext cx="3544253" cy="2439753"/>
          </a:xfrm>
          <a:custGeom>
            <a:avLst/>
            <a:gdLst/>
            <a:ahLst/>
            <a:cxnLst/>
            <a:rect l="l" t="t" r="r" b="b"/>
            <a:pathLst>
              <a:path w="7761924" h="5343065">
                <a:moveTo>
                  <a:pt x="3025687" y="76"/>
                </a:moveTo>
                <a:cubicBezTo>
                  <a:pt x="3140786" y="756"/>
                  <a:pt x="3256631" y="6055"/>
                  <a:pt x="3372722" y="16088"/>
                </a:cubicBezTo>
                <a:cubicBezTo>
                  <a:pt x="5230178" y="176616"/>
                  <a:pt x="7761924" y="1424594"/>
                  <a:pt x="7761924" y="3316816"/>
                </a:cubicBezTo>
                <a:cubicBezTo>
                  <a:pt x="7646022" y="5237647"/>
                  <a:pt x="4988715" y="5423921"/>
                  <a:pt x="3701109" y="5320611"/>
                </a:cubicBezTo>
                <a:cubicBezTo>
                  <a:pt x="2413504" y="5217301"/>
                  <a:pt x="351800" y="4486992"/>
                  <a:pt x="36290" y="2696959"/>
                </a:cubicBezTo>
                <a:cubicBezTo>
                  <a:pt x="-259500" y="1018804"/>
                  <a:pt x="1299198" y="-10133"/>
                  <a:pt x="3025687" y="76"/>
                </a:cubicBezTo>
                <a:close/>
              </a:path>
            </a:pathLst>
          </a:cu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061504B-53E2-4DDD-BE79-4BC7236308EA}"/>
              </a:ext>
            </a:extLst>
          </p:cNvPr>
          <p:cNvSpPr txBox="1"/>
          <p:nvPr/>
        </p:nvSpPr>
        <p:spPr>
          <a:xfrm>
            <a:off x="6354618" y="346029"/>
            <a:ext cx="4860008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lgerian" panose="04020705040A02060702" pitchFamily="82" charset="0"/>
              </a:rPr>
              <a:t>Dessert</a:t>
            </a:r>
          </a:p>
          <a:p>
            <a:endParaRPr lang="en-GB" sz="2400" dirty="0">
              <a:latin typeface="Algerian" panose="04020705040A02060702" pitchFamily="82" charset="0"/>
            </a:endParaRPr>
          </a:p>
          <a:p>
            <a:r>
              <a:rPr lang="en-GB" dirty="0"/>
              <a:t>•Walnut Cake                                   £8</a:t>
            </a:r>
          </a:p>
          <a:p>
            <a:r>
              <a:rPr lang="en-GB" dirty="0"/>
              <a:t>•Pumpkin Cake                                 £6</a:t>
            </a:r>
          </a:p>
          <a:p>
            <a:r>
              <a:rPr lang="en-GB" dirty="0"/>
              <a:t>•Orange Sorbet                                £8</a:t>
            </a:r>
          </a:p>
          <a:p>
            <a:r>
              <a:rPr lang="en-GB" dirty="0"/>
              <a:t>•Irish Bread Pudding                        £11</a:t>
            </a:r>
          </a:p>
          <a:p>
            <a:r>
              <a:rPr lang="en-GB" dirty="0"/>
              <a:t>•Homemade Ice-cream                      £7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98390B0-10C3-4EA2-AE06-1C18D8774A07}"/>
              </a:ext>
            </a:extLst>
          </p:cNvPr>
          <p:cNvSpPr txBox="1"/>
          <p:nvPr/>
        </p:nvSpPr>
        <p:spPr>
          <a:xfrm flipH="1">
            <a:off x="6327961" y="2777426"/>
            <a:ext cx="5410540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lgerian" panose="04020705040A02060702" pitchFamily="82" charset="0"/>
              </a:rPr>
              <a:t>Drinks</a:t>
            </a:r>
          </a:p>
          <a:p>
            <a:r>
              <a:rPr lang="en-GB" b="1" dirty="0"/>
              <a:t>Wine:</a:t>
            </a:r>
          </a:p>
          <a:p>
            <a:r>
              <a:rPr lang="en-GB" dirty="0"/>
              <a:t>Chardonnay             Bottle/£32                           Glass/£11</a:t>
            </a:r>
          </a:p>
          <a:p>
            <a:r>
              <a:rPr lang="en-GB" dirty="0"/>
              <a:t>Pinot Noir                             £26                                     £  9</a:t>
            </a:r>
          </a:p>
          <a:p>
            <a:r>
              <a:rPr lang="en-GB" dirty="0"/>
              <a:t>Cabernet Sauvignon            £19                                      £7</a:t>
            </a:r>
          </a:p>
          <a:p>
            <a:r>
              <a:rPr lang="en-GB" dirty="0"/>
              <a:t>Zinfandel                                 £22                                       £7</a:t>
            </a:r>
          </a:p>
          <a:p>
            <a:r>
              <a:rPr lang="en-GB" dirty="0"/>
              <a:t>Sauvignon Blanc                    £31                                     £10</a:t>
            </a:r>
          </a:p>
          <a:p>
            <a:r>
              <a:rPr lang="en-GB" dirty="0"/>
              <a:t>Champaign                               £29                                    £9</a:t>
            </a:r>
          </a:p>
          <a:p>
            <a:r>
              <a:rPr lang="en-GB" b="1" dirty="0"/>
              <a:t>Soft Drinks:</a:t>
            </a:r>
          </a:p>
          <a:p>
            <a:r>
              <a:rPr lang="en-GB" dirty="0"/>
              <a:t>Coca-Cola                               £6</a:t>
            </a:r>
          </a:p>
          <a:p>
            <a:r>
              <a:rPr lang="en-GB" dirty="0"/>
              <a:t>Fanta                                        £6</a:t>
            </a:r>
          </a:p>
          <a:p>
            <a:r>
              <a:rPr lang="en-GB" dirty="0"/>
              <a:t>Sprite                                       £6</a:t>
            </a:r>
          </a:p>
          <a:p>
            <a:r>
              <a:rPr lang="en-GB" dirty="0"/>
              <a:t>Lemonade                              £8</a:t>
            </a:r>
          </a:p>
          <a:p>
            <a:r>
              <a:rPr lang="en-GB" dirty="0"/>
              <a:t>Orange Fresh                            £9</a:t>
            </a:r>
          </a:p>
          <a:p>
            <a:r>
              <a:rPr lang="en-GB" dirty="0"/>
              <a:t>                  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62CE8BC-F607-4270-8666-94F281354AA6}"/>
              </a:ext>
            </a:extLst>
          </p:cNvPr>
          <p:cNvSpPr txBox="1"/>
          <p:nvPr/>
        </p:nvSpPr>
        <p:spPr>
          <a:xfrm>
            <a:off x="192516" y="6136753"/>
            <a:ext cx="54219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Please inform us of any food allergies or special dietary requirements and we will be happy to accommodate you.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B47741D-D8E5-4C73-866B-3DD607EFE667}"/>
              </a:ext>
            </a:extLst>
          </p:cNvPr>
          <p:cNvSpPr/>
          <p:nvPr/>
        </p:nvSpPr>
        <p:spPr>
          <a:xfrm>
            <a:off x="175151" y="6077527"/>
            <a:ext cx="5410540" cy="644001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9A8C4DA-762D-45C2-843D-F91CAEB73D04}"/>
              </a:ext>
            </a:extLst>
          </p:cNvPr>
          <p:cNvSpPr txBox="1"/>
          <p:nvPr/>
        </p:nvSpPr>
        <p:spPr>
          <a:xfrm>
            <a:off x="1101198" y="2010741"/>
            <a:ext cx="476284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The menu will be available as: </a:t>
            </a:r>
          </a:p>
          <a:p>
            <a:r>
              <a:rPr lang="en-GB" sz="1400" dirty="0"/>
              <a:t>Monday to Friday: 10 am -  9 pm.</a:t>
            </a:r>
          </a:p>
          <a:p>
            <a:r>
              <a:rPr lang="en-GB" sz="1400" dirty="0"/>
              <a:t>Saturday: 11am – 10pm</a:t>
            </a:r>
          </a:p>
          <a:p>
            <a:r>
              <a:rPr lang="en-GB" sz="1400" dirty="0"/>
              <a:t>Sunday:  12am – 8pm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CB4AEB6-AB1F-4F97-8028-30A6F74C7370}"/>
              </a:ext>
            </a:extLst>
          </p:cNvPr>
          <p:cNvSpPr txBox="1"/>
          <p:nvPr/>
        </p:nvSpPr>
        <p:spPr>
          <a:xfrm rot="726386">
            <a:off x="3872173" y="1516068"/>
            <a:ext cx="2406245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Please feel free to order on </a:t>
            </a:r>
            <a:r>
              <a:rPr lang="en-GB" sz="1400" dirty="0">
                <a:hlinkClick r:id="rId3"/>
              </a:rPr>
              <a:t>www.hoteltrinity.com.uk</a:t>
            </a:r>
            <a:r>
              <a:rPr lang="en-GB" sz="1400" dirty="0"/>
              <a:t>  or by phone at:02978523644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84D1E4FC-2C9C-480D-A9D3-93844AFBDB2F}"/>
              </a:ext>
            </a:extLst>
          </p:cNvPr>
          <p:cNvSpPr/>
          <p:nvPr/>
        </p:nvSpPr>
        <p:spPr>
          <a:xfrm rot="538150">
            <a:off x="3806119" y="1198826"/>
            <a:ext cx="2381058" cy="1222531"/>
          </a:xfrm>
          <a:prstGeom prst="ellipse">
            <a:avLst/>
          </a:prstGeom>
          <a:noFill/>
          <a:ln w="762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4C3583F7-F108-4EB0-B004-CA7AFACCF533}"/>
              </a:ext>
            </a:extLst>
          </p:cNvPr>
          <p:cNvSpPr txBox="1"/>
          <p:nvPr/>
        </p:nvSpPr>
        <p:spPr>
          <a:xfrm>
            <a:off x="1366841" y="3066221"/>
            <a:ext cx="24017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We are happy to recommend our partners: </a:t>
            </a:r>
          </a:p>
        </p:txBody>
      </p:sp>
      <p:pic>
        <p:nvPicPr>
          <p:cNvPr id="24" name="Picture 23" descr="Logo, company name&#10;&#10;Description automatically generated">
            <a:extLst>
              <a:ext uri="{FF2B5EF4-FFF2-40B4-BE49-F238E27FC236}">
                <a16:creationId xmlns:a16="http://schemas.microsoft.com/office/drawing/2014/main" id="{881C9C06-9098-4E84-BFC3-CF818537A03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53498" y="3304925"/>
            <a:ext cx="899941" cy="872311"/>
          </a:xfrm>
          <a:prstGeom prst="rect">
            <a:avLst/>
          </a:prstGeom>
        </p:spPr>
      </p:pic>
      <p:pic>
        <p:nvPicPr>
          <p:cNvPr id="28" name="Picture 27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1E662F00-72D4-4888-B410-2D92EFC0BEE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97374" y="3370723"/>
            <a:ext cx="807430" cy="687811"/>
          </a:xfrm>
          <a:prstGeom prst="rect">
            <a:avLst/>
          </a:prstGeom>
        </p:spPr>
      </p:pic>
      <p:pic>
        <p:nvPicPr>
          <p:cNvPr id="32" name="Picture 31" descr="Logo&#10;&#10;Description automatically generated">
            <a:extLst>
              <a:ext uri="{FF2B5EF4-FFF2-40B4-BE49-F238E27FC236}">
                <a16:creationId xmlns:a16="http://schemas.microsoft.com/office/drawing/2014/main" id="{CE1F0384-00A4-425D-B020-8BF0FFD709C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3866" y="3472438"/>
            <a:ext cx="550170" cy="550170"/>
          </a:xfrm>
          <a:prstGeom prst="rect">
            <a:avLst/>
          </a:prstGeom>
        </p:spPr>
      </p:pic>
      <p:sp>
        <p:nvSpPr>
          <p:cNvPr id="36" name="TextBox 35">
            <a:extLst>
              <a:ext uri="{FF2B5EF4-FFF2-40B4-BE49-F238E27FC236}">
                <a16:creationId xmlns:a16="http://schemas.microsoft.com/office/drawing/2014/main" id="{2D727D64-351F-4F1A-8178-0B77BBCCD7DD}"/>
              </a:ext>
            </a:extLst>
          </p:cNvPr>
          <p:cNvSpPr txBox="1"/>
          <p:nvPr/>
        </p:nvSpPr>
        <p:spPr>
          <a:xfrm>
            <a:off x="2047174" y="4014866"/>
            <a:ext cx="371035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Based on Covid-19 regulations for our customer and staff safety we accept only card payment. Thank you for your continuous support. For more information about our Covid-19 procedures implemented please visit our special page about Covid.</a:t>
            </a:r>
          </a:p>
          <a:p>
            <a:endParaRPr lang="en-GB" sz="1200" dirty="0"/>
          </a:p>
        </p:txBody>
      </p:sp>
      <p:pic>
        <p:nvPicPr>
          <p:cNvPr id="39" name="Picture 38" descr="Graphical user interface, application, Teams&#10;&#10;Description automatically generated">
            <a:extLst>
              <a:ext uri="{FF2B5EF4-FFF2-40B4-BE49-F238E27FC236}">
                <a16:creationId xmlns:a16="http://schemas.microsoft.com/office/drawing/2014/main" id="{21807D2B-7A8B-451E-930A-9C5C33BC76F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0349" y="4894893"/>
            <a:ext cx="1953306" cy="964445"/>
          </a:xfrm>
          <a:prstGeom prst="rect">
            <a:avLst/>
          </a:prstGeom>
        </p:spPr>
      </p:pic>
      <p:pic>
        <p:nvPicPr>
          <p:cNvPr id="41" name="Picture 40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CCAA1783-36D1-4645-AFBB-0A956036CD7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8" y="4532725"/>
            <a:ext cx="915497" cy="601518"/>
          </a:xfrm>
          <a:prstGeom prst="rect">
            <a:avLst/>
          </a:prstGeom>
        </p:spPr>
      </p:pic>
      <p:sp>
        <p:nvSpPr>
          <p:cNvPr id="42" name="TextBox 41">
            <a:extLst>
              <a:ext uri="{FF2B5EF4-FFF2-40B4-BE49-F238E27FC236}">
                <a16:creationId xmlns:a16="http://schemas.microsoft.com/office/drawing/2014/main" id="{DB85FCE9-FE79-45A2-A2BB-90F59AD31719}"/>
              </a:ext>
            </a:extLst>
          </p:cNvPr>
          <p:cNvSpPr txBox="1"/>
          <p:nvPr/>
        </p:nvSpPr>
        <p:spPr>
          <a:xfrm>
            <a:off x="22751" y="5177165"/>
            <a:ext cx="1612858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For more information please visit: www.food.gov.uk/rating</a:t>
            </a:r>
          </a:p>
        </p:txBody>
      </p:sp>
    </p:spTree>
    <p:extLst>
      <p:ext uri="{BB962C8B-B14F-4D97-AF65-F5344CB8AC3E}">
        <p14:creationId xmlns:p14="http://schemas.microsoft.com/office/powerpoint/2010/main" val="3384163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5EDC8DB-8B3A-46B4-9950-9579DD60D402}"/>
              </a:ext>
            </a:extLst>
          </p:cNvPr>
          <p:cNvSpPr txBox="1"/>
          <p:nvPr/>
        </p:nvSpPr>
        <p:spPr>
          <a:xfrm>
            <a:off x="184727" y="397164"/>
            <a:ext cx="11526982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References:</a:t>
            </a:r>
          </a:p>
          <a:p>
            <a:endParaRPr lang="en-GB" dirty="0"/>
          </a:p>
          <a:p>
            <a:endParaRPr lang="en-GB" dirty="0"/>
          </a:p>
          <a:p>
            <a:pPr algn="l"/>
            <a:r>
              <a:rPr lang="en-GB" dirty="0"/>
              <a:t> •Buckley, J. (2019)</a:t>
            </a:r>
            <a:r>
              <a:rPr lang="en-GB" b="0" i="0" dirty="0">
                <a:solidFill>
                  <a:srgbClr val="212529"/>
                </a:solidFill>
                <a:effectLst/>
                <a:latin typeface="adobe-garamond-pro"/>
              </a:rPr>
              <a:t> 7 Best Wine Pairings with Duck. Available at: </a:t>
            </a:r>
            <a:r>
              <a:rPr lang="en-GB" dirty="0">
                <a:hlinkClick r:id="rId2"/>
              </a:rPr>
              <a:t>https://www.jjbuckley.com/wine-knowledge/blog/7-best-wine-pairings-with-duck/1049#:~:text=Duck%20and%20pinot%20noir%20is,any%20better%20of%20a%20match</a:t>
            </a:r>
            <a:r>
              <a:rPr lang="en-GB" dirty="0"/>
              <a:t>. (Accessed: 17</a:t>
            </a:r>
            <a:r>
              <a:rPr lang="en-GB" baseline="30000" dirty="0"/>
              <a:t>th</a:t>
            </a:r>
            <a:r>
              <a:rPr lang="en-GB" dirty="0"/>
              <a:t> February 2022)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 •</a:t>
            </a:r>
            <a:r>
              <a:rPr lang="en-GB" dirty="0" err="1"/>
              <a:t>Puckette</a:t>
            </a:r>
            <a:r>
              <a:rPr lang="en-GB" dirty="0"/>
              <a:t>, M. (2020) Our Advice for Pairing Wine with Salmon. Available at: </a:t>
            </a:r>
            <a:r>
              <a:rPr lang="en-GB" dirty="0">
                <a:hlinkClick r:id="rId3"/>
              </a:rPr>
              <a:t>https://winefolly.com/wine-pairing/pairing-wine-with-salmon/</a:t>
            </a:r>
            <a:r>
              <a:rPr lang="en-GB" dirty="0"/>
              <a:t> (Accessed: 22</a:t>
            </a:r>
            <a:r>
              <a:rPr lang="en-GB" baseline="30000" dirty="0"/>
              <a:t>nd</a:t>
            </a:r>
            <a:r>
              <a:rPr lang="en-GB" dirty="0"/>
              <a:t> February 2022)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  •Food Standard Agency. (2022) Adapting restaurants and food delivery during COVID-19. Available at:  </a:t>
            </a:r>
            <a:r>
              <a:rPr lang="en-GB" dirty="0">
                <a:hlinkClick r:id="rId4"/>
              </a:rPr>
              <a:t>https://www.food.gov.uk/business-guidance/adapting-restaurants-and-food-delivery-during-covid-19</a:t>
            </a:r>
            <a:r>
              <a:rPr lang="en-GB" dirty="0"/>
              <a:t> (Accessed: 22</a:t>
            </a:r>
            <a:r>
              <a:rPr lang="en-GB" baseline="30000" dirty="0"/>
              <a:t>nd</a:t>
            </a:r>
            <a:r>
              <a:rPr lang="en-GB" dirty="0"/>
              <a:t> February 2022)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•</a:t>
            </a:r>
            <a:r>
              <a:rPr lang="en-GB" dirty="0" err="1"/>
              <a:t>Imenu</a:t>
            </a:r>
            <a:r>
              <a:rPr lang="en-GB" dirty="0"/>
              <a:t>. (2022) Online menu maker that lets you instantly create your restaurant menus like a pro. Available at: </a:t>
            </a:r>
            <a:r>
              <a:rPr lang="en-GB" dirty="0">
                <a:hlinkClick r:id="rId5"/>
              </a:rPr>
              <a:t>https://imenupro.com/</a:t>
            </a:r>
            <a:r>
              <a:rPr lang="en-GB" dirty="0"/>
              <a:t> (Accessed: 21</a:t>
            </a:r>
            <a:r>
              <a:rPr lang="en-GB" baseline="30000" dirty="0"/>
              <a:t>st</a:t>
            </a:r>
            <a:r>
              <a:rPr lang="en-GB" dirty="0"/>
              <a:t> February 2022)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 •Food Standard Agency (2022) Food hygiene ratings. Available at:  </a:t>
            </a:r>
            <a:r>
              <a:rPr lang="en-GB" dirty="0">
                <a:hlinkClick r:id="rId6"/>
              </a:rPr>
              <a:t>https://ratings.food.gov.uk/</a:t>
            </a:r>
            <a:r>
              <a:rPr lang="en-GB" dirty="0"/>
              <a:t> (Accessed: 20</a:t>
            </a:r>
            <a:r>
              <a:rPr lang="en-GB" baseline="30000" dirty="0"/>
              <a:t>th</a:t>
            </a:r>
            <a:r>
              <a:rPr lang="en-GB" dirty="0"/>
              <a:t> February 2022)</a:t>
            </a:r>
          </a:p>
        </p:txBody>
      </p:sp>
    </p:spTree>
    <p:extLst>
      <p:ext uri="{BB962C8B-B14F-4D97-AF65-F5344CB8AC3E}">
        <p14:creationId xmlns:p14="http://schemas.microsoft.com/office/powerpoint/2010/main" val="26823635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185</TotalTime>
  <Words>611</Words>
  <Application>Microsoft Office PowerPoint</Application>
  <PresentationFormat>Widescreen</PresentationFormat>
  <Paragraphs>65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11" baseType="lpstr">
      <vt:lpstr>adobe-garamond-pro</vt:lpstr>
      <vt:lpstr>Aharoni</vt:lpstr>
      <vt:lpstr>Algerian</vt:lpstr>
      <vt:lpstr>Arial</vt:lpstr>
      <vt:lpstr>Calibri</vt:lpstr>
      <vt:lpstr>Calibri Light</vt:lpstr>
      <vt:lpstr>Rockwell</vt:lpstr>
      <vt:lpstr>Office Theme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Adrian Iordache</dc:creator>
  <cp:lastModifiedBy>Adrian Iordache</cp:lastModifiedBy>
  <cp:revision>1</cp:revision>
  <dcterms:created xsi:type="dcterms:W3CDTF">2022-02-24T16:43:15Z</dcterms:created>
  <dcterms:modified xsi:type="dcterms:W3CDTF">2022-02-24T19:48:42Z</dcterms:modified>
</cp:coreProperties>
</file>