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0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4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  <Override PartName="/ppt/slides/slide15.xml" ContentType="application/vnd.openxmlformats-officedocument.presentationml.slide+xml"/>
  <Override PartName="/ppt/notesSlides/notesSlide15.xml" ContentType="application/vnd.openxmlformats-officedocument.presentationml.notesSlide+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true" embedTrueTypeFonts="true">
  <p:sldMasterIdLst>
    <p:sldMasterId id="2147483648" r:id="rId1"/>
  </p:sldMasterIdLst>
  <p:notesMasterIdLst>
    <p:notesMasterId r:id="rId13"/>
  </p:notesMasterIdLst>
  <p:sldIdLst>
    <p:sldId id="256" r:id="rId12"/>
    <p:sldId id="257" r:id="rId16"/>
    <p:sldId id="258" r:id="rId18"/>
    <p:sldId id="259" r:id="rId20"/>
    <p:sldId id="260" r:id="rId22"/>
    <p:sldId id="261" r:id="rId24"/>
    <p:sldId id="262" r:id="rId26"/>
    <p:sldId id="263" r:id="rId28"/>
    <p:sldId id="264" r:id="rId30"/>
    <p:sldId id="265" r:id="rId32"/>
    <p:sldId id="266" r:id="rId34"/>
    <p:sldId id="267" r:id="rId36"/>
    <p:sldId id="268" r:id="rId38"/>
    <p:sldId id="269" r:id="rId40"/>
    <p:sldId r:id="rId42-created" id="270"/>
  </p:sldIdLst>
  <p:sldSz cx="24384000" cy="13716000"/>
  <p:notesSz cx="6858000" cy="9144000"/>
  <p:embeddedFontLst>
    <p:embeddedFont>
      <p:font typeface="Embedded Press Start 2P"/>
      <p:regular r:id="rId6"/>
    </p:embeddedFont>
    <p:embeddedFont>
      <p:font typeface="Embedded Space Mono"/>
      <p:regular r:id="rId10"/>
      <p:bold r:id="rId7"/>
      <p:italic r:id="rId9"/>
      <p:boldItalic r:id="rId8"/>
    </p:embeddedFont>
    <p:embeddedFont>
      <p:font typeface="Prezi Bullet"/>
      <p:regular r:id="rId1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fonts/font5.fntdata" Type="http://schemas.openxmlformats.org/officeDocument/2006/relationships/font"/><Relationship Id="rId11" Target="fonts/font6.fntdata" Type="http://schemas.openxmlformats.org/officeDocument/2006/relationships/font"/><Relationship Id="rId12" Target="slides/slide1.xml" Type="http://schemas.openxmlformats.org/officeDocument/2006/relationships/slide"/><Relationship Id="rId13" Target="notesMasters/notesMaster1.xml" Type="http://schemas.openxmlformats.org/officeDocument/2006/relationships/notesMaster"/><Relationship Id="rId14" Target="theme/theme2.xml" Type="http://schemas.openxmlformats.org/officeDocument/2006/relationships/theme"/><Relationship Id="rId15" Target="notesSlides/notesSlide1.xml" Type="http://schemas.openxmlformats.org/officeDocument/2006/relationships/notesSlide"/><Relationship Id="rId16" Target="slides/slide2.xml" Type="http://schemas.openxmlformats.org/officeDocument/2006/relationships/slide"/><Relationship Id="rId17" Target="notesSlides/notesSlide2.xml" Type="http://schemas.openxmlformats.org/officeDocument/2006/relationships/notesSlide"/><Relationship Id="rId18" Target="slides/slide3.xml" Type="http://schemas.openxmlformats.org/officeDocument/2006/relationships/slide"/><Relationship Id="rId19" Target="notesSlides/notesSlide3.xml" Type="http://schemas.openxmlformats.org/officeDocument/2006/relationships/notesSlide"/><Relationship Id="rId2" Target="presProps.xml" Type="http://schemas.openxmlformats.org/officeDocument/2006/relationships/presProps"/><Relationship Id="rId20" Target="slides/slide4.xml" Type="http://schemas.openxmlformats.org/officeDocument/2006/relationships/slide"/><Relationship Id="rId21" Target="notesSlides/notesSlide4.xml" Type="http://schemas.openxmlformats.org/officeDocument/2006/relationships/notesSlide"/><Relationship Id="rId22" Target="slides/slide5.xml" Type="http://schemas.openxmlformats.org/officeDocument/2006/relationships/slide"/><Relationship Id="rId23" Target="notesSlides/notesSlide5.xml" Type="http://schemas.openxmlformats.org/officeDocument/2006/relationships/notesSlide"/><Relationship Id="rId24" Target="slides/slide6.xml" Type="http://schemas.openxmlformats.org/officeDocument/2006/relationships/slide"/><Relationship Id="rId25" Target="notesSlides/notesSlide6.xml" Type="http://schemas.openxmlformats.org/officeDocument/2006/relationships/notesSlide"/><Relationship Id="rId26" Target="slides/slide7.xml" Type="http://schemas.openxmlformats.org/officeDocument/2006/relationships/slide"/><Relationship Id="rId27" Target="notesSlides/notesSlide7.xml" Type="http://schemas.openxmlformats.org/officeDocument/2006/relationships/notesSlide"/><Relationship Id="rId28" Target="slides/slide8.xml" Type="http://schemas.openxmlformats.org/officeDocument/2006/relationships/slide"/><Relationship Id="rId29" Target="notesSlides/notesSlide8.xml" Type="http://schemas.openxmlformats.org/officeDocument/2006/relationships/notesSlide"/><Relationship Id="rId3" Target="viewProps.xml" Type="http://schemas.openxmlformats.org/officeDocument/2006/relationships/viewProps"/><Relationship Id="rId30" Target="slides/slide9.xml" Type="http://schemas.openxmlformats.org/officeDocument/2006/relationships/slide"/><Relationship Id="rId31" Target="notesSlides/notesSlide9.xml" Type="http://schemas.openxmlformats.org/officeDocument/2006/relationships/notesSlide"/><Relationship Id="rId32" Target="slides/slide10.xml" Type="http://schemas.openxmlformats.org/officeDocument/2006/relationships/slide"/><Relationship Id="rId33" Target="notesSlides/notesSlide10.xml" Type="http://schemas.openxmlformats.org/officeDocument/2006/relationships/notesSlide"/><Relationship Id="rId34" Target="slides/slide11.xml" Type="http://schemas.openxmlformats.org/officeDocument/2006/relationships/slide"/><Relationship Id="rId35" Target="notesSlides/notesSlide11.xml" Type="http://schemas.openxmlformats.org/officeDocument/2006/relationships/notesSlide"/><Relationship Id="rId36" Target="slides/slide12.xml" Type="http://schemas.openxmlformats.org/officeDocument/2006/relationships/slide"/><Relationship Id="rId37" Target="notesSlides/notesSlide12.xml" Type="http://schemas.openxmlformats.org/officeDocument/2006/relationships/notesSlide"/><Relationship Id="rId38" Target="slides/slide13.xml" Type="http://schemas.openxmlformats.org/officeDocument/2006/relationships/slide"/><Relationship Id="rId39" Target="notesSlides/notesSlide13.xml" Type="http://schemas.openxmlformats.org/officeDocument/2006/relationships/notesSlide"/><Relationship Id="rId4" Target="theme/theme1.xml" Type="http://schemas.openxmlformats.org/officeDocument/2006/relationships/theme"/><Relationship Id="rId40" Target="slides/slide14.xml" Type="http://schemas.openxmlformats.org/officeDocument/2006/relationships/slide"/><Relationship Id="rId41" Target="notesSlides/notesSlide14.xml" Type="http://schemas.openxmlformats.org/officeDocument/2006/relationships/notesSlide"/><Relationship Id="rId5" Target="tableStyles.xml" Type="http://schemas.openxmlformats.org/officeDocument/2006/relationships/tableStyles"/><Relationship Id="rId6" Target="fonts/font1.fntdata" Type="http://schemas.openxmlformats.org/officeDocument/2006/relationships/font"/><Relationship Id="rId7" Target="fonts/font2.fntdata" Type="http://schemas.openxmlformats.org/officeDocument/2006/relationships/font"/><Relationship Id="rId8" Target="fonts/font3.fntdata" Type="http://schemas.openxmlformats.org/officeDocument/2006/relationships/font"/><Relationship Id="rId9" Target="fonts/font4.fntdata" Type="http://schemas.openxmlformats.org/officeDocument/2006/relationships/font"/><Relationship Id="rId42-created" Type="http://schemas.openxmlformats.org/officeDocument/2006/relationships/slide" Target="slides/slide15.xml"/></Relationships>
</file>

<file path=ppt/notesMasters/_rels/notesMaster1.xml.rels><?xml version="1.0" encoding="UTF-8" standalone="yes"?>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.xml" Type="http://schemas.openxmlformats.org/officeDocument/2006/relationships/slide"/></Relationships>
</file>

<file path=ppt/notesSlides/_rels/notesSlide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.xml" Type="http://schemas.openxmlformats.org/officeDocument/2006/relationships/slide"/></Relationships>
</file>

<file path=ppt/notesSlides/_rels/notesSlide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3.xml" Type="http://schemas.openxmlformats.org/officeDocument/2006/relationships/slide"/></Relationships>
</file>

<file path=ppt/notesSlides/_rels/notesSlide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4.xml" Type="http://schemas.openxmlformats.org/officeDocument/2006/relationships/slide"/></Relationships>
</file>

<file path=ppt/notesSlides/_rels/notesSlide5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5.xml" Type="http://schemas.openxmlformats.org/officeDocument/2006/relationships/slide"/></Relationships>
</file>

<file path=ppt/notesSlides/_rels/notesSlide6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6.xml" Type="http://schemas.openxmlformats.org/officeDocument/2006/relationships/slide"/></Relationships>
</file>

<file path=ppt/notesSlides/_rels/notesSlide7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7.xml" Type="http://schemas.openxmlformats.org/officeDocument/2006/relationships/slide"/></Relationships>
</file>

<file path=ppt/notesSlides/_rels/notesSlide8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8.xml" Type="http://schemas.openxmlformats.org/officeDocument/2006/relationships/slide"/></Relationships>
</file>

<file path=ppt/notesSlides/_rels/notesSlide9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9.xml" Type="http://schemas.openxmlformats.org/officeDocument/2006/relationships/slide"/></Relationships>
</file>

<file path=ppt/notesSlides/_rels/notesSlide10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0.xml" Type="http://schemas.openxmlformats.org/officeDocument/2006/relationships/slide"/></Relationships>
</file>

<file path=ppt/notesSlides/_rels/notesSlide1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1.xml" Type="http://schemas.openxmlformats.org/officeDocument/2006/relationships/slide"/></Relationships>
</file>

<file path=ppt/notesSlides/_rels/notesSlide1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2.xml" Type="http://schemas.openxmlformats.org/officeDocument/2006/relationships/slide"/></Relationships>
</file>

<file path=ppt/notesSlides/_rels/notesSlide1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3.xml" Type="http://schemas.openxmlformats.org/officeDocument/2006/relationships/slide"/></Relationships>
</file>

<file path=ppt/notesSlides/_rels/notesSlide1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4.xml" Type="http://schemas.openxmlformats.org/officeDocument/2006/relationships/slide"/>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notesSlide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anchor="t" rtlCol="false"/>
          <a:lstStyle/>
          <a:p>
            <a:pPr algn="l">
              <a:defRPr/>
            </a:pPr>
            <a:r>
              <a:rPr lang="en-US"/>
              <a:t>Introduction (2 minutes): Start by introducing yourself as the Junior IT &amp; Web Designer. State that your goal is to bridge the gap between VerdeMode’s sustainable fashion mission and a high-performing, secure digital infrastructure. Highlight the tagline 'Style with Purpose' as the foundation for every technical decision in this plan.</a:t>
            </a:r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anchor="t" rtlCol="false"/>
          <a:lstStyle/>
          <a:p>
            <a:pPr algn="l">
              <a:defRPr/>
            </a:pPr>
            <a:r>
              <a:rPr lang="en-US"/>
              <a:t/>
            </a:r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anchor="t" rtlCol="false"/>
          <a:lstStyle/>
          <a:p>
            <a:pPr algn="l">
              <a:defRPr/>
            </a:pPr>
            <a:r>
              <a:rPr lang="en-US"/>
              <a:t/>
            </a:r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anchor="t" rtlCol="false"/>
          <a:lstStyle/>
          <a:p>
            <a:pPr algn="l">
              <a:defRPr/>
            </a:pPr>
            <a:r>
              <a:rPr lang="en-US"/>
              <a:t/>
            </a:r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anchor="t" rtlCol="false"/>
          <a:lstStyle/>
          <a:p>
            <a:pPr algn="l">
              <a:defRPr/>
            </a:pPr>
            <a:r>
              <a:rPr lang="en-US"/>
              <a:t/>
            </a:r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anchor="t" rtlCol="false"/>
          <a:lstStyle/>
          <a:p>
            <a:pPr algn="l">
              <a:defRPr/>
            </a:pPr>
            <a:r>
              <a:rPr lang="en-US"/>
              <a:t/>
            </a:r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anchor="t" rtlCol="false"/>
          <a:lstStyle/>
          <a:p>
            <a:pPr algn="l">
              <a:defRPr/>
            </a:pPr>
            <a:r>
              <a:rPr lang="en-US"/>
              <a:t/>
            </a:r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anchor="t" rtlCol="false"/>
          <a:lstStyle/>
          <a:p>
            <a:pPr algn="l">
              <a:defRPr/>
            </a:pPr>
            <a:r>
              <a:rPr lang="en-US"/>
              <a:t/>
            </a:r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anchor="t" rtlCol="false"/>
          <a:lstStyle/>
          <a:p>
            <a:pPr algn="l">
              <a:defRPr/>
            </a:pPr>
            <a:r>
              <a:rPr lang="en-US"/>
              <a:t/>
            </a:r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anchor="t" rtlCol="false"/>
          <a:lstStyle/>
          <a:p>
            <a:pPr algn="l">
              <a:defRPr/>
            </a:pPr>
            <a:r>
              <a:rPr lang="en-US"/>
              <a:t/>
            </a:r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anchor="t" rtlCol="false"/>
          <a:lstStyle/>
          <a:p>
            <a:pPr algn="l">
              <a:defRPr/>
            </a:pPr>
            <a:r>
              <a:rPr lang="en-US"/>
              <a:t/>
            </a:r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anchor="t" rtlCol="false"/>
          <a:lstStyle/>
          <a:p>
            <a:pPr algn="l">
              <a:defRPr/>
            </a:pPr>
            <a:r>
              <a:rPr lang="en-US"/>
              <a:t/>
            </a:r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anchor="t" rtlCol="false"/>
          <a:lstStyle/>
          <a:p>
            <a:pPr algn="l">
              <a:defRPr/>
            </a:pPr>
            <a:r>
              <a:rPr lang="en-US"/>
              <a:t/>
            </a:r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anchor="t" rtlCol="false"/>
          <a:lstStyle/>
          <a:p>
            <a:pPr algn="l">
              <a:defRPr/>
            </a:pPr>
            <a:r>
              <a:rPr lang="en-US"/>
              <a:t/>
            </a:r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Relationship Id="rId5" Target="../media/image4.png" Type="http://schemas.openxmlformats.org/officeDocument/2006/relationships/image"/><Relationship Id="rId6" Target="../media/image5.png" Type="http://schemas.openxmlformats.org/officeDocument/2006/relationships/image"/><Relationship Id="rId7" Target="../media/image6.png" Type="http://schemas.openxmlformats.org/officeDocument/2006/relationships/image"/><Relationship Id="rId8" Target="../notesSlides/notesSlide1.xml" Type="http://schemas.openxmlformats.org/officeDocument/2006/relationships/notesSlid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png" Type="http://schemas.openxmlformats.org/officeDocument/2006/relationships/image"/><Relationship Id="rId3" Target="../media/image8.png" Type="http://schemas.openxmlformats.org/officeDocument/2006/relationships/image"/><Relationship Id="rId4" Target="../media/image9.png" Type="http://schemas.openxmlformats.org/officeDocument/2006/relationships/image"/><Relationship Id="rId5" Target="../media/image10.png" Type="http://schemas.openxmlformats.org/officeDocument/2006/relationships/image"/><Relationship Id="rId6" Target="../media/image11.png" Type="http://schemas.openxmlformats.org/officeDocument/2006/relationships/image"/><Relationship Id="rId7" Target="../media/image12.png" Type="http://schemas.openxmlformats.org/officeDocument/2006/relationships/image"/><Relationship Id="rId8" Target="../media/image13.png" Type="http://schemas.openxmlformats.org/officeDocument/2006/relationships/image"/><Relationship Id="rId9" Target="../notesSlides/notesSlide2.xml" Type="http://schemas.openxmlformats.org/officeDocument/2006/relationships/notesSlid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4.png" Type="http://schemas.openxmlformats.org/officeDocument/2006/relationships/image"/><Relationship Id="rId3" Target="../media/image15.png" Type="http://schemas.openxmlformats.org/officeDocument/2006/relationships/image"/><Relationship Id="rId4" Target="../media/image16.png" Type="http://schemas.openxmlformats.org/officeDocument/2006/relationships/image"/><Relationship Id="rId5" Target="../media/image17.png" Type="http://schemas.openxmlformats.org/officeDocument/2006/relationships/image"/><Relationship Id="rId6" Target="../media/image18.png" Type="http://schemas.openxmlformats.org/officeDocument/2006/relationships/image"/><Relationship Id="rId7" Target="../media/image19.png" Type="http://schemas.openxmlformats.org/officeDocument/2006/relationships/image"/><Relationship Id="rId8" Target="../notesSlides/notesSlide3.xml" Type="http://schemas.openxmlformats.org/officeDocument/2006/relationships/notesSlid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0.png" Type="http://schemas.openxmlformats.org/officeDocument/2006/relationships/image"/><Relationship Id="rId3" Target="../media/image21.png" Type="http://schemas.openxmlformats.org/officeDocument/2006/relationships/image"/><Relationship Id="rId4" Target="../media/image22.png" Type="http://schemas.openxmlformats.org/officeDocument/2006/relationships/image"/><Relationship Id="rId5" Target="../media/image23.png" Type="http://schemas.openxmlformats.org/officeDocument/2006/relationships/image"/><Relationship Id="rId6" Target="../media/image24.png" Type="http://schemas.openxmlformats.org/officeDocument/2006/relationships/image"/><Relationship Id="rId7" Target="../notesSlides/notesSlide4.xml" Type="http://schemas.openxmlformats.org/officeDocument/2006/relationships/notesSlid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5.png" Type="http://schemas.openxmlformats.org/officeDocument/2006/relationships/image"/><Relationship Id="rId3" Target="../media/image26.png" Type="http://schemas.openxmlformats.org/officeDocument/2006/relationships/image"/><Relationship Id="rId4" Target="../media/image27.png" Type="http://schemas.openxmlformats.org/officeDocument/2006/relationships/image"/><Relationship Id="rId5" Target="../media/image28.png" Type="http://schemas.openxmlformats.org/officeDocument/2006/relationships/image"/><Relationship Id="rId6" Target="../media/image29.png" Type="http://schemas.openxmlformats.org/officeDocument/2006/relationships/image"/><Relationship Id="rId7" Target="../notesSlides/notesSlide5.xml" Type="http://schemas.openxmlformats.org/officeDocument/2006/relationships/notesSlid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0.png" Type="http://schemas.openxmlformats.org/officeDocument/2006/relationships/image"/><Relationship Id="rId3" Target="../media/image31.png" Type="http://schemas.openxmlformats.org/officeDocument/2006/relationships/image"/><Relationship Id="rId4" Target="../media/image32.png" Type="http://schemas.openxmlformats.org/officeDocument/2006/relationships/image"/><Relationship Id="rId5" Target="../media/image33.png" Type="http://schemas.openxmlformats.org/officeDocument/2006/relationships/image"/><Relationship Id="rId6" Target="../media/image34.png" Type="http://schemas.openxmlformats.org/officeDocument/2006/relationships/image"/><Relationship Id="rId7" Target="../notesSlides/notesSlide6.xml" Type="http://schemas.openxmlformats.org/officeDocument/2006/relationships/notesSlid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5.png" Type="http://schemas.openxmlformats.org/officeDocument/2006/relationships/image"/><Relationship Id="rId3" Target="../media/image36.png" Type="http://schemas.openxmlformats.org/officeDocument/2006/relationships/image"/><Relationship Id="rId4" Target="../media/image37.png" Type="http://schemas.openxmlformats.org/officeDocument/2006/relationships/image"/><Relationship Id="rId5" Target="../media/image38.png" Type="http://schemas.openxmlformats.org/officeDocument/2006/relationships/image"/><Relationship Id="rId6" Target="../media/image39.png" Type="http://schemas.openxmlformats.org/officeDocument/2006/relationships/image"/><Relationship Id="rId7" Target="../notesSlides/notesSlide7.xml" Type="http://schemas.openxmlformats.org/officeDocument/2006/relationships/notesSlid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0.png" Type="http://schemas.openxmlformats.org/officeDocument/2006/relationships/image"/><Relationship Id="rId3" Target="../media/image41.png" Type="http://schemas.openxmlformats.org/officeDocument/2006/relationships/image"/><Relationship Id="rId4" Target="../media/image42.png" Type="http://schemas.openxmlformats.org/officeDocument/2006/relationships/image"/><Relationship Id="rId5" Target="../media/image28.png" Type="http://schemas.openxmlformats.org/officeDocument/2006/relationships/image"/><Relationship Id="rId6" Target="../media/image43.png" Type="http://schemas.openxmlformats.org/officeDocument/2006/relationships/image"/><Relationship Id="rId7" Target="../media/image44.png" Type="http://schemas.openxmlformats.org/officeDocument/2006/relationships/image"/><Relationship Id="rId8" Target="../notesSlides/notesSlide8.xml" Type="http://schemas.openxmlformats.org/officeDocument/2006/relationships/notesSlid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5.png" Type="http://schemas.openxmlformats.org/officeDocument/2006/relationships/image"/><Relationship Id="rId3" Target="../media/image46.png" Type="http://schemas.openxmlformats.org/officeDocument/2006/relationships/image"/><Relationship Id="rId4" Target="../media/image32.png" Type="http://schemas.openxmlformats.org/officeDocument/2006/relationships/image"/><Relationship Id="rId5" Target="../media/image28.png" Type="http://schemas.openxmlformats.org/officeDocument/2006/relationships/image"/><Relationship Id="rId6" Target="../media/image47.png" Type="http://schemas.openxmlformats.org/officeDocument/2006/relationships/image"/><Relationship Id="rId7" Target="../notesSlides/notesSlide9.xml" Type="http://schemas.openxmlformats.org/officeDocument/2006/relationships/notesSlid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8.png" Type="http://schemas.openxmlformats.org/officeDocument/2006/relationships/image"/><Relationship Id="rId3" Target="../media/image26.png" Type="http://schemas.openxmlformats.org/officeDocument/2006/relationships/image"/><Relationship Id="rId4" Target="../media/image27.png" Type="http://schemas.openxmlformats.org/officeDocument/2006/relationships/image"/><Relationship Id="rId5" Target="../media/image28.png" Type="http://schemas.openxmlformats.org/officeDocument/2006/relationships/image"/><Relationship Id="rId6" Target="../media/image49.png" Type="http://schemas.openxmlformats.org/officeDocument/2006/relationships/image"/><Relationship Id="rId7" Target="../notesSlides/notesSlide10.xml" Type="http://schemas.openxmlformats.org/officeDocument/2006/relationships/notesSlid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0.png" Type="http://schemas.openxmlformats.org/officeDocument/2006/relationships/image"/><Relationship Id="rId3" Target="../media/image51.png" Type="http://schemas.openxmlformats.org/officeDocument/2006/relationships/image"/><Relationship Id="rId4" Target="../media/image52.png" Type="http://schemas.openxmlformats.org/officeDocument/2006/relationships/image"/><Relationship Id="rId5" Target="../media/image11.png" Type="http://schemas.openxmlformats.org/officeDocument/2006/relationships/image"/><Relationship Id="rId6" Target="../media/image53.png" Type="http://schemas.openxmlformats.org/officeDocument/2006/relationships/image"/><Relationship Id="rId7" Target="../media/image54.png" Type="http://schemas.openxmlformats.org/officeDocument/2006/relationships/image"/><Relationship Id="rId8" Target="../notesSlides/notesSlide11.xml" Type="http://schemas.openxmlformats.org/officeDocument/2006/relationships/notesSlid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5.png" Type="http://schemas.openxmlformats.org/officeDocument/2006/relationships/image"/><Relationship Id="rId3" Target="../media/image56.png" Type="http://schemas.openxmlformats.org/officeDocument/2006/relationships/image"/><Relationship Id="rId4" Target="../media/image57.png" Type="http://schemas.openxmlformats.org/officeDocument/2006/relationships/image"/><Relationship Id="rId5" Target="../media/image58.png" Type="http://schemas.openxmlformats.org/officeDocument/2006/relationships/image"/><Relationship Id="rId6" Target="../media/image59.png" Type="http://schemas.openxmlformats.org/officeDocument/2006/relationships/image"/><Relationship Id="rId7" Target="../notesSlides/notesSlide12.xml" Type="http://schemas.openxmlformats.org/officeDocument/2006/relationships/notesSlid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0.png" Type="http://schemas.openxmlformats.org/officeDocument/2006/relationships/image"/><Relationship Id="rId3" Target="../media/image56.png" Type="http://schemas.openxmlformats.org/officeDocument/2006/relationships/image"/><Relationship Id="rId4" Target="../media/image57.png" Type="http://schemas.openxmlformats.org/officeDocument/2006/relationships/image"/><Relationship Id="rId5" Target="../media/image58.png" Type="http://schemas.openxmlformats.org/officeDocument/2006/relationships/image"/><Relationship Id="rId6" Target="../media/image61.png" Type="http://schemas.openxmlformats.org/officeDocument/2006/relationships/image"/><Relationship Id="rId7" Target="../media/image62.png" Type="http://schemas.openxmlformats.org/officeDocument/2006/relationships/image"/><Relationship Id="rId8" Target="../notesSlides/notesSlide13.xml" Type="http://schemas.openxmlformats.org/officeDocument/2006/relationships/notesSlid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3.png" Type="http://schemas.openxmlformats.org/officeDocument/2006/relationships/image"/><Relationship Id="rId3" Target="../media/image64.png" Type="http://schemas.openxmlformats.org/officeDocument/2006/relationships/image"/><Relationship Id="rId4" Target="../media/image52.png" Type="http://schemas.openxmlformats.org/officeDocument/2006/relationships/image"/><Relationship Id="rId5" Target="../media/image65.png" Type="http://schemas.openxmlformats.org/officeDocument/2006/relationships/image"/><Relationship Id="rId6" Target="../media/image66.png" Type="http://schemas.openxmlformats.org/officeDocument/2006/relationships/image"/><Relationship Id="rId7" Target="../notesSlides/notesSlide14.xml" Type="http://schemas.openxmlformats.org/officeDocument/2006/relationships/notesSlide"/></Relationships>
</file>

<file path=ppt/slides/_rels/slide15.xml.rels><?xml version="1.0" encoding="UTF-8" standalone="yes"?>
<Relationships xmlns="http://schemas.openxmlformats.org/package/2006/relationships"><Relationship Id="rId2" Type="http://schemas.openxmlformats.org/officeDocument/2006/relationships/hyperlink" Target="https://prezi.com/craft/room/g3idkwrsly5t?t=verdemode-studio" TargetMode="External"/><Relationship Id="rId3" Type="http://schemas.openxmlformats.org/officeDocument/2006/relationships/hyperlink" Target="https://prezi.com/craft/podcast/g3idkwrsly5t?t=verdemode-studio" TargetMode="External"/><Relationship Id="rId4" Type="http://schemas.openxmlformats.org/officeDocument/2006/relationships/hyperlink" Target="https://prezi.com/craft/video/g3idkwrsly5t?t=verdemode-studio" TargetMode="External"/><Relationship Id="rId5" Type="http://schemas.openxmlformats.org/officeDocument/2006/relationships/hyperlink" Target="https://prezi.com/craft/room/g3idkwrsly5t?t=verdemode-studio&amp;app=explain-chat" TargetMode="External"/><Relationship Id="rId1" Type="http://schemas.openxmlformats.org/officeDocument/2006/relationships/image" Target="../media/image-1-1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Relationship Id="rId8-created" Type="http://schemas.openxmlformats.org/officeDocument/2006/relationships/image" Target="../media/media67.png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 noSelect="fals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name="Picture 3" id="3"/>
          <p:cNvPicPr>
            <a:picLocks noChangeAspect="true"/>
          </p:cNvPicPr>
          <p:nvPr/>
        </p:nvPicPr>
        <p:blipFill>
          <a:blip r:embed="rId3"/>
          <a:stretch>
            <a:fillRect/>
          </a:stretch>
        </p:blipFill>
        <p:spPr>
          <a:xfrm rot="0">
            <a:off x="1170214" y="559837"/>
            <a:ext cx="22043572" cy="12596326"/>
          </a:xfrm>
          <a:prstGeom prst="rect">
            <a:avLst/>
          </a:prstGeom>
        </p:spPr>
      </p:pic>
      <p:pic>
        <p:nvPicPr>
          <p:cNvPr name="Picture 4" id="4"/>
          <p:cNvPicPr>
            <a:picLocks noChangeAspect="true"/>
          </p:cNvPicPr>
          <p:nvPr/>
        </p:nvPicPr>
        <p:blipFill>
          <a:blip r:embed="rId4"/>
          <a:stretch>
            <a:fillRect/>
          </a:stretch>
        </p:blipFill>
        <p:spPr>
          <a:xfrm rot="0">
            <a:off x="1170214" y="559837"/>
            <a:ext cx="22043572" cy="12596326"/>
          </a:xfrm>
          <a:prstGeom prst="rect">
            <a:avLst/>
          </a:prstGeom>
          <a:effectLst>
            <a:outerShdw algn="ctr" blurRad="0" dir="2700000" dist="2544842" sx="100000" sy="100000">
              <a:srgbClr val="333333">
                <a:alpha val="100000"/>
              </a:srgbClr>
            </a:outerShdw>
          </a:effectLst>
        </p:spPr>
      </p:pic>
      <p:pic>
        <p:nvPicPr>
          <p:cNvPr name="Picture 5" id="5"/>
          <p:cNvPicPr>
            <a:picLocks noChangeAspect="true"/>
          </p:cNvPicPr>
          <p:nvPr/>
        </p:nvPicPr>
        <p:blipFill>
          <a:blip r:embed="rId5"/>
          <a:stretch>
            <a:fillRect/>
          </a:stretch>
        </p:blipFill>
        <p:spPr>
          <a:xfrm rot="0">
            <a:off x="995266" y="559837"/>
            <a:ext cx="22393469" cy="12596326"/>
          </a:xfrm>
          <a:prstGeom prst="rect">
            <a:avLst/>
          </a:prstGeom>
        </p:spPr>
      </p:pic>
      <p:pic>
        <p:nvPicPr>
          <p:cNvPr name="Picture 6" id="6"/>
          <p:cNvPicPr>
            <a:picLocks noChangeAspect="true"/>
          </p:cNvPicPr>
          <p:nvPr/>
        </p:nvPicPr>
        <p:blipFill>
          <a:blip r:embed="rId6"/>
          <a:stretch>
            <a:fillRect/>
          </a:stretch>
        </p:blipFill>
        <p:spPr>
          <a:xfrm rot="0">
            <a:off x="995266" y="559837"/>
            <a:ext cx="22346814" cy="12549674"/>
          </a:xfrm>
          <a:prstGeom prst="rect">
            <a:avLst/>
          </a:prstGeom>
        </p:spPr>
      </p:pic>
      <p:pic>
        <p:nvPicPr>
          <p:cNvPr name="Picture 7" id="7"/>
          <p:cNvPicPr>
            <a:picLocks noChangeAspect="true"/>
          </p:cNvPicPr>
          <p:nvPr/>
        </p:nvPicPr>
        <p:blipFill>
          <a:blip r:embed="rId7"/>
          <a:stretch>
            <a:fillRect/>
          </a:stretch>
        </p:blipFill>
        <p:spPr>
          <a:xfrm rot="0">
            <a:off x="2068285" y="7226486"/>
            <a:ext cx="12157497" cy="4809639"/>
          </a:xfrm>
          <a:prstGeom prst="rect">
            <a:avLst/>
          </a:prstGeom>
        </p:spPr>
      </p:pic>
      <p:sp>
        <p:nvSpPr>
          <p:cNvPr name="TextBox 8" id="8"/>
          <p:cNvSpPr txBox="true"/>
          <p:nvPr/>
        </p:nvSpPr>
        <p:spPr>
          <a:xfrm rot="0">
            <a:off x="2954694" y="9890449"/>
            <a:ext cx="11942381" cy="1259633"/>
          </a:xfrm>
          <a:prstGeom prst="rect">
            <a:avLst/>
          </a:prstGeom>
        </p:spPr>
        <p:txBody>
          <a:bodyPr anchor="b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78" b="false" i="false" u="none" strike="noStrike">
                <a:solidFill>
                  <a:srgbClr val="5D4037"/>
                </a:solidFill>
                <a:latin typeface="Embedded Space Mono"/>
              </a:rPr>
              <a:t>Style with Purpose: A Strategic Plan for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78" b="false" i="false" u="none" strike="noStrike">
                <a:solidFill>
                  <a:srgbClr val="5D4037"/>
                </a:solidFill>
                <a:latin typeface="Embedded Space Mono"/>
              </a:rPr>
              <a:t>Sustainable Digital Growth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2954694" y="8532772"/>
            <a:ext cx="11942381" cy="1077759"/>
          </a:xfrm>
          <a:prstGeom prst="rect">
            <a:avLst/>
          </a:prstGeom>
        </p:spPr>
        <p:txBody>
          <a:bodyPr anchor="b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5730" b="true" i="false" u="none" strike="noStrike">
                <a:solidFill>
                  <a:srgbClr val="2D5A27"/>
                </a:solidFill>
                <a:latin typeface="Embedded Space Mono"/>
              </a:rPr>
              <a:t>VerdeMode Studio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2954694" y="8112894"/>
            <a:ext cx="11942381" cy="233265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ress Start 2P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836" spc="183" b="false" i="false" u="none" strike="noStrike">
                <a:solidFill>
                  <a:srgbClr val="2D5A27"/>
                </a:solidFill>
                <a:latin typeface="Embedded Press Start 2P"/>
              </a:rPr>
              <a:t>ESTABLISHED 202</a:t>
            </a:r>
            <a:r>
              <a:rPr lang="en-US" sz="1836" b="false" i="false" u="none" strike="noStrike">
                <a:solidFill>
                  <a:srgbClr val="2D5A27"/>
                </a:solidFill>
                <a:latin typeface="Embedded Press Start 2P"/>
              </a:rPr>
              <a:t>6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ress Start 2P"/>
              </a:rPr>
              <a:t> 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8832979" y="559837"/>
            <a:ext cx="6694714" cy="12549673"/>
          </a:xfrm>
          <a:prstGeom prst="rect">
            <a:avLst/>
          </a:prstGeom>
        </p:spPr>
        <p:txBody>
          <a:bodyPr anchor="b" rtlCol="false" tIns="0" lIns="0" bIns="0" rIns="0" wrap="squar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You are a junior IT &amp; web designer working in an IT firm, and you've just been contacted to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prepare an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online presence for a promising business – VerdeMode Studio. Your task is to produce the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plans and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strategies for developing a strong online presence that aligns with the business goals of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VerdeMode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Studio.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BUSINESS OVERVIEW: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Business Name: VerdeMode Studio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Tagline: "Style with Purpose"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Products: VerdeMode Studio is a sustainable fashion brand dedicated to producing eco-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friendly clothing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and accessories. Each product is made using ethically sourced materials, environmentally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responsible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production methods, and modern minimalist designs. VerdeMode promotes slow fashion by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encouraging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conscious shopping habits and timeless wardrobe choices.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Target Audience: The brand targets environmentally conscious consumers aged 20–45 who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appreciate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stylish, high-quality fashion but want to make responsible purchasing decisions. This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audience includes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urban professionals, creatives, and students who value sustainability and transparency in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the brands they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support.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TASK OVERVIEW: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Your mission is to craft and present an all-encompassing plan for an online presence for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VerdeMode. You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may use a suitable presentation tool (e.g. PowerPoint, an online portfolio, etc.) to detail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the strategies and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to present. This presentation should show your skill at incorporating business strategy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with branding,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marketing, security and other considerations.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REQUIREMENT: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The following are expected in the presentation: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1) Brand Identity: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a. Logo Creation: Design a clean, modern, and eco-inspired logo that represents VerdeMode’s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values of sustainability, elegance, and ethical fashion.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b. Brand Story: Craft a compelling brand story that shares the inspiration behind VerdeMode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Studio,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its commitment to environmental responsibility, and its mission to reshape the fashion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industry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through sustainability and innovation. The brand story should resonate with the target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audience.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2) Marketing Strategy: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The marketing strategy may include the following: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• Social Media Strategy: Suggest a social media strategy that leverages platforms such as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946" b="false" i="false" u="none" strike="noStrike">
                <a:solidFill>
                  <a:srgbClr val="333333"/>
                </a:solidFill>
                <a:latin typeface="Embedded Space Mono"/>
              </a:rPr>
              <a:t>Instagram, Pinterest, and TikTok.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 noSelect="fals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name="Picture 3" id="3"/>
          <p:cNvPicPr>
            <a:picLocks noChangeAspect="true"/>
          </p:cNvPicPr>
          <p:nvPr/>
        </p:nvPicPr>
        <p:blipFill>
          <a:blip r:embed="rId3"/>
          <a:stretch>
            <a:fillRect/>
          </a:stretch>
        </p:blipFill>
        <p:spPr>
          <a:xfrm rot="0">
            <a:off x="580572" y="451695"/>
            <a:ext cx="23222857" cy="12812611"/>
          </a:xfrm>
          <a:prstGeom prst="rect">
            <a:avLst/>
          </a:prstGeom>
        </p:spPr>
      </p:pic>
      <p:pic>
        <p:nvPicPr>
          <p:cNvPr name="Picture 4" id="4"/>
          <p:cNvPicPr>
            <a:picLocks noChangeAspect="true"/>
          </p:cNvPicPr>
          <p:nvPr/>
        </p:nvPicPr>
        <p:blipFill>
          <a:blip r:embed="rId4"/>
          <a:stretch>
            <a:fillRect/>
          </a:stretch>
        </p:blipFill>
        <p:spPr>
          <a:xfrm rot="0">
            <a:off x="580572" y="451695"/>
            <a:ext cx="23222857" cy="12812611"/>
          </a:xfrm>
          <a:prstGeom prst="rect">
            <a:avLst/>
          </a:prstGeom>
          <a:effectLst>
            <a:outerShdw algn="ctr" blurRad="0" dir="2700000" dist="2264971" sx="100000" sy="100000">
              <a:srgbClr val="333333">
                <a:alpha val="100000"/>
              </a:srgbClr>
            </a:outerShdw>
          </a:effectLst>
        </p:spPr>
      </p:pic>
      <p:pic>
        <p:nvPicPr>
          <p:cNvPr name="Picture 5" id="5"/>
          <p:cNvPicPr>
            <a:picLocks noChangeAspect="true"/>
          </p:cNvPicPr>
          <p:nvPr/>
        </p:nvPicPr>
        <p:blipFill>
          <a:blip r:embed="rId5"/>
          <a:stretch>
            <a:fillRect/>
          </a:stretch>
        </p:blipFill>
        <p:spPr>
          <a:xfrm rot="0">
            <a:off x="580572" y="451695"/>
            <a:ext cx="23222857" cy="12812611"/>
          </a:xfrm>
          <a:prstGeom prst="rect">
            <a:avLst/>
          </a:prstGeom>
        </p:spPr>
      </p:pic>
      <p:pic>
        <p:nvPicPr>
          <p:cNvPr name="Picture 6" id="6"/>
          <p:cNvPicPr>
            <a:picLocks noChangeAspect="true"/>
          </p:cNvPicPr>
          <p:nvPr/>
        </p:nvPicPr>
        <p:blipFill>
          <a:blip r:embed="rId6"/>
          <a:stretch>
            <a:fillRect/>
          </a:stretch>
        </p:blipFill>
        <p:spPr>
          <a:xfrm rot="0"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name="Picture 7" id="7"/>
          <p:cNvPicPr>
            <a:picLocks noChangeAspect="true"/>
          </p:cNvPicPr>
          <p:nvPr/>
        </p:nvPicPr>
        <p:blipFill>
          <a:blip r:embed="rId7"/>
          <a:stretch>
            <a:fillRect/>
          </a:stretch>
        </p:blipFill>
        <p:spPr>
          <a:xfrm rot="0">
            <a:off x="1717524" y="5699125"/>
            <a:ext cx="4983238" cy="5295446"/>
          </a:xfrm>
          <a:prstGeom prst="rect">
            <a:avLst/>
          </a:prstGeom>
          <a:effectLst>
            <a:outerShdw algn="ctr" blurRad="0" dir="2700000" dist="138141" sx="100000" sy="100000">
              <a:srgbClr val="8DA399">
                <a:alpha val="100000"/>
              </a:srgbClr>
            </a:outerShdw>
          </a:effectLst>
        </p:spPr>
      </p:pic>
      <p:pic>
        <p:nvPicPr>
          <p:cNvPr name="Picture 8" id="8"/>
          <p:cNvPicPr>
            <a:picLocks noChangeAspect="true"/>
          </p:cNvPicPr>
          <p:nvPr/>
        </p:nvPicPr>
        <p:blipFill>
          <a:blip r:embed="rId7"/>
          <a:stretch>
            <a:fillRect/>
          </a:stretch>
        </p:blipFill>
        <p:spPr>
          <a:xfrm rot="0">
            <a:off x="7039429" y="5699125"/>
            <a:ext cx="4983238" cy="5295446"/>
          </a:xfrm>
          <a:prstGeom prst="rect">
            <a:avLst/>
          </a:prstGeom>
          <a:effectLst>
            <a:outerShdw algn="ctr" blurRad="0" dir="2700000" dist="138141" sx="100000" sy="100000">
              <a:srgbClr val="8DA399">
                <a:alpha val="100000"/>
              </a:srgbClr>
            </a:outerShdw>
          </a:effectLst>
        </p:spPr>
      </p:pic>
      <p:pic>
        <p:nvPicPr>
          <p:cNvPr name="Picture 9" id="9"/>
          <p:cNvPicPr>
            <a:picLocks noChangeAspect="true"/>
          </p:cNvPicPr>
          <p:nvPr/>
        </p:nvPicPr>
        <p:blipFill>
          <a:blip r:embed="rId7"/>
          <a:stretch>
            <a:fillRect/>
          </a:stretch>
        </p:blipFill>
        <p:spPr>
          <a:xfrm rot="0">
            <a:off x="12361333" y="5699125"/>
            <a:ext cx="4983238" cy="5295446"/>
          </a:xfrm>
          <a:prstGeom prst="rect">
            <a:avLst/>
          </a:prstGeom>
          <a:effectLst>
            <a:outerShdw algn="ctr" blurRad="0" dir="2700000" dist="138141" sx="100000" sy="100000">
              <a:srgbClr val="8DA399">
                <a:alpha val="100000"/>
              </a:srgbClr>
            </a:outerShdw>
          </a:effectLst>
        </p:spPr>
      </p:pic>
      <p:pic>
        <p:nvPicPr>
          <p:cNvPr name="Picture 10" id="10"/>
          <p:cNvPicPr>
            <a:picLocks noChangeAspect="true"/>
          </p:cNvPicPr>
          <p:nvPr/>
        </p:nvPicPr>
        <p:blipFill>
          <a:blip r:embed="rId7"/>
          <a:stretch>
            <a:fillRect/>
          </a:stretch>
        </p:blipFill>
        <p:spPr>
          <a:xfrm rot="0">
            <a:off x="17683238" y="5699125"/>
            <a:ext cx="4983238" cy="5295446"/>
          </a:xfrm>
          <a:prstGeom prst="rect">
            <a:avLst/>
          </a:prstGeom>
          <a:effectLst>
            <a:outerShdw algn="ctr" blurRad="0" dir="2700000" dist="138141" sx="100000" sy="100000">
              <a:srgbClr val="8DA399">
                <a:alpha val="100000"/>
              </a:srgbClr>
            </a:outerShdw>
          </a:effectLst>
        </p:spPr>
      </p:pic>
      <p:pic>
        <p:nvPicPr>
          <p:cNvPr name="Picture 11" id="11"/>
          <p:cNvPicPr>
            <a:picLocks noChangeAspect="true"/>
          </p:cNvPicPr>
          <p:nvPr/>
        </p:nvPicPr>
        <p:blipFill>
          <a:blip r:embed="rId8"/>
          <a:stretch>
            <a:fillRect/>
          </a:stretch>
        </p:blipFill>
        <p:spPr>
          <a:xfrm rot="0">
            <a:off x="1741714" y="12131524"/>
            <a:ext cx="1451429" cy="96762"/>
          </a:xfrm>
          <a:prstGeom prst="rect">
            <a:avLst/>
          </a:prstGeom>
        </p:spPr>
      </p:pic>
      <p:sp>
        <p:nvSpPr>
          <p:cNvPr name="TextBox 12" id="12"/>
          <p:cNvSpPr txBox="true"/>
          <p:nvPr/>
        </p:nvSpPr>
        <p:spPr>
          <a:xfrm rot="0">
            <a:off x="1741715" y="3316363"/>
            <a:ext cx="16933332" cy="1632857"/>
          </a:xfrm>
          <a:prstGeom prst="rect">
            <a:avLst/>
          </a:prstGeom>
        </p:spPr>
        <p:txBody>
          <a:bodyPr anchor="t" rtlCol="false" tIns="0" lIns="0" bIns="0" rIns="0" wrap="squar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757" b="false" i="false" u="none" strike="noStrike">
                <a:solidFill>
                  <a:srgbClr val="333333"/>
                </a:solidFill>
                <a:latin typeface="Embedded Space Mono"/>
              </a:rPr>
              <a:t>Establishing VerdeMode as the digital benchmark for sustainable fashion by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757" b="false" i="false" u="none" strike="noStrike">
                <a:solidFill>
                  <a:srgbClr val="333333"/>
                </a:solidFill>
                <a:latin typeface="Embedded Space Mono"/>
              </a:rPr>
              <a:t>blending ethical production with a cutting-edge, transparent online experience.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741714" y="2213428"/>
            <a:ext cx="24035658" cy="812649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320" b="true" i="false" u="none" strike="noStrike">
                <a:solidFill>
                  <a:srgbClr val="2D5A27"/>
                </a:solidFill>
                <a:latin typeface="Embedded Space Mono"/>
              </a:rPr>
              <a:t>Vision &amp; Project Scope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2177143" y="7537602"/>
            <a:ext cx="4064000" cy="1489226"/>
          </a:xfrm>
          <a:prstGeom prst="rect">
            <a:avLst/>
          </a:prstGeom>
        </p:spPr>
        <p:txBody>
          <a:bodyPr anchor="t" rtlCol="false" tIns="0" lIns="0" bIns="0" rIns="0" wrap="squar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1742" b="false" i="false" u="none" strike="noStrike">
                <a:solidFill>
                  <a:srgbClr val="333333"/>
                </a:solidFill>
                <a:latin typeface="Embedded Space Mono"/>
              </a:rPr>
              <a:t>Crafting a visual language of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1742" b="false" i="false" u="none" strike="noStrike">
                <a:solidFill>
                  <a:srgbClr val="333333"/>
                </a:solidFill>
                <a:latin typeface="Embedded Space Mono"/>
              </a:rPr>
              <a:t>eco-elegance, including logo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1742" b="false" i="false" u="none" strike="noStrike">
                <a:solidFill>
                  <a:srgbClr val="333333"/>
                </a:solidFill>
                <a:latin typeface="Embedded Space Mono"/>
              </a:rPr>
              <a:t>design and brand storytelling.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7499048" y="7537602"/>
            <a:ext cx="4064000" cy="1489226"/>
          </a:xfrm>
          <a:prstGeom prst="rect">
            <a:avLst/>
          </a:prstGeom>
        </p:spPr>
        <p:txBody>
          <a:bodyPr anchor="t" rtlCol="false" tIns="0" lIns="0" bIns="0" rIns="0" wrap="squar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1686" b="false" i="false" u="none" strike="noStrike">
                <a:solidFill>
                  <a:srgbClr val="333333"/>
                </a:solidFill>
                <a:latin typeface="Embedded Space Mono"/>
              </a:rPr>
              <a:t>Developing a responsive, high-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1686" b="false" i="false" u="none" strike="noStrike">
                <a:solidFill>
                  <a:srgbClr val="333333"/>
                </a:solidFill>
                <a:latin typeface="Embedded Space Mono"/>
              </a:rPr>
              <a:t>performance e-commerce platform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1686" b="false" i="false" u="none" strike="noStrike">
                <a:solidFill>
                  <a:srgbClr val="333333"/>
                </a:solidFill>
                <a:latin typeface="Embedded Space Mono"/>
              </a:rPr>
              <a:t>built on sustainable tech.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12820952" y="7537602"/>
            <a:ext cx="4673600" cy="1489226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633" b="false" i="false" u="none" strike="noStrike">
                <a:solidFill>
                  <a:srgbClr val="333333"/>
                </a:solidFill>
                <a:latin typeface="Embedded Space Mono"/>
              </a:rPr>
              <a:t>Leveraging Instagram, Pinterest,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633" b="false" i="false" u="none" strike="noStrike">
                <a:solidFill>
                  <a:srgbClr val="333333"/>
                </a:solidFill>
                <a:latin typeface="Embedded Space Mono"/>
              </a:rPr>
              <a:t>and TikTok for community-driven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633" b="false" i="false" u="none" strike="noStrike">
                <a:solidFill>
                  <a:srgbClr val="333333"/>
                </a:solidFill>
                <a:latin typeface="Embedded Space Mono"/>
              </a:rPr>
              <a:t>organic growth.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8142857" y="7537602"/>
            <a:ext cx="4064000" cy="1489226"/>
          </a:xfrm>
          <a:prstGeom prst="rect">
            <a:avLst/>
          </a:prstGeom>
        </p:spPr>
        <p:txBody>
          <a:bodyPr anchor="t" rtlCol="false" tIns="0" lIns="0" bIns="0" rIns="0" wrap="squar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1867" b="false" i="false" u="none" strike="noStrike">
                <a:solidFill>
                  <a:srgbClr val="333333"/>
                </a:solidFill>
                <a:latin typeface="Embedded Space Mono"/>
              </a:rPr>
              <a:t>Implementing secure payment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1867" b="false" i="false" u="none" strike="noStrike">
                <a:solidFill>
                  <a:srgbClr val="333333"/>
                </a:solidFill>
                <a:latin typeface="Embedded Space Mono"/>
              </a:rPr>
              <a:t>gateways and data protection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1867" b="false" i="false" u="none" strike="noStrike">
                <a:solidFill>
                  <a:srgbClr val="333333"/>
                </a:solidFill>
                <a:latin typeface="Embedded Space Mono"/>
              </a:rPr>
              <a:t>to ensure consumer trust.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1741714" y="1487714"/>
            <a:ext cx="24035658" cy="241905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ress Start 2P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904" spc="190" b="false" i="false" u="none" strike="noStrike">
                <a:solidFill>
                  <a:srgbClr val="2D5A27"/>
                </a:solidFill>
                <a:latin typeface="Embedded Press Start 2P"/>
              </a:rPr>
              <a:t>STRATEGIC ROADMA</a:t>
            </a:r>
            <a:r>
              <a:rPr lang="en-US" sz="1904" b="false" i="false" u="none" strike="noStrike">
                <a:solidFill>
                  <a:srgbClr val="2D5A27"/>
                </a:solidFill>
                <a:latin typeface="Embedded Press Start 2P"/>
              </a:rPr>
              <a:t>P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ress Start 2P"/>
              </a:rPr>
              <a:t> 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2177143" y="6739316"/>
            <a:ext cx="4673600" cy="508000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66" b="true" i="false" u="none" strike="noStrike">
                <a:solidFill>
                  <a:srgbClr val="2D5A27"/>
                </a:solidFill>
                <a:latin typeface="Embedded Space Mono"/>
              </a:rPr>
              <a:t>Brand Identity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7499048" y="6739316"/>
            <a:ext cx="4673600" cy="508000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66" b="true" i="false" u="none" strike="noStrike">
                <a:solidFill>
                  <a:srgbClr val="2D5A27"/>
                </a:solidFill>
                <a:latin typeface="Embedded Space Mono"/>
              </a:rPr>
              <a:t>Web Presence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12820952" y="6739316"/>
            <a:ext cx="4673600" cy="508000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66" b="true" i="false" u="none" strike="noStrike">
                <a:solidFill>
                  <a:srgbClr val="2D5A27"/>
                </a:solidFill>
                <a:latin typeface="Embedded Space Mono"/>
              </a:rPr>
              <a:t>Growth Plan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18142857" y="6739316"/>
            <a:ext cx="4673600" cy="508000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66" b="true" i="false" u="none" strike="noStrike">
                <a:solidFill>
                  <a:srgbClr val="2D5A27"/>
                </a:solidFill>
                <a:latin typeface="Embedded Space Mono"/>
              </a:rPr>
              <a:t>Infrastructure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Freeform 23" id="23"/>
          <p:cNvSpPr/>
          <p:nvPr/>
        </p:nvSpPr>
        <p:spPr>
          <a:xfrm rot="0">
            <a:off x="15084106" y="11731037"/>
            <a:ext cx="7762456" cy="510688"/>
          </a:xfrm>
          <a:custGeom>
            <a:avLst/>
            <a:gdLst/>
            <a:ahLst/>
            <a:cxnLst/>
            <a:rect r="r" b="b" t="t" l="l"/>
            <a:pathLst>
              <a:path w="3860800" h="254000">
                <a:moveTo>
                  <a:pt x="3860800" y="254000"/>
                </a:moveTo>
                <a:lnTo>
                  <a:pt x="0" y="254000"/>
                </a:lnTo>
                <a:lnTo>
                  <a:pt x="0" y="0"/>
                </a:lnTo>
                <a:lnTo>
                  <a:pt x="3860800" y="0"/>
                </a:lnTo>
                <a:close/>
              </a:path>
            </a:pathLst>
          </a:custGeom>
          <a:solidFill>
            <a:srgbClr val="2D5A27"/>
          </a:solidFill>
        </p:spPr>
      </p:sp>
      <p:sp>
        <p:nvSpPr>
          <p:cNvPr name="TextBox 24" id="24"/>
          <p:cNvSpPr txBox="true"/>
          <p:nvPr/>
        </p:nvSpPr>
        <p:spPr>
          <a:xfrm rot="0">
            <a:off x="15288381" y="11833174"/>
            <a:ext cx="8456991" cy="306413"/>
          </a:xfrm>
          <a:prstGeom prst="rect">
            <a:avLst/>
          </a:prstGeom>
        </p:spPr>
        <p:txBody>
          <a:bodyPr anchor="b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ress Start 2P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12" b="false" i="false" u="none" strike="noStrike">
                <a:solidFill>
                  <a:srgbClr val="F5F5DC"/>
                </a:solidFill>
                <a:latin typeface="Embedded Press Start 2P"/>
              </a:rPr>
              <a:t>VERDEMODE_STUDIO // 2026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ress Start 2P"/>
              </a:rPr>
              <a:t> 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2177143" y="6158744"/>
            <a:ext cx="4673600" cy="193524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ress Start 2P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523" spc="190" b="false" i="false" u="none" strike="noStrike">
                <a:solidFill>
                  <a:srgbClr val="2D5A27"/>
                </a:solidFill>
                <a:latin typeface="Embedded Press Start 2P"/>
              </a:rPr>
              <a:t>SCOPE 0</a:t>
            </a:r>
            <a:r>
              <a:rPr lang="en-US" sz="1523" b="false" i="false" u="none" strike="noStrike">
                <a:solidFill>
                  <a:srgbClr val="2D5A27"/>
                </a:solidFill>
                <a:latin typeface="Embedded Press Start 2P"/>
              </a:rPr>
              <a:t>1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ress Start 2P"/>
              </a:rPr>
              <a:t> 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7499048" y="6158744"/>
            <a:ext cx="4673600" cy="193524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ress Start 2P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523" spc="190" b="false" i="false" u="none" strike="noStrike">
                <a:solidFill>
                  <a:srgbClr val="2D5A27"/>
                </a:solidFill>
                <a:latin typeface="Embedded Press Start 2P"/>
              </a:rPr>
              <a:t>SCOPE 0</a:t>
            </a:r>
            <a:r>
              <a:rPr lang="en-US" sz="1523" b="false" i="false" u="none" strike="noStrike">
                <a:solidFill>
                  <a:srgbClr val="2D5A27"/>
                </a:solidFill>
                <a:latin typeface="Embedded Press Start 2P"/>
              </a:rPr>
              <a:t>2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ress Start 2P"/>
              </a:rPr>
              <a:t> 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12820952" y="6158744"/>
            <a:ext cx="4673600" cy="193524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ress Start 2P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523" spc="190" b="false" i="false" u="none" strike="noStrike">
                <a:solidFill>
                  <a:srgbClr val="2D5A27"/>
                </a:solidFill>
                <a:latin typeface="Embedded Press Start 2P"/>
              </a:rPr>
              <a:t>SCOPE 0</a:t>
            </a:r>
            <a:r>
              <a:rPr lang="en-US" sz="1523" b="false" i="false" u="none" strike="noStrike">
                <a:solidFill>
                  <a:srgbClr val="2D5A27"/>
                </a:solidFill>
                <a:latin typeface="Embedded Press Start 2P"/>
              </a:rPr>
              <a:t>3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ress Start 2P"/>
              </a:rPr>
              <a:t> 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18142857" y="6158744"/>
            <a:ext cx="4673600" cy="193524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ress Start 2P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523" spc="190" b="false" i="false" u="none" strike="noStrike">
                <a:solidFill>
                  <a:srgbClr val="2D5A27"/>
                </a:solidFill>
                <a:latin typeface="Embedded Press Start 2P"/>
              </a:rPr>
              <a:t>SCOPE 0</a:t>
            </a:r>
            <a:r>
              <a:rPr lang="en-US" sz="1523" b="false" i="false" u="none" strike="noStrike">
                <a:solidFill>
                  <a:srgbClr val="2D5A27"/>
                </a:solidFill>
                <a:latin typeface="Embedded Press Start 2P"/>
              </a:rPr>
              <a:t>4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ress Start 2P"/>
              </a:rPr>
              <a:t> 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 noSelect="fals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name="Picture 3" id="3"/>
          <p:cNvPicPr>
            <a:picLocks noChangeAspect="true"/>
          </p:cNvPicPr>
          <p:nvPr/>
        </p:nvPicPr>
        <p:blipFill>
          <a:blip r:embed="rId3"/>
          <a:stretch>
            <a:fillRect/>
          </a:stretch>
        </p:blipFill>
        <p:spPr>
          <a:xfrm rot="0">
            <a:off x="1065245" y="559837"/>
            <a:ext cx="22253510" cy="12596326"/>
          </a:xfrm>
          <a:prstGeom prst="rect">
            <a:avLst/>
          </a:prstGeom>
        </p:spPr>
      </p:pic>
      <p:pic>
        <p:nvPicPr>
          <p:cNvPr name="Picture 4" id="4"/>
          <p:cNvPicPr>
            <a:picLocks noChangeAspect="true"/>
          </p:cNvPicPr>
          <p:nvPr/>
        </p:nvPicPr>
        <p:blipFill>
          <a:blip r:embed="rId4"/>
          <a:stretch>
            <a:fillRect/>
          </a:stretch>
        </p:blipFill>
        <p:spPr>
          <a:xfrm rot="0">
            <a:off x="1065245" y="559837"/>
            <a:ext cx="22253510" cy="12596326"/>
          </a:xfrm>
          <a:prstGeom prst="rect">
            <a:avLst/>
          </a:prstGeom>
          <a:effectLst>
            <a:outerShdw algn="ctr" blurRad="0" dir="2700000" dist="2375186" sx="100000" sy="100000">
              <a:srgbClr val="333333">
                <a:alpha val="100000"/>
              </a:srgbClr>
            </a:outerShdw>
          </a:effectLst>
        </p:spPr>
      </p:pic>
      <p:pic>
        <p:nvPicPr>
          <p:cNvPr name="Picture 5" id="5"/>
          <p:cNvPicPr>
            <a:picLocks noChangeAspect="true"/>
          </p:cNvPicPr>
          <p:nvPr/>
        </p:nvPicPr>
        <p:blipFill>
          <a:blip r:embed="rId5"/>
          <a:stretch>
            <a:fillRect/>
          </a:stretch>
        </p:blipFill>
        <p:spPr>
          <a:xfrm rot="0">
            <a:off x="995266" y="559837"/>
            <a:ext cx="22393469" cy="12596326"/>
          </a:xfrm>
          <a:prstGeom prst="rect">
            <a:avLst/>
          </a:prstGeom>
        </p:spPr>
      </p:pic>
      <p:pic>
        <p:nvPicPr>
          <p:cNvPr name="Picture 6" id="6"/>
          <p:cNvPicPr>
            <a:picLocks noChangeAspect="true"/>
          </p:cNvPicPr>
          <p:nvPr/>
        </p:nvPicPr>
        <p:blipFill>
          <a:blip r:embed="rId6"/>
          <a:stretch>
            <a:fillRect/>
          </a:stretch>
        </p:blipFill>
        <p:spPr>
          <a:xfrm rot="0">
            <a:off x="13311673" y="559837"/>
            <a:ext cx="10077062" cy="12596326"/>
          </a:xfrm>
          <a:prstGeom prst="rect">
            <a:avLst/>
          </a:prstGeom>
        </p:spPr>
      </p:pic>
      <p:pic>
        <p:nvPicPr>
          <p:cNvPr name="Picture 7" id="7"/>
          <p:cNvPicPr>
            <a:picLocks noChangeAspect="true"/>
          </p:cNvPicPr>
          <p:nvPr/>
        </p:nvPicPr>
        <p:blipFill>
          <a:blip r:embed="rId7"/>
          <a:stretch>
            <a:fillRect/>
          </a:stretch>
        </p:blipFill>
        <p:spPr>
          <a:xfrm rot="0">
            <a:off x="2114939" y="8544436"/>
            <a:ext cx="93306" cy="1586204"/>
          </a:xfrm>
          <a:prstGeom prst="rect">
            <a:avLst/>
          </a:prstGeom>
        </p:spPr>
      </p:pic>
      <p:sp>
        <p:nvSpPr>
          <p:cNvPr name="TextBox 8" id="8"/>
          <p:cNvSpPr txBox="true"/>
          <p:nvPr/>
        </p:nvSpPr>
        <p:spPr>
          <a:xfrm rot="0">
            <a:off x="2114938" y="5885211"/>
            <a:ext cx="10077062" cy="1959429"/>
          </a:xfrm>
          <a:prstGeom prst="rect">
            <a:avLst/>
          </a:prstGeom>
        </p:spPr>
        <p:txBody>
          <a:bodyPr anchor="ctr" rtlCol="false" tIns="0" lIns="0" bIns="0" rIns="0" wrap="squar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197" b="false" i="false" u="none" strike="noStrike">
                <a:solidFill>
                  <a:srgbClr val="333333"/>
                </a:solidFill>
                <a:latin typeface="Embedded Space Mono"/>
              </a:rPr>
              <a:t>VerdeMode Studio is more than a brand; it is a movement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197" b="false" i="false" u="none" strike="noStrike">
                <a:solidFill>
                  <a:srgbClr val="333333"/>
                </a:solidFill>
                <a:latin typeface="Embedded Space Mono"/>
              </a:rPr>
              <a:t>toward slow fashion. We produce eco-friendly clothing using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197" b="false" i="false" u="none" strike="noStrike">
                <a:solidFill>
                  <a:srgbClr val="333333"/>
                </a:solidFill>
                <a:latin typeface="Embedded Space Mono"/>
              </a:rPr>
              <a:t>ethically sourced materials and modern minimalist designs.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2488163" y="9150926"/>
            <a:ext cx="11159412" cy="979714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83" b="false" i="false" u="none" strike="noStrike">
                <a:solidFill>
                  <a:srgbClr val="333333"/>
                </a:solidFill>
                <a:latin typeface="Embedded Space Mono"/>
              </a:rPr>
              <a:t>Conscious consumers aged 20–45, urban professionals, and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83" b="false" i="false" u="none" strike="noStrike">
                <a:solidFill>
                  <a:srgbClr val="333333"/>
                </a:solidFill>
                <a:latin typeface="Embedded Space Mono"/>
              </a:rPr>
              <a:t>creatives.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2114938" y="4635054"/>
            <a:ext cx="11588621" cy="783626"/>
          </a:xfrm>
          <a:prstGeom prst="rect">
            <a:avLst/>
          </a:prstGeom>
        </p:spPr>
        <p:txBody>
          <a:bodyPr anchor="ctr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166" b="true" i="false" u="none" strike="noStrike">
                <a:solidFill>
                  <a:srgbClr val="2D5A27"/>
                </a:solidFill>
                <a:latin typeface="Embedded Space Mono"/>
              </a:rPr>
              <a:t>Revolutionizing Fashion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2488163" y="8544435"/>
            <a:ext cx="11159412" cy="606490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224" b="true" i="false" u="none" strike="noStrike">
                <a:solidFill>
                  <a:srgbClr val="5D4037"/>
                </a:solidFill>
                <a:latin typeface="Embedded Space Mono"/>
              </a:rPr>
              <a:t>Target Audience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Freeform 12" id="12"/>
          <p:cNvSpPr/>
          <p:nvPr/>
        </p:nvSpPr>
        <p:spPr>
          <a:xfrm rot="0">
            <a:off x="1921148" y="3574146"/>
            <a:ext cx="10464641" cy="605593"/>
          </a:xfrm>
          <a:custGeom>
            <a:avLst/>
            <a:gdLst/>
            <a:ahLst/>
            <a:cxnLst/>
            <a:rect r="r" b="b" t="t" l="l"/>
            <a:pathLst>
              <a:path w="5486400" h="317500">
                <a:moveTo>
                  <a:pt x="5486400" y="317500"/>
                </a:moveTo>
                <a:lnTo>
                  <a:pt x="0" y="317500"/>
                </a:lnTo>
                <a:lnTo>
                  <a:pt x="0" y="0"/>
                </a:lnTo>
                <a:lnTo>
                  <a:pt x="5486400" y="0"/>
                </a:lnTo>
                <a:close/>
              </a:path>
            </a:pathLst>
          </a:custGeom>
          <a:solidFill>
            <a:srgbClr val="2D5A27"/>
          </a:solidFill>
        </p:spPr>
      </p:sp>
      <p:sp>
        <p:nvSpPr>
          <p:cNvPr name="TextBox 13" id="13"/>
          <p:cNvSpPr txBox="true"/>
          <p:nvPr/>
        </p:nvSpPr>
        <p:spPr>
          <a:xfrm rot="0">
            <a:off x="2114938" y="3671041"/>
            <a:ext cx="11588621" cy="411803"/>
          </a:xfrm>
          <a:prstGeom prst="rect">
            <a:avLst/>
          </a:prstGeom>
        </p:spPr>
        <p:txBody>
          <a:bodyPr anchor="ctr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189" b="false" i="false" u="none" strike="noStrike">
                <a:solidFill>
                  <a:srgbClr val="F5F5DC"/>
                </a:solidFill>
                <a:latin typeface="Embedded Space Mono"/>
              </a:rPr>
              <a:t>MISSION OVERVIEW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 noSelect="fals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name="Picture 3" id="3"/>
          <p:cNvPicPr>
            <a:picLocks noChangeAspect="true"/>
          </p:cNvPicPr>
          <p:nvPr/>
        </p:nvPicPr>
        <p:blipFill>
          <a:blip r:embed="rId3"/>
          <a:stretch>
            <a:fillRect/>
          </a:stretch>
        </p:blipFill>
        <p:spPr>
          <a:xfrm rot="0">
            <a:off x="1221006" y="559837"/>
            <a:ext cx="21941988" cy="12596326"/>
          </a:xfrm>
          <a:prstGeom prst="rect">
            <a:avLst/>
          </a:prstGeom>
        </p:spPr>
      </p:pic>
      <p:pic>
        <p:nvPicPr>
          <p:cNvPr name="Picture 4" id="4"/>
          <p:cNvPicPr>
            <a:picLocks noChangeAspect="true"/>
          </p:cNvPicPr>
          <p:nvPr/>
        </p:nvPicPr>
        <p:blipFill>
          <a:blip r:embed="rId4"/>
          <a:stretch>
            <a:fillRect/>
          </a:stretch>
        </p:blipFill>
        <p:spPr>
          <a:xfrm rot="0">
            <a:off x="1221006" y="559837"/>
            <a:ext cx="21941988" cy="12596326"/>
          </a:xfrm>
          <a:prstGeom prst="rect">
            <a:avLst/>
          </a:prstGeom>
          <a:effectLst>
            <a:outerShdw algn="ctr" blurRad="0" dir="2700000" dist="2298567" sx="100000" sy="100000">
              <a:srgbClr val="333333">
                <a:alpha val="100000"/>
              </a:srgbClr>
            </a:outerShdw>
          </a:effectLst>
        </p:spPr>
      </p:pic>
      <p:pic>
        <p:nvPicPr>
          <p:cNvPr name="Picture 5" id="5"/>
          <p:cNvPicPr>
            <a:picLocks noChangeAspect="true"/>
          </p:cNvPicPr>
          <p:nvPr/>
        </p:nvPicPr>
        <p:blipFill>
          <a:blip r:embed="rId5"/>
          <a:stretch>
            <a:fillRect/>
          </a:stretch>
        </p:blipFill>
        <p:spPr>
          <a:xfrm rot="0">
            <a:off x="995266" y="559837"/>
            <a:ext cx="22393469" cy="12596326"/>
          </a:xfrm>
          <a:prstGeom prst="rect">
            <a:avLst/>
          </a:prstGeom>
        </p:spPr>
      </p:pic>
      <p:pic>
        <p:nvPicPr>
          <p:cNvPr name="Picture 6" id="6"/>
          <p:cNvPicPr>
            <a:picLocks noChangeAspect="true"/>
          </p:cNvPicPr>
          <p:nvPr/>
        </p:nvPicPr>
        <p:blipFill>
          <a:blip r:embed="rId6"/>
          <a:stretch>
            <a:fillRect/>
          </a:stretch>
        </p:blipFill>
        <p:spPr>
          <a:xfrm rot="0">
            <a:off x="2091613" y="3606136"/>
            <a:ext cx="4805265" cy="8453681"/>
          </a:xfrm>
          <a:prstGeom prst="rect">
            <a:avLst/>
          </a:prstGeom>
        </p:spPr>
      </p:pic>
      <p:pic>
        <p:nvPicPr>
          <p:cNvPr name="Picture 7" id="7"/>
          <p:cNvPicPr>
            <a:picLocks noChangeAspect="true"/>
          </p:cNvPicPr>
          <p:nvPr/>
        </p:nvPicPr>
        <p:blipFill>
          <a:blip r:embed="rId6"/>
          <a:stretch>
            <a:fillRect/>
          </a:stretch>
        </p:blipFill>
        <p:spPr>
          <a:xfrm rot="0">
            <a:off x="7223449" y="3606136"/>
            <a:ext cx="4805265" cy="8453681"/>
          </a:xfrm>
          <a:prstGeom prst="rect">
            <a:avLst/>
          </a:prstGeom>
        </p:spPr>
      </p:pic>
      <p:pic>
        <p:nvPicPr>
          <p:cNvPr name="Picture 8" id="8"/>
          <p:cNvPicPr>
            <a:picLocks noChangeAspect="true"/>
          </p:cNvPicPr>
          <p:nvPr/>
        </p:nvPicPr>
        <p:blipFill>
          <a:blip r:embed="rId6"/>
          <a:stretch>
            <a:fillRect/>
          </a:stretch>
        </p:blipFill>
        <p:spPr>
          <a:xfrm rot="0">
            <a:off x="12355287" y="3606136"/>
            <a:ext cx="4805265" cy="8453681"/>
          </a:xfrm>
          <a:prstGeom prst="rect">
            <a:avLst/>
          </a:prstGeom>
        </p:spPr>
      </p:pic>
      <p:pic>
        <p:nvPicPr>
          <p:cNvPr name="Picture 9" id="9"/>
          <p:cNvPicPr>
            <a:picLocks noChangeAspect="true"/>
          </p:cNvPicPr>
          <p:nvPr/>
        </p:nvPicPr>
        <p:blipFill>
          <a:blip r:embed="rId6"/>
          <a:stretch>
            <a:fillRect/>
          </a:stretch>
        </p:blipFill>
        <p:spPr>
          <a:xfrm rot="0">
            <a:off x="17487121" y="3606136"/>
            <a:ext cx="4805265" cy="8453681"/>
          </a:xfrm>
          <a:prstGeom prst="rect">
            <a:avLst/>
          </a:prstGeom>
        </p:spPr>
      </p:pic>
      <p:sp>
        <p:nvSpPr>
          <p:cNvPr name="TextBox 10" id="10"/>
          <p:cNvSpPr txBox="true"/>
          <p:nvPr/>
        </p:nvSpPr>
        <p:spPr>
          <a:xfrm rot="0">
            <a:off x="603379" y="2099388"/>
            <a:ext cx="23177242" cy="783626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fontAlgn="base" mar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166" b="true" i="false" u="none" strike="noStrike">
                <a:solidFill>
                  <a:srgbClr val="2D5A27"/>
                </a:solidFill>
                <a:latin typeface="Embedded Space Mono"/>
              </a:rPr>
              <a:t>Core Business Goals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2534817" y="4842442"/>
            <a:ext cx="4506685" cy="1959428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16" b="false" i="false" u="none" strike="noStrike">
                <a:solidFill>
                  <a:srgbClr val="333333"/>
                </a:solidFill>
                <a:latin typeface="Embedded Space Mono"/>
              </a:rPr>
              <a:t>Establish 100%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16" b="false" i="false" u="none" strike="noStrike">
                <a:solidFill>
                  <a:srgbClr val="333333"/>
                </a:solidFill>
                <a:latin typeface="Embedded Space Mono"/>
              </a:rPr>
              <a:t>transparent supply chains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16" b="false" i="false" u="none" strike="noStrike">
                <a:solidFill>
                  <a:srgbClr val="333333"/>
                </a:solidFill>
                <a:latin typeface="Embedded Space Mono"/>
              </a:rPr>
              <a:t>from fiber to shelf.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7666653" y="4842442"/>
            <a:ext cx="4506685" cy="1959428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291" b="false" i="false" u="none" strike="noStrike">
                <a:solidFill>
                  <a:srgbClr val="333333"/>
                </a:solidFill>
                <a:latin typeface="Embedded Space Mono"/>
              </a:rPr>
              <a:t>Build a dominant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291" b="false" i="false" u="none" strike="noStrike">
                <a:solidFill>
                  <a:srgbClr val="333333"/>
                </a:solidFill>
                <a:latin typeface="Embedded Space Mono"/>
              </a:rPr>
              <a:t>online hub for ethical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291" b="false" i="false" u="none" strike="noStrike">
                <a:solidFill>
                  <a:srgbClr val="333333"/>
                </a:solidFill>
                <a:latin typeface="Embedded Space Mono"/>
              </a:rPr>
              <a:t>fashion education.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2798491" y="4842442"/>
            <a:ext cx="4506685" cy="1959428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false" i="false" u="none" strike="noStrike">
                <a:solidFill>
                  <a:srgbClr val="333333"/>
                </a:solidFill>
                <a:latin typeface="Embedded Space Mono"/>
              </a:rPr>
              <a:t>Foster a network of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false" i="false" u="none" strike="noStrike">
                <a:solidFill>
                  <a:srgbClr val="333333"/>
                </a:solidFill>
                <a:latin typeface="Embedded Space Mono"/>
              </a:rPr>
              <a:t>50k+ conscious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false" i="false" u="none" strike="noStrike">
                <a:solidFill>
                  <a:srgbClr val="333333"/>
                </a:solidFill>
                <a:latin typeface="Embedded Space Mono"/>
              </a:rPr>
              <a:t>shoppers by year two.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7930325" y="4842442"/>
            <a:ext cx="4506685" cy="1959428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16" b="false" i="false" u="none" strike="noStrike">
                <a:solidFill>
                  <a:srgbClr val="333333"/>
                </a:solidFill>
                <a:latin typeface="Embedded Space Mono"/>
              </a:rPr>
              <a:t>Implement circular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16" b="false" i="false" u="none" strike="noStrike">
                <a:solidFill>
                  <a:srgbClr val="333333"/>
                </a:solidFill>
                <a:latin typeface="Embedded Space Mono"/>
              </a:rPr>
              <a:t>economy trade-in programs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16" b="false" i="false" u="none" strike="noStrike">
                <a:solidFill>
                  <a:srgbClr val="333333"/>
                </a:solidFill>
                <a:latin typeface="Embedded Space Mono"/>
              </a:rPr>
              <a:t>via digital portal.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603379" y="1679510"/>
            <a:ext cx="23177242" cy="233265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fontAlgn="base" mar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836" spc="183" b="false" i="false" u="none" strike="noStrike">
                <a:solidFill>
                  <a:srgbClr val="2D5A27"/>
                </a:solidFill>
                <a:latin typeface="Embedded Press Start 2P"/>
              </a:rPr>
              <a:t>STRATEGIC OBJECTIVE</a:t>
            </a:r>
            <a:r>
              <a:rPr lang="en-US" sz="1836" b="false" i="false" u="none" strike="noStrike">
                <a:solidFill>
                  <a:srgbClr val="2D5A27"/>
                </a:solidFill>
                <a:latin typeface="Embedded Press Start 2P"/>
              </a:rPr>
              <a:t>S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2534817" y="4049340"/>
            <a:ext cx="4506685" cy="606490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224" b="true" i="false" u="none" strike="noStrike">
                <a:solidFill>
                  <a:srgbClr val="5D4037"/>
                </a:solidFill>
                <a:latin typeface="Embedded Space Mono"/>
              </a:rPr>
              <a:t>Sustainability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7666653" y="4049340"/>
            <a:ext cx="4506685" cy="606490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224" b="true" i="false" u="none" strike="noStrike">
                <a:solidFill>
                  <a:srgbClr val="5D4037"/>
                </a:solidFill>
                <a:latin typeface="Embedded Space Mono"/>
              </a:rPr>
              <a:t>Presence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12798491" y="4049340"/>
            <a:ext cx="4506685" cy="606490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224" b="true" i="false" u="none" strike="noStrike">
                <a:solidFill>
                  <a:srgbClr val="5D4037"/>
                </a:solidFill>
                <a:latin typeface="Embedded Space Mono"/>
              </a:rPr>
              <a:t>Community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7930325" y="4049340"/>
            <a:ext cx="4506685" cy="606490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224" b="true" i="false" u="none" strike="noStrike">
                <a:solidFill>
                  <a:srgbClr val="5D4037"/>
                </a:solidFill>
                <a:latin typeface="Embedded Space Mono"/>
              </a:rPr>
              <a:t>Innovation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 noSelect="fals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name="Picture 3" id="3"/>
          <p:cNvPicPr>
            <a:picLocks noChangeAspect="true"/>
          </p:cNvPicPr>
          <p:nvPr/>
        </p:nvPicPr>
        <p:blipFill>
          <a:blip r:embed="rId3"/>
          <a:stretch>
            <a:fillRect/>
          </a:stretch>
        </p:blipFill>
        <p:spPr>
          <a:xfrm rot="0">
            <a:off x="580572" y="339303"/>
            <a:ext cx="23222857" cy="13037393"/>
          </a:xfrm>
          <a:prstGeom prst="rect">
            <a:avLst/>
          </a:prstGeom>
        </p:spPr>
      </p:pic>
      <p:pic>
        <p:nvPicPr>
          <p:cNvPr name="Picture 4" id="4"/>
          <p:cNvPicPr>
            <a:picLocks noChangeAspect="true"/>
          </p:cNvPicPr>
          <p:nvPr/>
        </p:nvPicPr>
        <p:blipFill>
          <a:blip r:embed="rId4"/>
          <a:stretch>
            <a:fillRect/>
          </a:stretch>
        </p:blipFill>
        <p:spPr>
          <a:xfrm rot="0">
            <a:off x="580572" y="339303"/>
            <a:ext cx="23222857" cy="13037393"/>
          </a:xfrm>
          <a:prstGeom prst="rect">
            <a:avLst/>
          </a:prstGeom>
          <a:effectLst>
            <a:outerShdw algn="ctr" blurRad="0" dir="2700000" dist="2304707" sx="100000" sy="100000">
              <a:srgbClr val="333333">
                <a:alpha val="100000"/>
              </a:srgbClr>
            </a:outerShdw>
          </a:effectLst>
        </p:spPr>
      </p:pic>
      <p:pic>
        <p:nvPicPr>
          <p:cNvPr name="Picture 5" id="5"/>
          <p:cNvPicPr>
            <a:picLocks noChangeAspect="true"/>
          </p:cNvPicPr>
          <p:nvPr/>
        </p:nvPicPr>
        <p:blipFill>
          <a:blip r:embed="rId5"/>
          <a:stretch>
            <a:fillRect/>
          </a:stretch>
        </p:blipFill>
        <p:spPr>
          <a:xfrm rot="0"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name="Picture 6" id="6"/>
          <p:cNvPicPr>
            <a:picLocks noChangeAspect="true"/>
          </p:cNvPicPr>
          <p:nvPr/>
        </p:nvPicPr>
        <p:blipFill>
          <a:blip r:embed="rId6"/>
          <a:stretch>
            <a:fillRect/>
          </a:stretch>
        </p:blipFill>
        <p:spPr>
          <a:xfrm rot="0">
            <a:off x="580571" y="326572"/>
            <a:ext cx="10426095" cy="13014475"/>
          </a:xfrm>
          <a:prstGeom prst="rect">
            <a:avLst/>
          </a:prstGeom>
        </p:spPr>
      </p:pic>
      <p:sp>
        <p:nvSpPr>
          <p:cNvPr name="TextBox 7" id="7"/>
          <p:cNvSpPr txBox="true"/>
          <p:nvPr/>
        </p:nvSpPr>
        <p:spPr>
          <a:xfrm rot="0">
            <a:off x="12167811" y="5706306"/>
            <a:ext cx="10426095" cy="1524000"/>
          </a:xfrm>
          <a:prstGeom prst="rect">
            <a:avLst/>
          </a:prstGeom>
        </p:spPr>
        <p:txBody>
          <a:bodyPr anchor="t" rtlCol="false" tIns="0" lIns="0" bIns="0" rIns="0" wrap="squar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163" b="false" i="false" u="none" strike="noStrike">
                <a:solidFill>
                  <a:srgbClr val="333333"/>
                </a:solidFill>
                <a:latin typeface="Embedded Space Mono"/>
              </a:rPr>
              <a:t>Our logo merges nature and industry. The green leaf represents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163" b="false" i="false" u="none" strike="noStrike">
                <a:solidFill>
                  <a:srgbClr val="333333"/>
                </a:solidFill>
                <a:latin typeface="Embedded Space Mono"/>
              </a:rPr>
              <a:t>life, while the clothing hanger symbolizes our craft.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2167811" y="4409848"/>
            <a:ext cx="11990010" cy="812649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320" b="true" i="false" u="none" strike="noStrike">
                <a:solidFill>
                  <a:srgbClr val="2D5A27"/>
                </a:solidFill>
                <a:latin typeface="Embedded Space Mono"/>
              </a:rPr>
              <a:t>The Visual Signature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2603238" y="7714116"/>
            <a:ext cx="11489266" cy="473982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520" b="true" i="false" u="none" strike="noStrike">
                <a:solidFill>
                  <a:srgbClr val="333333"/>
                </a:solidFill>
                <a:latin typeface="Embedded Space Mono"/>
              </a:rPr>
              <a:t>Forest Green:</a:t>
            </a:r>
            <a:r>
              <a:rPr lang="en-US" sz="2520" b="false" i="false" u="none" strike="noStrike">
                <a:solidFill>
                  <a:srgbClr val="333333"/>
                </a:solidFill>
                <a:latin typeface="Embedded Space Mono"/>
              </a:rPr>
              <a:t> Growth and stability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2603238" y="8285238"/>
            <a:ext cx="11489266" cy="473982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520" b="true" i="false" u="none" strike="noStrike">
                <a:solidFill>
                  <a:srgbClr val="333333"/>
                </a:solidFill>
                <a:latin typeface="Embedded Space Mono"/>
              </a:rPr>
              <a:t>Sage &amp; Beige:</a:t>
            </a:r>
            <a:r>
              <a:rPr lang="en-US" sz="2520" b="false" i="false" u="none" strike="noStrike">
                <a:solidFill>
                  <a:srgbClr val="333333"/>
                </a:solidFill>
                <a:latin typeface="Embedded Space Mono"/>
              </a:rPr>
              <a:t> Organic foundations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2603238" y="8855983"/>
            <a:ext cx="11489266" cy="473982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520" b="true" i="false" u="none" strike="noStrike">
                <a:solidFill>
                  <a:srgbClr val="333333"/>
                </a:solidFill>
                <a:latin typeface="Embedded Space Mono"/>
              </a:rPr>
              <a:t>Charcoal:</a:t>
            </a:r>
            <a:r>
              <a:rPr lang="en-US" sz="2520" b="false" i="false" u="none" strike="noStrike">
                <a:solidFill>
                  <a:srgbClr val="333333"/>
                </a:solidFill>
                <a:latin typeface="Embedded Space Mono"/>
              </a:rPr>
              <a:t> Modern elegance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Freeform 12" id="12"/>
          <p:cNvSpPr/>
          <p:nvPr/>
        </p:nvSpPr>
        <p:spPr>
          <a:xfrm rot="0">
            <a:off x="11966826" y="3309618"/>
            <a:ext cx="10828065" cy="628078"/>
          </a:xfrm>
          <a:custGeom>
            <a:avLst/>
            <a:gdLst/>
            <a:ahLst/>
            <a:cxnLst/>
            <a:rect r="r" b="b" t="t" l="l"/>
            <a:pathLst>
              <a:path w="5473700" h="317500">
                <a:moveTo>
                  <a:pt x="5473700" y="317500"/>
                </a:moveTo>
                <a:lnTo>
                  <a:pt x="0" y="317500"/>
                </a:lnTo>
                <a:lnTo>
                  <a:pt x="0" y="0"/>
                </a:lnTo>
                <a:lnTo>
                  <a:pt x="5473700" y="0"/>
                </a:lnTo>
                <a:close/>
              </a:path>
            </a:pathLst>
          </a:custGeom>
          <a:solidFill>
            <a:srgbClr val="2D5A27"/>
          </a:solidFill>
        </p:spPr>
      </p:sp>
      <p:sp>
        <p:nvSpPr>
          <p:cNvPr name="TextBox 13" id="13"/>
          <p:cNvSpPr txBox="true"/>
          <p:nvPr/>
        </p:nvSpPr>
        <p:spPr>
          <a:xfrm rot="0">
            <a:off x="12167811" y="3410111"/>
            <a:ext cx="11990010" cy="427093"/>
          </a:xfrm>
          <a:prstGeom prst="rect">
            <a:avLst/>
          </a:prstGeom>
        </p:spPr>
        <p:txBody>
          <a:bodyPr anchor="ctr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270" b="false" i="false" u="none" strike="noStrike">
                <a:solidFill>
                  <a:srgbClr val="F5F5DC"/>
                </a:solidFill>
                <a:latin typeface="Embedded Space Mono"/>
              </a:rPr>
              <a:t>VISUAL IDENTITY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2167811" y="9910536"/>
            <a:ext cx="11990010" cy="435429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ress Start 2P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285" b="false" i="false" u="none" strike="noStrike">
                <a:solidFill>
                  <a:srgbClr val="5D4037"/>
                </a:solidFill>
                <a:latin typeface="Embedded Press Start 2P"/>
              </a:rPr>
              <a:t>FONT: POPPINS / MONTSERRAT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ress Start 2P"/>
              </a:rPr>
              <a:t> 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 noSelect="fals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name="Picture 3" id="3"/>
          <p:cNvPicPr>
            <a:picLocks noChangeAspect="true"/>
          </p:cNvPicPr>
          <p:nvPr/>
        </p:nvPicPr>
        <p:blipFill>
          <a:blip r:embed="rId3"/>
          <a:stretch>
            <a:fillRect/>
          </a:stretch>
        </p:blipFill>
        <p:spPr>
          <a:xfrm rot="0">
            <a:off x="580572" y="355600"/>
            <a:ext cx="23222857" cy="13004800"/>
          </a:xfrm>
          <a:prstGeom prst="rect">
            <a:avLst/>
          </a:prstGeom>
        </p:spPr>
      </p:pic>
      <p:pic>
        <p:nvPicPr>
          <p:cNvPr name="Picture 4" id="4"/>
          <p:cNvPicPr>
            <a:picLocks noChangeAspect="true"/>
          </p:cNvPicPr>
          <p:nvPr/>
        </p:nvPicPr>
        <p:blipFill>
          <a:blip r:embed="rId4"/>
          <a:stretch>
            <a:fillRect/>
          </a:stretch>
        </p:blipFill>
        <p:spPr>
          <a:xfrm rot="0">
            <a:off x="580572" y="355600"/>
            <a:ext cx="23222857" cy="13004800"/>
          </a:xfrm>
          <a:prstGeom prst="rect">
            <a:avLst/>
          </a:prstGeom>
          <a:effectLst>
            <a:outerShdw algn="ctr" blurRad="0" dir="2700000" dist="2627366" sx="100000" sy="100000">
              <a:srgbClr val="333333">
                <a:alpha val="100000"/>
              </a:srgbClr>
            </a:outerShdw>
          </a:effectLst>
        </p:spPr>
      </p:pic>
      <p:pic>
        <p:nvPicPr>
          <p:cNvPr name="Picture 5" id="5"/>
          <p:cNvPicPr>
            <a:picLocks noChangeAspect="true"/>
          </p:cNvPicPr>
          <p:nvPr/>
        </p:nvPicPr>
        <p:blipFill>
          <a:blip r:embed="rId5"/>
          <a:stretch>
            <a:fillRect/>
          </a:stretch>
        </p:blipFill>
        <p:spPr>
          <a:xfrm rot="0"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name="Picture 6" id="6"/>
          <p:cNvPicPr>
            <a:picLocks noChangeAspect="true"/>
          </p:cNvPicPr>
          <p:nvPr/>
        </p:nvPicPr>
        <p:blipFill>
          <a:blip r:embed="rId6"/>
          <a:stretch>
            <a:fillRect/>
          </a:stretch>
        </p:blipFill>
        <p:spPr>
          <a:xfrm rot="0">
            <a:off x="3652762" y="3113012"/>
            <a:ext cx="17030095" cy="7440083"/>
          </a:xfrm>
          <a:prstGeom prst="rect">
            <a:avLst/>
          </a:prstGeom>
        </p:spPr>
      </p:pic>
      <p:sp>
        <p:nvSpPr>
          <p:cNvPr name="TextBox 7" id="7"/>
          <p:cNvSpPr txBox="true"/>
          <p:nvPr/>
        </p:nvSpPr>
        <p:spPr>
          <a:xfrm rot="0">
            <a:off x="4214207" y="4121830"/>
            <a:ext cx="17025258" cy="241905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fontAlgn="base" mar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904" spc="190" b="false" i="false" u="none" strike="noStrike">
                <a:solidFill>
                  <a:srgbClr val="8DA399"/>
                </a:solidFill>
                <a:latin typeface="Embedded Press Start 2P"/>
              </a:rPr>
              <a:t>OUR ETHO</a:t>
            </a:r>
            <a:r>
              <a:rPr lang="en-US" sz="1904" b="false" i="false" u="none" strike="noStrike">
                <a:solidFill>
                  <a:srgbClr val="8DA399"/>
                </a:solidFill>
                <a:latin typeface="Embedded Press Start 2P"/>
              </a:rPr>
              <a:t>S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4765523" y="5958039"/>
            <a:ext cx="14804572" cy="3483051"/>
          </a:xfrm>
          <a:prstGeom prst="rect">
            <a:avLst/>
          </a:prstGeom>
        </p:spPr>
        <p:txBody>
          <a:bodyPr anchor="ctr" rtlCol="false" tIns="0" lIns="0" bIns="0" rIns="0" wrap="none"/>
          <a:lstStyle/>
          <a:p>
            <a:pPr fontAlgn="base" mar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42" b="false" i="false" u="none" strike="noStrike">
                <a:solidFill>
                  <a:srgbClr val="F5F5DC"/>
                </a:solidFill>
                <a:latin typeface="Embedded Space Mono"/>
              </a:rPr>
              <a:t>VerdeMode was born from a simple realization: fashion shouldn't</a:t>
            </a:r>
          </a:p>
          <a:p>
            <a:pPr fontAlgn="base" mar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42" b="false" i="false" u="none" strike="noStrike">
                <a:solidFill>
                  <a:srgbClr val="F5F5DC"/>
                </a:solidFill>
                <a:latin typeface="Embedded Space Mono"/>
              </a:rPr>
              <a:t>cost the Earth. We provide timeless wardrobe choices for the urban</a:t>
            </a:r>
          </a:p>
          <a:p>
            <a:pPr fontAlgn="base" mar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42" b="false" i="false" u="none" strike="noStrike">
                <a:solidFill>
                  <a:srgbClr val="F5F5DC"/>
                </a:solidFill>
                <a:latin typeface="Embedded Space Mono"/>
              </a:rPr>
              <a:t>professional who refuses to compromise on ethics or elegance. Every</a:t>
            </a:r>
          </a:p>
          <a:p>
            <a:pPr fontAlgn="base" mar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42" b="false" i="false" u="none" strike="noStrike">
                <a:solidFill>
                  <a:srgbClr val="F5F5DC"/>
                </a:solidFill>
                <a:latin typeface="Embedded Space Mono"/>
              </a:rPr>
              <a:t>stitch tells a story of responsibility and modern innovation.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3655180" y="4661203"/>
            <a:ext cx="17025258" cy="812649"/>
          </a:xfrm>
          <a:prstGeom prst="rect">
            <a:avLst/>
          </a:prstGeom>
        </p:spPr>
        <p:txBody>
          <a:bodyPr anchor="ctr" rtlCol="false" tIns="0" lIns="0" bIns="0" rIns="0" wrap="none"/>
          <a:lstStyle/>
          <a:p>
            <a:pPr fontAlgn="base" mar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320" b="true" i="false" u="none" strike="noStrike">
                <a:solidFill>
                  <a:srgbClr val="F5F5DC"/>
                </a:solidFill>
                <a:latin typeface="Embedded Space Mono"/>
              </a:rPr>
              <a:t>The Thread of Tomorrow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 noSelect="fals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name="Picture 3" id="3"/>
          <p:cNvPicPr>
            <a:picLocks noChangeAspect="true"/>
          </p:cNvPicPr>
          <p:nvPr/>
        </p:nvPicPr>
        <p:blipFill>
          <a:blip r:embed="rId3"/>
          <a:stretch>
            <a:fillRect/>
          </a:stretch>
        </p:blipFill>
        <p:spPr>
          <a:xfrm rot="0">
            <a:off x="622041" y="326572"/>
            <a:ext cx="23139918" cy="13062857"/>
          </a:xfrm>
          <a:prstGeom prst="rect">
            <a:avLst/>
          </a:prstGeom>
        </p:spPr>
      </p:pic>
      <p:pic>
        <p:nvPicPr>
          <p:cNvPr name="Picture 4" id="4"/>
          <p:cNvPicPr>
            <a:picLocks noChangeAspect="true"/>
          </p:cNvPicPr>
          <p:nvPr/>
        </p:nvPicPr>
        <p:blipFill>
          <a:blip r:embed="rId4"/>
          <a:stretch>
            <a:fillRect/>
          </a:stretch>
        </p:blipFill>
        <p:spPr>
          <a:xfrm rot="0">
            <a:off x="622041" y="326572"/>
            <a:ext cx="23139918" cy="13062857"/>
          </a:xfrm>
          <a:prstGeom prst="rect">
            <a:avLst/>
          </a:prstGeom>
          <a:effectLst>
            <a:outerShdw algn="ctr" blurRad="0" dir="2700000" dist="2111276" sx="100000" sy="100000">
              <a:srgbClr val="333333">
                <a:alpha val="100000"/>
              </a:srgbClr>
            </a:outerShdw>
          </a:effectLst>
        </p:spPr>
      </p:pic>
      <p:pic>
        <p:nvPicPr>
          <p:cNvPr name="Picture 5" id="5"/>
          <p:cNvPicPr>
            <a:picLocks noChangeAspect="true"/>
          </p:cNvPicPr>
          <p:nvPr/>
        </p:nvPicPr>
        <p:blipFill>
          <a:blip r:embed="rId5"/>
          <a:stretch>
            <a:fillRect/>
          </a:stretch>
        </p:blipFill>
        <p:spPr>
          <a:xfrm rot="0"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name="Picture 6" id="6"/>
          <p:cNvPicPr>
            <a:picLocks noChangeAspect="true"/>
          </p:cNvPicPr>
          <p:nvPr/>
        </p:nvPicPr>
        <p:blipFill>
          <a:blip r:embed="rId6"/>
          <a:stretch>
            <a:fillRect/>
          </a:stretch>
        </p:blipFill>
        <p:spPr>
          <a:xfrm rot="0">
            <a:off x="13353142" y="326572"/>
            <a:ext cx="10450286" cy="13062857"/>
          </a:xfrm>
          <a:prstGeom prst="rect">
            <a:avLst/>
          </a:prstGeom>
        </p:spPr>
      </p:pic>
      <p:sp>
        <p:nvSpPr>
          <p:cNvPr name="TextBox 7" id="7"/>
          <p:cNvSpPr txBox="true"/>
          <p:nvPr/>
        </p:nvSpPr>
        <p:spPr>
          <a:xfrm rot="0">
            <a:off x="1741714" y="6159122"/>
            <a:ext cx="10450286" cy="1016000"/>
          </a:xfrm>
          <a:prstGeom prst="rect">
            <a:avLst/>
          </a:prstGeom>
        </p:spPr>
        <p:txBody>
          <a:bodyPr anchor="ctr" rtlCol="false" tIns="0" lIns="0" bIns="0" rIns="0" wrap="squar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160" b="false" i="false" u="none" strike="noStrike">
                <a:solidFill>
                  <a:srgbClr val="333333"/>
                </a:solidFill>
                <a:latin typeface="Embedded Space Mono"/>
              </a:rPr>
              <a:t>A minimalist UI/UX designed to promote intentional shopping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160" b="false" i="false" u="none" strike="noStrike">
                <a:solidFill>
                  <a:srgbClr val="333333"/>
                </a:solidFill>
                <a:latin typeface="Embedded Space Mono"/>
              </a:rPr>
              <a:t>rather than impulsive consumption.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741714" y="4862664"/>
            <a:ext cx="12017829" cy="812649"/>
          </a:xfrm>
          <a:prstGeom prst="rect">
            <a:avLst/>
          </a:prstGeom>
        </p:spPr>
        <p:txBody>
          <a:bodyPr anchor="ctr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320" b="true" i="false" u="none" strike="noStrike">
                <a:solidFill>
                  <a:srgbClr val="2D5A27"/>
                </a:solidFill>
                <a:latin typeface="Embedded Space Mono"/>
              </a:rPr>
              <a:t>Digital Experience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985118" y="7654388"/>
            <a:ext cx="11737915" cy="483070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Prezi Bullet"/>
              <a:buChar char="●"/>
            </a:pPr>
            <a:r>
              <a:rPr lang="en-US" sz="2568" b="false" i="false" u="none" strike="noStrike">
                <a:solidFill>
                  <a:srgbClr val="333333"/>
                </a:solidFill>
                <a:latin typeface="Embedded Space Mono"/>
              </a:rPr>
              <a:t>Fast-loading, eco-hosted architecture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985118" y="8225131"/>
            <a:ext cx="11737915" cy="483070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Prezi Bullet"/>
              <a:buChar char="●"/>
            </a:pPr>
            <a:r>
              <a:rPr lang="en-US" sz="2568" b="false" i="false" u="none" strike="noStrike">
                <a:solidFill>
                  <a:srgbClr val="333333"/>
                </a:solidFill>
                <a:latin typeface="Embedded Space Mono"/>
              </a:rPr>
              <a:t>Transparency dashboards for every product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985118" y="8795875"/>
            <a:ext cx="11737915" cy="483070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Prezi Bullet"/>
              <a:buChar char="●"/>
            </a:pPr>
            <a:r>
              <a:rPr lang="en-US" sz="2568" b="false" i="false" u="none" strike="noStrike">
                <a:solidFill>
                  <a:srgbClr val="333333"/>
                </a:solidFill>
                <a:latin typeface="Embedded Space Mono"/>
              </a:rPr>
              <a:t>Mobile-first responsive interface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985118" y="9366619"/>
            <a:ext cx="11737915" cy="483070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Prezi Bullet"/>
              <a:buChar char="●"/>
            </a:pPr>
            <a:r>
              <a:rPr lang="en-US" sz="2568" b="false" i="false" u="none" strike="noStrike">
                <a:solidFill>
                  <a:srgbClr val="333333"/>
                </a:solidFill>
                <a:latin typeface="Embedded Space Mono"/>
              </a:rPr>
              <a:t>One-click sustainable care guides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Freeform 13" id="13"/>
          <p:cNvSpPr/>
          <p:nvPr/>
        </p:nvSpPr>
        <p:spPr>
          <a:xfrm rot="0">
            <a:off x="1540747" y="3762462"/>
            <a:ext cx="10852220" cy="628022"/>
          </a:xfrm>
          <a:custGeom>
            <a:avLst/>
            <a:gdLst/>
            <a:ahLst/>
            <a:cxnLst/>
            <a:rect r="r" b="b" t="t" l="l"/>
            <a:pathLst>
              <a:path w="5486400" h="317500">
                <a:moveTo>
                  <a:pt x="5486400" y="317500"/>
                </a:moveTo>
                <a:lnTo>
                  <a:pt x="0" y="317500"/>
                </a:lnTo>
                <a:lnTo>
                  <a:pt x="0" y="0"/>
                </a:lnTo>
                <a:lnTo>
                  <a:pt x="5486400" y="0"/>
                </a:lnTo>
                <a:close/>
              </a:path>
            </a:pathLst>
          </a:custGeom>
          <a:solidFill>
            <a:srgbClr val="2D5A27"/>
          </a:solidFill>
        </p:spPr>
      </p:sp>
      <p:sp>
        <p:nvSpPr>
          <p:cNvPr name="TextBox 14" id="14"/>
          <p:cNvSpPr txBox="true"/>
          <p:nvPr/>
        </p:nvSpPr>
        <p:spPr>
          <a:xfrm rot="0">
            <a:off x="1741714" y="3862946"/>
            <a:ext cx="12017829" cy="427055"/>
          </a:xfrm>
          <a:prstGeom prst="rect">
            <a:avLst/>
          </a:prstGeom>
        </p:spPr>
        <p:txBody>
          <a:bodyPr anchor="ctr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270" b="false" i="false" u="none" strike="noStrike">
                <a:solidFill>
                  <a:srgbClr val="F5F5DC"/>
                </a:solidFill>
                <a:latin typeface="Embedded Space Mono"/>
              </a:rPr>
              <a:t>DIGITAL FLAGSHIP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 noSelect="fals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name="Picture 3" id="3"/>
          <p:cNvPicPr>
            <a:picLocks noChangeAspect="true"/>
          </p:cNvPicPr>
          <p:nvPr/>
        </p:nvPicPr>
        <p:blipFill>
          <a:blip r:embed="rId3"/>
          <a:stretch>
            <a:fillRect/>
          </a:stretch>
        </p:blipFill>
        <p:spPr>
          <a:xfrm rot="0">
            <a:off x="580572" y="407206"/>
            <a:ext cx="23222857" cy="12901588"/>
          </a:xfrm>
          <a:prstGeom prst="rect">
            <a:avLst/>
          </a:prstGeom>
        </p:spPr>
      </p:pic>
      <p:pic>
        <p:nvPicPr>
          <p:cNvPr name="Picture 4" id="4"/>
          <p:cNvPicPr>
            <a:picLocks noChangeAspect="true"/>
          </p:cNvPicPr>
          <p:nvPr/>
        </p:nvPicPr>
        <p:blipFill>
          <a:blip r:embed="rId4"/>
          <a:stretch>
            <a:fillRect/>
          </a:stretch>
        </p:blipFill>
        <p:spPr>
          <a:xfrm rot="0">
            <a:off x="580572" y="407206"/>
            <a:ext cx="23222857" cy="12901588"/>
          </a:xfrm>
          <a:prstGeom prst="rect">
            <a:avLst/>
          </a:prstGeom>
          <a:effectLst>
            <a:outerShdw algn="ctr" blurRad="0" dir="2700000" dist="2919295" sx="100000" sy="100000">
              <a:srgbClr val="333333">
                <a:alpha val="100000"/>
              </a:srgbClr>
            </a:outerShdw>
          </a:effectLst>
        </p:spPr>
      </p:pic>
      <p:pic>
        <p:nvPicPr>
          <p:cNvPr name="Picture 5" id="5"/>
          <p:cNvPicPr>
            <a:picLocks noChangeAspect="true"/>
          </p:cNvPicPr>
          <p:nvPr/>
        </p:nvPicPr>
        <p:blipFill>
          <a:blip r:embed="rId5"/>
          <a:stretch>
            <a:fillRect/>
          </a:stretch>
        </p:blipFill>
        <p:spPr>
          <a:xfrm rot="0"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name="Picture 6" id="6"/>
          <p:cNvPicPr>
            <a:picLocks noChangeAspect="true"/>
          </p:cNvPicPr>
          <p:nvPr/>
        </p:nvPicPr>
        <p:blipFill>
          <a:blip r:embed="rId6"/>
          <a:stretch>
            <a:fillRect/>
          </a:stretch>
        </p:blipFill>
        <p:spPr>
          <a:xfrm rot="0">
            <a:off x="580572" y="326572"/>
            <a:ext cx="10450286" cy="13062857"/>
          </a:xfrm>
          <a:prstGeom prst="rect">
            <a:avLst/>
          </a:prstGeom>
        </p:spPr>
      </p:pic>
      <p:pic>
        <p:nvPicPr>
          <p:cNvPr name="Picture 7" id="7"/>
          <p:cNvPicPr>
            <a:picLocks noChangeAspect="true"/>
          </p:cNvPicPr>
          <p:nvPr/>
        </p:nvPicPr>
        <p:blipFill>
          <a:blip r:embed="rId7"/>
          <a:stretch>
            <a:fillRect/>
          </a:stretch>
        </p:blipFill>
        <p:spPr>
          <a:xfrm rot="0">
            <a:off x="12192000" y="6012468"/>
            <a:ext cx="72571" cy="1100667"/>
          </a:xfrm>
          <a:prstGeom prst="rect">
            <a:avLst/>
          </a:prstGeom>
        </p:spPr>
      </p:pic>
      <p:pic>
        <p:nvPicPr>
          <p:cNvPr name="Picture 8" id="8"/>
          <p:cNvPicPr>
            <a:picLocks noChangeAspect="true"/>
          </p:cNvPicPr>
          <p:nvPr/>
        </p:nvPicPr>
        <p:blipFill>
          <a:blip r:embed="rId7"/>
          <a:stretch>
            <a:fillRect/>
          </a:stretch>
        </p:blipFill>
        <p:spPr>
          <a:xfrm rot="0">
            <a:off x="12192000" y="7403420"/>
            <a:ext cx="72571" cy="1100667"/>
          </a:xfrm>
          <a:prstGeom prst="rect">
            <a:avLst/>
          </a:prstGeom>
        </p:spPr>
      </p:pic>
      <p:pic>
        <p:nvPicPr>
          <p:cNvPr name="Picture 9" id="9"/>
          <p:cNvPicPr>
            <a:picLocks noChangeAspect="true"/>
          </p:cNvPicPr>
          <p:nvPr/>
        </p:nvPicPr>
        <p:blipFill>
          <a:blip r:embed="rId7"/>
          <a:stretch>
            <a:fillRect/>
          </a:stretch>
        </p:blipFill>
        <p:spPr>
          <a:xfrm rot="0">
            <a:off x="12192000" y="8794371"/>
            <a:ext cx="72571" cy="1100667"/>
          </a:xfrm>
          <a:prstGeom prst="rect">
            <a:avLst/>
          </a:prstGeom>
        </p:spPr>
      </p:pic>
      <p:sp>
        <p:nvSpPr>
          <p:cNvPr name="TextBox 10" id="10"/>
          <p:cNvSpPr txBox="true"/>
          <p:nvPr/>
        </p:nvSpPr>
        <p:spPr>
          <a:xfrm rot="0">
            <a:off x="12192000" y="4812771"/>
            <a:ext cx="12017829" cy="812649"/>
          </a:xfrm>
          <a:prstGeom prst="rect">
            <a:avLst/>
          </a:prstGeom>
        </p:spPr>
        <p:txBody>
          <a:bodyPr anchor="ctr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320" b="true" i="false" u="none" strike="noStrike">
                <a:solidFill>
                  <a:srgbClr val="2D5A27"/>
                </a:solidFill>
                <a:latin typeface="Embedded Space Mono"/>
              </a:rPr>
              <a:t>Social Ecosystem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2554857" y="6012467"/>
            <a:ext cx="11600543" cy="628952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43" b="true" i="false" u="none" strike="noStrike">
                <a:solidFill>
                  <a:srgbClr val="5D4037"/>
                </a:solidFill>
                <a:latin typeface="Embedded Space Mono"/>
              </a:rPr>
              <a:t>Instagram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2554857" y="7403419"/>
            <a:ext cx="11600543" cy="628952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43" b="true" i="false" u="none" strike="noStrike">
                <a:solidFill>
                  <a:srgbClr val="5D4037"/>
                </a:solidFill>
                <a:latin typeface="Embedded Space Mono"/>
              </a:rPr>
              <a:t>TikTok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2554857" y="8794372"/>
            <a:ext cx="11600543" cy="628952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43" b="true" i="false" u="none" strike="noStrike">
                <a:solidFill>
                  <a:srgbClr val="5D4037"/>
                </a:solidFill>
                <a:latin typeface="Embedded Space Mono"/>
              </a:rPr>
              <a:t>Pinterest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2554857" y="6641419"/>
            <a:ext cx="11600543" cy="471714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76" b="false" i="false" u="none" strike="noStrike">
                <a:solidFill>
                  <a:srgbClr val="333333"/>
                </a:solidFill>
                <a:latin typeface="Embedded Space Mono"/>
              </a:rPr>
              <a:t>Visual storytelling and BTS of ethical production.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12554857" y="8032372"/>
            <a:ext cx="11600543" cy="471714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76" b="false" i="false" u="none" strike="noStrike">
                <a:solidFill>
                  <a:srgbClr val="333333"/>
                </a:solidFill>
                <a:latin typeface="Embedded Space Mono"/>
              </a:rPr>
              <a:t>#SlowFashion challenges and styling tutorials.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12554857" y="9423325"/>
            <a:ext cx="11600543" cy="471714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76" b="false" i="false" u="none" strike="noStrike">
                <a:solidFill>
                  <a:srgbClr val="333333"/>
                </a:solidFill>
                <a:latin typeface="Embedded Space Mono"/>
              </a:rPr>
              <a:t>Curated "Capsule Wardrobe" inspiration boards.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Freeform 17" id="17"/>
          <p:cNvSpPr/>
          <p:nvPr/>
        </p:nvSpPr>
        <p:spPr>
          <a:xfrm rot="0">
            <a:off x="11991033" y="3809331"/>
            <a:ext cx="10852220" cy="628022"/>
          </a:xfrm>
          <a:custGeom>
            <a:avLst/>
            <a:gdLst/>
            <a:ahLst/>
            <a:cxnLst/>
            <a:rect r="r" b="b" t="t" l="l"/>
            <a:pathLst>
              <a:path w="5486400" h="317500">
                <a:moveTo>
                  <a:pt x="5486400" y="317500"/>
                </a:moveTo>
                <a:lnTo>
                  <a:pt x="0" y="317500"/>
                </a:lnTo>
                <a:lnTo>
                  <a:pt x="0" y="0"/>
                </a:lnTo>
                <a:lnTo>
                  <a:pt x="5486400" y="0"/>
                </a:lnTo>
                <a:close/>
              </a:path>
            </a:pathLst>
          </a:custGeom>
          <a:solidFill>
            <a:srgbClr val="2D5A27"/>
          </a:solidFill>
        </p:spPr>
      </p:sp>
      <p:sp>
        <p:nvSpPr>
          <p:cNvPr name="TextBox 18" id="18"/>
          <p:cNvSpPr txBox="true"/>
          <p:nvPr/>
        </p:nvSpPr>
        <p:spPr>
          <a:xfrm rot="0">
            <a:off x="12192000" y="3909815"/>
            <a:ext cx="12017829" cy="427055"/>
          </a:xfrm>
          <a:prstGeom prst="rect">
            <a:avLst/>
          </a:prstGeom>
        </p:spPr>
        <p:txBody>
          <a:bodyPr anchor="ctr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270" b="false" i="false" u="none" strike="noStrike">
                <a:solidFill>
                  <a:srgbClr val="F5F5DC"/>
                </a:solidFill>
                <a:latin typeface="Embedded Space Mono"/>
              </a:rPr>
              <a:t>ENGAGEMENT PLAN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 noSelect="fals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name="Picture 3" id="3"/>
          <p:cNvPicPr>
            <a:picLocks noChangeAspect="true"/>
          </p:cNvPicPr>
          <p:nvPr/>
        </p:nvPicPr>
        <p:blipFill>
          <a:blip r:embed="rId3"/>
          <a:stretch>
            <a:fillRect/>
          </a:stretch>
        </p:blipFill>
        <p:spPr>
          <a:xfrm rot="0">
            <a:off x="580572" y="355600"/>
            <a:ext cx="23222857" cy="13004800"/>
          </a:xfrm>
          <a:prstGeom prst="rect">
            <a:avLst/>
          </a:prstGeom>
        </p:spPr>
      </p:pic>
      <p:pic>
        <p:nvPicPr>
          <p:cNvPr name="Picture 4" id="4"/>
          <p:cNvPicPr>
            <a:picLocks noChangeAspect="true"/>
          </p:cNvPicPr>
          <p:nvPr/>
        </p:nvPicPr>
        <p:blipFill>
          <a:blip r:embed="rId4"/>
          <a:stretch>
            <a:fillRect/>
          </a:stretch>
        </p:blipFill>
        <p:spPr>
          <a:xfrm rot="0">
            <a:off x="580572" y="355600"/>
            <a:ext cx="23222857" cy="13004800"/>
          </a:xfrm>
          <a:prstGeom prst="rect">
            <a:avLst/>
          </a:prstGeom>
          <a:effectLst>
            <a:outerShdw algn="ctr" blurRad="0" dir="2700000" dist="2627366" sx="100000" sy="100000">
              <a:srgbClr val="333333">
                <a:alpha val="100000"/>
              </a:srgbClr>
            </a:outerShdw>
          </a:effectLst>
        </p:spPr>
      </p:pic>
      <p:pic>
        <p:nvPicPr>
          <p:cNvPr name="Picture 5" id="5"/>
          <p:cNvPicPr>
            <a:picLocks noChangeAspect="true"/>
          </p:cNvPicPr>
          <p:nvPr/>
        </p:nvPicPr>
        <p:blipFill>
          <a:blip r:embed="rId5"/>
          <a:stretch>
            <a:fillRect/>
          </a:stretch>
        </p:blipFill>
        <p:spPr>
          <a:xfrm rot="0"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name="Picture 6" id="6"/>
          <p:cNvPicPr>
            <a:picLocks noChangeAspect="true"/>
          </p:cNvPicPr>
          <p:nvPr/>
        </p:nvPicPr>
        <p:blipFill>
          <a:blip r:embed="rId6"/>
          <a:stretch>
            <a:fillRect/>
          </a:stretch>
        </p:blipFill>
        <p:spPr>
          <a:xfrm rot="0">
            <a:off x="1717524" y="3679220"/>
            <a:ext cx="5055810" cy="8573257"/>
          </a:xfrm>
          <a:prstGeom prst="rect">
            <a:avLst/>
          </a:prstGeom>
        </p:spPr>
      </p:pic>
      <p:pic>
        <p:nvPicPr>
          <p:cNvPr name="Picture 7" id="7"/>
          <p:cNvPicPr>
            <a:picLocks noChangeAspect="true"/>
          </p:cNvPicPr>
          <p:nvPr/>
        </p:nvPicPr>
        <p:blipFill>
          <a:blip r:embed="rId6"/>
          <a:stretch>
            <a:fillRect/>
          </a:stretch>
        </p:blipFill>
        <p:spPr>
          <a:xfrm rot="0">
            <a:off x="7015238" y="3679220"/>
            <a:ext cx="5055810" cy="8573257"/>
          </a:xfrm>
          <a:prstGeom prst="rect">
            <a:avLst/>
          </a:prstGeom>
        </p:spPr>
      </p:pic>
      <p:pic>
        <p:nvPicPr>
          <p:cNvPr name="Picture 8" id="8"/>
          <p:cNvPicPr>
            <a:picLocks noChangeAspect="true"/>
          </p:cNvPicPr>
          <p:nvPr/>
        </p:nvPicPr>
        <p:blipFill>
          <a:blip r:embed="rId6"/>
          <a:stretch>
            <a:fillRect/>
          </a:stretch>
        </p:blipFill>
        <p:spPr>
          <a:xfrm rot="0">
            <a:off x="12312952" y="3679220"/>
            <a:ext cx="5055810" cy="8573257"/>
          </a:xfrm>
          <a:prstGeom prst="rect">
            <a:avLst/>
          </a:prstGeom>
        </p:spPr>
      </p:pic>
      <p:pic>
        <p:nvPicPr>
          <p:cNvPr name="Picture 9" id="9"/>
          <p:cNvPicPr>
            <a:picLocks noChangeAspect="true"/>
          </p:cNvPicPr>
          <p:nvPr/>
        </p:nvPicPr>
        <p:blipFill>
          <a:blip r:embed="rId6"/>
          <a:stretch>
            <a:fillRect/>
          </a:stretch>
        </p:blipFill>
        <p:spPr>
          <a:xfrm rot="0">
            <a:off x="17610668" y="3679220"/>
            <a:ext cx="5055810" cy="8573257"/>
          </a:xfrm>
          <a:prstGeom prst="rect">
            <a:avLst/>
          </a:prstGeom>
        </p:spPr>
      </p:pic>
      <p:sp>
        <p:nvSpPr>
          <p:cNvPr name="TextBox 10" id="10"/>
          <p:cNvSpPr txBox="true"/>
          <p:nvPr/>
        </p:nvSpPr>
        <p:spPr>
          <a:xfrm rot="0">
            <a:off x="174171" y="2116667"/>
            <a:ext cx="24035658" cy="812649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fontAlgn="base" mar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320" b="true" i="false" u="none" strike="noStrike">
                <a:solidFill>
                  <a:srgbClr val="2D5A27"/>
                </a:solidFill>
                <a:latin typeface="Embedded Space Mono"/>
              </a:rPr>
              <a:t>Sharing the Mission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2177143" y="4961315"/>
            <a:ext cx="4757057" cy="2032000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19" b="false" i="false" u="none" strike="noStrike">
                <a:solidFill>
                  <a:srgbClr val="333333"/>
                </a:solidFill>
                <a:latin typeface="Embedded Space Mono"/>
              </a:rPr>
              <a:t>Weekly deep dives into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19" b="false" i="false" u="none" strike="noStrike">
                <a:solidFill>
                  <a:srgbClr val="333333"/>
                </a:solidFill>
                <a:latin typeface="Embedded Space Mono"/>
              </a:rPr>
              <a:t>textile innovation and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19" b="false" i="false" u="none" strike="noStrike">
                <a:solidFill>
                  <a:srgbClr val="333333"/>
                </a:solidFill>
                <a:latin typeface="Embedded Space Mono"/>
              </a:rPr>
              <a:t>ethical living.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7474858" y="4961315"/>
            <a:ext cx="4757057" cy="2032000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61" b="false" i="false" u="none" strike="noStrike">
                <a:solidFill>
                  <a:srgbClr val="333333"/>
                </a:solidFill>
                <a:latin typeface="Embedded Space Mono"/>
              </a:rPr>
              <a:t>Interactive digital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61" b="false" i="false" u="none" strike="noStrike">
                <a:solidFill>
                  <a:srgbClr val="333333"/>
                </a:solidFill>
                <a:latin typeface="Embedded Space Mono"/>
              </a:rPr>
              <a:t>guides to building a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61" b="false" i="false" u="none" strike="noStrike">
                <a:solidFill>
                  <a:srgbClr val="333333"/>
                </a:solidFill>
                <a:latin typeface="Embedded Space Mono"/>
              </a:rPr>
              <a:t>10-piece wardrobe.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2772571" y="4961315"/>
            <a:ext cx="4757057" cy="2032000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61" b="false" i="false" u="none" strike="noStrike">
                <a:solidFill>
                  <a:srgbClr val="333333"/>
                </a:solidFill>
                <a:latin typeface="Embedded Space Mono"/>
              </a:rPr>
              <a:t>Monthly transparency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61" b="false" i="false" u="none" strike="noStrike">
                <a:solidFill>
                  <a:srgbClr val="333333"/>
                </a:solidFill>
                <a:latin typeface="Embedded Space Mono"/>
              </a:rPr>
              <a:t>reports on water and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61" b="false" i="false" u="none" strike="noStrike">
                <a:solidFill>
                  <a:srgbClr val="333333"/>
                </a:solidFill>
                <a:latin typeface="Embedded Space Mono"/>
              </a:rPr>
              <a:t>carbon savings.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8070287" y="4961315"/>
            <a:ext cx="4757057" cy="2032000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313" b="false" i="false" u="none" strike="noStrike">
                <a:solidFill>
                  <a:srgbClr val="333333"/>
                </a:solidFill>
                <a:latin typeface="Embedded Space Mono"/>
              </a:rPr>
              <a:t>Interviews with leaders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313" b="false" i="false" u="none" strike="noStrike">
                <a:solidFill>
                  <a:srgbClr val="333333"/>
                </a:solidFill>
                <a:latin typeface="Embedded Space Mono"/>
              </a:rPr>
              <a:t>in the circular economy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313" b="false" i="false" u="none" strike="noStrike">
                <a:solidFill>
                  <a:srgbClr val="333333"/>
                </a:solidFill>
                <a:latin typeface="Embedded Space Mono"/>
              </a:rPr>
              <a:t>space.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2177143" y="4138839"/>
            <a:ext cx="4757057" cy="628952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43" b="true" i="false" u="none" strike="noStrike">
                <a:solidFill>
                  <a:srgbClr val="5D4037"/>
                </a:solidFill>
                <a:latin typeface="Embedded Space Mono"/>
              </a:rPr>
              <a:t>The Slow Blog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7474858" y="4138839"/>
            <a:ext cx="4757057" cy="628952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43" b="true" i="false" u="none" strike="noStrike">
                <a:solidFill>
                  <a:srgbClr val="5D4037"/>
                </a:solidFill>
                <a:latin typeface="Embedded Space Mono"/>
              </a:rPr>
              <a:t>Lookbooks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2772571" y="4138839"/>
            <a:ext cx="4757057" cy="628952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43" b="true" i="false" u="none" strike="noStrike">
                <a:solidFill>
                  <a:srgbClr val="5D4037"/>
                </a:solidFill>
                <a:latin typeface="Embedded Space Mono"/>
              </a:rPr>
              <a:t>Eco-Updates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18070287" y="4138839"/>
            <a:ext cx="4757057" cy="628952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43" b="true" i="false" u="none" strike="noStrike">
                <a:solidFill>
                  <a:srgbClr val="5D4037"/>
                </a:solidFill>
                <a:latin typeface="Embedded Space Mono"/>
              </a:rPr>
              <a:t>Podcasts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Freeform 19" id="19"/>
          <p:cNvSpPr/>
          <p:nvPr/>
        </p:nvSpPr>
        <p:spPr>
          <a:xfrm rot="0">
            <a:off x="10094722" y="1477235"/>
            <a:ext cx="4194178" cy="674102"/>
          </a:xfrm>
          <a:custGeom>
            <a:avLst/>
            <a:gdLst/>
            <a:ahLst/>
            <a:cxnLst/>
            <a:rect r="r" b="b" t="t" l="l"/>
            <a:pathLst>
              <a:path w="1975445" h="317500">
                <a:moveTo>
                  <a:pt x="1975445" y="317500"/>
                </a:moveTo>
                <a:lnTo>
                  <a:pt x="0" y="317500"/>
                </a:lnTo>
                <a:lnTo>
                  <a:pt x="0" y="0"/>
                </a:lnTo>
                <a:lnTo>
                  <a:pt x="1975445" y="0"/>
                </a:lnTo>
                <a:close/>
              </a:path>
            </a:pathLst>
          </a:custGeom>
          <a:solidFill>
            <a:srgbClr val="2D5A27"/>
          </a:solidFill>
        </p:spPr>
      </p:sp>
      <p:sp>
        <p:nvSpPr>
          <p:cNvPr name="TextBox 20" id="20"/>
          <p:cNvSpPr txBox="true"/>
          <p:nvPr/>
        </p:nvSpPr>
        <p:spPr>
          <a:xfrm rot="0">
            <a:off x="10028228" y="1585091"/>
            <a:ext cx="4327166" cy="458389"/>
          </a:xfrm>
          <a:prstGeom prst="rect">
            <a:avLst/>
          </a:prstGeom>
        </p:spPr>
        <p:txBody>
          <a:bodyPr anchor="ctr" rtlCol="false" tIns="0" lIns="0" bIns="0" rIns="0" wrap="none"/>
          <a:lstStyle/>
          <a:p>
            <a:pPr algn="ctr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37" b="false" i="false" u="none" strike="noStrike">
                <a:solidFill>
                  <a:srgbClr val="F5F5DC"/>
                </a:solidFill>
                <a:latin typeface="Embedded Space Mono"/>
              </a:rPr>
              <a:t>CONTENT MASTERPIECE</a:t>
            </a:r>
          </a:p>
          <a:p>
            <a:pPr algn="ctr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 noSelect="fals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name="Picture 3" id="3"/>
          <p:cNvPicPr>
            <a:picLocks noChangeAspect="true"/>
          </p:cNvPicPr>
          <p:nvPr/>
        </p:nvPicPr>
        <p:blipFill>
          <a:blip r:embed="rId3"/>
          <a:stretch>
            <a:fillRect/>
          </a:stretch>
        </p:blipFill>
        <p:spPr>
          <a:xfrm rot="0">
            <a:off x="580572" y="339303"/>
            <a:ext cx="23222857" cy="13037393"/>
          </a:xfrm>
          <a:prstGeom prst="rect">
            <a:avLst/>
          </a:prstGeom>
        </p:spPr>
      </p:pic>
      <p:pic>
        <p:nvPicPr>
          <p:cNvPr name="Picture 4" id="4"/>
          <p:cNvPicPr>
            <a:picLocks noChangeAspect="true"/>
          </p:cNvPicPr>
          <p:nvPr/>
        </p:nvPicPr>
        <p:blipFill>
          <a:blip r:embed="rId4"/>
          <a:stretch>
            <a:fillRect/>
          </a:stretch>
        </p:blipFill>
        <p:spPr>
          <a:xfrm rot="0">
            <a:off x="580572" y="339303"/>
            <a:ext cx="23222857" cy="13037393"/>
          </a:xfrm>
          <a:prstGeom prst="rect">
            <a:avLst/>
          </a:prstGeom>
          <a:effectLst>
            <a:outerShdw algn="ctr" blurRad="0" dir="2700000" dist="2304707" sx="100000" sy="100000">
              <a:srgbClr val="333333">
                <a:alpha val="100000"/>
              </a:srgbClr>
            </a:outerShdw>
          </a:effectLst>
        </p:spPr>
      </p:pic>
      <p:pic>
        <p:nvPicPr>
          <p:cNvPr name="Picture 5" id="5"/>
          <p:cNvPicPr>
            <a:picLocks noChangeAspect="true"/>
          </p:cNvPicPr>
          <p:nvPr/>
        </p:nvPicPr>
        <p:blipFill>
          <a:blip r:embed="rId5"/>
          <a:stretch>
            <a:fillRect/>
          </a:stretch>
        </p:blipFill>
        <p:spPr>
          <a:xfrm rot="0"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name="Picture 6" id="6"/>
          <p:cNvPicPr>
            <a:picLocks noChangeAspect="true"/>
          </p:cNvPicPr>
          <p:nvPr/>
        </p:nvPicPr>
        <p:blipFill>
          <a:blip r:embed="rId6"/>
          <a:stretch>
            <a:fillRect/>
          </a:stretch>
        </p:blipFill>
        <p:spPr>
          <a:xfrm rot="0">
            <a:off x="13328951" y="326572"/>
            <a:ext cx="10426095" cy="13014475"/>
          </a:xfrm>
          <a:prstGeom prst="rect">
            <a:avLst/>
          </a:prstGeom>
        </p:spPr>
      </p:pic>
      <p:sp>
        <p:nvSpPr>
          <p:cNvPr name="TextBox 7" id="7"/>
          <p:cNvSpPr txBox="true"/>
          <p:nvPr/>
        </p:nvSpPr>
        <p:spPr>
          <a:xfrm rot="0">
            <a:off x="2177143" y="5936872"/>
            <a:ext cx="11489266" cy="947964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520" b="true" i="false" u="none" strike="noStrike">
                <a:solidFill>
                  <a:srgbClr val="333333"/>
                </a:solidFill>
                <a:latin typeface="Embedded Space Mono"/>
              </a:rPr>
              <a:t>Keyword Optimization:</a:t>
            </a:r>
            <a:r>
              <a:rPr lang="en-US" sz="2520" b="false" i="false" u="none" strike="noStrike">
                <a:solidFill>
                  <a:srgbClr val="333333"/>
                </a:solidFill>
                <a:latin typeface="Embedded Space Mono"/>
              </a:rPr>
              <a:t> Target "sustainable luxury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520" b="false" i="false" u="none" strike="noStrike">
                <a:solidFill>
                  <a:srgbClr val="333333"/>
                </a:solidFill>
                <a:latin typeface="Embedded Space Mono"/>
              </a:rPr>
              <a:t>fashion" and "ethical workwear."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2177143" y="6981220"/>
            <a:ext cx="11489266" cy="947964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570" b="true" i="false" u="none" strike="noStrike">
                <a:solidFill>
                  <a:srgbClr val="333333"/>
                </a:solidFill>
                <a:latin typeface="Embedded Space Mono"/>
              </a:rPr>
              <a:t>Local SEO:</a:t>
            </a:r>
            <a:r>
              <a:rPr lang="en-US" sz="2570" b="false" i="false" u="none" strike="noStrike">
                <a:solidFill>
                  <a:srgbClr val="333333"/>
                </a:solidFill>
                <a:latin typeface="Embedded Space Mono"/>
              </a:rPr>
              <a:t> GMB optimization for eco-pop-up events.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2177143" y="8026325"/>
            <a:ext cx="11489266" cy="947964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520" b="true" i="false" u="none" strike="noStrike">
                <a:solidFill>
                  <a:srgbClr val="333333"/>
                </a:solidFill>
                <a:latin typeface="Embedded Space Mono"/>
              </a:rPr>
              <a:t>Backlink Strategy:</a:t>
            </a:r>
            <a:r>
              <a:rPr lang="en-US" sz="2520" b="false" i="false" u="none" strike="noStrike">
                <a:solidFill>
                  <a:srgbClr val="333333"/>
                </a:solidFill>
                <a:latin typeface="Embedded Space Mono"/>
              </a:rPr>
              <a:t> Partnerships with high-authority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520" b="false" i="false" u="none" strike="noStrike">
                <a:solidFill>
                  <a:srgbClr val="333333"/>
                </a:solidFill>
                <a:latin typeface="Embedded Space Mono"/>
              </a:rPr>
              <a:t>green living blogs.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2177143" y="9070672"/>
            <a:ext cx="11489266" cy="947964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520" b="true" i="false" u="none" strike="noStrike">
                <a:solidFill>
                  <a:srgbClr val="333333"/>
                </a:solidFill>
                <a:latin typeface="Embedded Space Mono"/>
              </a:rPr>
              <a:t>Technical SEO:</a:t>
            </a:r>
            <a:r>
              <a:rPr lang="en-US" sz="2520" b="false" i="false" u="none" strike="noStrike">
                <a:solidFill>
                  <a:srgbClr val="333333"/>
                </a:solidFill>
                <a:latin typeface="Embedded Space Mono"/>
              </a:rPr>
              <a:t> Core Web Vitals focused on speed and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520" b="false" i="false" u="none" strike="noStrike">
                <a:solidFill>
                  <a:srgbClr val="333333"/>
                </a:solidFill>
                <a:latin typeface="Embedded Space Mono"/>
              </a:rPr>
              <a:t>accessibility.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741714" y="4640036"/>
            <a:ext cx="11990010" cy="812649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320" b="true" i="false" u="none" strike="noStrike">
                <a:solidFill>
                  <a:srgbClr val="2D5A27"/>
                </a:solidFill>
                <a:latin typeface="Embedded Space Mono"/>
              </a:rPr>
              <a:t>Finding VerdeMode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Freeform 12" id="12"/>
          <p:cNvSpPr/>
          <p:nvPr/>
        </p:nvSpPr>
        <p:spPr>
          <a:xfrm rot="0">
            <a:off x="1540729" y="3539806"/>
            <a:ext cx="10828065" cy="628078"/>
          </a:xfrm>
          <a:custGeom>
            <a:avLst/>
            <a:gdLst/>
            <a:ahLst/>
            <a:cxnLst/>
            <a:rect r="r" b="b" t="t" l="l"/>
            <a:pathLst>
              <a:path w="5473700" h="317500">
                <a:moveTo>
                  <a:pt x="5473700" y="317500"/>
                </a:moveTo>
                <a:lnTo>
                  <a:pt x="0" y="317500"/>
                </a:lnTo>
                <a:lnTo>
                  <a:pt x="0" y="0"/>
                </a:lnTo>
                <a:lnTo>
                  <a:pt x="5473700" y="0"/>
                </a:lnTo>
                <a:close/>
              </a:path>
            </a:pathLst>
          </a:custGeom>
          <a:solidFill>
            <a:srgbClr val="2D5A27"/>
          </a:solidFill>
        </p:spPr>
      </p:sp>
      <p:sp>
        <p:nvSpPr>
          <p:cNvPr name="TextBox 13" id="13"/>
          <p:cNvSpPr txBox="true"/>
          <p:nvPr/>
        </p:nvSpPr>
        <p:spPr>
          <a:xfrm rot="0">
            <a:off x="1741714" y="3640299"/>
            <a:ext cx="11990010" cy="427093"/>
          </a:xfrm>
          <a:prstGeom prst="rect">
            <a:avLst/>
          </a:prstGeom>
        </p:spPr>
        <p:txBody>
          <a:bodyPr anchor="ctr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270" b="false" i="false" u="none" strike="noStrike">
                <a:solidFill>
                  <a:srgbClr val="F5F5DC"/>
                </a:solidFill>
                <a:latin typeface="Embedded Space Mono"/>
              </a:rPr>
              <a:t>DISCOVERABILITY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 noSelect="fals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name="Picture 3" id="3"/>
          <p:cNvPicPr>
            <a:picLocks noChangeAspect="true"/>
          </p:cNvPicPr>
          <p:nvPr/>
        </p:nvPicPr>
        <p:blipFill>
          <a:blip r:embed="rId3"/>
          <a:stretch>
            <a:fillRect/>
          </a:stretch>
        </p:blipFill>
        <p:spPr>
          <a:xfrm rot="0">
            <a:off x="580572" y="372337"/>
            <a:ext cx="23222857" cy="12971326"/>
          </a:xfrm>
          <a:prstGeom prst="rect">
            <a:avLst/>
          </a:prstGeom>
        </p:spPr>
      </p:pic>
      <p:pic>
        <p:nvPicPr>
          <p:cNvPr name="Picture 4" id="4"/>
          <p:cNvPicPr>
            <a:picLocks noChangeAspect="true"/>
          </p:cNvPicPr>
          <p:nvPr/>
        </p:nvPicPr>
        <p:blipFill>
          <a:blip r:embed="rId4"/>
          <a:stretch>
            <a:fillRect/>
          </a:stretch>
        </p:blipFill>
        <p:spPr>
          <a:xfrm rot="0">
            <a:off x="580572" y="372337"/>
            <a:ext cx="23222857" cy="12971326"/>
          </a:xfrm>
          <a:prstGeom prst="rect">
            <a:avLst/>
          </a:prstGeom>
          <a:effectLst>
            <a:outerShdw algn="ctr" blurRad="0" dir="2700000" dist="1183498" sx="100000" sy="100000">
              <a:srgbClr val="333333">
                <a:alpha val="100000"/>
              </a:srgbClr>
            </a:outerShdw>
          </a:effectLst>
        </p:spPr>
      </p:pic>
      <p:pic>
        <p:nvPicPr>
          <p:cNvPr name="Picture 5" id="5"/>
          <p:cNvPicPr>
            <a:picLocks noChangeAspect="true"/>
          </p:cNvPicPr>
          <p:nvPr/>
        </p:nvPicPr>
        <p:blipFill>
          <a:blip r:embed="rId5"/>
          <a:stretch>
            <a:fillRect/>
          </a:stretch>
        </p:blipFill>
        <p:spPr>
          <a:xfrm rot="0"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name="Picture 6" id="6"/>
          <p:cNvPicPr>
            <a:picLocks noChangeAspect="true"/>
          </p:cNvPicPr>
          <p:nvPr/>
        </p:nvPicPr>
        <p:blipFill>
          <a:blip r:embed="rId6"/>
          <a:stretch>
            <a:fillRect/>
          </a:stretch>
        </p:blipFill>
        <p:spPr>
          <a:xfrm rot="0">
            <a:off x="580572" y="326572"/>
            <a:ext cx="10450286" cy="13062857"/>
          </a:xfrm>
          <a:prstGeom prst="rect">
            <a:avLst/>
          </a:prstGeom>
        </p:spPr>
      </p:pic>
      <p:pic>
        <p:nvPicPr>
          <p:cNvPr name="Picture 7" id="7"/>
          <p:cNvPicPr>
            <a:picLocks noChangeAspect="true"/>
          </p:cNvPicPr>
          <p:nvPr/>
        </p:nvPicPr>
        <p:blipFill>
          <a:blip r:embed="rId7"/>
          <a:stretch>
            <a:fillRect/>
          </a:stretch>
        </p:blipFill>
        <p:spPr>
          <a:xfrm rot="0">
            <a:off x="12192000" y="6308801"/>
            <a:ext cx="10450286" cy="1499810"/>
          </a:xfrm>
          <a:prstGeom prst="rect">
            <a:avLst/>
          </a:prstGeom>
        </p:spPr>
      </p:pic>
      <p:pic>
        <p:nvPicPr>
          <p:cNvPr name="Picture 8" id="8"/>
          <p:cNvPicPr>
            <a:picLocks noChangeAspect="true"/>
          </p:cNvPicPr>
          <p:nvPr/>
        </p:nvPicPr>
        <p:blipFill>
          <a:blip r:embed="rId7"/>
          <a:stretch>
            <a:fillRect/>
          </a:stretch>
        </p:blipFill>
        <p:spPr>
          <a:xfrm rot="0">
            <a:off x="12192000" y="8050515"/>
            <a:ext cx="10450286" cy="1499810"/>
          </a:xfrm>
          <a:prstGeom prst="rect">
            <a:avLst/>
          </a:prstGeom>
        </p:spPr>
      </p:pic>
      <p:pic>
        <p:nvPicPr>
          <p:cNvPr name="Picture 9" id="9"/>
          <p:cNvPicPr>
            <a:picLocks noChangeAspect="true"/>
          </p:cNvPicPr>
          <p:nvPr/>
        </p:nvPicPr>
        <p:blipFill>
          <a:blip r:embed="rId7"/>
          <a:stretch>
            <a:fillRect/>
          </a:stretch>
        </p:blipFill>
        <p:spPr>
          <a:xfrm rot="0">
            <a:off x="12192000" y="9792229"/>
            <a:ext cx="10450286" cy="1499810"/>
          </a:xfrm>
          <a:prstGeom prst="rect">
            <a:avLst/>
          </a:prstGeom>
        </p:spPr>
      </p:pic>
      <p:sp>
        <p:nvSpPr>
          <p:cNvPr name="TextBox 10" id="10"/>
          <p:cNvSpPr txBox="true"/>
          <p:nvPr/>
        </p:nvSpPr>
        <p:spPr>
          <a:xfrm rot="0">
            <a:off x="12192000" y="4808991"/>
            <a:ext cx="10450286" cy="1016000"/>
          </a:xfrm>
          <a:prstGeom prst="rect">
            <a:avLst/>
          </a:prstGeom>
        </p:spPr>
        <p:txBody>
          <a:bodyPr anchor="ctr" rtlCol="false" tIns="0" lIns="0" bIns="0" rIns="0" wrap="squar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160" b="false" i="false" u="none" strike="noStrike">
                <a:solidFill>
                  <a:srgbClr val="333333"/>
                </a:solidFill>
                <a:latin typeface="Embedded Space Mono"/>
              </a:rPr>
              <a:t>Cloud computing provides the agility VerdeMode needs to scale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160" b="false" i="false" u="none" strike="noStrike">
                <a:solidFill>
                  <a:srgbClr val="333333"/>
                </a:solidFill>
                <a:latin typeface="Embedded Space Mono"/>
              </a:rPr>
              <a:t>globally without physical overhead.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2433905" y="6550706"/>
            <a:ext cx="11461448" cy="1016000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19" b="true" i="false" u="none" strike="noStrike">
                <a:solidFill>
                  <a:srgbClr val="F5F5DC"/>
                </a:solidFill>
                <a:latin typeface="Embedded Space Mono"/>
              </a:rPr>
              <a:t>Scalability:</a:t>
            </a:r>
            <a:r>
              <a:rPr lang="en-US" sz="2419" b="false" i="false" u="none" strike="noStrike">
                <a:solidFill>
                  <a:srgbClr val="F5F5DC"/>
                </a:solidFill>
                <a:latin typeface="Embedded Space Mono"/>
              </a:rPr>
              <a:t> Handling traffic spikes during eco-sales.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2433905" y="8292419"/>
            <a:ext cx="11461448" cy="1016000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249" b="true" i="false" u="none" strike="noStrike">
                <a:solidFill>
                  <a:srgbClr val="F5F5DC"/>
                </a:solidFill>
                <a:latin typeface="Embedded Space Mono"/>
              </a:rPr>
              <a:t>Collaboration:</a:t>
            </a:r>
            <a:r>
              <a:rPr lang="en-US" sz="2249" b="false" i="false" u="none" strike="noStrike">
                <a:solidFill>
                  <a:srgbClr val="F5F5DC"/>
                </a:solidFill>
                <a:latin typeface="Embedded Space Mono"/>
              </a:rPr>
              <a:t> Real-time inventory sync across suppliers.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2433905" y="10034134"/>
            <a:ext cx="11461448" cy="1016000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16" b="true" i="false" u="none" strike="noStrike">
                <a:solidFill>
                  <a:srgbClr val="F5F5DC"/>
                </a:solidFill>
                <a:latin typeface="Embedded Space Mono"/>
              </a:rPr>
              <a:t>Efficiency:</a:t>
            </a:r>
            <a:r>
              <a:rPr lang="en-US" sz="2616" b="false" i="false" u="none" strike="noStrike">
                <a:solidFill>
                  <a:srgbClr val="F5F5DC"/>
                </a:solidFill>
                <a:latin typeface="Embedded Space Mono"/>
              </a:rPr>
              <a:t> Reduced local server energy footprint.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2192000" y="3512532"/>
            <a:ext cx="12017829" cy="812649"/>
          </a:xfrm>
          <a:prstGeom prst="rect">
            <a:avLst/>
          </a:prstGeom>
        </p:spPr>
        <p:txBody>
          <a:bodyPr anchor="ctr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320" b="true" i="false" u="none" strike="noStrike">
                <a:solidFill>
                  <a:srgbClr val="2D5A27"/>
                </a:solidFill>
                <a:latin typeface="Embedded Space Mono"/>
              </a:rPr>
              <a:t>The Cloud Advantage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Freeform 15" id="15"/>
          <p:cNvSpPr/>
          <p:nvPr/>
        </p:nvSpPr>
        <p:spPr>
          <a:xfrm rot="0">
            <a:off x="11991033" y="2412331"/>
            <a:ext cx="10852220" cy="628022"/>
          </a:xfrm>
          <a:custGeom>
            <a:avLst/>
            <a:gdLst/>
            <a:ahLst/>
            <a:cxnLst/>
            <a:rect r="r" b="b" t="t" l="l"/>
            <a:pathLst>
              <a:path w="5486400" h="317500">
                <a:moveTo>
                  <a:pt x="5486400" y="317500"/>
                </a:moveTo>
                <a:lnTo>
                  <a:pt x="0" y="317500"/>
                </a:lnTo>
                <a:lnTo>
                  <a:pt x="0" y="0"/>
                </a:lnTo>
                <a:lnTo>
                  <a:pt x="5486400" y="0"/>
                </a:lnTo>
                <a:close/>
              </a:path>
            </a:pathLst>
          </a:custGeom>
          <a:solidFill>
            <a:srgbClr val="2D5A27"/>
          </a:solidFill>
        </p:spPr>
      </p:sp>
      <p:sp>
        <p:nvSpPr>
          <p:cNvPr name="TextBox 16" id="16"/>
          <p:cNvSpPr txBox="true"/>
          <p:nvPr/>
        </p:nvSpPr>
        <p:spPr>
          <a:xfrm rot="0">
            <a:off x="12192000" y="2512815"/>
            <a:ext cx="12017829" cy="427055"/>
          </a:xfrm>
          <a:prstGeom prst="rect">
            <a:avLst/>
          </a:prstGeom>
        </p:spPr>
        <p:txBody>
          <a:bodyPr anchor="ctr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270" b="false" i="false" u="none" strike="noStrike">
                <a:solidFill>
                  <a:srgbClr val="F5F5DC"/>
                </a:solidFill>
                <a:latin typeface="Embedded Space Mono"/>
              </a:rPr>
              <a:t>INFRASTRUCTURE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 noSelect="fals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name="Picture 3" id="3"/>
          <p:cNvPicPr>
            <a:picLocks noChangeAspect="true"/>
          </p:cNvPicPr>
          <p:nvPr/>
        </p:nvPicPr>
        <p:blipFill>
          <a:blip r:embed="rId3"/>
          <a:stretch>
            <a:fillRect/>
          </a:stretch>
        </p:blipFill>
        <p:spPr>
          <a:xfrm rot="0">
            <a:off x="722174" y="326572"/>
            <a:ext cx="22939653" cy="13062857"/>
          </a:xfrm>
          <a:prstGeom prst="rect">
            <a:avLst/>
          </a:prstGeom>
        </p:spPr>
      </p:pic>
      <p:pic>
        <p:nvPicPr>
          <p:cNvPr name="Picture 4" id="4"/>
          <p:cNvPicPr>
            <a:picLocks noChangeAspect="true"/>
          </p:cNvPicPr>
          <p:nvPr/>
        </p:nvPicPr>
        <p:blipFill>
          <a:blip r:embed="rId4"/>
          <a:stretch>
            <a:fillRect/>
          </a:stretch>
        </p:blipFill>
        <p:spPr>
          <a:xfrm rot="0">
            <a:off x="722174" y="326572"/>
            <a:ext cx="22939653" cy="13062857"/>
          </a:xfrm>
          <a:prstGeom prst="rect">
            <a:avLst/>
          </a:prstGeom>
          <a:effectLst>
            <a:outerShdw algn="ctr" blurRad="0" dir="2700000" dist="1802309" sx="100000" sy="100000">
              <a:srgbClr val="333333">
                <a:alpha val="100000"/>
              </a:srgbClr>
            </a:outerShdw>
          </a:effectLst>
        </p:spPr>
      </p:pic>
      <p:pic>
        <p:nvPicPr>
          <p:cNvPr name="Picture 5" id="5"/>
          <p:cNvPicPr>
            <a:picLocks noChangeAspect="true"/>
          </p:cNvPicPr>
          <p:nvPr/>
        </p:nvPicPr>
        <p:blipFill>
          <a:blip r:embed="rId5"/>
          <a:stretch>
            <a:fillRect/>
          </a:stretch>
        </p:blipFill>
        <p:spPr>
          <a:xfrm rot="0"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name="Picture 6" id="6"/>
          <p:cNvPicPr>
            <a:picLocks noChangeAspect="true"/>
          </p:cNvPicPr>
          <p:nvPr/>
        </p:nvPicPr>
        <p:blipFill>
          <a:blip r:embed="rId6"/>
          <a:stretch>
            <a:fillRect/>
          </a:stretch>
        </p:blipFill>
        <p:spPr>
          <a:xfrm rot="0">
            <a:off x="1717523" y="3679220"/>
            <a:ext cx="6628191" cy="8573257"/>
          </a:xfrm>
          <a:prstGeom prst="rect">
            <a:avLst/>
          </a:prstGeom>
        </p:spPr>
      </p:pic>
      <p:pic>
        <p:nvPicPr>
          <p:cNvPr name="Picture 7" id="7"/>
          <p:cNvPicPr>
            <a:picLocks noChangeAspect="true"/>
          </p:cNvPicPr>
          <p:nvPr/>
        </p:nvPicPr>
        <p:blipFill>
          <a:blip r:embed="rId6"/>
          <a:stretch>
            <a:fillRect/>
          </a:stretch>
        </p:blipFill>
        <p:spPr>
          <a:xfrm rot="0">
            <a:off x="8877905" y="3679220"/>
            <a:ext cx="6628191" cy="8573257"/>
          </a:xfrm>
          <a:prstGeom prst="rect">
            <a:avLst/>
          </a:prstGeom>
        </p:spPr>
      </p:pic>
      <p:pic>
        <p:nvPicPr>
          <p:cNvPr name="Picture 8" id="8"/>
          <p:cNvPicPr>
            <a:picLocks noChangeAspect="true"/>
          </p:cNvPicPr>
          <p:nvPr/>
        </p:nvPicPr>
        <p:blipFill>
          <a:blip r:embed="rId6"/>
          <a:stretch>
            <a:fillRect/>
          </a:stretch>
        </p:blipFill>
        <p:spPr>
          <a:xfrm rot="0">
            <a:off x="16038286" y="3679220"/>
            <a:ext cx="6628191" cy="8573257"/>
          </a:xfrm>
          <a:prstGeom prst="rect">
            <a:avLst/>
          </a:prstGeom>
        </p:spPr>
      </p:pic>
      <p:sp>
        <p:nvSpPr>
          <p:cNvPr name="TextBox 9" id="9"/>
          <p:cNvSpPr txBox="true"/>
          <p:nvPr/>
        </p:nvSpPr>
        <p:spPr>
          <a:xfrm rot="0">
            <a:off x="174171" y="2116667"/>
            <a:ext cx="24035658" cy="812649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fontAlgn="base" mar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320" b="true" i="false" u="none" strike="noStrike">
                <a:solidFill>
                  <a:srgbClr val="2D5A27"/>
                </a:solidFill>
                <a:latin typeface="Embedded Space Mono"/>
              </a:rPr>
              <a:t>Security Standards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2177143" y="4961315"/>
            <a:ext cx="6565295" cy="2032000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532" b="false" i="false" u="none" strike="noStrike">
                <a:solidFill>
                  <a:srgbClr val="333333"/>
                </a:solidFill>
                <a:latin typeface="Embedded Space Mono"/>
              </a:rPr>
              <a:t>End-to-end 256-bit encryption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532" b="false" i="false" u="none" strike="noStrike">
                <a:solidFill>
                  <a:srgbClr val="333333"/>
                </a:solidFill>
                <a:latin typeface="Embedded Space Mono"/>
              </a:rPr>
              <a:t>for all customer transactions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532" b="false" i="false" u="none" strike="noStrike">
                <a:solidFill>
                  <a:srgbClr val="333333"/>
                </a:solidFill>
                <a:latin typeface="Embedded Space Mono"/>
              </a:rPr>
              <a:t>and personal data.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9337524" y="4961315"/>
            <a:ext cx="5708952" cy="1524000"/>
          </a:xfrm>
          <a:prstGeom prst="rect">
            <a:avLst/>
          </a:prstGeom>
        </p:spPr>
        <p:txBody>
          <a:bodyPr anchor="t" rtlCol="false" tIns="0" lIns="0" bIns="0" rIns="0" wrap="squar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025" b="false" i="false" u="none" strike="noStrike">
                <a:solidFill>
                  <a:srgbClr val="333333"/>
                </a:solidFill>
                <a:latin typeface="Embedded Space Mono"/>
              </a:rPr>
              <a:t>Multi-layered firewall and cloud-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025" b="false" i="false" u="none" strike="noStrike">
                <a:solidFill>
                  <a:srgbClr val="333333"/>
                </a:solidFill>
                <a:latin typeface="Embedded Space Mono"/>
              </a:rPr>
              <a:t>based traffic filtering to ensure</a:t>
            </a:r>
          </a:p>
          <a:p>
            <a:pPr fontAlgn="base" marL="0" algn="l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025" b="false" i="false" u="none" strike="noStrike">
                <a:solidFill>
                  <a:srgbClr val="333333"/>
                </a:solidFill>
                <a:latin typeface="Embedded Space Mono"/>
              </a:rPr>
              <a:t>99.9% uptime.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6497905" y="4961315"/>
            <a:ext cx="6565295" cy="1524000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25" b="false" i="false" u="none" strike="noStrike">
                <a:solidFill>
                  <a:srgbClr val="333333"/>
                </a:solidFill>
                <a:latin typeface="Embedded Space Mono"/>
              </a:rPr>
              <a:t>GDPR and PCI-DSS Level 1 compliance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25" b="false" i="false" u="none" strike="noStrike">
                <a:solidFill>
                  <a:srgbClr val="333333"/>
                </a:solidFill>
                <a:latin typeface="Embedded Space Mono"/>
              </a:rPr>
              <a:t>to maintain the highest trust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25" b="false" i="false" u="none" strike="noStrike">
                <a:solidFill>
                  <a:srgbClr val="333333"/>
                </a:solidFill>
                <a:latin typeface="Embedded Space Mono"/>
              </a:rPr>
              <a:t>standards.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2177143" y="4138839"/>
            <a:ext cx="6565295" cy="628952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43" b="true" i="false" u="none" strike="noStrike">
                <a:solidFill>
                  <a:srgbClr val="5D4037"/>
                </a:solidFill>
                <a:latin typeface="Embedded Space Mono"/>
              </a:rPr>
              <a:t>SSL &amp; Encryption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9337524" y="4138839"/>
            <a:ext cx="6565295" cy="628952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43" b="true" i="false" u="none" strike="noStrike">
                <a:solidFill>
                  <a:srgbClr val="5D4037"/>
                </a:solidFill>
                <a:latin typeface="Embedded Space Mono"/>
              </a:rPr>
              <a:t>DDoS Mitigation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16497905" y="4138839"/>
            <a:ext cx="6565295" cy="628952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43" b="true" i="false" u="none" strike="noStrike">
                <a:solidFill>
                  <a:srgbClr val="5D4037"/>
                </a:solidFill>
                <a:latin typeface="Embedded Space Mono"/>
              </a:rPr>
              <a:t>Compliance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Freeform 16" id="16"/>
          <p:cNvSpPr/>
          <p:nvPr/>
        </p:nvSpPr>
        <p:spPr>
          <a:xfrm rot="0">
            <a:off x="10444103" y="1467991"/>
            <a:ext cx="3495415" cy="692590"/>
          </a:xfrm>
          <a:custGeom>
            <a:avLst/>
            <a:gdLst/>
            <a:ahLst/>
            <a:cxnLst/>
            <a:rect r="r" b="b" t="t" l="l"/>
            <a:pathLst>
              <a:path w="1602383" h="317500">
                <a:moveTo>
                  <a:pt x="1602383" y="317500"/>
                </a:moveTo>
                <a:lnTo>
                  <a:pt x="0" y="317500"/>
                </a:lnTo>
                <a:lnTo>
                  <a:pt x="0" y="0"/>
                </a:lnTo>
                <a:lnTo>
                  <a:pt x="1602383" y="0"/>
                </a:lnTo>
                <a:close/>
              </a:path>
            </a:pathLst>
          </a:custGeom>
          <a:solidFill>
            <a:srgbClr val="5D4037"/>
          </a:solidFill>
        </p:spPr>
      </p:sp>
      <p:sp>
        <p:nvSpPr>
          <p:cNvPr name="TextBox 17" id="17"/>
          <p:cNvSpPr txBox="true"/>
          <p:nvPr/>
        </p:nvSpPr>
        <p:spPr>
          <a:xfrm rot="0">
            <a:off x="10436820" y="1578805"/>
            <a:ext cx="3509982" cy="470961"/>
          </a:xfrm>
          <a:prstGeom prst="rect">
            <a:avLst/>
          </a:prstGeom>
        </p:spPr>
        <p:txBody>
          <a:bodyPr anchor="ctr" rtlCol="false" tIns="0" lIns="0" bIns="0" rIns="0" wrap="none"/>
          <a:lstStyle/>
          <a:p>
            <a:pPr algn="ctr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503" b="false" i="false" u="none" strike="noStrike">
                <a:solidFill>
                  <a:srgbClr val="F5F5DC"/>
                </a:solidFill>
                <a:latin typeface="Embedded Space Mono"/>
              </a:rPr>
              <a:t>DATA PROTECTION</a:t>
            </a:r>
          </a:p>
          <a:p>
            <a:pPr algn="ctr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 noSelect="fals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name="Picture 3" id="3"/>
          <p:cNvPicPr>
            <a:picLocks noChangeAspect="true"/>
          </p:cNvPicPr>
          <p:nvPr/>
        </p:nvPicPr>
        <p:blipFill>
          <a:blip r:embed="rId3"/>
          <a:stretch>
            <a:fillRect/>
          </a:stretch>
        </p:blipFill>
        <p:spPr>
          <a:xfrm rot="0">
            <a:off x="722174" y="326572"/>
            <a:ext cx="22939653" cy="13062857"/>
          </a:xfrm>
          <a:prstGeom prst="rect">
            <a:avLst/>
          </a:prstGeom>
        </p:spPr>
      </p:pic>
      <p:pic>
        <p:nvPicPr>
          <p:cNvPr name="Picture 4" id="4"/>
          <p:cNvPicPr>
            <a:picLocks noChangeAspect="true"/>
          </p:cNvPicPr>
          <p:nvPr/>
        </p:nvPicPr>
        <p:blipFill>
          <a:blip r:embed="rId4"/>
          <a:stretch>
            <a:fillRect/>
          </a:stretch>
        </p:blipFill>
        <p:spPr>
          <a:xfrm rot="0">
            <a:off x="722174" y="326572"/>
            <a:ext cx="22939653" cy="13062857"/>
          </a:xfrm>
          <a:prstGeom prst="rect">
            <a:avLst/>
          </a:prstGeom>
          <a:effectLst>
            <a:outerShdw algn="ctr" blurRad="0" dir="2700000" dist="1802309" sx="100000" sy="100000">
              <a:srgbClr val="333333">
                <a:alpha val="100000"/>
              </a:srgbClr>
            </a:outerShdw>
          </a:effectLst>
        </p:spPr>
      </p:pic>
      <p:pic>
        <p:nvPicPr>
          <p:cNvPr name="Picture 5" id="5"/>
          <p:cNvPicPr>
            <a:picLocks noChangeAspect="true"/>
          </p:cNvPicPr>
          <p:nvPr/>
        </p:nvPicPr>
        <p:blipFill>
          <a:blip r:embed="rId5"/>
          <a:stretch>
            <a:fillRect/>
          </a:stretch>
        </p:blipFill>
        <p:spPr>
          <a:xfrm rot="0"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name="Picture 6" id="6"/>
          <p:cNvPicPr>
            <a:picLocks noChangeAspect="true"/>
          </p:cNvPicPr>
          <p:nvPr/>
        </p:nvPicPr>
        <p:blipFill>
          <a:blip r:embed="rId6"/>
          <a:stretch>
            <a:fillRect/>
          </a:stretch>
        </p:blipFill>
        <p:spPr>
          <a:xfrm rot="0">
            <a:off x="13353142" y="326572"/>
            <a:ext cx="10450286" cy="13062857"/>
          </a:xfrm>
          <a:prstGeom prst="rect">
            <a:avLst/>
          </a:prstGeom>
        </p:spPr>
      </p:pic>
      <p:pic>
        <p:nvPicPr>
          <p:cNvPr name="Picture 7" id="7"/>
          <p:cNvPicPr>
            <a:picLocks noChangeAspect="true"/>
          </p:cNvPicPr>
          <p:nvPr/>
        </p:nvPicPr>
        <p:blipFill>
          <a:blip r:embed="rId7"/>
          <a:stretch>
            <a:fillRect/>
          </a:stretch>
        </p:blipFill>
        <p:spPr>
          <a:xfrm rot="0">
            <a:off x="2920622" y="5215391"/>
            <a:ext cx="5769428" cy="3276600"/>
          </a:xfrm>
          <a:prstGeom prst="rect">
            <a:avLst/>
          </a:prstGeom>
        </p:spPr>
      </p:pic>
      <p:sp>
        <p:nvSpPr>
          <p:cNvPr name="TextBox 8" id="8"/>
          <p:cNvSpPr txBox="true"/>
          <p:nvPr/>
        </p:nvSpPr>
        <p:spPr>
          <a:xfrm rot="0">
            <a:off x="1741336" y="10106705"/>
            <a:ext cx="12017829" cy="943429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06" b="false" i="false" u="none" strike="noStrike">
                <a:solidFill>
                  <a:srgbClr val="333333"/>
                </a:solidFill>
                <a:latin typeface="Embedded Space Mono"/>
              </a:rPr>
              <a:t>Projected high retention rates (60%) through community-driven slow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06" b="false" i="false" u="none" strike="noStrike">
                <a:solidFill>
                  <a:srgbClr val="333333"/>
                </a:solidFill>
                <a:latin typeface="Embedded Space Mono"/>
              </a:rPr>
              <a:t>fashion values.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2321530" y="3681488"/>
            <a:ext cx="11350606" cy="822476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372" b="true" i="false" u="none" strike="noStrike">
                <a:solidFill>
                  <a:srgbClr val="2D5A27"/>
                </a:solidFill>
                <a:latin typeface="Embedded Space Mono"/>
              </a:rPr>
              <a:t>Growth &amp; Impact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Freeform 10" id="10"/>
          <p:cNvSpPr/>
          <p:nvPr/>
        </p:nvSpPr>
        <p:spPr>
          <a:xfrm rot="0">
            <a:off x="1540368" y="2653393"/>
            <a:ext cx="10852220" cy="653143"/>
          </a:xfrm>
          <a:custGeom>
            <a:avLst/>
            <a:gdLst/>
            <a:ahLst/>
            <a:cxnLst/>
            <a:rect r="r" b="b" t="t" l="l"/>
            <a:pathLst>
              <a:path w="5486400" h="330200">
                <a:moveTo>
                  <a:pt x="5486400" y="330200"/>
                </a:moveTo>
                <a:lnTo>
                  <a:pt x="0" y="330200"/>
                </a:lnTo>
                <a:lnTo>
                  <a:pt x="0" y="0"/>
                </a:lnTo>
                <a:lnTo>
                  <a:pt x="5486400" y="0"/>
                </a:lnTo>
                <a:close/>
              </a:path>
            </a:pathLst>
          </a:custGeom>
          <a:solidFill>
            <a:srgbClr val="2D5A27"/>
          </a:solidFill>
        </p:spPr>
      </p:sp>
      <p:sp>
        <p:nvSpPr>
          <p:cNvPr name="TextBox 11" id="11"/>
          <p:cNvSpPr txBox="true"/>
          <p:nvPr/>
        </p:nvSpPr>
        <p:spPr>
          <a:xfrm rot="0">
            <a:off x="1741336" y="2753877"/>
            <a:ext cx="12017829" cy="452176"/>
          </a:xfrm>
          <a:prstGeom prst="rect">
            <a:avLst/>
          </a:prstGeom>
        </p:spPr>
        <p:txBody>
          <a:bodyPr anchor="ctr" rtlCol="false" tIns="0" lIns="0" bIns="0" rIns="0" wrap="none"/>
          <a:lstStyle/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373" b="false" i="false" u="none" strike="noStrike">
                <a:solidFill>
                  <a:srgbClr val="F5F5DC"/>
                </a:solidFill>
                <a:latin typeface="Embedded Space Mono"/>
              </a:rPr>
              <a:t>IMPACT ANALYSIS</a:t>
            </a:r>
          </a:p>
          <a:p>
            <a:pPr algn="l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 noSelect="fals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name="Picture 3" id="3"/>
          <p:cNvPicPr>
            <a:picLocks noChangeAspect="true"/>
          </p:cNvPicPr>
          <p:nvPr/>
        </p:nvPicPr>
        <p:blipFill>
          <a:blip r:embed="rId3"/>
          <a:stretch>
            <a:fillRect/>
          </a:stretch>
        </p:blipFill>
        <p:spPr>
          <a:xfrm rot="0">
            <a:off x="580572" y="372337"/>
            <a:ext cx="23222857" cy="12971326"/>
          </a:xfrm>
          <a:prstGeom prst="rect">
            <a:avLst/>
          </a:prstGeom>
        </p:spPr>
      </p:pic>
      <p:pic>
        <p:nvPicPr>
          <p:cNvPr name="Picture 4" id="4"/>
          <p:cNvPicPr>
            <a:picLocks noChangeAspect="true"/>
          </p:cNvPicPr>
          <p:nvPr/>
        </p:nvPicPr>
        <p:blipFill>
          <a:blip r:embed="rId4"/>
          <a:stretch>
            <a:fillRect/>
          </a:stretch>
        </p:blipFill>
        <p:spPr>
          <a:xfrm rot="0">
            <a:off x="580572" y="372337"/>
            <a:ext cx="23222857" cy="12971326"/>
          </a:xfrm>
          <a:prstGeom prst="rect">
            <a:avLst/>
          </a:prstGeom>
          <a:effectLst>
            <a:outerShdw algn="ctr" blurRad="0" dir="2700000" dist="1183498" sx="100000" sy="100000">
              <a:srgbClr val="333333">
                <a:alpha val="100000"/>
              </a:srgbClr>
            </a:outerShdw>
          </a:effectLst>
        </p:spPr>
      </p:pic>
      <p:pic>
        <p:nvPicPr>
          <p:cNvPr name="Picture 5" id="5"/>
          <p:cNvPicPr>
            <a:picLocks noChangeAspect="true"/>
          </p:cNvPicPr>
          <p:nvPr/>
        </p:nvPicPr>
        <p:blipFill>
          <a:blip r:embed="rId5"/>
          <a:stretch>
            <a:fillRect/>
          </a:stretch>
        </p:blipFill>
        <p:spPr>
          <a:xfrm rot="0"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name="Picture 6" id="6"/>
          <p:cNvPicPr>
            <a:picLocks noChangeAspect="true"/>
          </p:cNvPicPr>
          <p:nvPr/>
        </p:nvPicPr>
        <p:blipFill>
          <a:blip r:embed="rId6"/>
          <a:stretch>
            <a:fillRect/>
          </a:stretch>
        </p:blipFill>
        <p:spPr>
          <a:xfrm rot="0">
            <a:off x="580572" y="326572"/>
            <a:ext cx="23222855" cy="13062857"/>
          </a:xfrm>
          <a:prstGeom prst="rect">
            <a:avLst/>
          </a:prstGeom>
        </p:spPr>
      </p:pic>
      <p:sp>
        <p:nvSpPr>
          <p:cNvPr name="TextBox 7" id="7"/>
          <p:cNvSpPr txBox="true"/>
          <p:nvPr/>
        </p:nvSpPr>
        <p:spPr>
          <a:xfrm rot="0">
            <a:off x="4224016" y="4980970"/>
            <a:ext cx="15935968" cy="1117298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fontAlgn="base" mar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5940" b="true" i="false" u="none" strike="noStrike">
                <a:solidFill>
                  <a:srgbClr val="F5F5DC"/>
                </a:solidFill>
                <a:latin typeface="Embedded Space Mono"/>
              </a:rPr>
              <a:t>Thank You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4224016" y="6485316"/>
            <a:ext cx="15935968" cy="870857"/>
          </a:xfrm>
          <a:prstGeom prst="rect">
            <a:avLst/>
          </a:prstGeom>
        </p:spPr>
        <p:txBody>
          <a:bodyPr anchor="t" rtlCol="false" tIns="0" lIns="0" bIns="0" rIns="0" wrap="none"/>
          <a:lstStyle/>
          <a:p>
            <a:pPr fontAlgn="base" mar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571" b="false" i="false" u="none" strike="noStrike">
                <a:solidFill>
                  <a:srgbClr val="F5F5DC"/>
                </a:solidFill>
                <a:latin typeface="Embedded Space Mono"/>
              </a:rPr>
              <a:t>Join the Revolution at VerdeMode Studio</a:t>
            </a:r>
          </a:p>
        </p:txBody>
      </p:sp>
      <p:sp>
        <p:nvSpPr>
          <p:cNvPr name="Freeform 9" id="9"/>
          <p:cNvSpPr/>
          <p:nvPr/>
        </p:nvSpPr>
        <p:spPr>
          <a:xfrm rot="0">
            <a:off x="5043446" y="8089098"/>
            <a:ext cx="3669551" cy="687102"/>
          </a:xfrm>
          <a:custGeom>
            <a:avLst/>
            <a:gdLst/>
            <a:ahLst/>
            <a:cxnLst/>
            <a:rect r="r" b="b" t="t" l="l"/>
            <a:pathLst>
              <a:path w="1695648" h="317500">
                <a:moveTo>
                  <a:pt x="1695648" y="317500"/>
                </a:moveTo>
                <a:lnTo>
                  <a:pt x="0" y="317500"/>
                </a:lnTo>
                <a:lnTo>
                  <a:pt x="0" y="0"/>
                </a:lnTo>
                <a:lnTo>
                  <a:pt x="1695648" y="0"/>
                </a:lnTo>
                <a:close/>
              </a:path>
            </a:pathLst>
          </a:custGeom>
          <a:solidFill>
            <a:srgbClr val="2D5A27"/>
          </a:solidFill>
        </p:spPr>
      </p:sp>
      <p:sp>
        <p:nvSpPr>
          <p:cNvPr name="TextBox 10" id="10"/>
          <p:cNvSpPr txBox="true"/>
          <p:nvPr/>
        </p:nvSpPr>
        <p:spPr>
          <a:xfrm rot="0">
            <a:off x="5021083" y="8199034"/>
            <a:ext cx="3714278" cy="467229"/>
          </a:xfrm>
          <a:prstGeom prst="rect">
            <a:avLst/>
          </a:prstGeom>
        </p:spPr>
        <p:txBody>
          <a:bodyPr anchor="ctr" rtlCol="false" tIns="0" lIns="0" bIns="0" rIns="0" wrap="none"/>
          <a:lstStyle/>
          <a:p>
            <a:pPr algn="ctr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84" b="false" i="false" u="none" strike="noStrike">
                <a:solidFill>
                  <a:srgbClr val="F5F5DC"/>
                </a:solidFill>
                <a:latin typeface="Embedded Space Mono"/>
              </a:rPr>
              <a:t>verdemode.studio</a:t>
            </a:r>
          </a:p>
          <a:p>
            <a:pPr algn="ctr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  <p:sp>
        <p:nvSpPr>
          <p:cNvPr name="Freeform 11" id="11"/>
          <p:cNvSpPr/>
          <p:nvPr/>
        </p:nvSpPr>
        <p:spPr>
          <a:xfrm rot="0">
            <a:off x="8741256" y="8064401"/>
            <a:ext cx="2635270" cy="736495"/>
          </a:xfrm>
          <a:custGeom>
            <a:avLst/>
            <a:gdLst/>
            <a:ahLst/>
            <a:cxnLst/>
            <a:rect r="r" b="b" t="t" l="l"/>
            <a:pathLst>
              <a:path w="1136055" h="317500">
                <a:moveTo>
                  <a:pt x="1136055" y="317500"/>
                </a:moveTo>
                <a:lnTo>
                  <a:pt x="0" y="317500"/>
                </a:lnTo>
                <a:lnTo>
                  <a:pt x="0" y="0"/>
                </a:lnTo>
                <a:lnTo>
                  <a:pt x="1136055" y="0"/>
                </a:lnTo>
                <a:close/>
              </a:path>
            </a:pathLst>
          </a:custGeom>
          <a:solidFill>
            <a:srgbClr val="2D5A27"/>
          </a:solidFill>
        </p:spPr>
      </p:sp>
      <p:sp>
        <p:nvSpPr>
          <p:cNvPr name="TextBox 12" id="12"/>
          <p:cNvSpPr txBox="true"/>
          <p:nvPr/>
        </p:nvSpPr>
        <p:spPr>
          <a:xfrm rot="0">
            <a:off x="8814641" y="8182241"/>
            <a:ext cx="2488501" cy="500816"/>
          </a:xfrm>
          <a:prstGeom prst="rect">
            <a:avLst/>
          </a:prstGeom>
        </p:spPr>
        <p:txBody>
          <a:bodyPr anchor="ctr" rtlCol="false" tIns="0" lIns="0" bIns="0" rIns="0" wrap="none"/>
          <a:lstStyle/>
          <a:p>
            <a:pPr algn="ctr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  <a:p>
            <a:pPr fontAlgn="base" mar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62" b="false" i="false" u="none" strike="noStrike">
                <a:solidFill>
                  <a:srgbClr val="F5F5DC"/>
                </a:solidFill>
                <a:latin typeface="Embedded Space Mono"/>
              </a:rPr>
              <a:t>@verdemode</a:t>
            </a:r>
          </a:p>
          <a:p>
            <a:pPr algn="ctr" marL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Space Mono"/>
              </a:rPr>
              <a:t>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8-created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1422400" y="1422400"/>
            <a:ext cx="2261616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2000" spc="200" kern="0" dirty="0">
                <a:solidFill>
                  <a:srgbClr val="2D5A27"/>
                </a:solidFill>
                <a:latin typeface="Press Start 2P" pitchFamily="34" charset="0"/>
                <a:ea typeface="Press Start 2P" pitchFamily="34" charset="-122"/>
                <a:cs typeface="Press Start 2P" pitchFamily="34" charset="-120"/>
              </a:rPr>
              <a:t>STRATEGIC NEXT STEPS</a:t>
            </a:r>
            <a:endParaRPr lang="en-US" sz="2000" dirty="0"/>
          </a:p>
        </p:txBody>
      </p:sp>
      <p:sp>
        <p:nvSpPr>
          <p:cNvPr id="4" name="Text 1"/>
          <p:cNvSpPr/>
          <p:nvPr/>
        </p:nvSpPr>
        <p:spPr>
          <a:xfrm>
            <a:off x="1422400" y="2082800"/>
            <a:ext cx="22616160" cy="10056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10000"/>
              </a:lnSpc>
              <a:buNone/>
            </a:pPr>
            <a:r>
              <a:rPr lang="en-US" sz="7200" b="1" dirty="0">
                <a:solidFill>
                  <a:srgbClr val="2D5A27"/>
                </a:solidFill>
                <a:latin typeface="Fira Code" pitchFamily="34" charset="0"/>
                <a:ea typeface="Fira Code" pitchFamily="34" charset="-122"/>
                <a:cs typeface="Fira Code" pitchFamily="34" charset="-120"/>
              </a:rPr>
              <a:t>Expand the VerdeMode Vision</a:t>
            </a:r>
            <a:endParaRPr lang="en-US" sz="7200" dirty="0"/>
          </a:p>
        </p:txBody>
      </p:sp>
      <p:sp>
        <p:nvSpPr>
          <p:cNvPr id="5" name="Text 2"/>
          <p:cNvSpPr/>
          <p:nvPr/>
        </p:nvSpPr>
        <p:spPr>
          <a:xfrm>
            <a:off x="1422400" y="3291681"/>
            <a:ext cx="21336000" cy="12795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40000"/>
              </a:lnSpc>
              <a:buNone/>
            </a:pPr>
            <a:r>
              <a:rPr lang="en-US" sz="3600" dirty="0">
                <a:solidFill>
                  <a:srgbClr val="333333"/>
                </a:solidFill>
                <a:latin typeface="Fira Code" pitchFamily="34" charset="0"/>
                <a:ea typeface="Fira Code" pitchFamily="34" charset="-122"/>
                <a:cs typeface="Fira Code" pitchFamily="34" charset="-120"/>
              </a:rPr>
              <a:t>That is the core of VerdeMode Studio. The links below let you keep going — explore the canvas, listen to the plan, or chat with the AI.</a:t>
            </a:r>
            <a:endParaRPr lang="en-US" sz="3600" dirty="0"/>
          </a:p>
        </p:txBody>
      </p:sp>
      <p:sp>
        <p:nvSpPr>
          <p:cNvPr id="6" name="Text 3"/>
          <p:cNvSpPr/>
          <p:nvPr/>
        </p:nvSpPr>
        <p:spPr>
          <a:xfrm>
            <a:off x="2235200" y="5828506"/>
            <a:ext cx="8226445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333333"/>
                </a:solidFill>
                <a:latin typeface="Fira Code" pitchFamily="34" charset="0"/>
                <a:ea typeface="Fira Code" pitchFamily="34" charset="-122"/>
                <a:cs typeface="Fira Code" pitchFamily="34" charset="-120"/>
              </a:rPr>
              <a:t>These are live links — click to open</a:t>
            </a:r>
            <a:endParaRPr lang="en-US" sz="2800" dirty="0"/>
          </a:p>
        </p:txBody>
      </p:sp>
      <p:sp>
        <p:nvSpPr>
          <p:cNvPr id="7" name="Text 4">
            <a:hlinkClick r:id="rId2" tooltip=""/>
          </p:cNvPr>
          <p:cNvSpPr/>
          <p:nvPr/>
        </p:nvSpPr>
        <p:spPr>
          <a:xfrm>
            <a:off x="2844800" y="7631906"/>
            <a:ext cx="4178856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3200" b="1" u="sng" dirty="0">
                <a:solidFill>
                  <a:srgbClr val="2D5A27"/>
                </a:solidFill>
                <a:latin typeface="Fira Code" pitchFamily="34" charset="0"/>
                <a:ea typeface="Fira Code" pitchFamily="34" charset="-122"/>
                <a:cs typeface="Fira Code" pitchFamily="34" charset="-120"/>
                <a:hlinkClick r:id="rId2" invalidUrl="" action="" tgtFrame="" tooltip="" history="1" highlightClick="0" endSnd="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Explore the room</a:t>
            </a:r>
            <a:endParaRPr lang="en-US" sz="3200" dirty="0"/>
          </a:p>
        </p:txBody>
      </p:sp>
      <p:sp>
        <p:nvSpPr>
          <p:cNvPr id="8" name="Text 5">
            <a:hlinkClick r:id="rId3" tooltip=""/>
          </p:cNvPr>
          <p:cNvSpPr/>
          <p:nvPr/>
        </p:nvSpPr>
        <p:spPr>
          <a:xfrm>
            <a:off x="13868400" y="7631906"/>
            <a:ext cx="4701004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3200" b="1" u="sng" dirty="0">
                <a:solidFill>
                  <a:srgbClr val="2D5A27"/>
                </a:solidFill>
                <a:latin typeface="Fira Code" pitchFamily="34" charset="0"/>
                <a:ea typeface="Fira Code" pitchFamily="34" charset="-122"/>
                <a:cs typeface="Fira Code" pitchFamily="34" charset="-120"/>
                <a:hlinkClick r:id="rId3" invalidUrl="" action="" tgtFrame="" tooltip="" history="1" highlightClick="0" endSnd="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Listen to the plan</a:t>
            </a:r>
            <a:endParaRPr lang="en-US" sz="3200" dirty="0"/>
          </a:p>
        </p:txBody>
      </p:sp>
      <p:sp>
        <p:nvSpPr>
          <p:cNvPr id="9" name="Text 6"/>
          <p:cNvSpPr/>
          <p:nvPr/>
        </p:nvSpPr>
        <p:spPr>
          <a:xfrm>
            <a:off x="1879600" y="8559006"/>
            <a:ext cx="1008126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50000"/>
              </a:lnSpc>
              <a:buNone/>
            </a:pPr>
            <a:r>
              <a:rPr lang="en-US" sz="2800" dirty="0">
                <a:solidFill>
                  <a:srgbClr val="5D4037"/>
                </a:solidFill>
                <a:latin typeface="Fira Code" pitchFamily="34" charset="0"/>
                <a:ea typeface="Fira Code" pitchFamily="34" charset="-122"/>
                <a:cs typeface="Fira Code" pitchFamily="34" charset="-120"/>
              </a:rPr>
              <a:t>Open the full vision on the zooming canvas.</a:t>
            </a:r>
            <a:endParaRPr lang="en-US" sz="2800" dirty="0"/>
          </a:p>
        </p:txBody>
      </p:sp>
      <p:sp>
        <p:nvSpPr>
          <p:cNvPr id="10" name="Text 7"/>
          <p:cNvSpPr/>
          <p:nvPr/>
        </p:nvSpPr>
        <p:spPr>
          <a:xfrm>
            <a:off x="12903200" y="8559006"/>
            <a:ext cx="1008126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50000"/>
              </a:lnSpc>
              <a:buNone/>
            </a:pPr>
            <a:r>
              <a:rPr lang="en-US" sz="2800" dirty="0">
                <a:solidFill>
                  <a:srgbClr val="5D4037"/>
                </a:solidFill>
                <a:latin typeface="Fira Code" pitchFamily="34" charset="0"/>
                <a:ea typeface="Fira Code" pitchFamily="34" charset="-122"/>
                <a:cs typeface="Fira Code" pitchFamily="34" charset="-120"/>
              </a:rPr>
              <a:t>Hear the presentation as an audio podcast.</a:t>
            </a:r>
            <a:endParaRPr lang="en-US" sz="2800" dirty="0"/>
          </a:p>
        </p:txBody>
      </p:sp>
      <p:sp>
        <p:nvSpPr>
          <p:cNvPr id="11" name="Text 8">
            <a:hlinkClick r:id="rId4" tooltip=""/>
          </p:cNvPr>
          <p:cNvSpPr/>
          <p:nvPr/>
        </p:nvSpPr>
        <p:spPr>
          <a:xfrm>
            <a:off x="2844800" y="10629106"/>
            <a:ext cx="4439722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3200" b="1" u="sng" dirty="0">
                <a:solidFill>
                  <a:srgbClr val="2D5A27"/>
                </a:solidFill>
                <a:latin typeface="Fira Code" pitchFamily="34" charset="0"/>
                <a:ea typeface="Fira Code" pitchFamily="34" charset="-122"/>
                <a:cs typeface="Fira Code" pitchFamily="34" charset="-120"/>
                <a:hlinkClick r:id="rId4" invalidUrl="" action="" tgtFrame="" tooltip="" history="1" highlightClick="0" endSnd="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Watch the session</a:t>
            </a:r>
            <a:endParaRPr lang="en-US" sz="3200" dirty="0"/>
          </a:p>
        </p:txBody>
      </p:sp>
      <p:sp>
        <p:nvSpPr>
          <p:cNvPr id="12" name="Text 9">
            <a:hlinkClick r:id="rId5" tooltip=""/>
          </p:cNvPr>
          <p:cNvSpPr/>
          <p:nvPr/>
        </p:nvSpPr>
        <p:spPr>
          <a:xfrm>
            <a:off x="13868400" y="10629106"/>
            <a:ext cx="2611576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3200" b="1" u="sng" dirty="0">
                <a:solidFill>
                  <a:srgbClr val="2D5A27"/>
                </a:solidFill>
                <a:latin typeface="Fira Code" pitchFamily="34" charset="0"/>
                <a:ea typeface="Fira Code" pitchFamily="34" charset="-122"/>
                <a:cs typeface="Fira Code" pitchFamily="34" charset="-120"/>
                <a:hlinkClick r:id="rId5" invalidUrl="" action="" tgtFrame="" tooltip="" history="1" highlightClick="0" endSnd="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Ask the AI</a:t>
            </a:r>
            <a:endParaRPr lang="en-US" sz="3200" dirty="0"/>
          </a:p>
        </p:txBody>
      </p:sp>
      <p:sp>
        <p:nvSpPr>
          <p:cNvPr id="13" name="Text 10"/>
          <p:cNvSpPr/>
          <p:nvPr/>
        </p:nvSpPr>
        <p:spPr>
          <a:xfrm>
            <a:off x="1879600" y="11556206"/>
            <a:ext cx="1008126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50000"/>
              </a:lnSpc>
              <a:buNone/>
            </a:pPr>
            <a:r>
              <a:rPr lang="en-US" sz="2800" dirty="0">
                <a:solidFill>
                  <a:srgbClr val="5D4037"/>
                </a:solidFill>
                <a:latin typeface="Fira Code" pitchFamily="34" charset="0"/>
                <a:ea typeface="Fira Code" pitchFamily="34" charset="-122"/>
                <a:cs typeface="Fira Code" pitchFamily="34" charset="-120"/>
              </a:rPr>
              <a:t>Experience the narrated video walkthrough.</a:t>
            </a:r>
            <a:endParaRPr lang="en-US" sz="2800" dirty="0"/>
          </a:p>
        </p:txBody>
      </p:sp>
      <p:sp>
        <p:nvSpPr>
          <p:cNvPr id="14" name="Text 11"/>
          <p:cNvSpPr/>
          <p:nvPr/>
        </p:nvSpPr>
        <p:spPr>
          <a:xfrm>
            <a:off x="12903200" y="11556206"/>
            <a:ext cx="1008126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50000"/>
              </a:lnSpc>
              <a:buNone/>
            </a:pPr>
            <a:r>
              <a:rPr lang="en-US" sz="2800" dirty="0">
                <a:solidFill>
                  <a:srgbClr val="5D4037"/>
                </a:solidFill>
                <a:latin typeface="Fira Code" pitchFamily="34" charset="0"/>
                <a:ea typeface="Fira Code" pitchFamily="34" charset="-122"/>
                <a:cs typeface="Fira Code" pitchFamily="34" charset="-120"/>
              </a:rPr>
              <a:t>Discuss the project scope and strategy.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terms:modified xsi:type="dcterms:W3CDTF">2011-08-01T06:04:30Z</dcterms:modified>
  <cp:revision>1</cp:revision>
</cp:coreProperties>
</file>