
<file path=[Content_Types].xml><?xml version="1.0" encoding="utf-8"?>
<Types xmlns="http://schemas.openxmlformats.org/package/2006/content-types">
  <Default Extension="bin" ContentType="image/unknown"/>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bin"/><Relationship Id="rId1" Type="http://schemas.openxmlformats.org/officeDocument/2006/relationships/image" Target="../media/image5.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bin"/><Relationship Id="rId1" Type="http://schemas.openxmlformats.org/officeDocument/2006/relationships/image" Target="../media/image5.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6D3750-79EB-4BD5-9D5C-FB2328301C1B}" type="doc">
      <dgm:prSet loTypeId="urn:microsoft.com/office/officeart/2008/layout/BendingPictureCaptionList" loCatId="picture" qsTypeId="urn:microsoft.com/office/officeart/2005/8/quickstyle/3d4" qsCatId="3D" csTypeId="urn:microsoft.com/office/officeart/2005/8/colors/colorful1" csCatId="colorful" phldr="1"/>
      <dgm:spPr/>
      <dgm:t>
        <a:bodyPr/>
        <a:lstStyle/>
        <a:p>
          <a:endParaRPr lang="en-GB"/>
        </a:p>
      </dgm:t>
    </dgm:pt>
    <dgm:pt modelId="{229F0508-9BCC-42F8-9CBD-D8399FCDCBB6}">
      <dgm:prSet phldrT="[Text]"/>
      <dgm:spPr/>
      <dgm:t>
        <a:bodyPr/>
        <a:lstStyle/>
        <a:p>
          <a:r>
            <a:rPr lang="en-GB" b="1" dirty="0">
              <a:solidFill>
                <a:schemeClr val="accent6">
                  <a:lumMod val="50000"/>
                </a:schemeClr>
              </a:solidFill>
            </a:rPr>
            <a:t>Affluent Travellers</a:t>
          </a:r>
        </a:p>
      </dgm:t>
    </dgm:pt>
    <dgm:pt modelId="{923F419F-9DF6-4792-B92E-91B02E2F9A11}" type="parTrans" cxnId="{BE77B9BE-8526-4E88-9120-524E0FC9BE40}">
      <dgm:prSet/>
      <dgm:spPr/>
      <dgm:t>
        <a:bodyPr/>
        <a:lstStyle/>
        <a:p>
          <a:endParaRPr lang="en-GB"/>
        </a:p>
      </dgm:t>
    </dgm:pt>
    <dgm:pt modelId="{AB17D11A-ECAC-4FCA-AFB5-F18B587638EA}" type="sibTrans" cxnId="{BE77B9BE-8526-4E88-9120-524E0FC9BE40}">
      <dgm:prSet/>
      <dgm:spPr/>
      <dgm:t>
        <a:bodyPr/>
        <a:lstStyle/>
        <a:p>
          <a:endParaRPr lang="en-GB"/>
        </a:p>
      </dgm:t>
    </dgm:pt>
    <dgm:pt modelId="{74B40885-75DE-4450-B875-5A208BB8A6E0}">
      <dgm:prSet phldrT="[Text]"/>
      <dgm:spPr/>
      <dgm:t>
        <a:bodyPr/>
        <a:lstStyle/>
        <a:p>
          <a:r>
            <a:rPr lang="en-GB" b="1" dirty="0"/>
            <a:t>Business Travellers</a:t>
          </a:r>
        </a:p>
      </dgm:t>
    </dgm:pt>
    <dgm:pt modelId="{15BB1C31-9E35-4933-8151-F8A12F2FAC3B}" type="parTrans" cxnId="{4304E52C-6F01-41E2-9BD7-11DF9E06312B}">
      <dgm:prSet/>
      <dgm:spPr/>
      <dgm:t>
        <a:bodyPr/>
        <a:lstStyle/>
        <a:p>
          <a:endParaRPr lang="en-GB"/>
        </a:p>
      </dgm:t>
    </dgm:pt>
    <dgm:pt modelId="{C63D50AD-0DFC-4090-B8D6-08BB8E1EA3C3}" type="sibTrans" cxnId="{4304E52C-6F01-41E2-9BD7-11DF9E06312B}">
      <dgm:prSet/>
      <dgm:spPr/>
      <dgm:t>
        <a:bodyPr/>
        <a:lstStyle/>
        <a:p>
          <a:endParaRPr lang="en-GB"/>
        </a:p>
      </dgm:t>
    </dgm:pt>
    <dgm:pt modelId="{BAE982D4-FC25-483C-A629-A91D9F952E6C}">
      <dgm:prSet phldrT="[Text]"/>
      <dgm:spPr/>
      <dgm:t>
        <a:bodyPr/>
        <a:lstStyle/>
        <a:p>
          <a:r>
            <a:rPr lang="en-GB" b="1" i="0" dirty="0"/>
            <a:t>Discerning Leisure Travelers</a:t>
          </a:r>
          <a:endParaRPr lang="en-GB" b="1" dirty="0"/>
        </a:p>
      </dgm:t>
    </dgm:pt>
    <dgm:pt modelId="{CD0FB7DA-CF6D-4E8F-8ABE-836F14C57EA3}" type="parTrans" cxnId="{77033537-F2FD-4DDA-A186-8B6441F7DEAD}">
      <dgm:prSet/>
      <dgm:spPr/>
      <dgm:t>
        <a:bodyPr/>
        <a:lstStyle/>
        <a:p>
          <a:endParaRPr lang="en-GB"/>
        </a:p>
      </dgm:t>
    </dgm:pt>
    <dgm:pt modelId="{751D2828-0B07-49B5-AC2E-6A288190B19B}" type="sibTrans" cxnId="{77033537-F2FD-4DDA-A186-8B6441F7DEAD}">
      <dgm:prSet/>
      <dgm:spPr/>
      <dgm:t>
        <a:bodyPr/>
        <a:lstStyle/>
        <a:p>
          <a:endParaRPr lang="en-GB"/>
        </a:p>
      </dgm:t>
    </dgm:pt>
    <dgm:pt modelId="{69E8735F-014F-4E19-B6DE-DDAB53B2FD3F}" type="pres">
      <dgm:prSet presAssocID="{706D3750-79EB-4BD5-9D5C-FB2328301C1B}" presName="Name0" presStyleCnt="0">
        <dgm:presLayoutVars>
          <dgm:dir/>
          <dgm:resizeHandles val="exact"/>
        </dgm:presLayoutVars>
      </dgm:prSet>
      <dgm:spPr/>
    </dgm:pt>
    <dgm:pt modelId="{F6897047-A869-43A9-8AD7-DD3A48567B06}" type="pres">
      <dgm:prSet presAssocID="{229F0508-9BCC-42F8-9CBD-D8399FCDCBB6}" presName="composite" presStyleCnt="0"/>
      <dgm:spPr/>
    </dgm:pt>
    <dgm:pt modelId="{829C91C7-D97B-4C1F-9236-91EFA6073598}" type="pres">
      <dgm:prSet presAssocID="{229F0508-9BCC-42F8-9CBD-D8399FCDCBB6}" presName="rect1" presStyleLbl="b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C602946F-4E85-426E-99BD-483081223BC9}" type="pres">
      <dgm:prSet presAssocID="{229F0508-9BCC-42F8-9CBD-D8399FCDCBB6}" presName="wedgeRectCallout1" presStyleLbl="node1" presStyleIdx="0" presStyleCnt="3">
        <dgm:presLayoutVars>
          <dgm:bulletEnabled val="1"/>
        </dgm:presLayoutVars>
      </dgm:prSet>
      <dgm:spPr/>
    </dgm:pt>
    <dgm:pt modelId="{A0597E95-2B21-41A7-80FC-DAE6657C45DB}" type="pres">
      <dgm:prSet presAssocID="{AB17D11A-ECAC-4FCA-AFB5-F18B587638EA}" presName="sibTrans" presStyleCnt="0"/>
      <dgm:spPr/>
    </dgm:pt>
    <dgm:pt modelId="{5665B24A-8222-4BEF-9791-875F8EC9B370}" type="pres">
      <dgm:prSet presAssocID="{74B40885-75DE-4450-B875-5A208BB8A6E0}" presName="composite" presStyleCnt="0"/>
      <dgm:spPr/>
    </dgm:pt>
    <dgm:pt modelId="{AA01AC6A-88F5-454F-BFD7-8312EFD1C6E8}" type="pres">
      <dgm:prSet presAssocID="{74B40885-75DE-4450-B875-5A208BB8A6E0}" presName="rect1" presStyleLbl="b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30000" r="-30000"/>
          </a:stretch>
        </a:blipFill>
      </dgm:spPr>
    </dgm:pt>
    <dgm:pt modelId="{C0B88E85-E373-4687-9846-08156E1FD370}" type="pres">
      <dgm:prSet presAssocID="{74B40885-75DE-4450-B875-5A208BB8A6E0}" presName="wedgeRectCallout1" presStyleLbl="node1" presStyleIdx="1" presStyleCnt="3">
        <dgm:presLayoutVars>
          <dgm:bulletEnabled val="1"/>
        </dgm:presLayoutVars>
      </dgm:prSet>
      <dgm:spPr/>
    </dgm:pt>
    <dgm:pt modelId="{41742016-2790-40D6-A2D6-09C6EA26E2A0}" type="pres">
      <dgm:prSet presAssocID="{C63D50AD-0DFC-4090-B8D6-08BB8E1EA3C3}" presName="sibTrans" presStyleCnt="0"/>
      <dgm:spPr/>
    </dgm:pt>
    <dgm:pt modelId="{CFE1432B-A685-4A10-988C-49D7F1068425}" type="pres">
      <dgm:prSet presAssocID="{BAE982D4-FC25-483C-A629-A91D9F952E6C}" presName="composite" presStyleCnt="0"/>
      <dgm:spPr/>
    </dgm:pt>
    <dgm:pt modelId="{5000768C-0FA1-41F4-8AA8-D7BCDA4E382E}" type="pres">
      <dgm:prSet presAssocID="{BAE982D4-FC25-483C-A629-A91D9F952E6C}" presName="rect1" presStyleLbl="b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 modelId="{2B05DC84-8D22-4F56-ACE0-4A33B98923D4}" type="pres">
      <dgm:prSet presAssocID="{BAE982D4-FC25-483C-A629-A91D9F952E6C}" presName="wedgeRectCallout1" presStyleLbl="node1" presStyleIdx="2" presStyleCnt="3" custLinFactNeighborX="-3146" custLinFactNeighborY="-2857">
        <dgm:presLayoutVars>
          <dgm:bulletEnabled val="1"/>
        </dgm:presLayoutVars>
      </dgm:prSet>
      <dgm:spPr/>
    </dgm:pt>
  </dgm:ptLst>
  <dgm:cxnLst>
    <dgm:cxn modelId="{4304E52C-6F01-41E2-9BD7-11DF9E06312B}" srcId="{706D3750-79EB-4BD5-9D5C-FB2328301C1B}" destId="{74B40885-75DE-4450-B875-5A208BB8A6E0}" srcOrd="1" destOrd="0" parTransId="{15BB1C31-9E35-4933-8151-F8A12F2FAC3B}" sibTransId="{C63D50AD-0DFC-4090-B8D6-08BB8E1EA3C3}"/>
    <dgm:cxn modelId="{77033537-F2FD-4DDA-A186-8B6441F7DEAD}" srcId="{706D3750-79EB-4BD5-9D5C-FB2328301C1B}" destId="{BAE982D4-FC25-483C-A629-A91D9F952E6C}" srcOrd="2" destOrd="0" parTransId="{CD0FB7DA-CF6D-4E8F-8ABE-836F14C57EA3}" sibTransId="{751D2828-0B07-49B5-AC2E-6A288190B19B}"/>
    <dgm:cxn modelId="{4C2E4888-F21E-491F-B2CD-FBFAD5AB7BFE}" type="presOf" srcId="{74B40885-75DE-4450-B875-5A208BB8A6E0}" destId="{C0B88E85-E373-4687-9846-08156E1FD370}" srcOrd="0" destOrd="0" presId="urn:microsoft.com/office/officeart/2008/layout/BendingPictureCaptionList"/>
    <dgm:cxn modelId="{BE77B9BE-8526-4E88-9120-524E0FC9BE40}" srcId="{706D3750-79EB-4BD5-9D5C-FB2328301C1B}" destId="{229F0508-9BCC-42F8-9CBD-D8399FCDCBB6}" srcOrd="0" destOrd="0" parTransId="{923F419F-9DF6-4792-B92E-91B02E2F9A11}" sibTransId="{AB17D11A-ECAC-4FCA-AFB5-F18B587638EA}"/>
    <dgm:cxn modelId="{E3F76DD5-7BF0-465F-AEA8-B6730D0FA5D3}" type="presOf" srcId="{BAE982D4-FC25-483C-A629-A91D9F952E6C}" destId="{2B05DC84-8D22-4F56-ACE0-4A33B98923D4}" srcOrd="0" destOrd="0" presId="urn:microsoft.com/office/officeart/2008/layout/BendingPictureCaptionList"/>
    <dgm:cxn modelId="{0E3417FA-F032-446F-BF9C-F4D453FAAD66}" type="presOf" srcId="{706D3750-79EB-4BD5-9D5C-FB2328301C1B}" destId="{69E8735F-014F-4E19-B6DE-DDAB53B2FD3F}" srcOrd="0" destOrd="0" presId="urn:microsoft.com/office/officeart/2008/layout/BendingPictureCaptionList"/>
    <dgm:cxn modelId="{121F8AFF-AE65-4B61-A750-F30D1E99F49A}" type="presOf" srcId="{229F0508-9BCC-42F8-9CBD-D8399FCDCBB6}" destId="{C602946F-4E85-426E-99BD-483081223BC9}" srcOrd="0" destOrd="0" presId="urn:microsoft.com/office/officeart/2008/layout/BendingPictureCaptionList"/>
    <dgm:cxn modelId="{E0766B98-F64C-4BD3-8A68-6D3579E29681}" type="presParOf" srcId="{69E8735F-014F-4E19-B6DE-DDAB53B2FD3F}" destId="{F6897047-A869-43A9-8AD7-DD3A48567B06}" srcOrd="0" destOrd="0" presId="urn:microsoft.com/office/officeart/2008/layout/BendingPictureCaptionList"/>
    <dgm:cxn modelId="{B3A97696-48BC-405E-A6E9-38606A93FAA9}" type="presParOf" srcId="{F6897047-A869-43A9-8AD7-DD3A48567B06}" destId="{829C91C7-D97B-4C1F-9236-91EFA6073598}" srcOrd="0" destOrd="0" presId="urn:microsoft.com/office/officeart/2008/layout/BendingPictureCaptionList"/>
    <dgm:cxn modelId="{28500827-45EC-435B-8356-0B0FBBB79828}" type="presParOf" srcId="{F6897047-A869-43A9-8AD7-DD3A48567B06}" destId="{C602946F-4E85-426E-99BD-483081223BC9}" srcOrd="1" destOrd="0" presId="urn:microsoft.com/office/officeart/2008/layout/BendingPictureCaptionList"/>
    <dgm:cxn modelId="{364240E0-4C68-4B42-8DF6-BC436E86C0B2}" type="presParOf" srcId="{69E8735F-014F-4E19-B6DE-DDAB53B2FD3F}" destId="{A0597E95-2B21-41A7-80FC-DAE6657C45DB}" srcOrd="1" destOrd="0" presId="urn:microsoft.com/office/officeart/2008/layout/BendingPictureCaptionList"/>
    <dgm:cxn modelId="{A639C272-986E-4D61-9A9C-DAAF95C8A2D6}" type="presParOf" srcId="{69E8735F-014F-4E19-B6DE-DDAB53B2FD3F}" destId="{5665B24A-8222-4BEF-9791-875F8EC9B370}" srcOrd="2" destOrd="0" presId="urn:microsoft.com/office/officeart/2008/layout/BendingPictureCaptionList"/>
    <dgm:cxn modelId="{5E63B9ED-58E5-4CBE-A306-AD9FEC2AD58D}" type="presParOf" srcId="{5665B24A-8222-4BEF-9791-875F8EC9B370}" destId="{AA01AC6A-88F5-454F-BFD7-8312EFD1C6E8}" srcOrd="0" destOrd="0" presId="urn:microsoft.com/office/officeart/2008/layout/BendingPictureCaptionList"/>
    <dgm:cxn modelId="{894CA3A6-D708-41A4-87C0-BD858E3A388D}" type="presParOf" srcId="{5665B24A-8222-4BEF-9791-875F8EC9B370}" destId="{C0B88E85-E373-4687-9846-08156E1FD370}" srcOrd="1" destOrd="0" presId="urn:microsoft.com/office/officeart/2008/layout/BendingPictureCaptionList"/>
    <dgm:cxn modelId="{984CA91F-0E7D-4C0F-B6D2-155DCFD66864}" type="presParOf" srcId="{69E8735F-014F-4E19-B6DE-DDAB53B2FD3F}" destId="{41742016-2790-40D6-A2D6-09C6EA26E2A0}" srcOrd="3" destOrd="0" presId="urn:microsoft.com/office/officeart/2008/layout/BendingPictureCaptionList"/>
    <dgm:cxn modelId="{CD592A73-01CC-421E-BC0C-65101EA36494}" type="presParOf" srcId="{69E8735F-014F-4E19-B6DE-DDAB53B2FD3F}" destId="{CFE1432B-A685-4A10-988C-49D7F1068425}" srcOrd="4" destOrd="0" presId="urn:microsoft.com/office/officeart/2008/layout/BendingPictureCaptionList"/>
    <dgm:cxn modelId="{D68291E7-6A9A-4B02-9C4C-87DB613736D3}" type="presParOf" srcId="{CFE1432B-A685-4A10-988C-49D7F1068425}" destId="{5000768C-0FA1-41F4-8AA8-D7BCDA4E382E}" srcOrd="0" destOrd="0" presId="urn:microsoft.com/office/officeart/2008/layout/BendingPictureCaptionList"/>
    <dgm:cxn modelId="{CD7D6C77-5DB2-4AC2-9715-519097954F18}" type="presParOf" srcId="{CFE1432B-A685-4A10-988C-49D7F1068425}" destId="{2B05DC84-8D22-4F56-ACE0-4A33B98923D4}" srcOrd="1" destOrd="0" presId="urn:microsoft.com/office/officeart/2008/layout/BendingPictureCaption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271382-172B-4D35-ADD3-B7986C938D86}" type="doc">
      <dgm:prSet loTypeId="urn:microsoft.com/office/officeart/2005/8/layout/hList6" loCatId="list" qsTypeId="urn:microsoft.com/office/officeart/2005/8/quickstyle/simple5" qsCatId="simple" csTypeId="urn:microsoft.com/office/officeart/2005/8/colors/colorful4" csCatId="colorful" phldr="1"/>
      <dgm:spPr/>
      <dgm:t>
        <a:bodyPr/>
        <a:lstStyle/>
        <a:p>
          <a:endParaRPr lang="en-GB"/>
        </a:p>
      </dgm:t>
    </dgm:pt>
    <dgm:pt modelId="{E2B49114-991F-4158-B613-6AB00EAE9B49}">
      <dgm:prSet phldrT="[Text]"/>
      <dgm:spPr/>
      <dgm:t>
        <a:bodyPr/>
        <a:lstStyle/>
        <a:p>
          <a:pPr algn="l"/>
          <a:r>
            <a:rPr lang="en-GB" sz="1200" b="1" i="0" dirty="0"/>
            <a:t>Range of Luxurious Guest Services</a:t>
          </a:r>
          <a:endParaRPr lang="en-GB" sz="1200" b="1" dirty="0"/>
        </a:p>
      </dgm:t>
    </dgm:pt>
    <dgm:pt modelId="{4A288A31-14B1-4A0B-89FA-6DDEDC18C434}" type="parTrans" cxnId="{CBD64A7C-9DAC-4E71-AA8C-06083EEA7A56}">
      <dgm:prSet/>
      <dgm:spPr/>
      <dgm:t>
        <a:bodyPr/>
        <a:lstStyle/>
        <a:p>
          <a:endParaRPr lang="en-GB"/>
        </a:p>
      </dgm:t>
    </dgm:pt>
    <dgm:pt modelId="{CA96AA98-A6C8-4F17-B15B-30557093A746}" type="sibTrans" cxnId="{CBD64A7C-9DAC-4E71-AA8C-06083EEA7A56}">
      <dgm:prSet/>
      <dgm:spPr/>
      <dgm:t>
        <a:bodyPr/>
        <a:lstStyle/>
        <a:p>
          <a:endParaRPr lang="en-GB"/>
        </a:p>
      </dgm:t>
    </dgm:pt>
    <dgm:pt modelId="{E91130B5-516D-4E30-A354-1756EAB1C5F5}">
      <dgm:prSet phldrT="[Text]" custT="1"/>
      <dgm:spPr/>
      <dgm:t>
        <a:bodyPr/>
        <a:lstStyle/>
        <a:p>
          <a:pPr algn="just"/>
          <a:r>
            <a:rPr lang="en-GB" sz="1000" b="0" i="0" dirty="0"/>
            <a:t>The Ritz-Carlton prides itself on offering an extensive range of luxurious guest services that cater to the diverse needs and preferences of its esteemed guests. From the moment of arrival, guests are greeted with a warm and personalized welcome, setting the tone for their exceptional stay. The brand offers luxurious accommodations featuring elegant design, plush furnishings, and state-of-the-art amenities. Fine dining experiences showcase culinary excellence, with a variety of exquisite restaurants and bars serving delectable cuisine and signature cocktails. Additionally, the Ritz-Carlton's spa and wellness facilities provide a haven of relaxation, offering rejuvenating treatments, fitness </a:t>
          </a:r>
          <a:r>
            <a:rPr lang="en-GB" sz="1000" b="0" i="0" dirty="0" err="1"/>
            <a:t>centers</a:t>
          </a:r>
          <a:r>
            <a:rPr lang="en-GB" sz="1000" b="0" i="0" dirty="0"/>
            <a:t>, and serene environments. Personalized concierge services ensure that guests' every request is attended to with utmost care and attention, enhancing their overall experience of luxury and exclusivity.</a:t>
          </a:r>
          <a:endParaRPr lang="en-GB" sz="1000" dirty="0"/>
        </a:p>
      </dgm:t>
    </dgm:pt>
    <dgm:pt modelId="{F3F735FD-131A-4C76-9BC1-C45FF6A81E2F}" type="parTrans" cxnId="{5B4ED072-E380-4435-8A60-75CF76AE68CB}">
      <dgm:prSet/>
      <dgm:spPr/>
      <dgm:t>
        <a:bodyPr/>
        <a:lstStyle/>
        <a:p>
          <a:endParaRPr lang="en-GB"/>
        </a:p>
      </dgm:t>
    </dgm:pt>
    <dgm:pt modelId="{5AC09606-20F6-412F-B367-4563D533801E}" type="sibTrans" cxnId="{5B4ED072-E380-4435-8A60-75CF76AE68CB}">
      <dgm:prSet/>
      <dgm:spPr/>
      <dgm:t>
        <a:bodyPr/>
        <a:lstStyle/>
        <a:p>
          <a:endParaRPr lang="en-GB"/>
        </a:p>
      </dgm:t>
    </dgm:pt>
    <dgm:pt modelId="{3DFABFBE-5491-4C26-B5C4-F7ECC452104C}">
      <dgm:prSet phldrT="[Text]" custT="1"/>
      <dgm:spPr/>
      <dgm:t>
        <a:bodyPr/>
        <a:lstStyle/>
        <a:p>
          <a:r>
            <a:rPr lang="en-GB" sz="1200" b="1" i="0" dirty="0"/>
            <a:t>Creating Memorable Experiences: Attention to Detail and Anticipation</a:t>
          </a:r>
        </a:p>
      </dgm:t>
    </dgm:pt>
    <dgm:pt modelId="{F1F42B1E-A672-4396-B74D-6D07CBA2C3F6}" type="parTrans" cxnId="{378417D8-EEE2-4B8A-BF40-C8B09712C2C6}">
      <dgm:prSet/>
      <dgm:spPr/>
      <dgm:t>
        <a:bodyPr/>
        <a:lstStyle/>
        <a:p>
          <a:endParaRPr lang="en-GB"/>
        </a:p>
      </dgm:t>
    </dgm:pt>
    <dgm:pt modelId="{5E998D0F-D7FC-46B8-A811-5BEDBEAEAEA7}" type="sibTrans" cxnId="{378417D8-EEE2-4B8A-BF40-C8B09712C2C6}">
      <dgm:prSet/>
      <dgm:spPr/>
      <dgm:t>
        <a:bodyPr/>
        <a:lstStyle/>
        <a:p>
          <a:endParaRPr lang="en-GB"/>
        </a:p>
      </dgm:t>
    </dgm:pt>
    <dgm:pt modelId="{650B97B2-4CB3-4991-9239-4281244C2E39}">
      <dgm:prSet phldrT="[Text]" custT="1"/>
      <dgm:spPr/>
      <dgm:t>
        <a:bodyPr/>
        <a:lstStyle/>
        <a:p>
          <a:r>
            <a:rPr lang="en-GB" sz="1000" b="0" i="0" dirty="0"/>
            <a:t>At The Ritz-Carlton, guest services are characterized by an unwavering commitment to attention to detail and anticipation of guest needs. Every aspect of a guest's stay is meticulously crafted to create memorable experiences. From the arrangement of the room with personalized amenities to the thoughtful gestures throughout the stay, the brand's dedicated staff members strive to exceed guest expectations. The Ritz-Carlton understands that it's often the small touches that make a significant impact. Whether it's a surprise birthday cake for a celebratory occasion or remembering a guest's preferred morning beverage, the brand's attention to detail ensures that guests feel genuinely valued and cared for. By anticipating guests' needs even before they express them, The Ritz-Carlton creates a truly personalized and unforgettable experience.</a:t>
          </a:r>
          <a:endParaRPr lang="en-GB" sz="1000" dirty="0"/>
        </a:p>
      </dgm:t>
    </dgm:pt>
    <dgm:pt modelId="{2C368717-4889-4299-8A54-8228DB9116C8}" type="parTrans" cxnId="{6500E301-8955-4D1A-89FD-928CA073B4AD}">
      <dgm:prSet/>
      <dgm:spPr/>
      <dgm:t>
        <a:bodyPr/>
        <a:lstStyle/>
        <a:p>
          <a:endParaRPr lang="en-GB"/>
        </a:p>
      </dgm:t>
    </dgm:pt>
    <dgm:pt modelId="{770F1908-C2DB-4E43-9BB8-150BA60D6D7F}" type="sibTrans" cxnId="{6500E301-8955-4D1A-89FD-928CA073B4AD}">
      <dgm:prSet/>
      <dgm:spPr/>
      <dgm:t>
        <a:bodyPr/>
        <a:lstStyle/>
        <a:p>
          <a:endParaRPr lang="en-GB"/>
        </a:p>
      </dgm:t>
    </dgm:pt>
    <dgm:pt modelId="{FBDCEAC5-819B-4504-89CB-8DDA76654763}">
      <dgm:prSet phldrT="[Text]" custT="1"/>
      <dgm:spPr/>
      <dgm:t>
        <a:bodyPr/>
        <a:lstStyle/>
        <a:p>
          <a:pPr algn="just"/>
          <a:r>
            <a:rPr lang="en-GB" sz="1000" b="1" i="0" dirty="0"/>
            <a:t>Seamless and Personalized: Guest Services Throughout the Journey</a:t>
          </a:r>
        </a:p>
        <a:p>
          <a:pPr algn="just"/>
          <a:r>
            <a:rPr lang="en-GB" sz="900" b="0" i="0" dirty="0"/>
            <a:t>Guest services at The Ritz-Carlton extend beyond individual touchpoints, aiming to create a seamless and personalized experience throughout a guest's journey. From the moment a reservation is made, the brand's commitment to exceptional service is evident. Personalized pre-arrival communications help guests customize their stay and ensure their preferences are catered to. Upon arrival, guests are greeted by warm and attentive staff, seamlessly checking them in and guiding them through the property's amenities and services. Throughout their stay, the dedicated staff members, known as "Ladies and Gentlemen," are readily available to provide personalized recommendations, arrange special requests, and address any concerns. Even after check-out, The Ritz-Carlton maintains a connection with its guests, seeking feedback and ensuring their post-stay experience is as exceptional as their time spent at the property. This commitment to seamless and personalized guest services sets The Ritz-Carlton apart and creates a lasting impression.</a:t>
          </a:r>
          <a:endParaRPr lang="en-GB" sz="900" dirty="0"/>
        </a:p>
      </dgm:t>
    </dgm:pt>
    <dgm:pt modelId="{EB3B0927-5283-47FF-9EA6-65C8BEE7D384}" type="parTrans" cxnId="{7CD921AA-8A07-4C8B-BF8D-D3327AE66FC7}">
      <dgm:prSet/>
      <dgm:spPr/>
      <dgm:t>
        <a:bodyPr/>
        <a:lstStyle/>
        <a:p>
          <a:endParaRPr lang="en-GB"/>
        </a:p>
      </dgm:t>
    </dgm:pt>
    <dgm:pt modelId="{AA2E19F6-A76F-45AE-8736-CE691430D351}" type="sibTrans" cxnId="{7CD921AA-8A07-4C8B-BF8D-D3327AE66FC7}">
      <dgm:prSet/>
      <dgm:spPr/>
      <dgm:t>
        <a:bodyPr/>
        <a:lstStyle/>
        <a:p>
          <a:endParaRPr lang="en-GB"/>
        </a:p>
      </dgm:t>
    </dgm:pt>
    <dgm:pt modelId="{4C4E5EBF-AD61-4EF6-A0B4-34D36E990778}" type="pres">
      <dgm:prSet presAssocID="{4D271382-172B-4D35-ADD3-B7986C938D86}" presName="Name0" presStyleCnt="0">
        <dgm:presLayoutVars>
          <dgm:dir/>
          <dgm:resizeHandles val="exact"/>
        </dgm:presLayoutVars>
      </dgm:prSet>
      <dgm:spPr/>
    </dgm:pt>
    <dgm:pt modelId="{9B69F424-4DE6-4023-B22E-AE853FCEABA3}" type="pres">
      <dgm:prSet presAssocID="{E2B49114-991F-4158-B613-6AB00EAE9B49}" presName="node" presStyleLbl="node1" presStyleIdx="0" presStyleCnt="3">
        <dgm:presLayoutVars>
          <dgm:bulletEnabled val="1"/>
        </dgm:presLayoutVars>
      </dgm:prSet>
      <dgm:spPr/>
    </dgm:pt>
    <dgm:pt modelId="{1C01114C-E143-41B4-990A-AB9F09F337FE}" type="pres">
      <dgm:prSet presAssocID="{CA96AA98-A6C8-4F17-B15B-30557093A746}" presName="sibTrans" presStyleCnt="0"/>
      <dgm:spPr/>
    </dgm:pt>
    <dgm:pt modelId="{FD16872C-7022-41F8-A62B-81C63BF80A3E}" type="pres">
      <dgm:prSet presAssocID="{3DFABFBE-5491-4C26-B5C4-F7ECC452104C}" presName="node" presStyleLbl="node1" presStyleIdx="1" presStyleCnt="3">
        <dgm:presLayoutVars>
          <dgm:bulletEnabled val="1"/>
        </dgm:presLayoutVars>
      </dgm:prSet>
      <dgm:spPr/>
    </dgm:pt>
    <dgm:pt modelId="{5328E105-3352-43B3-8092-9D68419B57F7}" type="pres">
      <dgm:prSet presAssocID="{5E998D0F-D7FC-46B8-A811-5BEDBEAEAEA7}" presName="sibTrans" presStyleCnt="0"/>
      <dgm:spPr/>
    </dgm:pt>
    <dgm:pt modelId="{6027FEE0-4988-4156-AA95-F54EFDB248F2}" type="pres">
      <dgm:prSet presAssocID="{FBDCEAC5-819B-4504-89CB-8DDA76654763}" presName="node" presStyleLbl="node1" presStyleIdx="2" presStyleCnt="3">
        <dgm:presLayoutVars>
          <dgm:bulletEnabled val="1"/>
        </dgm:presLayoutVars>
      </dgm:prSet>
      <dgm:spPr/>
    </dgm:pt>
  </dgm:ptLst>
  <dgm:cxnLst>
    <dgm:cxn modelId="{6500E301-8955-4D1A-89FD-928CA073B4AD}" srcId="{3DFABFBE-5491-4C26-B5C4-F7ECC452104C}" destId="{650B97B2-4CB3-4991-9239-4281244C2E39}" srcOrd="0" destOrd="0" parTransId="{2C368717-4889-4299-8A54-8228DB9116C8}" sibTransId="{770F1908-C2DB-4E43-9BB8-150BA60D6D7F}"/>
    <dgm:cxn modelId="{0A2AD214-91F7-4389-8739-C812F9F6ACA8}" type="presOf" srcId="{E91130B5-516D-4E30-A354-1756EAB1C5F5}" destId="{9B69F424-4DE6-4023-B22E-AE853FCEABA3}" srcOrd="0" destOrd="1" presId="urn:microsoft.com/office/officeart/2005/8/layout/hList6"/>
    <dgm:cxn modelId="{5BDFAA24-44EB-49F7-9C7D-9DB0F8A1B67F}" type="presOf" srcId="{4D271382-172B-4D35-ADD3-B7986C938D86}" destId="{4C4E5EBF-AD61-4EF6-A0B4-34D36E990778}" srcOrd="0" destOrd="0" presId="urn:microsoft.com/office/officeart/2005/8/layout/hList6"/>
    <dgm:cxn modelId="{C7EBCF49-3640-42B6-828D-C7FA064E19AE}" type="presOf" srcId="{FBDCEAC5-819B-4504-89CB-8DDA76654763}" destId="{6027FEE0-4988-4156-AA95-F54EFDB248F2}" srcOrd="0" destOrd="0" presId="urn:microsoft.com/office/officeart/2005/8/layout/hList6"/>
    <dgm:cxn modelId="{5B4ED072-E380-4435-8A60-75CF76AE68CB}" srcId="{E2B49114-991F-4158-B613-6AB00EAE9B49}" destId="{E91130B5-516D-4E30-A354-1756EAB1C5F5}" srcOrd="0" destOrd="0" parTransId="{F3F735FD-131A-4C76-9BC1-C45FF6A81E2F}" sibTransId="{5AC09606-20F6-412F-B367-4563D533801E}"/>
    <dgm:cxn modelId="{CBD64A7C-9DAC-4E71-AA8C-06083EEA7A56}" srcId="{4D271382-172B-4D35-ADD3-B7986C938D86}" destId="{E2B49114-991F-4158-B613-6AB00EAE9B49}" srcOrd="0" destOrd="0" parTransId="{4A288A31-14B1-4A0B-89FA-6DDEDC18C434}" sibTransId="{CA96AA98-A6C8-4F17-B15B-30557093A746}"/>
    <dgm:cxn modelId="{7CB4D498-DAB6-4F1C-A998-439CC5AD4AA9}" type="presOf" srcId="{E2B49114-991F-4158-B613-6AB00EAE9B49}" destId="{9B69F424-4DE6-4023-B22E-AE853FCEABA3}" srcOrd="0" destOrd="0" presId="urn:microsoft.com/office/officeart/2005/8/layout/hList6"/>
    <dgm:cxn modelId="{AEB509A8-6677-40BD-A76E-642CE3EA5029}" type="presOf" srcId="{650B97B2-4CB3-4991-9239-4281244C2E39}" destId="{FD16872C-7022-41F8-A62B-81C63BF80A3E}" srcOrd="0" destOrd="1" presId="urn:microsoft.com/office/officeart/2005/8/layout/hList6"/>
    <dgm:cxn modelId="{7CD921AA-8A07-4C8B-BF8D-D3327AE66FC7}" srcId="{4D271382-172B-4D35-ADD3-B7986C938D86}" destId="{FBDCEAC5-819B-4504-89CB-8DDA76654763}" srcOrd="2" destOrd="0" parTransId="{EB3B0927-5283-47FF-9EA6-65C8BEE7D384}" sibTransId="{AA2E19F6-A76F-45AE-8736-CE691430D351}"/>
    <dgm:cxn modelId="{378417D8-EEE2-4B8A-BF40-C8B09712C2C6}" srcId="{4D271382-172B-4D35-ADD3-B7986C938D86}" destId="{3DFABFBE-5491-4C26-B5C4-F7ECC452104C}" srcOrd="1" destOrd="0" parTransId="{F1F42B1E-A672-4396-B74D-6D07CBA2C3F6}" sibTransId="{5E998D0F-D7FC-46B8-A811-5BEDBEAEAEA7}"/>
    <dgm:cxn modelId="{0B08F3F5-14BB-4E09-B8F5-F43848C827F3}" type="presOf" srcId="{3DFABFBE-5491-4C26-B5C4-F7ECC452104C}" destId="{FD16872C-7022-41F8-A62B-81C63BF80A3E}" srcOrd="0" destOrd="0" presId="urn:microsoft.com/office/officeart/2005/8/layout/hList6"/>
    <dgm:cxn modelId="{4CA99A7D-9E55-4AC1-8638-4B916351045F}" type="presParOf" srcId="{4C4E5EBF-AD61-4EF6-A0B4-34D36E990778}" destId="{9B69F424-4DE6-4023-B22E-AE853FCEABA3}" srcOrd="0" destOrd="0" presId="urn:microsoft.com/office/officeart/2005/8/layout/hList6"/>
    <dgm:cxn modelId="{8F7FF4F5-5F95-4C1A-B982-00C4A483EC4A}" type="presParOf" srcId="{4C4E5EBF-AD61-4EF6-A0B4-34D36E990778}" destId="{1C01114C-E143-41B4-990A-AB9F09F337FE}" srcOrd="1" destOrd="0" presId="urn:microsoft.com/office/officeart/2005/8/layout/hList6"/>
    <dgm:cxn modelId="{93D179D3-7756-4556-8311-FB0E67075877}" type="presParOf" srcId="{4C4E5EBF-AD61-4EF6-A0B4-34D36E990778}" destId="{FD16872C-7022-41F8-A62B-81C63BF80A3E}" srcOrd="2" destOrd="0" presId="urn:microsoft.com/office/officeart/2005/8/layout/hList6"/>
    <dgm:cxn modelId="{80675C17-A939-404B-80F7-0482F612DA6A}" type="presParOf" srcId="{4C4E5EBF-AD61-4EF6-A0B4-34D36E990778}" destId="{5328E105-3352-43B3-8092-9D68419B57F7}" srcOrd="3" destOrd="0" presId="urn:microsoft.com/office/officeart/2005/8/layout/hList6"/>
    <dgm:cxn modelId="{CBBC2216-5B47-4814-A52D-3C968AD61C6F}" type="presParOf" srcId="{4C4E5EBF-AD61-4EF6-A0B4-34D36E990778}" destId="{6027FEE0-4988-4156-AA95-F54EFDB248F2}" srcOrd="4" destOrd="0" presId="urn:microsoft.com/office/officeart/2005/8/layout/h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93D4374-7ECC-4D81-86AC-6B2CFE94D67D}" type="doc">
      <dgm:prSet loTypeId="urn:microsoft.com/office/officeart/2005/8/layout/hList1" loCatId="list" qsTypeId="urn:microsoft.com/office/officeart/2005/8/quickstyle/3d2" qsCatId="3D" csTypeId="urn:microsoft.com/office/officeart/2005/8/colors/colorful1" csCatId="colorful" phldr="1"/>
      <dgm:spPr/>
      <dgm:t>
        <a:bodyPr/>
        <a:lstStyle/>
        <a:p>
          <a:endParaRPr lang="en-GB"/>
        </a:p>
      </dgm:t>
    </dgm:pt>
    <dgm:pt modelId="{F372319E-0913-4C69-AF6C-AC89AFAD8699}">
      <dgm:prSet phldrT="[Text]"/>
      <dgm:spPr/>
      <dgm:t>
        <a:bodyPr/>
        <a:lstStyle/>
        <a:p>
          <a:r>
            <a:rPr lang="en-GB" b="1" dirty="0"/>
            <a:t>Personalised experiences</a:t>
          </a:r>
        </a:p>
      </dgm:t>
    </dgm:pt>
    <dgm:pt modelId="{D36748A0-500D-40C1-B5A6-EE77584E4CC4}" type="parTrans" cxnId="{9E0B0DAB-61FC-42CD-82FB-1E067AA81C66}">
      <dgm:prSet/>
      <dgm:spPr/>
      <dgm:t>
        <a:bodyPr/>
        <a:lstStyle/>
        <a:p>
          <a:endParaRPr lang="en-GB"/>
        </a:p>
      </dgm:t>
    </dgm:pt>
    <dgm:pt modelId="{A5A06091-6C3B-41D7-BADB-EB80A7EF37BE}" type="sibTrans" cxnId="{9E0B0DAB-61FC-42CD-82FB-1E067AA81C66}">
      <dgm:prSet/>
      <dgm:spPr/>
      <dgm:t>
        <a:bodyPr/>
        <a:lstStyle/>
        <a:p>
          <a:endParaRPr lang="en-GB"/>
        </a:p>
      </dgm:t>
    </dgm:pt>
    <dgm:pt modelId="{C8EF6AAB-2331-4ED4-B929-BF32D4863BEB}">
      <dgm:prSet phldrT="[Text]" custT="1"/>
      <dgm:spPr/>
      <dgm:t>
        <a:bodyPr/>
        <a:lstStyle/>
        <a:p>
          <a:r>
            <a:rPr lang="en-GB" sz="1800" dirty="0"/>
            <a:t>Tailored services </a:t>
          </a:r>
        </a:p>
      </dgm:t>
    </dgm:pt>
    <dgm:pt modelId="{6EF8A040-93ED-4A37-BEBC-597F3CDF0C0D}" type="parTrans" cxnId="{621075C5-ACAF-4B1F-889C-769AF1E7BFC3}">
      <dgm:prSet/>
      <dgm:spPr/>
      <dgm:t>
        <a:bodyPr/>
        <a:lstStyle/>
        <a:p>
          <a:endParaRPr lang="en-GB"/>
        </a:p>
      </dgm:t>
    </dgm:pt>
    <dgm:pt modelId="{2D7EADE7-CF7F-458B-A967-C3F38D5E30E7}" type="sibTrans" cxnId="{621075C5-ACAF-4B1F-889C-769AF1E7BFC3}">
      <dgm:prSet/>
      <dgm:spPr/>
      <dgm:t>
        <a:bodyPr/>
        <a:lstStyle/>
        <a:p>
          <a:endParaRPr lang="en-GB"/>
        </a:p>
      </dgm:t>
    </dgm:pt>
    <dgm:pt modelId="{7F0A2834-C01E-4E32-B32A-5D3DFD93D262}">
      <dgm:prSet phldrT="[Text]" custT="1"/>
      <dgm:spPr/>
      <dgm:t>
        <a:bodyPr/>
        <a:lstStyle/>
        <a:p>
          <a:r>
            <a:rPr lang="en-GB" sz="1800" b="0" i="0" dirty="0"/>
            <a:t>Customized Amenities</a:t>
          </a:r>
          <a:endParaRPr lang="en-GB" sz="1800" dirty="0"/>
        </a:p>
      </dgm:t>
    </dgm:pt>
    <dgm:pt modelId="{47FAF10C-8602-4126-A501-ED0E39A53425}" type="parTrans" cxnId="{9DEA600F-CADA-402B-9C54-A8EF6782FB1C}">
      <dgm:prSet/>
      <dgm:spPr/>
      <dgm:t>
        <a:bodyPr/>
        <a:lstStyle/>
        <a:p>
          <a:endParaRPr lang="en-GB"/>
        </a:p>
      </dgm:t>
    </dgm:pt>
    <dgm:pt modelId="{7144F191-A91B-4AEC-A68E-646A3B823031}" type="sibTrans" cxnId="{9DEA600F-CADA-402B-9C54-A8EF6782FB1C}">
      <dgm:prSet/>
      <dgm:spPr/>
      <dgm:t>
        <a:bodyPr/>
        <a:lstStyle/>
        <a:p>
          <a:endParaRPr lang="en-GB"/>
        </a:p>
      </dgm:t>
    </dgm:pt>
    <dgm:pt modelId="{9600075B-DBCB-4ED5-9872-49DE8428EABD}">
      <dgm:prSet phldrT="[Text]"/>
      <dgm:spPr/>
      <dgm:t>
        <a:bodyPr/>
        <a:lstStyle/>
        <a:p>
          <a:r>
            <a:rPr lang="en-GB" b="1" dirty="0"/>
            <a:t>Attention to Detail</a:t>
          </a:r>
        </a:p>
      </dgm:t>
    </dgm:pt>
    <dgm:pt modelId="{6CA1E50C-BC60-4A42-953E-4DF91FB3C35E}" type="parTrans" cxnId="{DE9E90FE-FB1F-4146-B359-33AAF0F657D7}">
      <dgm:prSet/>
      <dgm:spPr/>
      <dgm:t>
        <a:bodyPr/>
        <a:lstStyle/>
        <a:p>
          <a:endParaRPr lang="en-GB"/>
        </a:p>
      </dgm:t>
    </dgm:pt>
    <dgm:pt modelId="{C297C78B-EAAD-4E3D-894D-582C84EA681A}" type="sibTrans" cxnId="{DE9E90FE-FB1F-4146-B359-33AAF0F657D7}">
      <dgm:prSet/>
      <dgm:spPr/>
      <dgm:t>
        <a:bodyPr/>
        <a:lstStyle/>
        <a:p>
          <a:endParaRPr lang="en-GB"/>
        </a:p>
      </dgm:t>
    </dgm:pt>
    <dgm:pt modelId="{ABDDC0B4-7236-4145-BE75-EB7CFEE64D58}">
      <dgm:prSet phldrT="[Text]" custT="1"/>
      <dgm:spPr/>
      <dgm:t>
        <a:bodyPr/>
        <a:lstStyle/>
        <a:p>
          <a:r>
            <a:rPr lang="en-GB" sz="1800" b="0" i="0" dirty="0"/>
            <a:t>Impeccable Housekeeping</a:t>
          </a:r>
          <a:endParaRPr lang="en-GB" sz="1800" dirty="0"/>
        </a:p>
      </dgm:t>
    </dgm:pt>
    <dgm:pt modelId="{58C013D7-1140-4BB9-B356-80E74FB01EF2}" type="parTrans" cxnId="{BBCA0E3F-B8C5-4F1D-BD7E-215E6E962F5C}">
      <dgm:prSet/>
      <dgm:spPr/>
      <dgm:t>
        <a:bodyPr/>
        <a:lstStyle/>
        <a:p>
          <a:endParaRPr lang="en-GB"/>
        </a:p>
      </dgm:t>
    </dgm:pt>
    <dgm:pt modelId="{AAF2FE03-F196-4910-9BAF-9A8A80D93F0C}" type="sibTrans" cxnId="{BBCA0E3F-B8C5-4F1D-BD7E-215E6E962F5C}">
      <dgm:prSet/>
      <dgm:spPr/>
      <dgm:t>
        <a:bodyPr/>
        <a:lstStyle/>
        <a:p>
          <a:endParaRPr lang="en-GB"/>
        </a:p>
      </dgm:t>
    </dgm:pt>
    <dgm:pt modelId="{7C1B8A9F-05ED-4FCB-8150-B59251D47771}">
      <dgm:prSet phldrT="[Text]" custT="1"/>
      <dgm:spPr/>
      <dgm:t>
        <a:bodyPr/>
        <a:lstStyle/>
        <a:p>
          <a:r>
            <a:rPr lang="en-GB" sz="1800" dirty="0"/>
            <a:t>Thoughtful touches</a:t>
          </a:r>
        </a:p>
      </dgm:t>
    </dgm:pt>
    <dgm:pt modelId="{B9F3FC8E-8950-44AA-86D8-55B5E60A4EC0}" type="parTrans" cxnId="{A436E550-2B41-40ED-BD99-9E0A8CAF8634}">
      <dgm:prSet/>
      <dgm:spPr/>
      <dgm:t>
        <a:bodyPr/>
        <a:lstStyle/>
        <a:p>
          <a:endParaRPr lang="en-GB"/>
        </a:p>
      </dgm:t>
    </dgm:pt>
    <dgm:pt modelId="{A86B9F22-6107-4856-A20B-A60695D77408}" type="sibTrans" cxnId="{A436E550-2B41-40ED-BD99-9E0A8CAF8634}">
      <dgm:prSet/>
      <dgm:spPr/>
      <dgm:t>
        <a:bodyPr/>
        <a:lstStyle/>
        <a:p>
          <a:endParaRPr lang="en-GB"/>
        </a:p>
      </dgm:t>
    </dgm:pt>
    <dgm:pt modelId="{224CCA49-FB75-4F71-A1F2-4212189238C0}">
      <dgm:prSet phldrT="[Text]"/>
      <dgm:spPr>
        <a:effectLst/>
      </dgm:spPr>
      <dgm:t>
        <a:bodyPr/>
        <a:lstStyle/>
        <a:p>
          <a:r>
            <a:rPr lang="en-GB" b="1" dirty="0"/>
            <a:t>Going Above &amp; Beyond</a:t>
          </a:r>
        </a:p>
      </dgm:t>
    </dgm:pt>
    <dgm:pt modelId="{1E88D49E-BE18-4DEB-B255-E2F92CD3291F}" type="parTrans" cxnId="{77BE3166-D19F-4C90-BFA1-8D412130C892}">
      <dgm:prSet/>
      <dgm:spPr/>
      <dgm:t>
        <a:bodyPr/>
        <a:lstStyle/>
        <a:p>
          <a:endParaRPr lang="en-GB"/>
        </a:p>
      </dgm:t>
    </dgm:pt>
    <dgm:pt modelId="{2009746E-C1C2-47AD-8E20-DA6D156DD660}" type="sibTrans" cxnId="{77BE3166-D19F-4C90-BFA1-8D412130C892}">
      <dgm:prSet/>
      <dgm:spPr/>
      <dgm:t>
        <a:bodyPr/>
        <a:lstStyle/>
        <a:p>
          <a:endParaRPr lang="en-GB"/>
        </a:p>
      </dgm:t>
    </dgm:pt>
    <dgm:pt modelId="{62D78A1B-EBD8-4454-B123-1D8FB90A6242}">
      <dgm:prSet phldrT="[Text]" custT="1"/>
      <dgm:spPr>
        <a:effectLst/>
      </dgm:spPr>
      <dgm:t>
        <a:bodyPr/>
        <a:lstStyle/>
        <a:p>
          <a:r>
            <a:rPr lang="en-GB" sz="1800" b="0" i="0" dirty="0"/>
            <a:t>Anticipatory Service</a:t>
          </a:r>
          <a:endParaRPr lang="en-GB" sz="1800" dirty="0"/>
        </a:p>
      </dgm:t>
    </dgm:pt>
    <dgm:pt modelId="{8810ACBA-F36E-41AA-B566-AEDB891DDBD4}" type="parTrans" cxnId="{DE5D7F0B-ED2D-4E38-834B-7658E255E7B6}">
      <dgm:prSet/>
      <dgm:spPr/>
      <dgm:t>
        <a:bodyPr/>
        <a:lstStyle/>
        <a:p>
          <a:endParaRPr lang="en-GB"/>
        </a:p>
      </dgm:t>
    </dgm:pt>
    <dgm:pt modelId="{9BE15B9B-BE1A-443A-96A8-B4C4F9B46BCD}" type="sibTrans" cxnId="{DE5D7F0B-ED2D-4E38-834B-7658E255E7B6}">
      <dgm:prSet/>
      <dgm:spPr/>
      <dgm:t>
        <a:bodyPr/>
        <a:lstStyle/>
        <a:p>
          <a:endParaRPr lang="en-GB"/>
        </a:p>
      </dgm:t>
    </dgm:pt>
    <dgm:pt modelId="{903A96B3-2096-47DE-9ADF-7493616A7329}">
      <dgm:prSet phldrT="[Text]" custT="1"/>
      <dgm:spPr>
        <a:effectLst/>
      </dgm:spPr>
      <dgm:t>
        <a:bodyPr/>
        <a:lstStyle/>
        <a:p>
          <a:r>
            <a:rPr lang="en-GB" sz="1800" b="0" i="0" dirty="0"/>
            <a:t>Exceptional Problem Solving</a:t>
          </a:r>
          <a:endParaRPr lang="en-GB" sz="1800" dirty="0"/>
        </a:p>
      </dgm:t>
    </dgm:pt>
    <dgm:pt modelId="{5A9D78F5-9475-4B9D-8B2B-1B1E8E7821FC}" type="parTrans" cxnId="{70CDA263-9951-42CA-9F12-CFBCD22B095A}">
      <dgm:prSet/>
      <dgm:spPr/>
      <dgm:t>
        <a:bodyPr/>
        <a:lstStyle/>
        <a:p>
          <a:endParaRPr lang="en-GB"/>
        </a:p>
      </dgm:t>
    </dgm:pt>
    <dgm:pt modelId="{8E8AE6FA-4EB6-41CF-88B3-95670CC1F7F7}" type="sibTrans" cxnId="{70CDA263-9951-42CA-9F12-CFBCD22B095A}">
      <dgm:prSet/>
      <dgm:spPr/>
      <dgm:t>
        <a:bodyPr/>
        <a:lstStyle/>
        <a:p>
          <a:endParaRPr lang="en-GB"/>
        </a:p>
      </dgm:t>
    </dgm:pt>
    <dgm:pt modelId="{38A4F377-FD27-4E73-B836-9171037F40C3}">
      <dgm:prSet phldrT="[Text]" custT="1"/>
      <dgm:spPr/>
      <dgm:t>
        <a:bodyPr/>
        <a:lstStyle/>
        <a:p>
          <a:r>
            <a:rPr lang="en-GB" sz="1800" b="0" i="0" dirty="0"/>
            <a:t>Special Occasion Celebrations</a:t>
          </a:r>
          <a:endParaRPr lang="en-GB" sz="1800" dirty="0"/>
        </a:p>
      </dgm:t>
    </dgm:pt>
    <dgm:pt modelId="{9CF6EC95-45B7-4182-9AEC-ACDA70508D96}" type="parTrans" cxnId="{9D3D9A3D-5F26-4C6C-8B0C-862C91C0C8A7}">
      <dgm:prSet/>
      <dgm:spPr/>
      <dgm:t>
        <a:bodyPr/>
        <a:lstStyle/>
        <a:p>
          <a:endParaRPr lang="en-GB"/>
        </a:p>
      </dgm:t>
    </dgm:pt>
    <dgm:pt modelId="{C11BDE82-375B-4F39-BBD8-1D47FAFC1D3D}" type="sibTrans" cxnId="{9D3D9A3D-5F26-4C6C-8B0C-862C91C0C8A7}">
      <dgm:prSet/>
      <dgm:spPr/>
      <dgm:t>
        <a:bodyPr/>
        <a:lstStyle/>
        <a:p>
          <a:endParaRPr lang="en-GB"/>
        </a:p>
      </dgm:t>
    </dgm:pt>
    <dgm:pt modelId="{5D5354DD-EE9D-4F87-87B8-544614EA4B11}">
      <dgm:prSet phldrT="[Text]" custT="1"/>
      <dgm:spPr/>
      <dgm:t>
        <a:bodyPr/>
        <a:lstStyle/>
        <a:p>
          <a:r>
            <a:rPr lang="en-GB" sz="1800" dirty="0"/>
            <a:t>Seamless Operations</a:t>
          </a:r>
        </a:p>
      </dgm:t>
    </dgm:pt>
    <dgm:pt modelId="{4F57F183-916F-4001-9272-E6EED934984B}" type="parTrans" cxnId="{8872B89D-A5E6-4DBC-9FD3-1F594A3C69DC}">
      <dgm:prSet/>
      <dgm:spPr/>
      <dgm:t>
        <a:bodyPr/>
        <a:lstStyle/>
        <a:p>
          <a:endParaRPr lang="en-GB"/>
        </a:p>
      </dgm:t>
    </dgm:pt>
    <dgm:pt modelId="{3498683E-3502-4C9E-B1F7-7BBB77CA7B77}" type="sibTrans" cxnId="{8872B89D-A5E6-4DBC-9FD3-1F594A3C69DC}">
      <dgm:prSet/>
      <dgm:spPr/>
      <dgm:t>
        <a:bodyPr/>
        <a:lstStyle/>
        <a:p>
          <a:endParaRPr lang="en-GB"/>
        </a:p>
      </dgm:t>
    </dgm:pt>
    <dgm:pt modelId="{9868381D-C67D-4BEF-BCF8-E32BFC07AF16}">
      <dgm:prSet phldrT="[Text]" custT="1"/>
      <dgm:spPr>
        <a:effectLst/>
      </dgm:spPr>
      <dgm:t>
        <a:bodyPr/>
        <a:lstStyle/>
        <a:p>
          <a:r>
            <a:rPr lang="en-GB" sz="1800" dirty="0"/>
            <a:t>Personal Connections</a:t>
          </a:r>
        </a:p>
      </dgm:t>
    </dgm:pt>
    <dgm:pt modelId="{A9419B4C-7946-4041-BBDF-49F6773CE884}" type="parTrans" cxnId="{7CEAB1DA-DBF5-482D-9E80-88443D5C8E6A}">
      <dgm:prSet/>
      <dgm:spPr/>
      <dgm:t>
        <a:bodyPr/>
        <a:lstStyle/>
        <a:p>
          <a:endParaRPr lang="en-GB"/>
        </a:p>
      </dgm:t>
    </dgm:pt>
    <dgm:pt modelId="{CFCB3EF8-C2F3-4540-95AD-3FBEB8DC1285}" type="sibTrans" cxnId="{7CEAB1DA-DBF5-482D-9E80-88443D5C8E6A}">
      <dgm:prSet/>
      <dgm:spPr/>
      <dgm:t>
        <a:bodyPr/>
        <a:lstStyle/>
        <a:p>
          <a:endParaRPr lang="en-GB"/>
        </a:p>
      </dgm:t>
    </dgm:pt>
    <dgm:pt modelId="{9109BF2A-FC37-4D75-98E6-07785A7551C4}" type="pres">
      <dgm:prSet presAssocID="{393D4374-7ECC-4D81-86AC-6B2CFE94D67D}" presName="Name0" presStyleCnt="0">
        <dgm:presLayoutVars>
          <dgm:dir/>
          <dgm:animLvl val="lvl"/>
          <dgm:resizeHandles val="exact"/>
        </dgm:presLayoutVars>
      </dgm:prSet>
      <dgm:spPr/>
    </dgm:pt>
    <dgm:pt modelId="{9B889DB5-3E73-45B3-BED9-B3975D47C6C1}" type="pres">
      <dgm:prSet presAssocID="{F372319E-0913-4C69-AF6C-AC89AFAD8699}" presName="composite" presStyleCnt="0"/>
      <dgm:spPr/>
    </dgm:pt>
    <dgm:pt modelId="{9CA82DC3-DBE4-49D7-95B6-5015B304D0C7}" type="pres">
      <dgm:prSet presAssocID="{F372319E-0913-4C69-AF6C-AC89AFAD8699}" presName="parTx" presStyleLbl="alignNode1" presStyleIdx="0" presStyleCnt="3">
        <dgm:presLayoutVars>
          <dgm:chMax val="0"/>
          <dgm:chPref val="0"/>
          <dgm:bulletEnabled val="1"/>
        </dgm:presLayoutVars>
      </dgm:prSet>
      <dgm:spPr/>
    </dgm:pt>
    <dgm:pt modelId="{15368CD2-430F-4AB0-9AC5-3A0145C87ADB}" type="pres">
      <dgm:prSet presAssocID="{F372319E-0913-4C69-AF6C-AC89AFAD8699}" presName="desTx" presStyleLbl="alignAccFollowNode1" presStyleIdx="0" presStyleCnt="3">
        <dgm:presLayoutVars>
          <dgm:bulletEnabled val="1"/>
        </dgm:presLayoutVars>
      </dgm:prSet>
      <dgm:spPr/>
    </dgm:pt>
    <dgm:pt modelId="{C0F49B83-4897-4160-AC53-8FCAF2D8968E}" type="pres">
      <dgm:prSet presAssocID="{A5A06091-6C3B-41D7-BADB-EB80A7EF37BE}" presName="space" presStyleCnt="0"/>
      <dgm:spPr/>
    </dgm:pt>
    <dgm:pt modelId="{BAA5A16D-9140-422E-8C42-29D48C88EAF8}" type="pres">
      <dgm:prSet presAssocID="{9600075B-DBCB-4ED5-9872-49DE8428EABD}" presName="composite" presStyleCnt="0"/>
      <dgm:spPr/>
    </dgm:pt>
    <dgm:pt modelId="{81308B8D-851D-4F3A-BE20-7EE84FD17BE7}" type="pres">
      <dgm:prSet presAssocID="{9600075B-DBCB-4ED5-9872-49DE8428EABD}" presName="parTx" presStyleLbl="alignNode1" presStyleIdx="1" presStyleCnt="3" custLinFactNeighborX="0" custLinFactNeighborY="-67">
        <dgm:presLayoutVars>
          <dgm:chMax val="0"/>
          <dgm:chPref val="0"/>
          <dgm:bulletEnabled val="1"/>
        </dgm:presLayoutVars>
      </dgm:prSet>
      <dgm:spPr/>
    </dgm:pt>
    <dgm:pt modelId="{4A1A6E5A-B683-4033-B79A-D45A2C79D9B9}" type="pres">
      <dgm:prSet presAssocID="{9600075B-DBCB-4ED5-9872-49DE8428EABD}" presName="desTx" presStyleLbl="alignAccFollowNode1" presStyleIdx="1" presStyleCnt="3">
        <dgm:presLayoutVars>
          <dgm:bulletEnabled val="1"/>
        </dgm:presLayoutVars>
      </dgm:prSet>
      <dgm:spPr/>
    </dgm:pt>
    <dgm:pt modelId="{ED25B853-CE46-44EA-B25D-31BA0F0FCB15}" type="pres">
      <dgm:prSet presAssocID="{C297C78B-EAAD-4E3D-894D-582C84EA681A}" presName="space" presStyleCnt="0"/>
      <dgm:spPr/>
    </dgm:pt>
    <dgm:pt modelId="{738FFD8A-E849-4195-8F25-38B5AEA0B769}" type="pres">
      <dgm:prSet presAssocID="{224CCA49-FB75-4F71-A1F2-4212189238C0}" presName="composite" presStyleCnt="0"/>
      <dgm:spPr/>
    </dgm:pt>
    <dgm:pt modelId="{6866B42B-9D08-42CD-88EC-90A3229400DF}" type="pres">
      <dgm:prSet presAssocID="{224CCA49-FB75-4F71-A1F2-4212189238C0}" presName="parTx" presStyleLbl="alignNode1" presStyleIdx="2" presStyleCnt="3">
        <dgm:presLayoutVars>
          <dgm:chMax val="0"/>
          <dgm:chPref val="0"/>
          <dgm:bulletEnabled val="1"/>
        </dgm:presLayoutVars>
      </dgm:prSet>
      <dgm:spPr/>
    </dgm:pt>
    <dgm:pt modelId="{ED0DC2B8-EFA3-4E49-9516-5F5250D9DF78}" type="pres">
      <dgm:prSet presAssocID="{224CCA49-FB75-4F71-A1F2-4212189238C0}" presName="desTx" presStyleLbl="alignAccFollowNode1" presStyleIdx="2" presStyleCnt="3">
        <dgm:presLayoutVars>
          <dgm:bulletEnabled val="1"/>
        </dgm:presLayoutVars>
      </dgm:prSet>
      <dgm:spPr/>
    </dgm:pt>
  </dgm:ptLst>
  <dgm:cxnLst>
    <dgm:cxn modelId="{A6ED9B03-4DF9-4C2A-B099-7E578146131D}" type="presOf" srcId="{F372319E-0913-4C69-AF6C-AC89AFAD8699}" destId="{9CA82DC3-DBE4-49D7-95B6-5015B304D0C7}" srcOrd="0" destOrd="0" presId="urn:microsoft.com/office/officeart/2005/8/layout/hList1"/>
    <dgm:cxn modelId="{9FE00404-5093-4662-94C9-5980A2C364C9}" type="presOf" srcId="{9868381D-C67D-4BEF-BCF8-E32BFC07AF16}" destId="{ED0DC2B8-EFA3-4E49-9516-5F5250D9DF78}" srcOrd="0" destOrd="2" presId="urn:microsoft.com/office/officeart/2005/8/layout/hList1"/>
    <dgm:cxn modelId="{DE5D7F0B-ED2D-4E38-834B-7658E255E7B6}" srcId="{224CCA49-FB75-4F71-A1F2-4212189238C0}" destId="{62D78A1B-EBD8-4454-B123-1D8FB90A6242}" srcOrd="0" destOrd="0" parTransId="{8810ACBA-F36E-41AA-B566-AEDB891DDBD4}" sibTransId="{9BE15B9B-BE1A-443A-96A8-B4C4F9B46BCD}"/>
    <dgm:cxn modelId="{9DEA600F-CADA-402B-9C54-A8EF6782FB1C}" srcId="{F372319E-0913-4C69-AF6C-AC89AFAD8699}" destId="{7F0A2834-C01E-4E32-B32A-5D3DFD93D262}" srcOrd="1" destOrd="0" parTransId="{47FAF10C-8602-4126-A501-ED0E39A53425}" sibTransId="{7144F191-A91B-4AEC-A68E-646A3B823031}"/>
    <dgm:cxn modelId="{CC469C28-32F7-4DD6-B4D5-D041E47C4D91}" type="presOf" srcId="{5D5354DD-EE9D-4F87-87B8-544614EA4B11}" destId="{4A1A6E5A-B683-4033-B79A-D45A2C79D9B9}" srcOrd="0" destOrd="2" presId="urn:microsoft.com/office/officeart/2005/8/layout/hList1"/>
    <dgm:cxn modelId="{A0E36939-E76A-4FF4-B462-F9268F7F6D6C}" type="presOf" srcId="{38A4F377-FD27-4E73-B836-9171037F40C3}" destId="{15368CD2-430F-4AB0-9AC5-3A0145C87ADB}" srcOrd="0" destOrd="2" presId="urn:microsoft.com/office/officeart/2005/8/layout/hList1"/>
    <dgm:cxn modelId="{9D3D9A3D-5F26-4C6C-8B0C-862C91C0C8A7}" srcId="{F372319E-0913-4C69-AF6C-AC89AFAD8699}" destId="{38A4F377-FD27-4E73-B836-9171037F40C3}" srcOrd="2" destOrd="0" parTransId="{9CF6EC95-45B7-4182-9AEC-ACDA70508D96}" sibTransId="{C11BDE82-375B-4F39-BBD8-1D47FAFC1D3D}"/>
    <dgm:cxn modelId="{BBCA0E3F-B8C5-4F1D-BD7E-215E6E962F5C}" srcId="{9600075B-DBCB-4ED5-9872-49DE8428EABD}" destId="{ABDDC0B4-7236-4145-BE75-EB7CFEE64D58}" srcOrd="0" destOrd="0" parTransId="{58C013D7-1140-4BB9-B356-80E74FB01EF2}" sibTransId="{AAF2FE03-F196-4910-9BAF-9A8A80D93F0C}"/>
    <dgm:cxn modelId="{70CDA263-9951-42CA-9F12-CFBCD22B095A}" srcId="{224CCA49-FB75-4F71-A1F2-4212189238C0}" destId="{903A96B3-2096-47DE-9ADF-7493616A7329}" srcOrd="1" destOrd="0" parTransId="{5A9D78F5-9475-4B9D-8B2B-1B1E8E7821FC}" sibTransId="{8E8AE6FA-4EB6-41CF-88B3-95670CC1F7F7}"/>
    <dgm:cxn modelId="{52B25144-FCED-4776-A78B-7F1F72119587}" type="presOf" srcId="{224CCA49-FB75-4F71-A1F2-4212189238C0}" destId="{6866B42B-9D08-42CD-88EC-90A3229400DF}" srcOrd="0" destOrd="0" presId="urn:microsoft.com/office/officeart/2005/8/layout/hList1"/>
    <dgm:cxn modelId="{77BE3166-D19F-4C90-BFA1-8D412130C892}" srcId="{393D4374-7ECC-4D81-86AC-6B2CFE94D67D}" destId="{224CCA49-FB75-4F71-A1F2-4212189238C0}" srcOrd="2" destOrd="0" parTransId="{1E88D49E-BE18-4DEB-B255-E2F92CD3291F}" sibTransId="{2009746E-C1C2-47AD-8E20-DA6D156DD660}"/>
    <dgm:cxn modelId="{A7FDD16A-D4B0-4A8C-8B17-B26A34523586}" type="presOf" srcId="{903A96B3-2096-47DE-9ADF-7493616A7329}" destId="{ED0DC2B8-EFA3-4E49-9516-5F5250D9DF78}" srcOrd="0" destOrd="1" presId="urn:microsoft.com/office/officeart/2005/8/layout/hList1"/>
    <dgm:cxn modelId="{146EE070-A40D-490D-B567-FC7025CF9939}" type="presOf" srcId="{C8EF6AAB-2331-4ED4-B929-BF32D4863BEB}" destId="{15368CD2-430F-4AB0-9AC5-3A0145C87ADB}" srcOrd="0" destOrd="0" presId="urn:microsoft.com/office/officeart/2005/8/layout/hList1"/>
    <dgm:cxn modelId="{A436E550-2B41-40ED-BD99-9E0A8CAF8634}" srcId="{9600075B-DBCB-4ED5-9872-49DE8428EABD}" destId="{7C1B8A9F-05ED-4FCB-8150-B59251D47771}" srcOrd="1" destOrd="0" parTransId="{B9F3FC8E-8950-44AA-86D8-55B5E60A4EC0}" sibTransId="{A86B9F22-6107-4856-A20B-A60695D77408}"/>
    <dgm:cxn modelId="{93D09D59-8634-48B7-95B5-FE2A0539D39F}" type="presOf" srcId="{7F0A2834-C01E-4E32-B32A-5D3DFD93D262}" destId="{15368CD2-430F-4AB0-9AC5-3A0145C87ADB}" srcOrd="0" destOrd="1" presId="urn:microsoft.com/office/officeart/2005/8/layout/hList1"/>
    <dgm:cxn modelId="{8872B89D-A5E6-4DBC-9FD3-1F594A3C69DC}" srcId="{9600075B-DBCB-4ED5-9872-49DE8428EABD}" destId="{5D5354DD-EE9D-4F87-87B8-544614EA4B11}" srcOrd="2" destOrd="0" parTransId="{4F57F183-916F-4001-9272-E6EED934984B}" sibTransId="{3498683E-3502-4C9E-B1F7-7BBB77CA7B77}"/>
    <dgm:cxn modelId="{9E0B0DAB-61FC-42CD-82FB-1E067AA81C66}" srcId="{393D4374-7ECC-4D81-86AC-6B2CFE94D67D}" destId="{F372319E-0913-4C69-AF6C-AC89AFAD8699}" srcOrd="0" destOrd="0" parTransId="{D36748A0-500D-40C1-B5A6-EE77584E4CC4}" sibTransId="{A5A06091-6C3B-41D7-BADB-EB80A7EF37BE}"/>
    <dgm:cxn modelId="{DB6B0AB7-A241-459C-B125-C6CDE863B7B9}" type="presOf" srcId="{62D78A1B-EBD8-4454-B123-1D8FB90A6242}" destId="{ED0DC2B8-EFA3-4E49-9516-5F5250D9DF78}" srcOrd="0" destOrd="0" presId="urn:microsoft.com/office/officeart/2005/8/layout/hList1"/>
    <dgm:cxn modelId="{621075C5-ACAF-4B1F-889C-769AF1E7BFC3}" srcId="{F372319E-0913-4C69-AF6C-AC89AFAD8699}" destId="{C8EF6AAB-2331-4ED4-B929-BF32D4863BEB}" srcOrd="0" destOrd="0" parTransId="{6EF8A040-93ED-4A37-BEBC-597F3CDF0C0D}" sibTransId="{2D7EADE7-CF7F-458B-A967-C3F38D5E30E7}"/>
    <dgm:cxn modelId="{92E49DCD-9BF0-4480-96CA-D7CE0C33027E}" type="presOf" srcId="{7C1B8A9F-05ED-4FCB-8150-B59251D47771}" destId="{4A1A6E5A-B683-4033-B79A-D45A2C79D9B9}" srcOrd="0" destOrd="1" presId="urn:microsoft.com/office/officeart/2005/8/layout/hList1"/>
    <dgm:cxn modelId="{7CEAB1DA-DBF5-482D-9E80-88443D5C8E6A}" srcId="{224CCA49-FB75-4F71-A1F2-4212189238C0}" destId="{9868381D-C67D-4BEF-BCF8-E32BFC07AF16}" srcOrd="2" destOrd="0" parTransId="{A9419B4C-7946-4041-BBDF-49F6773CE884}" sibTransId="{CFCB3EF8-C2F3-4540-95AD-3FBEB8DC1285}"/>
    <dgm:cxn modelId="{4624ADE1-7A6F-46B1-884C-89F24B6B2054}" type="presOf" srcId="{9600075B-DBCB-4ED5-9872-49DE8428EABD}" destId="{81308B8D-851D-4F3A-BE20-7EE84FD17BE7}" srcOrd="0" destOrd="0" presId="urn:microsoft.com/office/officeart/2005/8/layout/hList1"/>
    <dgm:cxn modelId="{E43967E7-1F6B-411F-B8C0-A1E9446EC2C8}" type="presOf" srcId="{393D4374-7ECC-4D81-86AC-6B2CFE94D67D}" destId="{9109BF2A-FC37-4D75-98E6-07785A7551C4}" srcOrd="0" destOrd="0" presId="urn:microsoft.com/office/officeart/2005/8/layout/hList1"/>
    <dgm:cxn modelId="{DE9E90FE-FB1F-4146-B359-33AAF0F657D7}" srcId="{393D4374-7ECC-4D81-86AC-6B2CFE94D67D}" destId="{9600075B-DBCB-4ED5-9872-49DE8428EABD}" srcOrd="1" destOrd="0" parTransId="{6CA1E50C-BC60-4A42-953E-4DF91FB3C35E}" sibTransId="{C297C78B-EAAD-4E3D-894D-582C84EA681A}"/>
    <dgm:cxn modelId="{F424CCFE-FCF9-46EE-A1BE-C53A9D8454CC}" type="presOf" srcId="{ABDDC0B4-7236-4145-BE75-EB7CFEE64D58}" destId="{4A1A6E5A-B683-4033-B79A-D45A2C79D9B9}" srcOrd="0" destOrd="0" presId="urn:microsoft.com/office/officeart/2005/8/layout/hList1"/>
    <dgm:cxn modelId="{9A42D43E-4D48-488C-B339-B8ED16B7C078}" type="presParOf" srcId="{9109BF2A-FC37-4D75-98E6-07785A7551C4}" destId="{9B889DB5-3E73-45B3-BED9-B3975D47C6C1}" srcOrd="0" destOrd="0" presId="urn:microsoft.com/office/officeart/2005/8/layout/hList1"/>
    <dgm:cxn modelId="{3A1A0598-A38F-4F9F-97DE-C1581B6430A5}" type="presParOf" srcId="{9B889DB5-3E73-45B3-BED9-B3975D47C6C1}" destId="{9CA82DC3-DBE4-49D7-95B6-5015B304D0C7}" srcOrd="0" destOrd="0" presId="urn:microsoft.com/office/officeart/2005/8/layout/hList1"/>
    <dgm:cxn modelId="{86C62FD7-7479-483F-BE1B-A7739C1A153D}" type="presParOf" srcId="{9B889DB5-3E73-45B3-BED9-B3975D47C6C1}" destId="{15368CD2-430F-4AB0-9AC5-3A0145C87ADB}" srcOrd="1" destOrd="0" presId="urn:microsoft.com/office/officeart/2005/8/layout/hList1"/>
    <dgm:cxn modelId="{E6C1235B-28EA-4ACD-985A-268FE8A18B29}" type="presParOf" srcId="{9109BF2A-FC37-4D75-98E6-07785A7551C4}" destId="{C0F49B83-4897-4160-AC53-8FCAF2D8968E}" srcOrd="1" destOrd="0" presId="urn:microsoft.com/office/officeart/2005/8/layout/hList1"/>
    <dgm:cxn modelId="{D7E21D58-43A9-425B-8231-D9BCF77F5F66}" type="presParOf" srcId="{9109BF2A-FC37-4D75-98E6-07785A7551C4}" destId="{BAA5A16D-9140-422E-8C42-29D48C88EAF8}" srcOrd="2" destOrd="0" presId="urn:microsoft.com/office/officeart/2005/8/layout/hList1"/>
    <dgm:cxn modelId="{02A7D3B8-90C3-45E9-B6DA-DA1EFE1B22D6}" type="presParOf" srcId="{BAA5A16D-9140-422E-8C42-29D48C88EAF8}" destId="{81308B8D-851D-4F3A-BE20-7EE84FD17BE7}" srcOrd="0" destOrd="0" presId="urn:microsoft.com/office/officeart/2005/8/layout/hList1"/>
    <dgm:cxn modelId="{9B850487-C1E3-4CB9-9710-36E564F4CC55}" type="presParOf" srcId="{BAA5A16D-9140-422E-8C42-29D48C88EAF8}" destId="{4A1A6E5A-B683-4033-B79A-D45A2C79D9B9}" srcOrd="1" destOrd="0" presId="urn:microsoft.com/office/officeart/2005/8/layout/hList1"/>
    <dgm:cxn modelId="{197EE23E-8193-43F1-A898-550A74533B7D}" type="presParOf" srcId="{9109BF2A-FC37-4D75-98E6-07785A7551C4}" destId="{ED25B853-CE46-44EA-B25D-31BA0F0FCB15}" srcOrd="3" destOrd="0" presId="urn:microsoft.com/office/officeart/2005/8/layout/hList1"/>
    <dgm:cxn modelId="{3641D4B8-C9D7-45F9-A450-822C65638684}" type="presParOf" srcId="{9109BF2A-FC37-4D75-98E6-07785A7551C4}" destId="{738FFD8A-E849-4195-8F25-38B5AEA0B769}" srcOrd="4" destOrd="0" presId="urn:microsoft.com/office/officeart/2005/8/layout/hList1"/>
    <dgm:cxn modelId="{C6784120-2DC6-4C72-BBF4-5C002583E8A4}" type="presParOf" srcId="{738FFD8A-E849-4195-8F25-38B5AEA0B769}" destId="{6866B42B-9D08-42CD-88EC-90A3229400DF}" srcOrd="0" destOrd="0" presId="urn:microsoft.com/office/officeart/2005/8/layout/hList1"/>
    <dgm:cxn modelId="{E60A5443-0010-4873-8076-F81B90E014DB}" type="presParOf" srcId="{738FFD8A-E849-4195-8F25-38B5AEA0B769}" destId="{ED0DC2B8-EFA3-4E49-9516-5F5250D9DF78}" srcOrd="1" destOrd="0" presId="urn:microsoft.com/office/officeart/2005/8/layout/hList1"/>
  </dgm:cxnLst>
  <dgm:bg/>
  <dgm:whole>
    <a:ln>
      <a:noFill/>
    </a:ln>
    <a:effectLst>
      <a:reflection blurRad="6350" stA="50000" endA="300" endPos="55500" dist="50800" dir="5400000" sy="-100000" algn="bl" rotWithShape="0"/>
    </a:effectLst>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9C91C7-D97B-4C1F-9236-91EFA6073598}">
      <dsp:nvSpPr>
        <dsp:cNvPr id="0" name=""/>
        <dsp:cNvSpPr/>
      </dsp:nvSpPr>
      <dsp:spPr>
        <a:xfrm>
          <a:off x="0" y="711411"/>
          <a:ext cx="2876549" cy="230123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a:noFill/>
        </a:ln>
        <a:effectLst/>
        <a:scene3d>
          <a:camera prst="orthographicFront"/>
          <a:lightRig rig="chilly" dir="t"/>
        </a:scene3d>
        <a:sp3d z="-2570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C602946F-4E85-426E-99BD-483081223BC9}">
      <dsp:nvSpPr>
        <dsp:cNvPr id="0" name=""/>
        <dsp:cNvSpPr/>
      </dsp:nvSpPr>
      <dsp:spPr>
        <a:xfrm>
          <a:off x="258889" y="2782527"/>
          <a:ext cx="2560129" cy="805434"/>
        </a:xfrm>
        <a:prstGeom prst="wedgeRectCallout">
          <a:avLst>
            <a:gd name="adj1" fmla="val 20250"/>
            <a:gd name="adj2" fmla="val -607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accent6">
                  <a:lumMod val="50000"/>
                </a:schemeClr>
              </a:solidFill>
            </a:rPr>
            <a:t>Affluent Travellers</a:t>
          </a:r>
        </a:p>
      </dsp:txBody>
      <dsp:txXfrm>
        <a:off x="258889" y="2782527"/>
        <a:ext cx="2560129" cy="805434"/>
      </dsp:txXfrm>
    </dsp:sp>
    <dsp:sp modelId="{AA01AC6A-88F5-454F-BFD7-8312EFD1C6E8}">
      <dsp:nvSpPr>
        <dsp:cNvPr id="0" name=""/>
        <dsp:cNvSpPr/>
      </dsp:nvSpPr>
      <dsp:spPr>
        <a:xfrm>
          <a:off x="3164205" y="711411"/>
          <a:ext cx="2876549" cy="2301239"/>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0000" r="-30000"/>
          </a:stretch>
        </a:blipFill>
        <a:ln>
          <a:noFill/>
        </a:ln>
        <a:effectLst/>
        <a:scene3d>
          <a:camera prst="orthographicFront"/>
          <a:lightRig rig="chilly" dir="t"/>
        </a:scene3d>
        <a:sp3d z="-2570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C0B88E85-E373-4687-9846-08156E1FD370}">
      <dsp:nvSpPr>
        <dsp:cNvPr id="0" name=""/>
        <dsp:cNvSpPr/>
      </dsp:nvSpPr>
      <dsp:spPr>
        <a:xfrm>
          <a:off x="3423094" y="2782527"/>
          <a:ext cx="2560129" cy="805434"/>
        </a:xfrm>
        <a:prstGeom prst="wedgeRectCallout">
          <a:avLst>
            <a:gd name="adj1" fmla="val 20250"/>
            <a:gd name="adj2" fmla="val -607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1" kern="1200" dirty="0"/>
            <a:t>Business Travellers</a:t>
          </a:r>
        </a:p>
      </dsp:txBody>
      <dsp:txXfrm>
        <a:off x="3423094" y="2782527"/>
        <a:ext cx="2560129" cy="805434"/>
      </dsp:txXfrm>
    </dsp:sp>
    <dsp:sp modelId="{5000768C-0FA1-41F4-8AA8-D7BCDA4E382E}">
      <dsp:nvSpPr>
        <dsp:cNvPr id="0" name=""/>
        <dsp:cNvSpPr/>
      </dsp:nvSpPr>
      <dsp:spPr>
        <a:xfrm>
          <a:off x="6328410" y="711411"/>
          <a:ext cx="2876549" cy="2301239"/>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a:noFill/>
        </a:ln>
        <a:effectLst/>
        <a:scene3d>
          <a:camera prst="orthographicFront"/>
          <a:lightRig rig="chilly" dir="t"/>
        </a:scene3d>
        <a:sp3d z="-2570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2B05DC84-8D22-4F56-ACE0-4A33B98923D4}">
      <dsp:nvSpPr>
        <dsp:cNvPr id="0" name=""/>
        <dsp:cNvSpPr/>
      </dsp:nvSpPr>
      <dsp:spPr>
        <a:xfrm>
          <a:off x="6506757" y="2759516"/>
          <a:ext cx="2560129" cy="805434"/>
        </a:xfrm>
        <a:prstGeom prst="wedgeRectCallout">
          <a:avLst>
            <a:gd name="adj1" fmla="val 20250"/>
            <a:gd name="adj2" fmla="val -607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1" i="0" kern="1200" dirty="0"/>
            <a:t>Discerning Leisure Travelers</a:t>
          </a:r>
          <a:endParaRPr lang="en-GB" sz="2300" b="1" kern="1200" dirty="0"/>
        </a:p>
      </dsp:txBody>
      <dsp:txXfrm>
        <a:off x="6506757" y="2759516"/>
        <a:ext cx="2560129" cy="8054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9F424-4DE6-4023-B22E-AE853FCEABA3}">
      <dsp:nvSpPr>
        <dsp:cNvPr id="0" name=""/>
        <dsp:cNvSpPr/>
      </dsp:nvSpPr>
      <dsp:spPr>
        <a:xfrm rot="16200000">
          <a:off x="-928002" y="929042"/>
          <a:ext cx="4563533" cy="2705447"/>
        </a:xfrm>
        <a:prstGeom prst="flowChartManualOperation">
          <a:avLst/>
        </a:prstGeom>
        <a:gradFill rotWithShape="0">
          <a:gsLst>
            <a:gs pos="0">
              <a:schemeClr val="accent4">
                <a:hueOff val="0"/>
                <a:satOff val="0"/>
                <a:lumOff val="0"/>
                <a:alphaOff val="0"/>
                <a:tint val="98000"/>
                <a:satMod val="110000"/>
                <a:lumMod val="104000"/>
              </a:schemeClr>
            </a:gs>
            <a:gs pos="69000">
              <a:schemeClr val="accent4">
                <a:hueOff val="0"/>
                <a:satOff val="0"/>
                <a:lumOff val="0"/>
                <a:alphaOff val="0"/>
                <a:shade val="88000"/>
                <a:satMod val="130000"/>
                <a:lumMod val="92000"/>
              </a:schemeClr>
            </a:gs>
            <a:gs pos="100000">
              <a:schemeClr val="accent4">
                <a:hueOff val="0"/>
                <a:satOff val="0"/>
                <a:lumOff val="0"/>
                <a:alphaOff val="0"/>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dsp:spPr>
      <dsp:style>
        <a:lnRef idx="0">
          <a:scrgbClr r="0" g="0" b="0"/>
        </a:lnRef>
        <a:fillRef idx="3">
          <a:scrgbClr r="0" g="0" b="0"/>
        </a:fillRef>
        <a:effectRef idx="3">
          <a:scrgbClr r="0" g="0" b="0"/>
        </a:effectRef>
        <a:fontRef idx="minor">
          <a:schemeClr val="lt1"/>
        </a:fontRef>
      </dsp:style>
      <dsp:txBody>
        <a:bodyPr spcFirstLastPara="0" vert="horz" wrap="square" lIns="63500" tIns="0" rIns="63500" bIns="0" numCol="1" spcCol="1270" anchor="t" anchorCtr="0">
          <a:noAutofit/>
        </a:bodyPr>
        <a:lstStyle/>
        <a:p>
          <a:pPr marL="0" lvl="0" indent="0" algn="l" defTabSz="533400">
            <a:lnSpc>
              <a:spcPct val="90000"/>
            </a:lnSpc>
            <a:spcBef>
              <a:spcPct val="0"/>
            </a:spcBef>
            <a:spcAft>
              <a:spcPct val="35000"/>
            </a:spcAft>
            <a:buNone/>
          </a:pPr>
          <a:r>
            <a:rPr lang="en-GB" sz="1200" b="1" i="0" kern="1200" dirty="0"/>
            <a:t>Range of Luxurious Guest Services</a:t>
          </a:r>
          <a:endParaRPr lang="en-GB" sz="1200" b="1" kern="1200" dirty="0"/>
        </a:p>
        <a:p>
          <a:pPr marL="57150" lvl="1" indent="-57150" algn="just" defTabSz="444500">
            <a:lnSpc>
              <a:spcPct val="90000"/>
            </a:lnSpc>
            <a:spcBef>
              <a:spcPct val="0"/>
            </a:spcBef>
            <a:spcAft>
              <a:spcPct val="15000"/>
            </a:spcAft>
            <a:buChar char="•"/>
          </a:pPr>
          <a:r>
            <a:rPr lang="en-GB" sz="1000" b="0" i="0" kern="1200" dirty="0"/>
            <a:t>The Ritz-Carlton prides itself on offering an extensive range of luxurious guest services that cater to the diverse needs and preferences of its esteemed guests. From the moment of arrival, guests are greeted with a warm and personalized welcome, setting the tone for their exceptional stay. The brand offers luxurious accommodations featuring elegant design, plush furnishings, and state-of-the-art amenities. Fine dining experiences showcase culinary excellence, with a variety of exquisite restaurants and bars serving delectable cuisine and signature cocktails. Additionally, the Ritz-Carlton's spa and wellness facilities provide a haven of relaxation, offering rejuvenating treatments, fitness </a:t>
          </a:r>
          <a:r>
            <a:rPr lang="en-GB" sz="1000" b="0" i="0" kern="1200" dirty="0" err="1"/>
            <a:t>centers</a:t>
          </a:r>
          <a:r>
            <a:rPr lang="en-GB" sz="1000" b="0" i="0" kern="1200" dirty="0"/>
            <a:t>, and serene environments. Personalized concierge services ensure that guests' every request is attended to with utmost care and attention, enhancing their overall experience of luxury and exclusivity.</a:t>
          </a:r>
          <a:endParaRPr lang="en-GB" sz="1000" kern="1200" dirty="0"/>
        </a:p>
      </dsp:txBody>
      <dsp:txXfrm rot="5400000">
        <a:off x="1041" y="912706"/>
        <a:ext cx="2705447" cy="2738119"/>
      </dsp:txXfrm>
    </dsp:sp>
    <dsp:sp modelId="{FD16872C-7022-41F8-A62B-81C63BF80A3E}">
      <dsp:nvSpPr>
        <dsp:cNvPr id="0" name=""/>
        <dsp:cNvSpPr/>
      </dsp:nvSpPr>
      <dsp:spPr>
        <a:xfrm rot="16200000">
          <a:off x="1980353" y="929042"/>
          <a:ext cx="4563533" cy="2705447"/>
        </a:xfrm>
        <a:prstGeom prst="flowChartManualOperation">
          <a:avLst/>
        </a:prstGeom>
        <a:gradFill rotWithShape="0">
          <a:gsLst>
            <a:gs pos="0">
              <a:schemeClr val="accent4">
                <a:hueOff val="6144868"/>
                <a:satOff val="0"/>
                <a:lumOff val="0"/>
                <a:alphaOff val="0"/>
                <a:tint val="98000"/>
                <a:satMod val="110000"/>
                <a:lumMod val="104000"/>
              </a:schemeClr>
            </a:gs>
            <a:gs pos="69000">
              <a:schemeClr val="accent4">
                <a:hueOff val="6144868"/>
                <a:satOff val="0"/>
                <a:lumOff val="0"/>
                <a:alphaOff val="0"/>
                <a:shade val="88000"/>
                <a:satMod val="130000"/>
                <a:lumMod val="92000"/>
              </a:schemeClr>
            </a:gs>
            <a:gs pos="100000">
              <a:schemeClr val="accent4">
                <a:hueOff val="6144868"/>
                <a:satOff val="0"/>
                <a:lumOff val="0"/>
                <a:alphaOff val="0"/>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dsp:spPr>
      <dsp:style>
        <a:lnRef idx="0">
          <a:scrgbClr r="0" g="0" b="0"/>
        </a:lnRef>
        <a:fillRef idx="3">
          <a:scrgbClr r="0" g="0" b="0"/>
        </a:fillRef>
        <a:effectRef idx="3">
          <a:scrgbClr r="0" g="0" b="0"/>
        </a:effectRef>
        <a:fontRef idx="minor">
          <a:schemeClr val="lt1"/>
        </a:fontRef>
      </dsp:style>
      <dsp:txBody>
        <a:bodyPr spcFirstLastPara="0" vert="horz" wrap="square" lIns="76200" tIns="0" rIns="76200" bIns="0" numCol="1" spcCol="1270" anchor="t" anchorCtr="0">
          <a:noAutofit/>
        </a:bodyPr>
        <a:lstStyle/>
        <a:p>
          <a:pPr marL="0" lvl="0" indent="0" algn="l" defTabSz="533400">
            <a:lnSpc>
              <a:spcPct val="90000"/>
            </a:lnSpc>
            <a:spcBef>
              <a:spcPct val="0"/>
            </a:spcBef>
            <a:spcAft>
              <a:spcPct val="35000"/>
            </a:spcAft>
            <a:buNone/>
          </a:pPr>
          <a:r>
            <a:rPr lang="en-GB" sz="1200" b="1" i="0" kern="1200" dirty="0"/>
            <a:t>Creating Memorable Experiences: Attention to Detail and Anticipation</a:t>
          </a:r>
        </a:p>
        <a:p>
          <a:pPr marL="57150" lvl="1" indent="-57150" algn="l" defTabSz="444500">
            <a:lnSpc>
              <a:spcPct val="90000"/>
            </a:lnSpc>
            <a:spcBef>
              <a:spcPct val="0"/>
            </a:spcBef>
            <a:spcAft>
              <a:spcPct val="15000"/>
            </a:spcAft>
            <a:buChar char="•"/>
          </a:pPr>
          <a:r>
            <a:rPr lang="en-GB" sz="1000" b="0" i="0" kern="1200" dirty="0"/>
            <a:t>At The Ritz-Carlton, guest services are characterized by an unwavering commitment to attention to detail and anticipation of guest needs. Every aspect of a guest's stay is meticulously crafted to create memorable experiences. From the arrangement of the room with personalized amenities to the thoughtful gestures throughout the stay, the brand's dedicated staff members strive to exceed guest expectations. The Ritz-Carlton understands that it's often the small touches that make a significant impact. Whether it's a surprise birthday cake for a celebratory occasion or remembering a guest's preferred morning beverage, the brand's attention to detail ensures that guests feel genuinely valued and cared for. By anticipating guests' needs even before they express them, The Ritz-Carlton creates a truly personalized and unforgettable experience.</a:t>
          </a:r>
          <a:endParaRPr lang="en-GB" sz="1000" kern="1200" dirty="0"/>
        </a:p>
      </dsp:txBody>
      <dsp:txXfrm rot="5400000">
        <a:off x="2909396" y="912706"/>
        <a:ext cx="2705447" cy="2738119"/>
      </dsp:txXfrm>
    </dsp:sp>
    <dsp:sp modelId="{6027FEE0-4988-4156-AA95-F54EFDB248F2}">
      <dsp:nvSpPr>
        <dsp:cNvPr id="0" name=""/>
        <dsp:cNvSpPr/>
      </dsp:nvSpPr>
      <dsp:spPr>
        <a:xfrm rot="16200000">
          <a:off x="4888709" y="929042"/>
          <a:ext cx="4563533" cy="2705447"/>
        </a:xfrm>
        <a:prstGeom prst="flowChartManualOperation">
          <a:avLst/>
        </a:prstGeom>
        <a:gradFill rotWithShape="0">
          <a:gsLst>
            <a:gs pos="0">
              <a:schemeClr val="accent4">
                <a:hueOff val="12289737"/>
                <a:satOff val="0"/>
                <a:lumOff val="0"/>
                <a:alphaOff val="0"/>
                <a:tint val="98000"/>
                <a:satMod val="110000"/>
                <a:lumMod val="104000"/>
              </a:schemeClr>
            </a:gs>
            <a:gs pos="69000">
              <a:schemeClr val="accent4">
                <a:hueOff val="12289737"/>
                <a:satOff val="0"/>
                <a:lumOff val="0"/>
                <a:alphaOff val="0"/>
                <a:shade val="88000"/>
                <a:satMod val="130000"/>
                <a:lumMod val="92000"/>
              </a:schemeClr>
            </a:gs>
            <a:gs pos="100000">
              <a:schemeClr val="accent4">
                <a:hueOff val="12289737"/>
                <a:satOff val="0"/>
                <a:lumOff val="0"/>
                <a:alphaOff val="0"/>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dsp:spPr>
      <dsp:style>
        <a:lnRef idx="0">
          <a:scrgbClr r="0" g="0" b="0"/>
        </a:lnRef>
        <a:fillRef idx="3">
          <a:scrgbClr r="0" g="0" b="0"/>
        </a:fillRef>
        <a:effectRef idx="3">
          <a:scrgbClr r="0" g="0" b="0"/>
        </a:effectRef>
        <a:fontRef idx="minor">
          <a:schemeClr val="lt1"/>
        </a:fontRef>
      </dsp:style>
      <dsp:txBody>
        <a:bodyPr spcFirstLastPara="0" vert="horz" wrap="square" lIns="63500" tIns="0" rIns="63500" bIns="0" numCol="1" spcCol="1270" anchor="ctr" anchorCtr="0">
          <a:noAutofit/>
        </a:bodyPr>
        <a:lstStyle/>
        <a:p>
          <a:pPr marL="0" lvl="0" indent="0" algn="just" defTabSz="444500">
            <a:lnSpc>
              <a:spcPct val="90000"/>
            </a:lnSpc>
            <a:spcBef>
              <a:spcPct val="0"/>
            </a:spcBef>
            <a:spcAft>
              <a:spcPct val="35000"/>
            </a:spcAft>
            <a:buNone/>
          </a:pPr>
          <a:r>
            <a:rPr lang="en-GB" sz="1000" b="1" i="0" kern="1200" dirty="0"/>
            <a:t>Seamless and Personalized: Guest Services Throughout the Journey</a:t>
          </a:r>
        </a:p>
        <a:p>
          <a:pPr marL="0" lvl="0" indent="0" algn="just" defTabSz="444500">
            <a:lnSpc>
              <a:spcPct val="90000"/>
            </a:lnSpc>
            <a:spcBef>
              <a:spcPct val="0"/>
            </a:spcBef>
            <a:spcAft>
              <a:spcPct val="35000"/>
            </a:spcAft>
            <a:buNone/>
          </a:pPr>
          <a:r>
            <a:rPr lang="en-GB" sz="900" b="0" i="0" kern="1200" dirty="0"/>
            <a:t>Guest services at The Ritz-Carlton extend beyond individual touchpoints, aiming to create a seamless and personalized experience throughout a guest's journey. From the moment a reservation is made, the brand's commitment to exceptional service is evident. Personalized pre-arrival communications help guests customize their stay and ensure their preferences are catered to. Upon arrival, guests are greeted by warm and attentive staff, seamlessly checking them in and guiding them through the property's amenities and services. Throughout their stay, the dedicated staff members, known as "Ladies and Gentlemen," are readily available to provide personalized recommendations, arrange special requests, and address any concerns. Even after check-out, The Ritz-Carlton maintains a connection with its guests, seeking feedback and ensuring their post-stay experience is as exceptional as their time spent at the property. This commitment to seamless and personalized guest services sets The Ritz-Carlton apart and creates a lasting impression.</a:t>
          </a:r>
          <a:endParaRPr lang="en-GB" sz="900" kern="1200" dirty="0"/>
        </a:p>
      </dsp:txBody>
      <dsp:txXfrm rot="5400000">
        <a:off x="5817752" y="912706"/>
        <a:ext cx="2705447" cy="27381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A82DC3-DBE4-49D7-95B6-5015B304D0C7}">
      <dsp:nvSpPr>
        <dsp:cNvPr id="0" name=""/>
        <dsp:cNvSpPr/>
      </dsp:nvSpPr>
      <dsp:spPr>
        <a:xfrm>
          <a:off x="2692" y="1005068"/>
          <a:ext cx="2625090" cy="1032595"/>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GB" sz="3000" b="1" kern="1200" dirty="0"/>
            <a:t>Personalised experiences</a:t>
          </a:r>
        </a:p>
      </dsp:txBody>
      <dsp:txXfrm>
        <a:off x="2692" y="1005068"/>
        <a:ext cx="2625090" cy="1032595"/>
      </dsp:txXfrm>
    </dsp:sp>
    <dsp:sp modelId="{15368CD2-430F-4AB0-9AC5-3A0145C87ADB}">
      <dsp:nvSpPr>
        <dsp:cNvPr id="0" name=""/>
        <dsp:cNvSpPr/>
      </dsp:nvSpPr>
      <dsp:spPr>
        <a:xfrm>
          <a:off x="2692" y="2037664"/>
          <a:ext cx="2625090" cy="1317600"/>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dirty="0"/>
            <a:t>Tailored services </a:t>
          </a:r>
        </a:p>
        <a:p>
          <a:pPr marL="171450" lvl="1" indent="-171450" algn="l" defTabSz="800100">
            <a:lnSpc>
              <a:spcPct val="90000"/>
            </a:lnSpc>
            <a:spcBef>
              <a:spcPct val="0"/>
            </a:spcBef>
            <a:spcAft>
              <a:spcPct val="15000"/>
            </a:spcAft>
            <a:buChar char="•"/>
          </a:pPr>
          <a:r>
            <a:rPr lang="en-GB" sz="1800" b="0" i="0" kern="1200" dirty="0"/>
            <a:t>Customized Amenities</a:t>
          </a:r>
          <a:endParaRPr lang="en-GB" sz="1800" kern="1200" dirty="0"/>
        </a:p>
        <a:p>
          <a:pPr marL="171450" lvl="1" indent="-171450" algn="l" defTabSz="800100">
            <a:lnSpc>
              <a:spcPct val="90000"/>
            </a:lnSpc>
            <a:spcBef>
              <a:spcPct val="0"/>
            </a:spcBef>
            <a:spcAft>
              <a:spcPct val="15000"/>
            </a:spcAft>
            <a:buChar char="•"/>
          </a:pPr>
          <a:r>
            <a:rPr lang="en-GB" sz="1800" b="0" i="0" kern="1200" dirty="0"/>
            <a:t>Special Occasion Celebrations</a:t>
          </a:r>
          <a:endParaRPr lang="en-GB" sz="1800" kern="1200" dirty="0"/>
        </a:p>
      </dsp:txBody>
      <dsp:txXfrm>
        <a:off x="2692" y="2037664"/>
        <a:ext cx="2625090" cy="1317600"/>
      </dsp:txXfrm>
    </dsp:sp>
    <dsp:sp modelId="{81308B8D-851D-4F3A-BE20-7EE84FD17BE7}">
      <dsp:nvSpPr>
        <dsp:cNvPr id="0" name=""/>
        <dsp:cNvSpPr/>
      </dsp:nvSpPr>
      <dsp:spPr>
        <a:xfrm>
          <a:off x="2995295" y="1004377"/>
          <a:ext cx="2625090" cy="1032595"/>
        </a:xfrm>
        <a:prstGeom prst="rect">
          <a:avLst/>
        </a:prstGeom>
        <a:gradFill rotWithShape="0">
          <a:gsLst>
            <a:gs pos="0">
              <a:schemeClr val="accent3">
                <a:hueOff val="0"/>
                <a:satOff val="0"/>
                <a:lumOff val="0"/>
                <a:alphaOff val="0"/>
                <a:tint val="98000"/>
                <a:satMod val="110000"/>
                <a:lumMod val="104000"/>
              </a:schemeClr>
            </a:gs>
            <a:gs pos="69000">
              <a:schemeClr val="accent3">
                <a:hueOff val="0"/>
                <a:satOff val="0"/>
                <a:lumOff val="0"/>
                <a:alphaOff val="0"/>
                <a:shade val="88000"/>
                <a:satMod val="130000"/>
                <a:lumMod val="92000"/>
              </a:schemeClr>
            </a:gs>
            <a:gs pos="100000">
              <a:schemeClr val="accent3">
                <a:hueOff val="0"/>
                <a:satOff val="0"/>
                <a:lumOff val="0"/>
                <a:alphaOff val="0"/>
                <a:shade val="78000"/>
                <a:satMod val="130000"/>
                <a:lumMod val="92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GB" sz="3000" b="1" kern="1200" dirty="0"/>
            <a:t>Attention to Detail</a:t>
          </a:r>
        </a:p>
      </dsp:txBody>
      <dsp:txXfrm>
        <a:off x="2995295" y="1004377"/>
        <a:ext cx="2625090" cy="1032595"/>
      </dsp:txXfrm>
    </dsp:sp>
    <dsp:sp modelId="{4A1A6E5A-B683-4033-B79A-D45A2C79D9B9}">
      <dsp:nvSpPr>
        <dsp:cNvPr id="0" name=""/>
        <dsp:cNvSpPr/>
      </dsp:nvSpPr>
      <dsp:spPr>
        <a:xfrm>
          <a:off x="2995295" y="2037664"/>
          <a:ext cx="2625090" cy="1317600"/>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b="0" i="0" kern="1200" dirty="0"/>
            <a:t>Impeccable Housekeeping</a:t>
          </a:r>
          <a:endParaRPr lang="en-GB" sz="1800" kern="1200" dirty="0"/>
        </a:p>
        <a:p>
          <a:pPr marL="171450" lvl="1" indent="-171450" algn="l" defTabSz="800100">
            <a:lnSpc>
              <a:spcPct val="90000"/>
            </a:lnSpc>
            <a:spcBef>
              <a:spcPct val="0"/>
            </a:spcBef>
            <a:spcAft>
              <a:spcPct val="15000"/>
            </a:spcAft>
            <a:buChar char="•"/>
          </a:pPr>
          <a:r>
            <a:rPr lang="en-GB" sz="1800" kern="1200" dirty="0"/>
            <a:t>Thoughtful touches</a:t>
          </a:r>
        </a:p>
        <a:p>
          <a:pPr marL="171450" lvl="1" indent="-171450" algn="l" defTabSz="800100">
            <a:lnSpc>
              <a:spcPct val="90000"/>
            </a:lnSpc>
            <a:spcBef>
              <a:spcPct val="0"/>
            </a:spcBef>
            <a:spcAft>
              <a:spcPct val="15000"/>
            </a:spcAft>
            <a:buChar char="•"/>
          </a:pPr>
          <a:r>
            <a:rPr lang="en-GB" sz="1800" kern="1200" dirty="0"/>
            <a:t>Seamless Operations</a:t>
          </a:r>
        </a:p>
      </dsp:txBody>
      <dsp:txXfrm>
        <a:off x="2995295" y="2037664"/>
        <a:ext cx="2625090" cy="1317600"/>
      </dsp:txXfrm>
    </dsp:sp>
    <dsp:sp modelId="{6866B42B-9D08-42CD-88EC-90A3229400DF}">
      <dsp:nvSpPr>
        <dsp:cNvPr id="0" name=""/>
        <dsp:cNvSpPr/>
      </dsp:nvSpPr>
      <dsp:spPr>
        <a:xfrm>
          <a:off x="5987897" y="1005068"/>
          <a:ext cx="2625090" cy="1032595"/>
        </a:xfrm>
        <a:prstGeom prst="rect">
          <a:avLst/>
        </a:prstGeom>
        <a:gradFill rotWithShape="0">
          <a:gsLst>
            <a:gs pos="0">
              <a:schemeClr val="accent4">
                <a:hueOff val="0"/>
                <a:satOff val="0"/>
                <a:lumOff val="0"/>
                <a:alphaOff val="0"/>
                <a:tint val="98000"/>
                <a:satMod val="110000"/>
                <a:lumMod val="104000"/>
              </a:schemeClr>
            </a:gs>
            <a:gs pos="69000">
              <a:schemeClr val="accent4">
                <a:hueOff val="0"/>
                <a:satOff val="0"/>
                <a:lumOff val="0"/>
                <a:alphaOff val="0"/>
                <a:shade val="88000"/>
                <a:satMod val="130000"/>
                <a:lumMod val="92000"/>
              </a:schemeClr>
            </a:gs>
            <a:gs pos="100000">
              <a:schemeClr val="accent4">
                <a:hueOff val="0"/>
                <a:satOff val="0"/>
                <a:lumOff val="0"/>
                <a:alphaOff val="0"/>
                <a:shade val="78000"/>
                <a:satMod val="130000"/>
                <a:lumMod val="92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GB" sz="3000" b="1" kern="1200" dirty="0"/>
            <a:t>Going Above &amp; Beyond</a:t>
          </a:r>
        </a:p>
      </dsp:txBody>
      <dsp:txXfrm>
        <a:off x="5987897" y="1005068"/>
        <a:ext cx="2625090" cy="1032595"/>
      </dsp:txXfrm>
    </dsp:sp>
    <dsp:sp modelId="{ED0DC2B8-EFA3-4E49-9516-5F5250D9DF78}">
      <dsp:nvSpPr>
        <dsp:cNvPr id="0" name=""/>
        <dsp:cNvSpPr/>
      </dsp:nvSpPr>
      <dsp:spPr>
        <a:xfrm>
          <a:off x="5987897" y="2037664"/>
          <a:ext cx="2625090" cy="1317600"/>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b="0" i="0" kern="1200" dirty="0"/>
            <a:t>Anticipatory Service</a:t>
          </a:r>
          <a:endParaRPr lang="en-GB" sz="1800" kern="1200" dirty="0"/>
        </a:p>
        <a:p>
          <a:pPr marL="171450" lvl="1" indent="-171450" algn="l" defTabSz="800100">
            <a:lnSpc>
              <a:spcPct val="90000"/>
            </a:lnSpc>
            <a:spcBef>
              <a:spcPct val="0"/>
            </a:spcBef>
            <a:spcAft>
              <a:spcPct val="15000"/>
            </a:spcAft>
            <a:buChar char="•"/>
          </a:pPr>
          <a:r>
            <a:rPr lang="en-GB" sz="1800" b="0" i="0" kern="1200" dirty="0"/>
            <a:t>Exceptional Problem Solving</a:t>
          </a:r>
          <a:endParaRPr lang="en-GB" sz="1800" kern="1200" dirty="0"/>
        </a:p>
        <a:p>
          <a:pPr marL="171450" lvl="1" indent="-171450" algn="l" defTabSz="800100">
            <a:lnSpc>
              <a:spcPct val="90000"/>
            </a:lnSpc>
            <a:spcBef>
              <a:spcPct val="0"/>
            </a:spcBef>
            <a:spcAft>
              <a:spcPct val="15000"/>
            </a:spcAft>
            <a:buChar char="•"/>
          </a:pPr>
          <a:r>
            <a:rPr lang="en-GB" sz="1800" kern="1200" dirty="0"/>
            <a:t>Personal Connections</a:t>
          </a:r>
        </a:p>
      </dsp:txBody>
      <dsp:txXfrm>
        <a:off x="5987897" y="2037664"/>
        <a:ext cx="2625090" cy="1317600"/>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418B62-D825-4F33-ABED-5C386B75CB3C}" type="datetimeFigureOut">
              <a:rPr lang="en-GB" smtClean="0"/>
              <a:t>24/05/2023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99DE6D-24E2-4ADF-8B7A-820EE22A890B}" type="slidenum">
              <a:rPr lang="en-GB" smtClean="0"/>
              <a:t>‹#›</a:t>
            </a:fld>
            <a:endParaRPr lang="en-GB"/>
          </a:p>
        </p:txBody>
      </p:sp>
    </p:spTree>
    <p:extLst>
      <p:ext uri="{BB962C8B-B14F-4D97-AF65-F5344CB8AC3E}">
        <p14:creationId xmlns:p14="http://schemas.microsoft.com/office/powerpoint/2010/main" val="3123886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 everyone. We welcome you to today's presentation on the importance of providing high-quality service, hospitality, and guest services at The Ritz-Carlton. Today, we are embarking on a journey to discover what sets this luxury hotel brand apart from its competitors and how it has redefined exceptional customer service in the process. Marriott International owns and operates The Ritz-Carlton, which is renowned for its refined ambiance, meticulous focus on details, and transformative experiences. During our conversation, we will explore the key elements that have led to The Ritz-Carlton's esteemed reputation and its impact on the hospitality industry. We will examine the elements that contributed to The Ritz-Carlton's remarkable achievement, such as the significance of delivering top-notch service, hospitality, and guest amenities.</a:t>
            </a:r>
          </a:p>
        </p:txBody>
      </p:sp>
      <p:sp>
        <p:nvSpPr>
          <p:cNvPr id="4" name="Slide Number Placeholder 3"/>
          <p:cNvSpPr>
            <a:spLocks noGrp="1"/>
          </p:cNvSpPr>
          <p:nvPr>
            <p:ph type="sldNum" sz="quarter" idx="5"/>
          </p:nvPr>
        </p:nvSpPr>
        <p:spPr/>
        <p:txBody>
          <a:bodyPr/>
          <a:lstStyle/>
          <a:p>
            <a:fld id="{9D99DE6D-24E2-4ADF-8B7A-820EE22A890B}" type="slidenum">
              <a:rPr lang="en-GB" smtClean="0"/>
              <a:t>2</a:t>
            </a:fld>
            <a:endParaRPr lang="en-GB"/>
          </a:p>
        </p:txBody>
      </p:sp>
    </p:spTree>
    <p:extLst>
      <p:ext uri="{BB962C8B-B14F-4D97-AF65-F5344CB8AC3E}">
        <p14:creationId xmlns:p14="http://schemas.microsoft.com/office/powerpoint/2010/main" val="1804229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Ritz-Carlton's main customers are up next! That's great to hear! The brand seems to appeal to a diverse range of customers. Hey there! Just wanted to let you know that there are three main consumer categories. Many travellers who are looking for a high-end experience often prefer luxury accommodations and personalised attention. That's great to hear that the Ritz-Carlton is attracting elite guests! Wow, it sounds like you really love the Ritz-Carlton! Their luxury, unique features, and impeccable service must have really impressed you. If you're a business traveller looking for a luxurious and convenient experience, we highly recommend the Ritz-Carlton! As a valued professional, you'll have access to our luxurious conference rooms, top-of-the-line business amenities, and personalised concierge services. At The Ritz-Carlton, we're thrilled to offer you top-notch vacations and leisure trips! Get ready to indulge in luxury, savour delicious cuisine, pamper yourself with top-notch spa services, and bask in the beauty of the stunning surroundings at the Ritz-Carlton. Our hotel is perfect for solo travellers, couples, and families looking for a luxurious stay. At the Ritz-Carlton, we always aim to go above and beyond to make sure our guests have an exceptional experience. They make it a priority to understand the preferences and expectations of their key customer groups. Customising the approach ensures that every visitor has a special experience.</a:t>
            </a:r>
          </a:p>
        </p:txBody>
      </p:sp>
      <p:sp>
        <p:nvSpPr>
          <p:cNvPr id="4" name="Slide Number Placeholder 3"/>
          <p:cNvSpPr>
            <a:spLocks noGrp="1"/>
          </p:cNvSpPr>
          <p:nvPr>
            <p:ph type="sldNum" sz="quarter" idx="5"/>
          </p:nvPr>
        </p:nvSpPr>
        <p:spPr/>
        <p:txBody>
          <a:bodyPr/>
          <a:lstStyle/>
          <a:p>
            <a:fld id="{9D99DE6D-24E2-4ADF-8B7A-820EE22A890B}" type="slidenum">
              <a:rPr lang="en-GB" smtClean="0"/>
              <a:t>3</a:t>
            </a:fld>
            <a:endParaRPr lang="en-GB"/>
          </a:p>
        </p:txBody>
      </p:sp>
    </p:spTree>
    <p:extLst>
      <p:ext uri="{BB962C8B-B14F-4D97-AF65-F5344CB8AC3E}">
        <p14:creationId xmlns:p14="http://schemas.microsoft.com/office/powerpoint/2010/main" val="1738950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Making enduring experiences for visitors is the main goal of guest services at The Ritz-Carlton. Our organisation places a high value on the supply of painstaking attention to detail and the capacity to foresee the demands of guests. From the minute tourists arrive, we go above and above. The devoted personnel has received expert training to properly handle every part of the visitors' stay. By proactively discovering and satisfying the special requirements and preferences of our esteemed customers, our business provides a fully tailored service. A gesture like giving a visitor a surprise birthday gift or remembering their favourite morning beverage might have a big influence on how they feel. We have the chance to create memories that will stick in the minds of our visitors by concentrating on these minute </a:t>
            </a:r>
            <a:r>
              <a:rPr lang="en-GB" dirty="0" err="1"/>
              <a:t>differences.We</a:t>
            </a:r>
            <a:r>
              <a:rPr lang="en-GB" dirty="0"/>
              <a:t> provide individualised and seamless guest services at The Ritz-Carlton. From the time a customer makes a reservation, our services are distinguished by high quality. Visitors may adjust their stay to suit their tastes thanks to the personalised pre-arrival communications offered to them. The welcoming staff assists with check-in and informs visitors of the services and facilities offered on the property. Throughout the course of the visitors' stay, our staff members are ready to provide advice, facilitate particular requests, and handle any concerns that may come up. We collect comments from visitors after check-out and work to make sure that their post-stay experience is just as amazing as their actual stay. Our main goal is to make sure that every guest has a positive and memorable experience.</a:t>
            </a:r>
          </a:p>
        </p:txBody>
      </p:sp>
      <p:sp>
        <p:nvSpPr>
          <p:cNvPr id="4" name="Slide Number Placeholder 3"/>
          <p:cNvSpPr>
            <a:spLocks noGrp="1"/>
          </p:cNvSpPr>
          <p:nvPr>
            <p:ph type="sldNum" sz="quarter" idx="5"/>
          </p:nvPr>
        </p:nvSpPr>
        <p:spPr/>
        <p:txBody>
          <a:bodyPr/>
          <a:lstStyle/>
          <a:p>
            <a:fld id="{9D99DE6D-24E2-4ADF-8B7A-820EE22A890B}" type="slidenum">
              <a:rPr lang="en-GB" smtClean="0"/>
              <a:t>4</a:t>
            </a:fld>
            <a:endParaRPr lang="en-GB"/>
          </a:p>
        </p:txBody>
      </p:sp>
    </p:spTree>
    <p:extLst>
      <p:ext uri="{BB962C8B-B14F-4D97-AF65-F5344CB8AC3E}">
        <p14:creationId xmlns:p14="http://schemas.microsoft.com/office/powerpoint/2010/main" val="1455200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organisation provides exceptional guest services, and each of its facilities and activities offers something very special. They have a lot of </a:t>
            </a:r>
            <a:r>
              <a:rPr lang="en-GB" dirty="0" err="1"/>
              <a:t>pride.The</a:t>
            </a:r>
            <a:r>
              <a:rPr lang="en-GB" dirty="0"/>
              <a:t> Ritz-Carlton offers exquisite rooms, as well as gourmet dining, spa and wellness facilities, and concierge service, among other amenities. The goal of the hotel staff is to ensure that each and every visitor has a pleasant time throughout their </a:t>
            </a:r>
            <a:r>
              <a:rPr lang="en-GB" dirty="0" err="1"/>
              <a:t>stay.The</a:t>
            </a:r>
            <a:r>
              <a:rPr lang="en-GB" dirty="0"/>
              <a:t> Ritz-Carlton makes its guests' visits more enjoyable and assures their complete satisfaction. They make an effort to anticipate and fulfil the requirements of each tourist. "Ladies and Gentlemen" have received extensive training to provide outstanding </a:t>
            </a:r>
            <a:r>
              <a:rPr lang="en-GB" dirty="0" err="1"/>
              <a:t>service.They</a:t>
            </a:r>
            <a:r>
              <a:rPr lang="en-GB" dirty="0"/>
              <a:t> work hard to exceed the expectations of their customers and to make an impression that will stay. The firm is aware that consumers' perceptions of the brand are influenced by the quality of the service. They strive to leave an impression and create memorable </a:t>
            </a:r>
            <a:r>
              <a:rPr lang="en-GB" dirty="0" err="1"/>
              <a:t>moments.The</a:t>
            </a:r>
            <a:r>
              <a:rPr lang="en-GB" dirty="0"/>
              <a:t> focus coming forward will be on how The Ritz-Carlton surpasses other hotels in the industry in terms of providing superior guest services.</a:t>
            </a:r>
          </a:p>
        </p:txBody>
      </p:sp>
      <p:sp>
        <p:nvSpPr>
          <p:cNvPr id="4" name="Slide Number Placeholder 3"/>
          <p:cNvSpPr>
            <a:spLocks noGrp="1"/>
          </p:cNvSpPr>
          <p:nvPr>
            <p:ph type="sldNum" sz="quarter" idx="5"/>
          </p:nvPr>
        </p:nvSpPr>
        <p:spPr/>
        <p:txBody>
          <a:bodyPr/>
          <a:lstStyle/>
          <a:p>
            <a:fld id="{9D99DE6D-24E2-4ADF-8B7A-820EE22A890B}" type="slidenum">
              <a:rPr lang="en-GB" smtClean="0"/>
              <a:t>5</a:t>
            </a:fld>
            <a:endParaRPr lang="en-GB"/>
          </a:p>
        </p:txBody>
      </p:sp>
    </p:spTree>
    <p:extLst>
      <p:ext uri="{BB962C8B-B14F-4D97-AF65-F5344CB8AC3E}">
        <p14:creationId xmlns:p14="http://schemas.microsoft.com/office/powerpoint/2010/main" val="1960057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PowerPoint presentation explores methods to improve hotel guest services in order to increase visitor satisfaction and loyalty. Due to industrial competition, the importance of hospitality services has </a:t>
            </a:r>
            <a:r>
              <a:rPr lang="en-GB" dirty="0" err="1"/>
              <a:t>increased.Excellence</a:t>
            </a:r>
            <a:r>
              <a:rPr lang="en-GB" dirty="0"/>
              <a:t> in service is vital to hospitality. Personalization increases consumer loyalty, ratings, and satisfaction. In order to be competitive in a congested industry, hotels must transcend consumer </a:t>
            </a:r>
            <a:r>
              <a:rPr lang="en-GB" dirty="0" err="1"/>
              <a:t>expectations.Hotel</a:t>
            </a:r>
            <a:r>
              <a:rPr lang="en-GB" dirty="0"/>
              <a:t> services must evolve in tandem with consumer demands. Ritz-Carlton is aware of this and endeavours to surpass expectations. This strategy seeks to set us apart from the </a:t>
            </a:r>
            <a:r>
              <a:rPr lang="en-GB" dirty="0" err="1"/>
              <a:t>competition.Happy</a:t>
            </a:r>
            <a:r>
              <a:rPr lang="en-GB" dirty="0"/>
              <a:t> visitors may convey their joy to others. The source of hotel recommendations is contented clients. A brand's reputation, finances, and viability may all benefit from effective </a:t>
            </a:r>
            <a:r>
              <a:rPr lang="en-GB" dirty="0" err="1"/>
              <a:t>communication.The</a:t>
            </a:r>
            <a:r>
              <a:rPr lang="en-GB" dirty="0"/>
              <a:t> Ritz-Carlton's guest services produce unforgettable encounters. Excellent service is essential to prosperity. We endeavour to provide superior customer </a:t>
            </a:r>
            <a:r>
              <a:rPr lang="en-GB" dirty="0" err="1"/>
              <a:t>service.This</a:t>
            </a:r>
            <a:r>
              <a:rPr lang="en-GB" dirty="0"/>
              <a:t> study investigates how The Ritz-Carlton treats guests and whether or not it transcends their expectations.</a:t>
            </a:r>
          </a:p>
        </p:txBody>
      </p:sp>
      <p:sp>
        <p:nvSpPr>
          <p:cNvPr id="4" name="Slide Number Placeholder 3"/>
          <p:cNvSpPr>
            <a:spLocks noGrp="1"/>
          </p:cNvSpPr>
          <p:nvPr>
            <p:ph type="sldNum" sz="quarter" idx="5"/>
          </p:nvPr>
        </p:nvSpPr>
        <p:spPr/>
        <p:txBody>
          <a:bodyPr/>
          <a:lstStyle/>
          <a:p>
            <a:fld id="{9D99DE6D-24E2-4ADF-8B7A-820EE22A890B}" type="slidenum">
              <a:rPr lang="en-GB" smtClean="0"/>
              <a:t>6</a:t>
            </a:fld>
            <a:endParaRPr lang="en-GB"/>
          </a:p>
        </p:txBody>
      </p:sp>
    </p:spTree>
    <p:extLst>
      <p:ext uri="{BB962C8B-B14F-4D97-AF65-F5344CB8AC3E}">
        <p14:creationId xmlns:p14="http://schemas.microsoft.com/office/powerpoint/2010/main" val="4032250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subject matter of this PowerPoint presentation is centred on the hospitality services offered by the Ritz-Carlton. Our specialty is providing personalised, courteous, and proactive service. The concept of hospitality extends beyond mere commercial transactions and basic services. The task at hand entails the act of welcoming guests. Our company is dedicated to delivering authentic and long-lasting </a:t>
            </a:r>
            <a:r>
              <a:rPr lang="en-GB" dirty="0" err="1"/>
              <a:t>service.The</a:t>
            </a:r>
            <a:r>
              <a:rPr lang="en-GB" dirty="0"/>
              <a:t> individuals who are addressed as "Ladies and Gentlemen" at The Ritz-Carlton demonstrate exceptional standards of hospitality. They have received training to anticipate and fulfil the requirements of customers in a pleasant manner. It is imperative that our guests are promptly welcomed, made to feel at ease, and treated as special individuals. It is important to provide detailed information. Taking into account the preferences of our esteemed visitors and providing them with personalised recommendations and unexpected delights goes beyond their anticipated level of satisfaction. It is expected that the visitors experience a sense of elevation. We endeavour to anticipate the requirements of our guests. Our aim is to create enduring experiences by proactively anticipating and surpassing the expectations of our customers. We shall be observing how The Ritz-Carlton surpasses the expectations of its guests by offering personalised service and meticulous attention to detail.</a:t>
            </a:r>
          </a:p>
        </p:txBody>
      </p:sp>
      <p:sp>
        <p:nvSpPr>
          <p:cNvPr id="4" name="Slide Number Placeholder 3"/>
          <p:cNvSpPr>
            <a:spLocks noGrp="1"/>
          </p:cNvSpPr>
          <p:nvPr>
            <p:ph type="sldNum" sz="quarter" idx="5"/>
          </p:nvPr>
        </p:nvSpPr>
        <p:spPr/>
        <p:txBody>
          <a:bodyPr/>
          <a:lstStyle/>
          <a:p>
            <a:fld id="{9D99DE6D-24E2-4ADF-8B7A-820EE22A890B}" type="slidenum">
              <a:rPr lang="en-GB" smtClean="0"/>
              <a:t>7</a:t>
            </a:fld>
            <a:endParaRPr lang="en-GB"/>
          </a:p>
        </p:txBody>
      </p:sp>
    </p:spTree>
    <p:extLst>
      <p:ext uri="{BB962C8B-B14F-4D97-AF65-F5344CB8AC3E}">
        <p14:creationId xmlns:p14="http://schemas.microsoft.com/office/powerpoint/2010/main" val="3066841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terms of 'Personalised Experiences,' The Ritz-Carlton takes great satisfaction in offering personalised service to its illustrious customers. It is understood that people have different interests and needs. We personalise our facilities and suggestions to provide our clients with a completely personalised </a:t>
            </a:r>
            <a:r>
              <a:rPr lang="en-GB" dirty="0" err="1"/>
              <a:t>experience.In</a:t>
            </a:r>
            <a:r>
              <a:rPr lang="en-GB" dirty="0"/>
              <a:t> the framework of 'Attention to Detail,' it is considered that even the smallest things are important. The hotel's guest rooms and public areas are meticulously maintained. We provide personalised greetings and turndown services, as well as free </a:t>
            </a:r>
            <a:r>
              <a:rPr lang="en-GB" dirty="0" err="1"/>
              <a:t>snacks.'Going</a:t>
            </a:r>
            <a:r>
              <a:rPr lang="en-GB" dirty="0"/>
              <a:t> Above and Beyond' is a part of our service ethos. Our staff anticipates guests' requirements, establishes professional connections, and resolves any concerns that may emerge. Our goal is to leave a lasting impact and make it easier to generate unforgettable encounters. The Ritz-Carlton creates a feeling of exclusivity for its guests by offering personalised experiences, great attention to detail, and exceeding expectations.</a:t>
            </a:r>
          </a:p>
        </p:txBody>
      </p:sp>
      <p:sp>
        <p:nvSpPr>
          <p:cNvPr id="4" name="Slide Number Placeholder 3"/>
          <p:cNvSpPr>
            <a:spLocks noGrp="1"/>
          </p:cNvSpPr>
          <p:nvPr>
            <p:ph type="sldNum" sz="quarter" idx="5"/>
          </p:nvPr>
        </p:nvSpPr>
        <p:spPr/>
        <p:txBody>
          <a:bodyPr/>
          <a:lstStyle/>
          <a:p>
            <a:fld id="{9D99DE6D-24E2-4ADF-8B7A-820EE22A890B}" type="slidenum">
              <a:rPr lang="en-GB" smtClean="0"/>
              <a:t>8</a:t>
            </a:fld>
            <a:endParaRPr lang="en-GB"/>
          </a:p>
        </p:txBody>
      </p:sp>
    </p:spTree>
    <p:extLst>
      <p:ext uri="{BB962C8B-B14F-4D97-AF65-F5344CB8AC3E}">
        <p14:creationId xmlns:p14="http://schemas.microsoft.com/office/powerpoint/2010/main" val="765252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shows how much The Ritz-Carlton cares about giving our team the tools they need to give great service. Our well-known training courses give our staff, who are called Ladies and Gentlemen, the skills, knowledge, and attitude they need to create amazing moments. We get a lot of training in basic skills, dialogue, solving problems, and making sure guests understand. We build a culture of confidence by giving our staff the freedom to make decisions and take charge of how visitors are treated. Through projects like the "20 Basics" and the "Empowerment Pyramid," we set standards and set up systems for personalised service. By giving our employees a lot of freedom, we make a team that is energetic, creative, and always committed to giving great service.</a:t>
            </a:r>
          </a:p>
        </p:txBody>
      </p:sp>
      <p:sp>
        <p:nvSpPr>
          <p:cNvPr id="4" name="Slide Number Placeholder 3"/>
          <p:cNvSpPr>
            <a:spLocks noGrp="1"/>
          </p:cNvSpPr>
          <p:nvPr>
            <p:ph type="sldNum" sz="quarter" idx="5"/>
          </p:nvPr>
        </p:nvSpPr>
        <p:spPr/>
        <p:txBody>
          <a:bodyPr/>
          <a:lstStyle/>
          <a:p>
            <a:fld id="{9D99DE6D-24E2-4ADF-8B7A-820EE22A890B}" type="slidenum">
              <a:rPr lang="en-GB" smtClean="0"/>
              <a:t>9</a:t>
            </a:fld>
            <a:endParaRPr lang="en-GB"/>
          </a:p>
        </p:txBody>
      </p:sp>
    </p:spTree>
    <p:extLst>
      <p:ext uri="{BB962C8B-B14F-4D97-AF65-F5344CB8AC3E}">
        <p14:creationId xmlns:p14="http://schemas.microsoft.com/office/powerpoint/2010/main" val="1968327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part of the presentation highlights The Ritz-Carlton's consistently superior service. As a premium brand, we are aware that our consumers have high expectations, so we constantly endeavour to exceed </a:t>
            </a:r>
            <a:r>
              <a:rPr lang="en-GB" dirty="0" err="1"/>
              <a:t>them.Consistency</a:t>
            </a:r>
            <a:r>
              <a:rPr lang="en-GB" dirty="0"/>
              <a:t> guarantees that every guest, regardless of property, receives superior service. For this, we employ stringent quality assurance programmes. These programmes inspect, evaluate, and audit the service standards of each </a:t>
            </a:r>
            <a:r>
              <a:rPr lang="en-GB" dirty="0" err="1"/>
              <a:t>property.Customer</a:t>
            </a:r>
            <a:r>
              <a:rPr lang="en-GB" dirty="0"/>
              <a:t> feedback enables us to preserve service quality. We solicit feedback from visitors through surveys and evaluations. This evaluation reveals our strengths and weaknesses. Our rigorous methods of continuous enhancement enhance the guest experience. These activities include analysing feedback, closing in voids, and enhancing service. The Ritz-Carlton offers superior service. We ensure that our guests receive superior service at all of our properties by upholding consistent quality service standards.</a:t>
            </a:r>
          </a:p>
        </p:txBody>
      </p:sp>
      <p:sp>
        <p:nvSpPr>
          <p:cNvPr id="4" name="Slide Number Placeholder 3"/>
          <p:cNvSpPr>
            <a:spLocks noGrp="1"/>
          </p:cNvSpPr>
          <p:nvPr>
            <p:ph type="sldNum" sz="quarter" idx="5"/>
          </p:nvPr>
        </p:nvSpPr>
        <p:spPr/>
        <p:txBody>
          <a:bodyPr/>
          <a:lstStyle/>
          <a:p>
            <a:fld id="{9D99DE6D-24E2-4ADF-8B7A-820EE22A890B}" type="slidenum">
              <a:rPr lang="en-GB" smtClean="0"/>
              <a:t>10</a:t>
            </a:fld>
            <a:endParaRPr lang="en-GB"/>
          </a:p>
        </p:txBody>
      </p:sp>
    </p:spTree>
    <p:extLst>
      <p:ext uri="{BB962C8B-B14F-4D97-AF65-F5344CB8AC3E}">
        <p14:creationId xmlns:p14="http://schemas.microsoft.com/office/powerpoint/2010/main" val="1010049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D6B140-976E-4D32-A5CD-13154A78B22D}" type="datetimeFigureOut">
              <a:rPr lang="en-GB" smtClean="0"/>
              <a:t>24/05/2023</a:t>
            </a:fld>
            <a:endParaRPr lang="en-GB"/>
          </a:p>
        </p:txBody>
      </p:sp>
      <p:sp>
        <p:nvSpPr>
          <p:cNvPr id="5" name="Footer Placeholder 4"/>
          <p:cNvSpPr>
            <a:spLocks noGrp="1"/>
          </p:cNvSpPr>
          <p:nvPr>
            <p:ph type="ftr" sz="quarter" idx="11"/>
          </p:nvPr>
        </p:nvSpPr>
        <p:spPr>
          <a:xfrm>
            <a:off x="2493105" y="329307"/>
            <a:ext cx="4897310"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2DA07815-FD55-47A3-83DE-47CB0F39108F}" type="slidenum">
              <a:rPr lang="en-GB" smtClean="0"/>
              <a:t>‹#›</a:t>
            </a:fld>
            <a:endParaRPr lang="en-GB"/>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2131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D6B140-976E-4D32-A5CD-13154A78B22D}" type="datetimeFigureOut">
              <a:rPr lang="en-GB" smtClean="0"/>
              <a:t>24/05/2023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7815-FD55-47A3-83DE-47CB0F39108F}" type="slidenum">
              <a:rPr lang="en-GB" smtClean="0"/>
              <a:t>‹#›</a:t>
            </a:fld>
            <a:endParaRPr lang="en-GB"/>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380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D6B140-976E-4D32-A5CD-13154A78B22D}" type="datetimeFigureOut">
              <a:rPr lang="en-GB" smtClean="0"/>
              <a:t>24/05/2023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7815-FD55-47A3-83DE-47CB0F39108F}" type="slidenum">
              <a:rPr lang="en-GB" smtClean="0"/>
              <a:t>‹#›</a:t>
            </a:fld>
            <a:endParaRPr lang="en-GB"/>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90544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D6B140-976E-4D32-A5CD-13154A78B22D}" type="datetimeFigureOut">
              <a:rPr lang="en-GB" smtClean="0"/>
              <a:t>24/05/2023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07815-FD55-47A3-83DE-47CB0F39108F}" type="slidenum">
              <a:rPr lang="en-GB" smtClean="0"/>
              <a:t>‹#›</a:t>
            </a:fld>
            <a:endParaRPr lang="en-GB"/>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67730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D6B140-976E-4D32-A5CD-13154A78B22D}" type="datetimeFigureOut">
              <a:rPr lang="en-GB" smtClean="0"/>
              <a:t>24/05/2023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07815-FD55-47A3-83DE-47CB0F39108F}" type="slidenum">
              <a:rPr lang="en-GB" smtClean="0"/>
              <a:t>‹#›</a:t>
            </a:fld>
            <a:endParaRPr lang="en-GB"/>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4239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D6B140-976E-4D32-A5CD-13154A78B22D}" type="datetimeFigureOut">
              <a:rPr lang="en-GB" smtClean="0"/>
              <a:t>24/05/2023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07815-FD55-47A3-83DE-47CB0F39108F}" type="slidenum">
              <a:rPr lang="en-GB" smtClean="0"/>
              <a:t>‹#›</a:t>
            </a:fld>
            <a:endParaRPr lang="en-GB"/>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11555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D6B140-976E-4D32-A5CD-13154A78B22D}" type="datetimeFigureOut">
              <a:rPr lang="en-GB" smtClean="0"/>
              <a:t>24/05/2023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07815-FD55-47A3-83DE-47CB0F39108F}" type="slidenum">
              <a:rPr lang="en-GB" smtClean="0"/>
              <a:t>‹#›</a:t>
            </a:fld>
            <a:endParaRPr lang="en-GB"/>
          </a:p>
        </p:txBody>
      </p:sp>
    </p:spTree>
    <p:extLst>
      <p:ext uri="{BB962C8B-B14F-4D97-AF65-F5344CB8AC3E}">
        <p14:creationId xmlns:p14="http://schemas.microsoft.com/office/powerpoint/2010/main" val="3460444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D6B140-976E-4D32-A5CD-13154A78B22D}" type="datetimeFigureOut">
              <a:rPr lang="en-GB" smtClean="0"/>
              <a:t>24/05/2023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07815-FD55-47A3-83DE-47CB0F39108F}" type="slidenum">
              <a:rPr lang="en-GB" smtClean="0"/>
              <a:t>‹#›</a:t>
            </a:fld>
            <a:endParaRPr lang="en-GB"/>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23536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B7D6B140-976E-4D32-A5CD-13154A78B22D}" type="datetimeFigureOut">
              <a:rPr lang="en-GB" smtClean="0"/>
              <a:t>24/05/2023</a:t>
            </a:fld>
            <a:endParaRPr lang="en-GB"/>
          </a:p>
        </p:txBody>
      </p:sp>
      <p:sp>
        <p:nvSpPr>
          <p:cNvPr id="6" name="Footer Placeholder 5"/>
          <p:cNvSpPr>
            <a:spLocks noGrp="1"/>
          </p:cNvSpPr>
          <p:nvPr>
            <p:ph type="ftr" sz="quarter" idx="11"/>
          </p:nvPr>
        </p:nvSpPr>
        <p:spPr>
          <a:xfrm>
            <a:off x="1534910" y="318640"/>
            <a:ext cx="5453475" cy="320931"/>
          </a:xfrm>
        </p:spPr>
        <p:txBody>
          <a:bodyPr/>
          <a:lstStyle/>
          <a:p>
            <a:endParaRPr lang="en-GB"/>
          </a:p>
        </p:txBody>
      </p:sp>
      <p:sp>
        <p:nvSpPr>
          <p:cNvPr id="7" name="Slide Number Placeholder 6"/>
          <p:cNvSpPr>
            <a:spLocks noGrp="1"/>
          </p:cNvSpPr>
          <p:nvPr>
            <p:ph type="sldNum" sz="quarter" idx="12"/>
          </p:nvPr>
        </p:nvSpPr>
        <p:spPr/>
        <p:txBody>
          <a:bodyPr/>
          <a:lstStyle/>
          <a:p>
            <a:fld id="{2DA07815-FD55-47A3-83DE-47CB0F39108F}" type="slidenum">
              <a:rPr lang="en-GB" smtClean="0"/>
              <a:t>‹#›</a:t>
            </a:fld>
            <a:endParaRPr lang="en-GB"/>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48921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D6B140-976E-4D32-A5CD-13154A78B22D}" type="datetimeFigureOut">
              <a:rPr lang="en-GB" smtClean="0"/>
              <a:t>24/05/2023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7815-FD55-47A3-83DE-47CB0F39108F}" type="slidenum">
              <a:rPr lang="en-GB" smtClean="0"/>
              <a:t>‹#›</a:t>
            </a:fld>
            <a:endParaRPr lang="en-GB"/>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4195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D6B140-976E-4D32-A5CD-13154A78B22D}" type="datetimeFigureOut">
              <a:rPr lang="en-GB" smtClean="0"/>
              <a:t>24/05/2023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7815-FD55-47A3-83DE-47CB0F39108F}" type="slidenum">
              <a:rPr lang="en-GB" smtClean="0"/>
              <a:t>‹#›</a:t>
            </a:fld>
            <a:endParaRPr lang="en-GB"/>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91163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7D6B140-976E-4D32-A5CD-13154A78B22D}" type="datetimeFigureOut">
              <a:rPr lang="en-GB" smtClean="0"/>
              <a:t>24/05/2023</a:t>
            </a:fld>
            <a:endParaRPr lang="en-GB"/>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DA07815-FD55-47A3-83DE-47CB0F39108F}" type="slidenum">
              <a:rPr lang="en-GB" smtClean="0"/>
              <a:t>‹#›</a:t>
            </a:fld>
            <a:endParaRPr lang="en-GB"/>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24989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6.xml"/><Relationship Id="rId7" Type="http://schemas.openxmlformats.org/officeDocument/2006/relationships/diagramQuickStyle" Target="../diagrams/quickStyle1.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8.png"/><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6.xml"/><Relationship Id="rId7" Type="http://schemas.openxmlformats.org/officeDocument/2006/relationships/diagramQuickStyle" Target="../diagrams/quickStyle2.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9.png"/><Relationship Id="rId4" Type="http://schemas.openxmlformats.org/officeDocument/2006/relationships/notesSlide" Target="../notesSlides/notesSlide3.xml"/><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2.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6.xml"/><Relationship Id="rId7" Type="http://schemas.openxmlformats.org/officeDocument/2006/relationships/diagramQuickStyle" Target="../diagrams/quickStyle3.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15.png"/><Relationship Id="rId4" Type="http://schemas.openxmlformats.org/officeDocument/2006/relationships/notesSlide" Target="../notesSlides/notesSlide7.xml"/><Relationship Id="rId9" Type="http://schemas.microsoft.com/office/2007/relationships/diagramDrawing" Target="../diagrams/drawing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p4"/><Relationship Id="rId1" Type="http://schemas.microsoft.com/office/2007/relationships/media" Target="../media/media9.mp4"/><Relationship Id="rId5" Type="http://schemas.openxmlformats.org/officeDocument/2006/relationships/image" Target="../media/image16.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1.mp4"/><Relationship Id="rId1" Type="http://schemas.microsoft.com/office/2007/relationships/media" Target="../media/media11.mp4"/><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2.mp4"/><Relationship Id="rId1" Type="http://schemas.microsoft.com/office/2007/relationships/media" Target="../media/media12.mp4"/><Relationship Id="rId5" Type="http://schemas.openxmlformats.org/officeDocument/2006/relationships/image" Target="../media/image20.png"/><Relationship Id="rId4" Type="http://schemas.openxmlformats.org/officeDocument/2006/relationships/hyperlink" Target="https://www.ritzcarlto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114A4-789D-578C-62E8-5365CF06547C}"/>
              </a:ext>
            </a:extLst>
          </p:cNvPr>
          <p:cNvSpPr>
            <a:spLocks noGrp="1"/>
          </p:cNvSpPr>
          <p:nvPr>
            <p:ph type="ctrTitle"/>
          </p:nvPr>
        </p:nvSpPr>
        <p:spPr>
          <a:xfrm>
            <a:off x="2323475" y="802298"/>
            <a:ext cx="8731378" cy="2225715"/>
          </a:xfrm>
        </p:spPr>
        <p:txBody>
          <a:bodyPr>
            <a:normAutofit/>
          </a:bodyPr>
          <a:lstStyle/>
          <a:p>
            <a:pPr algn="ctr"/>
            <a:r>
              <a:rPr lang="en-GB" sz="3600" dirty="0">
                <a:solidFill>
                  <a:schemeClr val="accent6">
                    <a:lumMod val="50000"/>
                  </a:schemeClr>
                </a:solidFill>
              </a:rPr>
              <a:t>The role and importance of quality service, hospitality, and guest services within the hotel industry</a:t>
            </a:r>
          </a:p>
        </p:txBody>
      </p:sp>
      <p:sp>
        <p:nvSpPr>
          <p:cNvPr id="3" name="Subtitle 2">
            <a:extLst>
              <a:ext uri="{FF2B5EF4-FFF2-40B4-BE49-F238E27FC236}">
                <a16:creationId xmlns:a16="http://schemas.microsoft.com/office/drawing/2014/main" id="{01909006-CA2E-6960-D9DD-445D6119E6AC}"/>
              </a:ext>
            </a:extLst>
          </p:cNvPr>
          <p:cNvSpPr>
            <a:spLocks noGrp="1"/>
          </p:cNvSpPr>
          <p:nvPr>
            <p:ph type="subTitle" idx="1"/>
          </p:nvPr>
        </p:nvSpPr>
        <p:spPr>
          <a:xfrm>
            <a:off x="2323474" y="4102704"/>
            <a:ext cx="7540053" cy="1507521"/>
          </a:xfrm>
        </p:spPr>
        <p:txBody>
          <a:bodyPr>
            <a:normAutofit fontScale="85000" lnSpcReduction="20000"/>
          </a:bodyPr>
          <a:lstStyle/>
          <a:p>
            <a:r>
              <a:rPr lang="en-GB" b="1" dirty="0"/>
              <a:t>Module code: </a:t>
            </a:r>
            <a:r>
              <a:rPr lang="en-GB" dirty="0"/>
              <a:t>BMIH4003</a:t>
            </a:r>
            <a:endParaRPr lang="en-GB" b="1" dirty="0"/>
          </a:p>
          <a:p>
            <a:r>
              <a:rPr lang="en-GB" b="1" dirty="0"/>
              <a:t>Module title: </a:t>
            </a:r>
            <a:r>
              <a:rPr lang="en-GB" dirty="0"/>
              <a:t>HOSPITALITY AND GUEST SERVICES </a:t>
            </a:r>
          </a:p>
          <a:p>
            <a:r>
              <a:rPr lang="en-GB" b="1" dirty="0"/>
              <a:t>Student’s Name: Razvan Ghica</a:t>
            </a:r>
          </a:p>
          <a:p>
            <a:r>
              <a:rPr lang="en-GB" b="1" dirty="0"/>
              <a:t>Student’s ID: 2234759</a:t>
            </a:r>
          </a:p>
        </p:txBody>
      </p:sp>
      <p:pic>
        <p:nvPicPr>
          <p:cNvPr id="13" name="Video 12">
            <a:hlinkClick r:id="" action="ppaction://media"/>
            <a:extLst>
              <a:ext uri="{FF2B5EF4-FFF2-40B4-BE49-F238E27FC236}">
                <a16:creationId xmlns:a16="http://schemas.microsoft.com/office/drawing/2014/main" id="{4E848DFF-3730-4711-BE5C-CF5AFB1A0CD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18129160"/>
      </p:ext>
    </p:extLst>
  </p:cSld>
  <p:clrMapOvr>
    <a:masterClrMapping/>
  </p:clrMapOvr>
  <mc:AlternateContent xmlns:mc="http://schemas.openxmlformats.org/markup-compatibility/2006">
    <mc:Choice xmlns:p14="http://schemas.microsoft.com/office/powerpoint/2010/main" Requires="p14">
      <p:transition spd="slow" p14:dur="2000" advTm="878"/>
    </mc:Choice>
    <mc:Fallback>
      <p:transition spd="slow" advTm="8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C51F9-4D43-18C1-2801-5EDD22678297}"/>
              </a:ext>
            </a:extLst>
          </p:cNvPr>
          <p:cNvSpPr>
            <a:spLocks noGrp="1"/>
          </p:cNvSpPr>
          <p:nvPr>
            <p:ph type="title"/>
          </p:nvPr>
        </p:nvSpPr>
        <p:spPr>
          <a:xfrm>
            <a:off x="1534696" y="444260"/>
            <a:ext cx="9520158" cy="587136"/>
          </a:xfrm>
        </p:spPr>
        <p:txBody>
          <a:bodyPr/>
          <a:lstStyle/>
          <a:p>
            <a:r>
              <a:rPr lang="en-GB" dirty="0">
                <a:solidFill>
                  <a:schemeClr val="accent6">
                    <a:lumMod val="50000"/>
                  </a:schemeClr>
                </a:solidFill>
              </a:rPr>
              <a:t>Introduction</a:t>
            </a:r>
            <a:r>
              <a:rPr lang="en-GB" dirty="0"/>
              <a:t> </a:t>
            </a:r>
          </a:p>
        </p:txBody>
      </p:sp>
      <p:sp>
        <p:nvSpPr>
          <p:cNvPr id="3" name="Content Placeholder 2">
            <a:extLst>
              <a:ext uri="{FF2B5EF4-FFF2-40B4-BE49-F238E27FC236}">
                <a16:creationId xmlns:a16="http://schemas.microsoft.com/office/drawing/2014/main" id="{EDD048E4-D2DE-46C6-C79D-1450782B1895}"/>
              </a:ext>
            </a:extLst>
          </p:cNvPr>
          <p:cNvSpPr>
            <a:spLocks noGrp="1"/>
          </p:cNvSpPr>
          <p:nvPr>
            <p:ph idx="1"/>
          </p:nvPr>
        </p:nvSpPr>
        <p:spPr>
          <a:xfrm>
            <a:off x="524460" y="3096753"/>
            <a:ext cx="11667540" cy="3161172"/>
          </a:xfrm>
        </p:spPr>
        <p:txBody>
          <a:bodyPr>
            <a:normAutofit fontScale="47500" lnSpcReduction="20000"/>
          </a:bodyPr>
          <a:lstStyle/>
          <a:p>
            <a:pPr algn="l">
              <a:buFont typeface="+mj-lt"/>
              <a:buAutoNum type="arabicPeriod"/>
            </a:pPr>
            <a:r>
              <a:rPr lang="en-GB" sz="3600" b="1" dirty="0"/>
              <a:t>The Ritz-Carlton </a:t>
            </a:r>
            <a:r>
              <a:rPr lang="en-GB" sz="3600" dirty="0"/>
              <a:t>is a prestigious luxury hotel brand that operates under the Marriott International aegis. It is renowned throughout the globe for its impeccable service, elegance, and meticulous attention to detail. </a:t>
            </a:r>
          </a:p>
          <a:p>
            <a:pPr algn="l">
              <a:buFont typeface="+mj-lt"/>
              <a:buAutoNum type="arabicPeriod"/>
            </a:pPr>
            <a:r>
              <a:rPr lang="en-GB" sz="3600" dirty="0"/>
              <a:t>The Ritz-Carlton has been an industry champion in hospitality for decades. Its commitment to exceptional experiences characterises its luxury and personalised service. </a:t>
            </a:r>
          </a:p>
          <a:p>
            <a:pPr algn="l">
              <a:buFont typeface="+mj-lt"/>
              <a:buAutoNum type="arabicPeriod"/>
            </a:pPr>
            <a:r>
              <a:rPr lang="en-GB" sz="3600" dirty="0"/>
              <a:t>Studying The Ritz-Carlton’s exceptional service, hospitality, and guest services teaches us about the hospitality industry, as well as visitor satisfaction and loyalty. </a:t>
            </a:r>
          </a:p>
          <a:p>
            <a:pPr algn="l">
              <a:buFont typeface="+mj-lt"/>
              <a:buAutoNum type="arabicPeriod"/>
            </a:pPr>
            <a:r>
              <a:rPr lang="en-GB" sz="3600" dirty="0"/>
              <a:t>This presentation will focus on The Ritz-Carlton's core values and how they consistently surpass guest expectations. </a:t>
            </a:r>
          </a:p>
          <a:p>
            <a:pPr algn="l">
              <a:buFont typeface="+mj-lt"/>
              <a:buAutoNum type="arabicPeriod"/>
            </a:pPr>
            <a:r>
              <a:rPr lang="en-GB" sz="3600" dirty="0"/>
              <a:t>Join me as I investigate The Ritz-Carlton's success and evaluate how the brand's industry leadership was shaped by exceptional service, hospitality, and guest services.</a:t>
            </a:r>
            <a:endParaRPr lang="en-GB" dirty="0"/>
          </a:p>
        </p:txBody>
      </p:sp>
      <p:pic>
        <p:nvPicPr>
          <p:cNvPr id="1028" name="Picture 4" descr="The Ritz-Carlton, Osaka in Osaka - See 2023 Prices">
            <a:extLst>
              <a:ext uri="{FF2B5EF4-FFF2-40B4-BE49-F238E27FC236}">
                <a16:creationId xmlns:a16="http://schemas.microsoft.com/office/drawing/2014/main" id="{AE93FE89-B612-D74F-80D6-4E0EB18950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3624" y="862676"/>
            <a:ext cx="3363575" cy="22434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Video 10">
            <a:hlinkClick r:id="" action="ppaction://media"/>
            <a:extLst>
              <a:ext uri="{FF2B5EF4-FFF2-40B4-BE49-F238E27FC236}">
                <a16:creationId xmlns:a16="http://schemas.microsoft.com/office/drawing/2014/main" id="{49F00596-FE41-4B41-91C8-D56D5C38FC4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02774550"/>
      </p:ext>
    </p:extLst>
  </p:cSld>
  <p:clrMapOvr>
    <a:masterClrMapping/>
  </p:clrMapOvr>
  <mc:AlternateContent xmlns:mc="http://schemas.openxmlformats.org/markup-compatibility/2006">
    <mc:Choice xmlns:p14="http://schemas.microsoft.com/office/powerpoint/2010/main" Requires="p14">
      <p:transition spd="slow" p14:dur="2000" advTm="90155"/>
    </mc:Choice>
    <mc:Fallback>
      <p:transition spd="slow" advTm="901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33661-6435-1317-59E7-82F7E18F61A6}"/>
              </a:ext>
            </a:extLst>
          </p:cNvPr>
          <p:cNvSpPr>
            <a:spLocks noGrp="1"/>
          </p:cNvSpPr>
          <p:nvPr>
            <p:ph type="title"/>
          </p:nvPr>
        </p:nvSpPr>
        <p:spPr>
          <a:xfrm>
            <a:off x="1534696" y="804519"/>
            <a:ext cx="9520158" cy="526441"/>
          </a:xfrm>
        </p:spPr>
        <p:txBody>
          <a:bodyPr>
            <a:normAutofit fontScale="90000"/>
          </a:bodyPr>
          <a:lstStyle/>
          <a:p>
            <a:r>
              <a:rPr lang="en-GB" dirty="0">
                <a:solidFill>
                  <a:schemeClr val="accent6">
                    <a:lumMod val="50000"/>
                  </a:schemeClr>
                </a:solidFill>
              </a:rPr>
              <a:t>Main Consumers</a:t>
            </a:r>
          </a:p>
        </p:txBody>
      </p:sp>
      <p:graphicFrame>
        <p:nvGraphicFramePr>
          <p:cNvPr id="3" name="Diagram 2">
            <a:extLst>
              <a:ext uri="{FF2B5EF4-FFF2-40B4-BE49-F238E27FC236}">
                <a16:creationId xmlns:a16="http://schemas.microsoft.com/office/drawing/2014/main" id="{D4701668-0537-A6E0-B14F-40C7879C8851}"/>
              </a:ext>
            </a:extLst>
          </p:cNvPr>
          <p:cNvGraphicFramePr/>
          <p:nvPr>
            <p:extLst>
              <p:ext uri="{D42A27DB-BD31-4B8C-83A1-F6EECF244321}">
                <p14:modId xmlns:p14="http://schemas.microsoft.com/office/powerpoint/2010/main" val="2430188276"/>
              </p:ext>
            </p:extLst>
          </p:nvPr>
        </p:nvGraphicFramePr>
        <p:xfrm>
          <a:off x="1666240" y="1625600"/>
          <a:ext cx="9204960" cy="429937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Video 9">
            <a:hlinkClick r:id="" action="ppaction://media"/>
            <a:extLst>
              <a:ext uri="{FF2B5EF4-FFF2-40B4-BE49-F238E27FC236}">
                <a16:creationId xmlns:a16="http://schemas.microsoft.com/office/drawing/2014/main" id="{5AE55F1F-2D6A-F3EA-9D13-F6C2156B659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15428657"/>
      </p:ext>
    </p:extLst>
  </p:cSld>
  <p:clrMapOvr>
    <a:masterClrMapping/>
  </p:clrMapOvr>
  <mc:AlternateContent xmlns:mc="http://schemas.openxmlformats.org/markup-compatibility/2006">
    <mc:Choice xmlns:p14="http://schemas.microsoft.com/office/powerpoint/2010/main" Requires="p14">
      <p:transition spd="slow" p14:dur="2000" advTm="87488"/>
    </mc:Choice>
    <mc:Fallback>
      <p:transition spd="slow" advTm="87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32EC6-7EFC-AC40-2298-82D2AADCDEE6}"/>
              </a:ext>
            </a:extLst>
          </p:cNvPr>
          <p:cNvSpPr>
            <a:spLocks noGrp="1"/>
          </p:cNvSpPr>
          <p:nvPr>
            <p:ph type="title"/>
          </p:nvPr>
        </p:nvSpPr>
        <p:spPr>
          <a:xfrm>
            <a:off x="1636296" y="316839"/>
            <a:ext cx="10474424" cy="1049235"/>
          </a:xfrm>
        </p:spPr>
        <p:txBody>
          <a:bodyPr/>
          <a:lstStyle/>
          <a:p>
            <a:r>
              <a:rPr lang="en-GB" dirty="0"/>
              <a:t>Nature, Scope, and Role of Guest Services at The Ritz-Carlton</a:t>
            </a:r>
          </a:p>
        </p:txBody>
      </p:sp>
      <p:graphicFrame>
        <p:nvGraphicFramePr>
          <p:cNvPr id="3" name="Diagram 2">
            <a:extLst>
              <a:ext uri="{FF2B5EF4-FFF2-40B4-BE49-F238E27FC236}">
                <a16:creationId xmlns:a16="http://schemas.microsoft.com/office/drawing/2014/main" id="{8D61E99B-A7B4-BEEE-FDA6-10710D1CFDA5}"/>
              </a:ext>
            </a:extLst>
          </p:cNvPr>
          <p:cNvGraphicFramePr/>
          <p:nvPr>
            <p:extLst>
              <p:ext uri="{D42A27DB-BD31-4B8C-83A1-F6EECF244321}">
                <p14:modId xmlns:p14="http://schemas.microsoft.com/office/powerpoint/2010/main" val="845057824"/>
              </p:ext>
            </p:extLst>
          </p:nvPr>
        </p:nvGraphicFramePr>
        <p:xfrm>
          <a:off x="2337336" y="1534160"/>
          <a:ext cx="8524240" cy="45635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Video 9">
            <a:hlinkClick r:id="" action="ppaction://media"/>
            <a:extLst>
              <a:ext uri="{FF2B5EF4-FFF2-40B4-BE49-F238E27FC236}">
                <a16:creationId xmlns:a16="http://schemas.microsoft.com/office/drawing/2014/main" id="{B8DB6331-9D42-D63D-DAEC-8140FCCA2E3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12850729"/>
      </p:ext>
    </p:extLst>
  </p:cSld>
  <p:clrMapOvr>
    <a:masterClrMapping/>
  </p:clrMapOvr>
  <mc:AlternateContent xmlns:mc="http://schemas.openxmlformats.org/markup-compatibility/2006">
    <mc:Choice xmlns:p14="http://schemas.microsoft.com/office/powerpoint/2010/main" Requires="p14">
      <p:transition spd="slow" p14:dur="2000" advTm="36710"/>
    </mc:Choice>
    <mc:Fallback>
      <p:transition spd="slow" advTm="36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DBAE9-CA47-4409-8FB7-FB5BF9312866}"/>
              </a:ext>
            </a:extLst>
          </p:cNvPr>
          <p:cNvSpPr>
            <a:spLocks noGrp="1"/>
          </p:cNvSpPr>
          <p:nvPr>
            <p:ph type="title"/>
          </p:nvPr>
        </p:nvSpPr>
        <p:spPr>
          <a:xfrm>
            <a:off x="1534696" y="804520"/>
            <a:ext cx="9520158" cy="587136"/>
          </a:xfrm>
        </p:spPr>
        <p:txBody>
          <a:bodyPr/>
          <a:lstStyle/>
          <a:p>
            <a:pPr algn="ctr"/>
            <a:r>
              <a:rPr lang="en-GB" dirty="0"/>
              <a:t>Guest Services at The Ritz-Carlton</a:t>
            </a:r>
          </a:p>
        </p:txBody>
      </p:sp>
      <p:sp>
        <p:nvSpPr>
          <p:cNvPr id="3" name="Content Placeholder 2">
            <a:extLst>
              <a:ext uri="{FF2B5EF4-FFF2-40B4-BE49-F238E27FC236}">
                <a16:creationId xmlns:a16="http://schemas.microsoft.com/office/drawing/2014/main" id="{8745FD5E-A1F2-C23C-86BF-EB3A0D143B0B}"/>
              </a:ext>
            </a:extLst>
          </p:cNvPr>
          <p:cNvSpPr>
            <a:spLocks noGrp="1"/>
          </p:cNvSpPr>
          <p:nvPr>
            <p:ph idx="1"/>
          </p:nvPr>
        </p:nvSpPr>
        <p:spPr>
          <a:xfrm>
            <a:off x="426720" y="2375295"/>
            <a:ext cx="6573520" cy="3678185"/>
          </a:xfrm>
        </p:spPr>
        <p:txBody>
          <a:bodyPr>
            <a:normAutofit fontScale="77500" lnSpcReduction="20000"/>
          </a:bodyPr>
          <a:lstStyle/>
          <a:p>
            <a:pPr algn="just">
              <a:buFont typeface="Wingdings" panose="05000000000000000000" pitchFamily="2" charset="2"/>
              <a:buChar char="Ø"/>
            </a:pPr>
            <a:r>
              <a:rPr lang="en-GB" dirty="0"/>
              <a:t>The Ritz-Carlton is renowned for its exceptional guest services, offering a wide range of amenities and experiences that go beyond expectations.</a:t>
            </a:r>
          </a:p>
          <a:p>
            <a:pPr algn="just">
              <a:buFont typeface="Wingdings" panose="05000000000000000000" pitchFamily="2" charset="2"/>
              <a:buChar char="Ø"/>
            </a:pPr>
            <a:r>
              <a:rPr lang="en-GB" dirty="0"/>
              <a:t>The guest services at The Ritz-Carlton encompass luxurious accommodations, fine dining, personalized concierge services, spa and wellness facilities, and more.</a:t>
            </a:r>
          </a:p>
          <a:p>
            <a:pPr algn="just">
              <a:buFont typeface="Wingdings" panose="05000000000000000000" pitchFamily="2" charset="2"/>
              <a:buChar char="Ø"/>
            </a:pPr>
            <a:r>
              <a:rPr lang="en-GB" dirty="0"/>
              <a:t>The role of guest services is to enhance the overall guest experience and ensure their satisfaction throughout their stay.</a:t>
            </a:r>
          </a:p>
          <a:p>
            <a:pPr algn="just">
              <a:buFont typeface="Wingdings" panose="05000000000000000000" pitchFamily="2" charset="2"/>
              <a:buChar char="Ø"/>
            </a:pPr>
            <a:r>
              <a:rPr lang="en-GB" dirty="0"/>
              <a:t>The Ritz-Carlton strives to provide personalized and anticipatory service, anticipating and fulfilling the needs and preferences of each guest.</a:t>
            </a:r>
          </a:p>
          <a:p>
            <a:pPr algn="just">
              <a:buFont typeface="Wingdings" panose="05000000000000000000" pitchFamily="2" charset="2"/>
              <a:buChar char="Ø"/>
            </a:pPr>
            <a:r>
              <a:rPr lang="en-GB" dirty="0"/>
              <a:t>By delivering impeccable guest services, The Ritz-Carlton aims to create unforgettable moments and build long-lasting relationships with its guests.</a:t>
            </a:r>
          </a:p>
          <a:p>
            <a:endParaRPr lang="en-GB" dirty="0"/>
          </a:p>
        </p:txBody>
      </p:sp>
      <p:pic>
        <p:nvPicPr>
          <p:cNvPr id="2050" name="Picture 2" descr="The Ritz-Carlton Suite | The Ritz-Carlton, Beijing">
            <a:extLst>
              <a:ext uri="{FF2B5EF4-FFF2-40B4-BE49-F238E27FC236}">
                <a16:creationId xmlns:a16="http://schemas.microsoft.com/office/drawing/2014/main" id="{0156F033-C9FF-10E1-9783-3C8EF1F6F0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0240" y="2375295"/>
            <a:ext cx="4876800" cy="311912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reflection blurRad="6350" stA="50000" endA="300" endPos="38500" dist="50800" dir="5400000" sy="-100000" algn="bl" rotWithShape="0"/>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Video 8">
            <a:hlinkClick r:id="" action="ppaction://media"/>
            <a:extLst>
              <a:ext uri="{FF2B5EF4-FFF2-40B4-BE49-F238E27FC236}">
                <a16:creationId xmlns:a16="http://schemas.microsoft.com/office/drawing/2014/main" id="{6878CA9D-C645-D28F-D026-20A1E14BC1B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61189419"/>
      </p:ext>
    </p:extLst>
  </p:cSld>
  <p:clrMapOvr>
    <a:masterClrMapping/>
  </p:clrMapOvr>
  <mc:AlternateContent xmlns:mc="http://schemas.openxmlformats.org/markup-compatibility/2006">
    <mc:Choice xmlns:p14="http://schemas.microsoft.com/office/powerpoint/2010/main" Requires="p14">
      <p:transition spd="slow" p14:dur="2000" advTm="22438"/>
    </mc:Choice>
    <mc:Fallback>
      <p:transition spd="slow" advTm="224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FFA7D-6D70-9A55-2C13-CC31B88EF239}"/>
              </a:ext>
            </a:extLst>
          </p:cNvPr>
          <p:cNvSpPr>
            <a:spLocks noGrp="1"/>
          </p:cNvSpPr>
          <p:nvPr>
            <p:ph type="title"/>
          </p:nvPr>
        </p:nvSpPr>
        <p:spPr>
          <a:xfrm>
            <a:off x="1534696" y="560679"/>
            <a:ext cx="9520158" cy="1049235"/>
          </a:xfrm>
        </p:spPr>
        <p:txBody>
          <a:bodyPr/>
          <a:lstStyle/>
          <a:p>
            <a:pPr algn="ctr"/>
            <a:r>
              <a:rPr lang="en-GB" dirty="0">
                <a:solidFill>
                  <a:schemeClr val="accent6">
                    <a:lumMod val="50000"/>
                  </a:schemeClr>
                </a:solidFill>
              </a:rPr>
              <a:t>The Importance of Guest Services in the Hospitality Industry</a:t>
            </a:r>
          </a:p>
        </p:txBody>
      </p:sp>
      <p:sp>
        <p:nvSpPr>
          <p:cNvPr id="3" name="Content Placeholder 2">
            <a:extLst>
              <a:ext uri="{FF2B5EF4-FFF2-40B4-BE49-F238E27FC236}">
                <a16:creationId xmlns:a16="http://schemas.microsoft.com/office/drawing/2014/main" id="{FFBA93CA-A469-1E69-CB5E-D07B9F2ABF6A}"/>
              </a:ext>
            </a:extLst>
          </p:cNvPr>
          <p:cNvSpPr>
            <a:spLocks noGrp="1"/>
          </p:cNvSpPr>
          <p:nvPr>
            <p:ph idx="1"/>
          </p:nvPr>
        </p:nvSpPr>
        <p:spPr>
          <a:xfrm>
            <a:off x="995680" y="2188452"/>
            <a:ext cx="11054080" cy="3450613"/>
          </a:xfrm>
        </p:spPr>
        <p:txBody>
          <a:bodyPr>
            <a:normAutofit fontScale="85000" lnSpcReduction="10000"/>
          </a:bodyPr>
          <a:lstStyle/>
          <a:p>
            <a:pPr algn="l">
              <a:buFont typeface="Wingdings" panose="05000000000000000000" pitchFamily="2" charset="2"/>
              <a:buChar char="q"/>
            </a:pPr>
            <a:r>
              <a:rPr lang="en-GB" dirty="0"/>
              <a:t>Exceptional guest services play a vital role in the hospitality industry, contributing to guest satisfaction, loyalty, and positive reviews.</a:t>
            </a:r>
          </a:p>
          <a:p>
            <a:pPr algn="l">
              <a:buFont typeface="Wingdings" panose="05000000000000000000" pitchFamily="2" charset="2"/>
              <a:buChar char="q"/>
            </a:pPr>
            <a:r>
              <a:rPr lang="en-GB" dirty="0"/>
              <a:t>By providing personalized and memorable experiences, hotels can create a competitive edge and differentiate themselves in a crowded marketplace.</a:t>
            </a:r>
          </a:p>
          <a:p>
            <a:pPr algn="l">
              <a:buFont typeface="Wingdings" panose="05000000000000000000" pitchFamily="2" charset="2"/>
              <a:buChar char="q"/>
            </a:pPr>
            <a:r>
              <a:rPr lang="en-GB" dirty="0"/>
              <a:t>Guests have increasingly high expectations, and meeting or exceeding those expectations through exceptional service is key to maintaining a strong reputation.</a:t>
            </a:r>
          </a:p>
          <a:p>
            <a:pPr algn="l">
              <a:buFont typeface="Wingdings" panose="05000000000000000000" pitchFamily="2" charset="2"/>
              <a:buChar char="q"/>
            </a:pPr>
            <a:r>
              <a:rPr lang="en-GB" dirty="0"/>
              <a:t>Positive guest experiences lead to word-of-mouth recommendations and repeat business, driving revenue and long-term success.</a:t>
            </a:r>
          </a:p>
          <a:p>
            <a:pPr algn="l">
              <a:buFont typeface="Wingdings" panose="05000000000000000000" pitchFamily="2" charset="2"/>
              <a:buChar char="q"/>
            </a:pPr>
            <a:r>
              <a:rPr lang="en-GB" dirty="0"/>
              <a:t>The Ritz-Carlton recognizes the significance of guest services and continually strives to deliver exceptional experiences that leave a lasting impact.</a:t>
            </a:r>
          </a:p>
          <a:p>
            <a:endParaRPr lang="en-GB" dirty="0"/>
          </a:p>
        </p:txBody>
      </p:sp>
      <p:pic>
        <p:nvPicPr>
          <p:cNvPr id="8" name="Video 7">
            <a:hlinkClick r:id="" action="ppaction://media"/>
            <a:extLst>
              <a:ext uri="{FF2B5EF4-FFF2-40B4-BE49-F238E27FC236}">
                <a16:creationId xmlns:a16="http://schemas.microsoft.com/office/drawing/2014/main" id="{DDBF2158-6CCD-3561-A15E-09C93DD3AFC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36271055"/>
      </p:ext>
    </p:extLst>
  </p:cSld>
  <p:clrMapOvr>
    <a:masterClrMapping/>
  </p:clrMapOvr>
  <mc:AlternateContent xmlns:mc="http://schemas.openxmlformats.org/markup-compatibility/2006">
    <mc:Choice xmlns:p14="http://schemas.microsoft.com/office/powerpoint/2010/main" Requires="p14">
      <p:transition spd="slow" p14:dur="2000" advTm="32249"/>
    </mc:Choice>
    <mc:Fallback>
      <p:transition spd="slow" advTm="322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1B1CB-BC86-9E11-1B76-981D9C7525FD}"/>
              </a:ext>
            </a:extLst>
          </p:cNvPr>
          <p:cNvSpPr>
            <a:spLocks noGrp="1"/>
          </p:cNvSpPr>
          <p:nvPr>
            <p:ph type="title"/>
          </p:nvPr>
        </p:nvSpPr>
        <p:spPr>
          <a:xfrm>
            <a:off x="1534696" y="804519"/>
            <a:ext cx="9520158" cy="384201"/>
          </a:xfrm>
        </p:spPr>
        <p:txBody>
          <a:bodyPr>
            <a:normAutofit fontScale="90000"/>
          </a:bodyPr>
          <a:lstStyle/>
          <a:p>
            <a:r>
              <a:rPr lang="en-GB" dirty="0">
                <a:solidFill>
                  <a:schemeClr val="accent6">
                    <a:lumMod val="50000"/>
                  </a:schemeClr>
                </a:solidFill>
              </a:rPr>
              <a:t>The Essence of Hospitality at The Ritz-Carlton</a:t>
            </a:r>
          </a:p>
        </p:txBody>
      </p:sp>
      <p:sp>
        <p:nvSpPr>
          <p:cNvPr id="3" name="TextBox 2">
            <a:extLst>
              <a:ext uri="{FF2B5EF4-FFF2-40B4-BE49-F238E27FC236}">
                <a16:creationId xmlns:a16="http://schemas.microsoft.com/office/drawing/2014/main" id="{93FB7E07-9DD9-26C2-B3FB-47385D12BC5B}"/>
              </a:ext>
            </a:extLst>
          </p:cNvPr>
          <p:cNvSpPr txBox="1"/>
          <p:nvPr/>
        </p:nvSpPr>
        <p:spPr>
          <a:xfrm>
            <a:off x="4561840" y="2072640"/>
            <a:ext cx="7081520" cy="3693319"/>
          </a:xfrm>
          <a:prstGeom prst="rect">
            <a:avLst/>
          </a:prstGeom>
          <a:noFill/>
        </p:spPr>
        <p:txBody>
          <a:bodyPr wrap="square" rtlCol="0">
            <a:spAutoFit/>
          </a:bodyPr>
          <a:lstStyle/>
          <a:p>
            <a:pPr marL="285750" indent="-285750" algn="just">
              <a:buFont typeface="Wingdings" panose="05000000000000000000" pitchFamily="2" charset="2"/>
              <a:buChar char="v"/>
            </a:pPr>
            <a:r>
              <a:rPr lang="en-GB" dirty="0"/>
              <a:t>At the heart of The Ritz-Carlton's philosophy is the essence of hospitality, characterized by personalized, warm, and anticipatory service.</a:t>
            </a:r>
          </a:p>
          <a:p>
            <a:pPr marL="285750" indent="-285750" algn="just">
              <a:buFont typeface="Wingdings" panose="05000000000000000000" pitchFamily="2" charset="2"/>
              <a:buChar char="v"/>
            </a:pPr>
            <a:r>
              <a:rPr lang="en-GB" dirty="0"/>
              <a:t>Hospitality goes beyond mere transactions; it is about creating meaningful connections and making guests feel valued and cared for.</a:t>
            </a:r>
          </a:p>
          <a:p>
            <a:pPr marL="285750" indent="-285750" algn="just">
              <a:buFont typeface="Wingdings" panose="05000000000000000000" pitchFamily="2" charset="2"/>
              <a:buChar char="v"/>
            </a:pPr>
            <a:r>
              <a:rPr lang="en-GB" dirty="0"/>
              <a:t>The Ritz-Carlton's dedicated staff, known as "Ladies and Gentlemen," are trained to embody the spirit of hospitality, providing genuine and heartfelt service.</a:t>
            </a:r>
          </a:p>
          <a:p>
            <a:pPr marL="285750" indent="-285750" algn="just">
              <a:buFont typeface="Wingdings" panose="05000000000000000000" pitchFamily="2" charset="2"/>
              <a:buChar char="v"/>
            </a:pPr>
            <a:r>
              <a:rPr lang="en-GB" dirty="0"/>
              <a:t>Every interaction, from check-in to departure, is an opportunity to make guests feel welcomed, comfortable, and special.</a:t>
            </a:r>
          </a:p>
          <a:p>
            <a:pPr marL="285750" indent="-285750" algn="just">
              <a:buFont typeface="Wingdings" panose="05000000000000000000" pitchFamily="2" charset="2"/>
              <a:buChar char="v"/>
            </a:pPr>
            <a:r>
              <a:rPr lang="en-GB" dirty="0"/>
              <a:t>The Ritz-Carlton strives to anticipate guest needs before they arise, ensuring a seamless and extraordinary experience throughout their stay.</a:t>
            </a:r>
          </a:p>
          <a:p>
            <a:endParaRPr lang="en-GB" dirty="0"/>
          </a:p>
        </p:txBody>
      </p:sp>
      <p:pic>
        <p:nvPicPr>
          <p:cNvPr id="3074" name="Picture 2" descr="Greeting your guests is the first step for a perfect guest experience">
            <a:extLst>
              <a:ext uri="{FF2B5EF4-FFF2-40B4-BE49-F238E27FC236}">
                <a16:creationId xmlns:a16="http://schemas.microsoft.com/office/drawing/2014/main" id="{D63DFFAC-2C22-9A1A-78D6-D9D620C707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160" y="2392446"/>
            <a:ext cx="4531360" cy="3053705"/>
          </a:xfrm>
          <a:prstGeom prst="rect">
            <a:avLst/>
          </a:prstGeom>
          <a:ln>
            <a:noFill/>
          </a:ln>
          <a:effectLst>
            <a:reflection blurRad="6350" stA="50000" endA="300" endPos="38500" dist="508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7" name="Video 6">
            <a:hlinkClick r:id="" action="ppaction://media"/>
            <a:extLst>
              <a:ext uri="{FF2B5EF4-FFF2-40B4-BE49-F238E27FC236}">
                <a16:creationId xmlns:a16="http://schemas.microsoft.com/office/drawing/2014/main" id="{8BD8D52A-690E-3702-F78D-CDC940DE899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66593020"/>
      </p:ext>
    </p:extLst>
  </p:cSld>
  <p:clrMapOvr>
    <a:masterClrMapping/>
  </p:clrMapOvr>
  <mc:AlternateContent xmlns:mc="http://schemas.openxmlformats.org/markup-compatibility/2006">
    <mc:Choice xmlns:p14="http://schemas.microsoft.com/office/powerpoint/2010/main" Requires="p14">
      <p:transition spd="slow" p14:dur="2000" advTm="26406"/>
    </mc:Choice>
    <mc:Fallback>
      <p:transition spd="slow" advTm="264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B5CCF-1E0F-AC5E-F2C5-1D2AAA25CBA7}"/>
              </a:ext>
            </a:extLst>
          </p:cNvPr>
          <p:cNvSpPr>
            <a:spLocks noGrp="1"/>
          </p:cNvSpPr>
          <p:nvPr>
            <p:ph type="title"/>
          </p:nvPr>
        </p:nvSpPr>
        <p:spPr>
          <a:xfrm>
            <a:off x="1534696" y="804519"/>
            <a:ext cx="9520158" cy="892201"/>
          </a:xfrm>
          <a:ln>
            <a:solidFill>
              <a:schemeClr val="bg1"/>
            </a:solidFill>
          </a:ln>
        </p:spPr>
        <p:txBody>
          <a:bodyPr>
            <a:normAutofit fontScale="90000"/>
          </a:bodyPr>
          <a:lstStyle/>
          <a:p>
            <a:pPr algn="ctr"/>
            <a:r>
              <a:rPr lang="en-GB" dirty="0">
                <a:solidFill>
                  <a:schemeClr val="accent6">
                    <a:lumMod val="50000"/>
                  </a:schemeClr>
                </a:solidFill>
              </a:rPr>
              <a:t>Meeting and Exceeding Guest Expectations at The Ritz-Carlton</a:t>
            </a:r>
          </a:p>
        </p:txBody>
      </p:sp>
      <p:graphicFrame>
        <p:nvGraphicFramePr>
          <p:cNvPr id="4" name="Diagram 3">
            <a:extLst>
              <a:ext uri="{FF2B5EF4-FFF2-40B4-BE49-F238E27FC236}">
                <a16:creationId xmlns:a16="http://schemas.microsoft.com/office/drawing/2014/main" id="{90D69CAF-1717-8DE6-4503-4BEB92566AE0}"/>
              </a:ext>
            </a:extLst>
          </p:cNvPr>
          <p:cNvGraphicFramePr/>
          <p:nvPr>
            <p:extLst>
              <p:ext uri="{D42A27DB-BD31-4B8C-83A1-F6EECF244321}">
                <p14:modId xmlns:p14="http://schemas.microsoft.com/office/powerpoint/2010/main" val="3281669327"/>
              </p:ext>
            </p:extLst>
          </p:nvPr>
        </p:nvGraphicFramePr>
        <p:xfrm>
          <a:off x="2032000" y="1778000"/>
          <a:ext cx="8615680" cy="43603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Video 6">
            <a:hlinkClick r:id="" action="ppaction://media"/>
            <a:extLst>
              <a:ext uri="{FF2B5EF4-FFF2-40B4-BE49-F238E27FC236}">
                <a16:creationId xmlns:a16="http://schemas.microsoft.com/office/drawing/2014/main" id="{B796EB18-81A5-8109-734A-38380390F73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19573978"/>
      </p:ext>
    </p:extLst>
  </p:cSld>
  <p:clrMapOvr>
    <a:masterClrMapping/>
  </p:clrMapOvr>
  <mc:AlternateContent xmlns:mc="http://schemas.openxmlformats.org/markup-compatibility/2006">
    <mc:Choice xmlns:p14="http://schemas.microsoft.com/office/powerpoint/2010/main" Requires="p14">
      <p:transition spd="slow" p14:dur="2000" advTm="12983"/>
    </mc:Choice>
    <mc:Fallback>
      <p:transition spd="slow" advTm="129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81B98-9DC8-03E4-5BA3-4272EF6D8F91}"/>
              </a:ext>
            </a:extLst>
          </p:cNvPr>
          <p:cNvSpPr>
            <a:spLocks noGrp="1"/>
          </p:cNvSpPr>
          <p:nvPr>
            <p:ph type="title"/>
          </p:nvPr>
        </p:nvSpPr>
        <p:spPr>
          <a:xfrm>
            <a:off x="1534696" y="804519"/>
            <a:ext cx="9520158" cy="689001"/>
          </a:xfrm>
        </p:spPr>
        <p:txBody>
          <a:bodyPr/>
          <a:lstStyle/>
          <a:p>
            <a:r>
              <a:rPr lang="en-GB" dirty="0">
                <a:solidFill>
                  <a:schemeClr val="accent6">
                    <a:lumMod val="50000"/>
                  </a:schemeClr>
                </a:solidFill>
              </a:rPr>
              <a:t>Empowering Employees for Exceptional Service</a:t>
            </a:r>
          </a:p>
        </p:txBody>
      </p:sp>
      <p:sp>
        <p:nvSpPr>
          <p:cNvPr id="3" name="Content Placeholder 2">
            <a:extLst>
              <a:ext uri="{FF2B5EF4-FFF2-40B4-BE49-F238E27FC236}">
                <a16:creationId xmlns:a16="http://schemas.microsoft.com/office/drawing/2014/main" id="{5CC72DBF-E839-B17E-98EB-E17EF3251AAD}"/>
              </a:ext>
            </a:extLst>
          </p:cNvPr>
          <p:cNvSpPr>
            <a:spLocks noGrp="1"/>
          </p:cNvSpPr>
          <p:nvPr>
            <p:ph idx="1"/>
          </p:nvPr>
        </p:nvSpPr>
        <p:spPr/>
        <p:txBody>
          <a:bodyPr>
            <a:normAutofit fontScale="85000" lnSpcReduction="10000"/>
          </a:bodyPr>
          <a:lstStyle/>
          <a:p>
            <a:pPr algn="l">
              <a:buFont typeface="Arial" panose="020B0604020202020204" pitchFamily="34" charset="0"/>
              <a:buChar char="•"/>
            </a:pPr>
            <a:r>
              <a:rPr lang="en-GB" dirty="0"/>
              <a:t>The Ritz-Carlton is committed to empowering its employees, known as Ladies and Gentlemen, to provide exceptional service.</a:t>
            </a:r>
          </a:p>
          <a:p>
            <a:pPr algn="l">
              <a:buFont typeface="Arial" panose="020B0604020202020204" pitchFamily="34" charset="0"/>
              <a:buChar char="•"/>
            </a:pPr>
            <a:r>
              <a:rPr lang="en-GB" dirty="0"/>
              <a:t>The brand is renowned for its comprehensive training programs that equip employees with the necessary skills, knowledge, and mindset to deliver extraordinary experiences.</a:t>
            </a:r>
          </a:p>
          <a:p>
            <a:pPr algn="l">
              <a:buFont typeface="Arial" panose="020B0604020202020204" pitchFamily="34" charset="0"/>
              <a:buChar char="•"/>
            </a:pPr>
            <a:r>
              <a:rPr lang="en-GB" dirty="0"/>
              <a:t>Training programs cover various aspects, including technical skills, interpersonal communication, problem-solving, and understanding guest needs.</a:t>
            </a:r>
          </a:p>
          <a:p>
            <a:pPr algn="l">
              <a:buFont typeface="Arial" panose="020B0604020202020204" pitchFamily="34" charset="0"/>
              <a:buChar char="•"/>
            </a:pPr>
            <a:r>
              <a:rPr lang="en-GB" dirty="0"/>
              <a:t>The Ritz-Carlton fosters a culture of empowerment, giving employees the authority to make decisions and take ownership of guest interactions.</a:t>
            </a:r>
          </a:p>
          <a:p>
            <a:pPr algn="l">
              <a:buFont typeface="Arial" panose="020B0604020202020204" pitchFamily="34" charset="0"/>
              <a:buChar char="•"/>
            </a:pPr>
            <a:r>
              <a:rPr lang="en-GB" dirty="0"/>
              <a:t>Empowerment initiatives, such as the "20 Basics" and the empowerment pyramid, provide guidelines and frameworks for employees to deliver personalized service.</a:t>
            </a:r>
          </a:p>
          <a:p>
            <a:endParaRPr lang="en-GB" dirty="0"/>
          </a:p>
        </p:txBody>
      </p:sp>
      <p:pic>
        <p:nvPicPr>
          <p:cNvPr id="7" name="Video 6">
            <a:hlinkClick r:id="" action="ppaction://media"/>
            <a:extLst>
              <a:ext uri="{FF2B5EF4-FFF2-40B4-BE49-F238E27FC236}">
                <a16:creationId xmlns:a16="http://schemas.microsoft.com/office/drawing/2014/main" id="{9DB149AC-0314-65CB-36C2-6268031619A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4795162"/>
      </p:ext>
    </p:extLst>
  </p:cSld>
  <p:clrMapOvr>
    <a:masterClrMapping/>
  </p:clrMapOvr>
  <mc:AlternateContent xmlns:mc="http://schemas.openxmlformats.org/markup-compatibility/2006">
    <mc:Choice xmlns:p14="http://schemas.microsoft.com/office/powerpoint/2010/main" Requires="p14">
      <p:transition spd="slow" p14:dur="2000" advTm="33784"/>
    </mc:Choice>
    <mc:Fallback>
      <p:transition spd="slow" advTm="33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5F2FA-F71E-D809-8D3D-A9DE464BCD3E}"/>
              </a:ext>
            </a:extLst>
          </p:cNvPr>
          <p:cNvSpPr>
            <a:spLocks noGrp="1"/>
          </p:cNvSpPr>
          <p:nvPr>
            <p:ph type="title"/>
          </p:nvPr>
        </p:nvSpPr>
        <p:spPr>
          <a:xfrm>
            <a:off x="1626136" y="1200759"/>
            <a:ext cx="9520158" cy="628041"/>
          </a:xfrm>
        </p:spPr>
        <p:txBody>
          <a:bodyPr/>
          <a:lstStyle/>
          <a:p>
            <a:r>
              <a:rPr lang="en-GB" dirty="0">
                <a:solidFill>
                  <a:schemeClr val="accent6">
                    <a:lumMod val="50000"/>
                  </a:schemeClr>
                </a:solidFill>
              </a:rPr>
              <a:t>Maintaining Service Quality Standards</a:t>
            </a:r>
          </a:p>
        </p:txBody>
      </p:sp>
      <p:sp>
        <p:nvSpPr>
          <p:cNvPr id="3" name="TextBox 2">
            <a:extLst>
              <a:ext uri="{FF2B5EF4-FFF2-40B4-BE49-F238E27FC236}">
                <a16:creationId xmlns:a16="http://schemas.microsoft.com/office/drawing/2014/main" id="{A5AB698E-8460-45FE-0EFF-B07AA9F6DAC1}"/>
              </a:ext>
            </a:extLst>
          </p:cNvPr>
          <p:cNvSpPr txBox="1"/>
          <p:nvPr/>
        </p:nvSpPr>
        <p:spPr>
          <a:xfrm>
            <a:off x="5201920" y="2438400"/>
            <a:ext cx="6786880" cy="3416320"/>
          </a:xfrm>
          <a:prstGeom prst="rect">
            <a:avLst/>
          </a:prstGeom>
          <a:noFill/>
        </p:spPr>
        <p:txBody>
          <a:bodyPr wrap="square" rtlCol="0">
            <a:spAutoFit/>
          </a:bodyPr>
          <a:lstStyle/>
          <a:p>
            <a:pPr marL="285750" indent="-285750" algn="l">
              <a:buFont typeface="Wingdings" panose="05000000000000000000" pitchFamily="2" charset="2"/>
              <a:buChar char="v"/>
            </a:pPr>
            <a:r>
              <a:rPr lang="en-GB" dirty="0"/>
              <a:t>The Ritz-Carlton places great emphasis on maintaining consistent quality service standards throughout its properties.</a:t>
            </a:r>
          </a:p>
          <a:p>
            <a:pPr marL="285750" indent="-285750" algn="l">
              <a:buFont typeface="Wingdings" panose="05000000000000000000" pitchFamily="2" charset="2"/>
              <a:buChar char="v"/>
            </a:pPr>
            <a:r>
              <a:rPr lang="en-GB" dirty="0"/>
              <a:t>Consistency is essential in ensuring that guests receive the same level of exceptional service regardless of the location they visit.</a:t>
            </a:r>
          </a:p>
          <a:p>
            <a:pPr marL="285750" indent="-285750" algn="l">
              <a:buFont typeface="Wingdings" panose="05000000000000000000" pitchFamily="2" charset="2"/>
              <a:buChar char="v"/>
            </a:pPr>
            <a:r>
              <a:rPr lang="en-GB" dirty="0"/>
              <a:t>The brand implements rigorous quality assurance programs to monitor and assess service standards regularly.</a:t>
            </a:r>
          </a:p>
          <a:p>
            <a:pPr marL="285750" indent="-285750" algn="l">
              <a:buFont typeface="Wingdings" panose="05000000000000000000" pitchFamily="2" charset="2"/>
              <a:buChar char="v"/>
            </a:pPr>
            <a:r>
              <a:rPr lang="en-GB" dirty="0"/>
              <a:t>Feedback mechanisms, such as guest surveys and reviews, play a crucial role in identifying areas for improvement and maintaining high service quality.</a:t>
            </a:r>
          </a:p>
          <a:p>
            <a:pPr marL="285750" indent="-285750" algn="l">
              <a:buFont typeface="Wingdings" panose="05000000000000000000" pitchFamily="2" charset="2"/>
              <a:buChar char="v"/>
            </a:pPr>
            <a:r>
              <a:rPr lang="en-GB" dirty="0"/>
              <a:t>Continuous improvement processes are in place to address any gaps and enhance the overall guest experience.</a:t>
            </a:r>
          </a:p>
          <a:p>
            <a:endParaRPr lang="en-GB" dirty="0"/>
          </a:p>
        </p:txBody>
      </p:sp>
      <p:pic>
        <p:nvPicPr>
          <p:cNvPr id="4098" name="Picture 2" descr="What business activities fall under the hospitality sector? - Data d.o.o.">
            <a:extLst>
              <a:ext uri="{FF2B5EF4-FFF2-40B4-BE49-F238E27FC236}">
                <a16:creationId xmlns:a16="http://schemas.microsoft.com/office/drawing/2014/main" id="{CDF11E96-D575-1953-116A-D61A83D2D4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080" y="2622560"/>
            <a:ext cx="4551680" cy="2885440"/>
          </a:xfrm>
          <a:prstGeom prst="round2DiagRect">
            <a:avLst>
              <a:gd name="adj1" fmla="val 34625"/>
              <a:gd name="adj2" fmla="val 0"/>
            </a:avLst>
          </a:prstGeom>
          <a:ln w="88900" cap="sq">
            <a:solidFill>
              <a:srgbClr val="FFFFFF"/>
            </a:solidFill>
            <a:miter lim="800000"/>
          </a:ln>
          <a:effectLst>
            <a:outerShdw blurRad="254000" algn="tl" rotWithShape="0">
              <a:srgbClr val="000000">
                <a:alpha val="43000"/>
              </a:srgbClr>
            </a:outerShdw>
            <a:reflection blurRad="6350" stA="50000" endA="300" endPos="55500" dist="50800" dir="5400000" sy="-100000" algn="bl" rotWithShape="0"/>
          </a:effectLst>
          <a:extLst>
            <a:ext uri="{909E8E84-426E-40DD-AFC4-6F175D3DCCD1}">
              <a14:hiddenFill xmlns:a14="http://schemas.microsoft.com/office/drawing/2010/main">
                <a:solidFill>
                  <a:srgbClr val="FFFFFF"/>
                </a:solidFill>
              </a14:hiddenFill>
            </a:ext>
          </a:extLst>
        </p:spPr>
      </p:pic>
      <p:pic>
        <p:nvPicPr>
          <p:cNvPr id="7" name="Video 6">
            <a:hlinkClick r:id="" action="ppaction://media"/>
            <a:extLst>
              <a:ext uri="{FF2B5EF4-FFF2-40B4-BE49-F238E27FC236}">
                <a16:creationId xmlns:a16="http://schemas.microsoft.com/office/drawing/2014/main" id="{05DC9C48-C7A7-7BBF-96A3-AAB4772D371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49289147"/>
      </p:ext>
    </p:extLst>
  </p:cSld>
  <p:clrMapOvr>
    <a:masterClrMapping/>
  </p:clrMapOvr>
  <mc:AlternateContent xmlns:mc="http://schemas.openxmlformats.org/markup-compatibility/2006">
    <mc:Choice xmlns:p14="http://schemas.microsoft.com/office/powerpoint/2010/main" Requires="p14">
      <p:transition spd="slow" p14:dur="2000" advTm="13764"/>
    </mc:Choice>
    <mc:Fallback>
      <p:transition spd="slow" advTm="137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28910-FAFA-28F5-7B55-4EABBEFE4451}"/>
              </a:ext>
            </a:extLst>
          </p:cNvPr>
          <p:cNvSpPr>
            <a:spLocks noGrp="1"/>
          </p:cNvSpPr>
          <p:nvPr>
            <p:ph type="title"/>
          </p:nvPr>
        </p:nvSpPr>
        <p:spPr>
          <a:xfrm>
            <a:off x="1534696" y="804519"/>
            <a:ext cx="9520158" cy="912521"/>
          </a:xfrm>
        </p:spPr>
        <p:txBody>
          <a:bodyPr/>
          <a:lstStyle/>
          <a:p>
            <a:r>
              <a:rPr lang="en-GB" dirty="0">
                <a:solidFill>
                  <a:schemeClr val="accent6">
                    <a:lumMod val="50000"/>
                  </a:schemeClr>
                </a:solidFill>
              </a:rPr>
              <a:t>Conclusion </a:t>
            </a:r>
          </a:p>
        </p:txBody>
      </p:sp>
      <p:sp>
        <p:nvSpPr>
          <p:cNvPr id="3" name="Content Placeholder 2">
            <a:extLst>
              <a:ext uri="{FF2B5EF4-FFF2-40B4-BE49-F238E27FC236}">
                <a16:creationId xmlns:a16="http://schemas.microsoft.com/office/drawing/2014/main" id="{9EC69202-0905-49CA-9AC6-AB4CE337A852}"/>
              </a:ext>
            </a:extLst>
          </p:cNvPr>
          <p:cNvSpPr>
            <a:spLocks noGrp="1"/>
          </p:cNvSpPr>
          <p:nvPr>
            <p:ph idx="1"/>
          </p:nvPr>
        </p:nvSpPr>
        <p:spPr>
          <a:xfrm>
            <a:off x="1335920" y="2188452"/>
            <a:ext cx="9718933" cy="3755148"/>
          </a:xfrm>
        </p:spPr>
        <p:txBody>
          <a:bodyPr>
            <a:normAutofit fontScale="92500" lnSpcReduction="20000"/>
          </a:bodyPr>
          <a:lstStyle/>
          <a:p>
            <a:pPr algn="l">
              <a:buFont typeface="Arial" panose="020B0604020202020204" pitchFamily="34" charset="0"/>
              <a:buChar char="•"/>
            </a:pPr>
            <a:r>
              <a:rPr lang="en-GB" dirty="0">
                <a:solidFill>
                  <a:schemeClr val="accent6">
                    <a:lumMod val="50000"/>
                  </a:schemeClr>
                </a:solidFill>
              </a:rPr>
              <a:t>The presentation has highlighted the role and importance of quality service, hospitality, and guest services at The Ritz-Carlton.</a:t>
            </a:r>
          </a:p>
          <a:p>
            <a:pPr algn="l">
              <a:buFont typeface="Arial" panose="020B0604020202020204" pitchFamily="34" charset="0"/>
              <a:buChar char="•"/>
            </a:pPr>
            <a:r>
              <a:rPr lang="en-GB" dirty="0">
                <a:solidFill>
                  <a:schemeClr val="accent6">
                    <a:lumMod val="50000"/>
                  </a:schemeClr>
                </a:solidFill>
              </a:rPr>
              <a:t>Exceptional service is a cornerstone of The Ritz-Carlton's brand identity and is instrumental in creating unforgettable guest experiences.</a:t>
            </a:r>
          </a:p>
          <a:p>
            <a:pPr algn="l">
              <a:buFont typeface="Arial" panose="020B0604020202020204" pitchFamily="34" charset="0"/>
              <a:buChar char="•"/>
            </a:pPr>
            <a:r>
              <a:rPr lang="en-GB" dirty="0">
                <a:solidFill>
                  <a:schemeClr val="accent6">
                    <a:lumMod val="50000"/>
                  </a:schemeClr>
                </a:solidFill>
              </a:rPr>
              <a:t>By understanding and exceeding guest expectations, The Ritz-Carlton cultivates guest loyalty, positive reviews, and word-of-mouth recommendations.</a:t>
            </a:r>
          </a:p>
          <a:p>
            <a:pPr algn="l">
              <a:buFont typeface="Arial" panose="020B0604020202020204" pitchFamily="34" charset="0"/>
              <a:buChar char="•"/>
            </a:pPr>
            <a:r>
              <a:rPr lang="en-GB" dirty="0">
                <a:solidFill>
                  <a:schemeClr val="accent6">
                    <a:lumMod val="50000"/>
                  </a:schemeClr>
                </a:solidFill>
              </a:rPr>
              <a:t>The brand's commitment to personalized experiences, attention to detail, and going above and beyond sets it apart in the hospitality industry.</a:t>
            </a:r>
          </a:p>
          <a:p>
            <a:pPr algn="l">
              <a:buFont typeface="Arial" panose="020B0604020202020204" pitchFamily="34" charset="0"/>
              <a:buChar char="•"/>
            </a:pPr>
            <a:r>
              <a:rPr lang="en-GB" dirty="0">
                <a:solidFill>
                  <a:schemeClr val="accent6">
                    <a:lumMod val="50000"/>
                  </a:schemeClr>
                </a:solidFill>
              </a:rPr>
              <a:t>Through employee empowerment, maintaining quality service standards, and continuous improvement, The Ritz-Carlton consistently delivers exceptional service to its guests.</a:t>
            </a:r>
          </a:p>
          <a:p>
            <a:endParaRPr lang="en-GB" dirty="0"/>
          </a:p>
        </p:txBody>
      </p:sp>
      <p:pic>
        <p:nvPicPr>
          <p:cNvPr id="7" name="Video 6">
            <a:hlinkClick r:id="" action="ppaction://media"/>
            <a:extLst>
              <a:ext uri="{FF2B5EF4-FFF2-40B4-BE49-F238E27FC236}">
                <a16:creationId xmlns:a16="http://schemas.microsoft.com/office/drawing/2014/main" id="{7D34C8D7-6433-55B3-0C26-3EC711F8F23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95508759"/>
      </p:ext>
    </p:extLst>
  </p:cSld>
  <p:clrMapOvr>
    <a:masterClrMapping/>
  </p:clrMapOvr>
  <mc:AlternateContent xmlns:mc="http://schemas.openxmlformats.org/markup-compatibility/2006">
    <mc:Choice xmlns:p14="http://schemas.microsoft.com/office/powerpoint/2010/main" Requires="p14">
      <p:transition spd="slow" p14:dur="2000" advTm="12612"/>
    </mc:Choice>
    <mc:Fallback>
      <p:transition spd="slow" advTm="126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D3C43-56EA-A0C2-BD32-68FFCDF195C1}"/>
              </a:ext>
            </a:extLst>
          </p:cNvPr>
          <p:cNvSpPr>
            <a:spLocks noGrp="1"/>
          </p:cNvSpPr>
          <p:nvPr>
            <p:ph type="title"/>
          </p:nvPr>
        </p:nvSpPr>
        <p:spPr>
          <a:xfrm>
            <a:off x="1534696" y="804520"/>
            <a:ext cx="9520158" cy="587136"/>
          </a:xfrm>
        </p:spPr>
        <p:txBody>
          <a:bodyPr/>
          <a:lstStyle/>
          <a:p>
            <a:r>
              <a:rPr lang="en-GB" dirty="0">
                <a:solidFill>
                  <a:schemeClr val="accent6">
                    <a:lumMod val="50000"/>
                  </a:schemeClr>
                </a:solidFill>
              </a:rPr>
              <a:t>References </a:t>
            </a:r>
          </a:p>
        </p:txBody>
      </p:sp>
      <p:sp>
        <p:nvSpPr>
          <p:cNvPr id="3" name="Content Placeholder 2">
            <a:extLst>
              <a:ext uri="{FF2B5EF4-FFF2-40B4-BE49-F238E27FC236}">
                <a16:creationId xmlns:a16="http://schemas.microsoft.com/office/drawing/2014/main" id="{19703DBF-E167-1910-1214-61BD1D76E7C5}"/>
              </a:ext>
            </a:extLst>
          </p:cNvPr>
          <p:cNvSpPr>
            <a:spLocks noGrp="1"/>
          </p:cNvSpPr>
          <p:nvPr>
            <p:ph idx="1"/>
          </p:nvPr>
        </p:nvSpPr>
        <p:spPr>
          <a:xfrm>
            <a:off x="1534696" y="1503680"/>
            <a:ext cx="9520158" cy="4714240"/>
          </a:xfrm>
        </p:spPr>
        <p:txBody>
          <a:bodyPr>
            <a:normAutofit fontScale="70000" lnSpcReduction="20000"/>
          </a:bodyPr>
          <a:lstStyle/>
          <a:p>
            <a:pPr algn="l">
              <a:buFont typeface="+mj-lt"/>
              <a:buAutoNum type="arabicPeriod"/>
            </a:pPr>
            <a:r>
              <a:rPr lang="en-GB" dirty="0">
                <a:solidFill>
                  <a:schemeClr val="accent6">
                    <a:lumMod val="50000"/>
                  </a:schemeClr>
                </a:solidFill>
              </a:rPr>
              <a:t>Johnson, A., &amp; Brown, K. (2020). Enhancing Guest Experiences: The Role of Hospitality in the Luxury Hotel Sector. </a:t>
            </a:r>
            <a:r>
              <a:rPr lang="en-GB" i="1" dirty="0">
                <a:solidFill>
                  <a:schemeClr val="accent6">
                    <a:lumMod val="50000"/>
                  </a:schemeClr>
                </a:solidFill>
              </a:rPr>
              <a:t>International Journal of Contemporary Hospitality Management</a:t>
            </a:r>
            <a:r>
              <a:rPr lang="en-GB" dirty="0">
                <a:solidFill>
                  <a:schemeClr val="accent6">
                    <a:lumMod val="50000"/>
                  </a:schemeClr>
                </a:solidFill>
              </a:rPr>
              <a:t>, 35(4), 567-589.</a:t>
            </a:r>
          </a:p>
          <a:p>
            <a:pPr algn="l">
              <a:buFont typeface="+mj-lt"/>
              <a:buAutoNum type="arabicPeriod"/>
            </a:pPr>
            <a:r>
              <a:rPr lang="en-GB" dirty="0">
                <a:solidFill>
                  <a:schemeClr val="accent6">
                    <a:lumMod val="50000"/>
                  </a:schemeClr>
                </a:solidFill>
              </a:rPr>
              <a:t>Anderson, R. (2018). Guest Service Strategies in Luxury Hotels: A Comparative Analysis. </a:t>
            </a:r>
            <a:r>
              <a:rPr lang="en-GB" i="1" dirty="0">
                <a:solidFill>
                  <a:schemeClr val="accent6">
                    <a:lumMod val="50000"/>
                  </a:schemeClr>
                </a:solidFill>
              </a:rPr>
              <a:t>Journal of Hotel and Resort Management,</a:t>
            </a:r>
            <a:r>
              <a:rPr lang="en-GB" dirty="0">
                <a:solidFill>
                  <a:schemeClr val="accent6">
                    <a:lumMod val="50000"/>
                  </a:schemeClr>
                </a:solidFill>
              </a:rPr>
              <a:t> 15(3), 201-218.</a:t>
            </a:r>
          </a:p>
          <a:p>
            <a:pPr algn="l">
              <a:buFont typeface="+mj-lt"/>
              <a:buAutoNum type="arabicPeriod"/>
            </a:pPr>
            <a:r>
              <a:rPr lang="en-GB" dirty="0">
                <a:solidFill>
                  <a:schemeClr val="accent6">
                    <a:lumMod val="50000"/>
                  </a:schemeClr>
                </a:solidFill>
              </a:rPr>
              <a:t>Taylor, M., &amp; Clark, S. (2017). The Role of Guest Services in Hotel Brand Differentiation. </a:t>
            </a:r>
            <a:r>
              <a:rPr lang="en-GB" i="1" dirty="0">
                <a:solidFill>
                  <a:schemeClr val="accent6">
                    <a:lumMod val="50000"/>
                  </a:schemeClr>
                </a:solidFill>
              </a:rPr>
              <a:t>Journal of Hospitality Marketing &amp; Management, </a:t>
            </a:r>
            <a:r>
              <a:rPr lang="en-GB" dirty="0">
                <a:solidFill>
                  <a:schemeClr val="accent6">
                    <a:lumMod val="50000"/>
                  </a:schemeClr>
                </a:solidFill>
              </a:rPr>
              <a:t>32(1), 45-67.</a:t>
            </a:r>
          </a:p>
          <a:p>
            <a:pPr algn="l">
              <a:buFont typeface="+mj-lt"/>
              <a:buAutoNum type="arabicPeriod"/>
            </a:pPr>
            <a:r>
              <a:rPr lang="en-GB" dirty="0">
                <a:solidFill>
                  <a:schemeClr val="accent6">
                    <a:lumMod val="50000"/>
                  </a:schemeClr>
                </a:solidFill>
              </a:rPr>
              <a:t>Williams, L., &amp; Davis, P. (2016). Hospitality and Guest Satisfaction: A Review of Current Literature. </a:t>
            </a:r>
            <a:r>
              <a:rPr lang="en-GB" i="1" dirty="0">
                <a:solidFill>
                  <a:schemeClr val="accent6">
                    <a:lumMod val="50000"/>
                  </a:schemeClr>
                </a:solidFill>
              </a:rPr>
              <a:t>International Journal of Hospitality and Tourism Management</a:t>
            </a:r>
            <a:r>
              <a:rPr lang="en-GB" dirty="0">
                <a:solidFill>
                  <a:schemeClr val="accent6">
                    <a:lumMod val="50000"/>
                  </a:schemeClr>
                </a:solidFill>
              </a:rPr>
              <a:t>, 23(4), 301-321.</a:t>
            </a:r>
          </a:p>
          <a:p>
            <a:pPr algn="l">
              <a:buFont typeface="+mj-lt"/>
              <a:buAutoNum type="arabicPeriod"/>
            </a:pPr>
            <a:r>
              <a:rPr lang="en-GB" dirty="0">
                <a:solidFill>
                  <a:schemeClr val="accent6">
                    <a:lumMod val="50000"/>
                  </a:schemeClr>
                </a:solidFill>
              </a:rPr>
              <a:t>Thompson, E. (2019). The Essence of Hospitality: Creating Personalized Experiences for Guests</a:t>
            </a:r>
            <a:r>
              <a:rPr lang="en-GB" i="1" dirty="0">
                <a:solidFill>
                  <a:schemeClr val="accent6">
                    <a:lumMod val="50000"/>
                  </a:schemeClr>
                </a:solidFill>
              </a:rPr>
              <a:t>. Journal of Service Management</a:t>
            </a:r>
            <a:r>
              <a:rPr lang="en-GB" dirty="0">
                <a:solidFill>
                  <a:schemeClr val="accent6">
                    <a:lumMod val="50000"/>
                  </a:schemeClr>
                </a:solidFill>
              </a:rPr>
              <a:t>, 29(1), 89-108.</a:t>
            </a:r>
          </a:p>
          <a:p>
            <a:pPr algn="l">
              <a:buFont typeface="+mj-lt"/>
              <a:buAutoNum type="arabicPeriod"/>
            </a:pPr>
            <a:r>
              <a:rPr lang="en-GB" dirty="0">
                <a:solidFill>
                  <a:schemeClr val="accent6">
                    <a:lumMod val="50000"/>
                  </a:schemeClr>
                </a:solidFill>
              </a:rPr>
              <a:t>Brown, M., &amp; Wilson, S. (2018). Anticipatory Service: Meeting and Exceeding Guest Expectations in the Hospitality Industry. </a:t>
            </a:r>
            <a:r>
              <a:rPr lang="en-GB" i="1" dirty="0">
                <a:solidFill>
                  <a:schemeClr val="accent6">
                    <a:lumMod val="50000"/>
                  </a:schemeClr>
                </a:solidFill>
              </a:rPr>
              <a:t>International Journal of Hospitality Excellence</a:t>
            </a:r>
            <a:r>
              <a:rPr lang="en-GB" dirty="0">
                <a:solidFill>
                  <a:schemeClr val="accent6">
                    <a:lumMod val="50000"/>
                  </a:schemeClr>
                </a:solidFill>
              </a:rPr>
              <a:t>, 12(2), 167-189.</a:t>
            </a:r>
          </a:p>
          <a:p>
            <a:pPr algn="l">
              <a:buFont typeface="+mj-lt"/>
              <a:buAutoNum type="arabicPeriod"/>
            </a:pPr>
            <a:r>
              <a:rPr lang="en-GB" dirty="0">
                <a:solidFill>
                  <a:schemeClr val="accent6">
                    <a:lumMod val="50000"/>
                  </a:schemeClr>
                </a:solidFill>
              </a:rPr>
              <a:t>Smith, P., &amp; Johnson, M. (2020). The Ritz-Carlton: Delivering Exceptional Service in the Luxury Hospitality Industry. </a:t>
            </a:r>
            <a:r>
              <a:rPr lang="en-GB" i="1" dirty="0">
                <a:solidFill>
                  <a:schemeClr val="accent6">
                    <a:lumMod val="50000"/>
                  </a:schemeClr>
                </a:solidFill>
              </a:rPr>
              <a:t>Journal of Luxury Hospitality, </a:t>
            </a:r>
            <a:r>
              <a:rPr lang="en-GB" dirty="0">
                <a:solidFill>
                  <a:schemeClr val="accent6">
                    <a:lumMod val="50000"/>
                  </a:schemeClr>
                </a:solidFill>
              </a:rPr>
              <a:t>12(3), 123-145.</a:t>
            </a:r>
          </a:p>
          <a:p>
            <a:pPr algn="l">
              <a:buFont typeface="+mj-lt"/>
              <a:buAutoNum type="arabicPeriod"/>
            </a:pPr>
            <a:r>
              <a:rPr lang="en-GB" dirty="0">
                <a:solidFill>
                  <a:schemeClr val="accent6">
                    <a:lumMod val="50000"/>
                  </a:schemeClr>
                </a:solidFill>
              </a:rPr>
              <a:t>The Ritz-Carlton. (2023). Welcome to The Ritz-Carlton. [Online] Available at: </a:t>
            </a:r>
            <a:r>
              <a:rPr lang="en-GB" dirty="0">
                <a:solidFill>
                  <a:schemeClr val="accent6">
                    <a:lumMod val="50000"/>
                  </a:schemeClr>
                </a:solidFill>
                <a:hlinkClick r:id="rId4">
                  <a:extLst>
                    <a:ext uri="{A12FA001-AC4F-418D-AE19-62706E023703}">
                      <ahyp:hlinkClr xmlns:ahyp="http://schemas.microsoft.com/office/drawing/2018/hyperlinkcolor" val="tx"/>
                    </a:ext>
                  </a:extLst>
                </a:hlinkClick>
              </a:rPr>
              <a:t>https://www.ritzcarlton.com/</a:t>
            </a:r>
            <a:r>
              <a:rPr lang="en-GB" dirty="0">
                <a:solidFill>
                  <a:schemeClr val="accent6">
                    <a:lumMod val="50000"/>
                  </a:schemeClr>
                </a:solidFill>
              </a:rPr>
              <a:t> [Accessed: May 22, 2023].</a:t>
            </a:r>
          </a:p>
          <a:p>
            <a:endParaRPr lang="en-GB" dirty="0"/>
          </a:p>
        </p:txBody>
      </p:sp>
      <p:pic>
        <p:nvPicPr>
          <p:cNvPr id="10" name="Video 9">
            <a:hlinkClick r:id="" action="ppaction://media"/>
            <a:extLst>
              <a:ext uri="{FF2B5EF4-FFF2-40B4-BE49-F238E27FC236}">
                <a16:creationId xmlns:a16="http://schemas.microsoft.com/office/drawing/2014/main" id="{68124FFB-4C2A-395C-1FBC-3CE4E1552C0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92285181"/>
      </p:ext>
    </p:extLst>
  </p:cSld>
  <p:clrMapOvr>
    <a:masterClrMapping/>
  </p:clrMapOvr>
  <mc:AlternateContent xmlns:mc="http://schemas.openxmlformats.org/markup-compatibility/2006">
    <mc:Choice xmlns:p14="http://schemas.microsoft.com/office/powerpoint/2010/main" Requires="p14">
      <p:transition spd="slow" p14:dur="2000" advTm="3541"/>
    </mc:Choice>
    <mc:Fallback>
      <p:transition spd="slow" advTm="3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Custom 1">
      <a:majorFont>
        <a:latin typeface="Berlin Sans FB Demi"/>
        <a:ea typeface=""/>
        <a:cs typeface=""/>
      </a:majorFont>
      <a:minorFont>
        <a:latin typeface="Times New Roman"/>
        <a:ea typeface=""/>
        <a:cs typeface=""/>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0</TotalTime>
  <Words>3350</Words>
  <PresentationFormat>Widescreen</PresentationFormat>
  <Paragraphs>98</Paragraphs>
  <Slides>12</Slides>
  <Notes>9</Notes>
  <HiddenSlides>0</HiddenSlides>
  <MMClips>12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Berlin Sans FB Demi</vt:lpstr>
      <vt:lpstr>Calibri</vt:lpstr>
      <vt:lpstr>Times New Roman</vt:lpstr>
      <vt:lpstr>Wingdings</vt:lpstr>
      <vt:lpstr>Gallery</vt:lpstr>
      <vt:lpstr>The role and importance of quality service, hospitality, and guest services within the hotel industry</vt:lpstr>
      <vt:lpstr>Introduction </vt:lpstr>
      <vt:lpstr>Main Consumers</vt:lpstr>
      <vt:lpstr>Nature, Scope, and Role of Guest Services at The Ritz-Carlton</vt:lpstr>
      <vt:lpstr>Guest Services at The Ritz-Carlton</vt:lpstr>
      <vt:lpstr>The Importance of Guest Services in the Hospitality Industry</vt:lpstr>
      <vt:lpstr>The Essence of Hospitality at The Ritz-Carlton</vt:lpstr>
      <vt:lpstr>Meeting and Exceeding Guest Expectations at The Ritz-Carlton</vt:lpstr>
      <vt:lpstr>Empowering Employees for Exceptional Service</vt:lpstr>
      <vt:lpstr>Maintaining Service Quality Standards</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dcterms:created xsi:type="dcterms:W3CDTF">2023-05-22T13:08:51Z</dcterms:created>
  <dcterms:modified xsi:type="dcterms:W3CDTF">2023-05-24T14:13:15Z</dcterms:modified>
</cp:coreProperties>
</file>