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7" r:id="rId2"/>
    <p:sldId id="259" r:id="rId3"/>
    <p:sldId id="258" r:id="rId4"/>
    <p:sldId id="261" r:id="rId5"/>
    <p:sldId id="260" r:id="rId6"/>
    <p:sldId id="263" r:id="rId7"/>
    <p:sldId id="262" r:id="rId8"/>
    <p:sldId id="266"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varScale="1">
        <p:scale>
          <a:sx n="120" d="100"/>
          <a:sy n="120" d="100"/>
        </p:scale>
        <p:origin x="12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88556C-3C14-407E-B5F4-737FD9BCDB5F}" type="datetimeFigureOut">
              <a:rPr lang="en-GB" smtClean="0"/>
              <a:t>05/06/2019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8197CB-AF4F-4B82-88CD-BBADAFAA7758}" type="slidenum">
              <a:rPr lang="en-GB" smtClean="0"/>
              <a:t>‹#›</a:t>
            </a:fld>
            <a:endParaRPr lang="en-GB"/>
          </a:p>
        </p:txBody>
      </p:sp>
    </p:spTree>
    <p:extLst>
      <p:ext uri="{BB962C8B-B14F-4D97-AF65-F5344CB8AC3E}">
        <p14:creationId xmlns:p14="http://schemas.microsoft.com/office/powerpoint/2010/main" val="37002710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dictionary.sensagent.com/Digital%20object%20identifier/en-en/"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www.ncbi.nlm.nih.gov/pubmed/18405297" TargetMode="External"/><Relationship Id="rId5" Type="http://schemas.openxmlformats.org/officeDocument/2006/relationships/hyperlink" Target="http://dictionary.sensagent.com/PubMed%20Identifier/en-en/" TargetMode="External"/><Relationship Id="rId4" Type="http://schemas.openxmlformats.org/officeDocument/2006/relationships/hyperlink" Target="http://dx.doi.org/10.1111%2Fj.1745-8315.2008.00030.x"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03C48A-E5DB-4E46-B892-3C8C3FB744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FD715A-C24C-481E-97FD-E4F42415D9B4}"/>
              </a:ext>
            </a:extLst>
          </p:cNvPr>
          <p:cNvSpPr txBox="1">
            <a:spLocks noGrp="1"/>
          </p:cNvSpPr>
          <p:nvPr>
            <p:ph type="body" sz="quarter" idx="1"/>
          </p:nvPr>
        </p:nvSpPr>
        <p:spPr/>
        <p:txBody>
          <a:bodyPr/>
          <a:lstStyle/>
          <a:p>
            <a:pPr lvl="0"/>
            <a:r>
              <a:rPr lang="en-GB" dirty="0">
                <a:latin typeface="Times New Roman" pitchFamily="18"/>
                <a:cs typeface="Times New Roman" pitchFamily="18"/>
              </a:rPr>
              <a:t>Truman is made to believe his life is so perfect/ but it was all a lie. </a:t>
            </a:r>
            <a:r>
              <a:rPr lang="en-GB" dirty="0"/>
              <a:t>Watching the Truman Show the audience is perpetuating the lie</a:t>
            </a:r>
          </a:p>
          <a:p>
            <a:pPr lvl="0"/>
            <a:r>
              <a:rPr lang="en-GB" dirty="0"/>
              <a:t>When we see things as distinct from each other then we are seeing and experiencing an illusion. Truman is living in an illusionary world.</a:t>
            </a:r>
          </a:p>
          <a:p>
            <a:pPr lvl="0"/>
            <a:endParaRPr lang="en-GB" dirty="0">
              <a:latin typeface="Times New Roman" pitchFamily="18"/>
              <a:cs typeface="Times New Roman" pitchFamily="18"/>
            </a:endParaRPr>
          </a:p>
          <a:p>
            <a:pPr lvl="0"/>
            <a:endParaRPr lang="en-GB" dirty="0">
              <a:latin typeface="Times New Roman" pitchFamily="18"/>
              <a:cs typeface="Times New Roman" pitchFamily="18"/>
            </a:endParaRPr>
          </a:p>
          <a:p>
            <a:pPr lvl="0"/>
            <a:endParaRPr lang="en-GB" dirty="0"/>
          </a:p>
        </p:txBody>
      </p:sp>
      <p:sp>
        <p:nvSpPr>
          <p:cNvPr id="4" name="Slide Number Placeholder 3">
            <a:extLst>
              <a:ext uri="{FF2B5EF4-FFF2-40B4-BE49-F238E27FC236}">
                <a16:creationId xmlns:a16="http://schemas.microsoft.com/office/drawing/2014/main" id="{FAB737B2-44BB-483C-BBF3-E09558AE224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138CD37-7E9C-491E-8ACD-86A4495191D0}"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01C757-C847-488E-9ABB-D567F4A3EB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B8157E-63CA-448A-85F1-AC0D366297F5}"/>
              </a:ext>
            </a:extLst>
          </p:cNvPr>
          <p:cNvSpPr txBox="1">
            <a:spLocks noGrp="1"/>
          </p:cNvSpPr>
          <p:nvPr>
            <p:ph type="body" sz="quarter" idx="1"/>
          </p:nvPr>
        </p:nvSpPr>
        <p:spPr/>
        <p:txBody>
          <a:bodyPr/>
          <a:lstStyle/>
          <a:p>
            <a:pPr lvl="0"/>
            <a:r>
              <a:rPr lang="en-GB"/>
              <a:t> Those responsible for the scene setting are basically ‘misleading ‘ Truman, he plans and reasons performing like God who looks over him and controls his life. they oversees his life and then to a large extent control him.</a:t>
            </a:r>
          </a:p>
          <a:p>
            <a:pPr lvl="0"/>
            <a:r>
              <a:rPr lang="en-GB"/>
              <a:t>Evaluation had been made among Carey’s circle and the Garden of Edan. In the garden Adan and Eve were not free but were as a result beyond sin. The Garden of Eden fantasy – Seahaven. If you fit in with the environment. Water is analogous with the idea of the fruit of the Tree of Knowledge of Good and Evil. </a:t>
            </a:r>
          </a:p>
          <a:p>
            <a:pPr lvl="0"/>
            <a:r>
              <a:rPr lang="en-GB"/>
              <a:t>The Garden of Eden and knowledge of good and evil.</a:t>
            </a:r>
          </a:p>
          <a:p>
            <a:pPr lvl="0"/>
            <a:r>
              <a:rPr lang="en-GB"/>
              <a:t>This would sum up to Freedom- a vital feature/thought to the film. Therefore Truman does not live in the ‘real’ world, we mean an reliable world where you see people who are free to choose their own events/language/routes. Fear is contrasted with Freedom. Beyond the sea is freedom but there was fear of the water which had been inculcated into Truman from an early age. He is picked out to be brought up in the dome and his life observed by the television show audience.</a:t>
            </a:r>
          </a:p>
          <a:p>
            <a:pPr lvl="0"/>
            <a:endParaRPr lang="en-GB"/>
          </a:p>
          <a:p>
            <a:pPr lvl="0"/>
            <a:endParaRPr lang="en-GB"/>
          </a:p>
          <a:p>
            <a:pPr lvl="0"/>
            <a:endParaRPr lang="en-GB"/>
          </a:p>
          <a:p>
            <a:pPr lvl="0"/>
            <a:endParaRPr lang="en-GB"/>
          </a:p>
        </p:txBody>
      </p:sp>
      <p:sp>
        <p:nvSpPr>
          <p:cNvPr id="4" name="Slide Number Placeholder 3">
            <a:extLst>
              <a:ext uri="{FF2B5EF4-FFF2-40B4-BE49-F238E27FC236}">
                <a16:creationId xmlns:a16="http://schemas.microsoft.com/office/drawing/2014/main" id="{BDA243E6-8C3C-4517-8FF2-2DFC24D9EDC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82A8F3C-A9CE-4CF3-9645-DEF19DB18BCD}"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EF6544-612C-41CE-A741-89CFB2BFDC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A6A38D-F516-4B5A-ADFF-C592329A467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83D458C-1B3C-4F18-8F15-25851DBF100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251A4BE-3475-4871-B395-CD14A57ECC86}"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C57C08-3F73-4122-9878-C966BDC951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0AA4756-83C5-4492-BF65-500B9AFA3544}"/>
              </a:ext>
            </a:extLst>
          </p:cNvPr>
          <p:cNvSpPr txBox="1">
            <a:spLocks noGrp="1"/>
          </p:cNvSpPr>
          <p:nvPr>
            <p:ph type="body" sz="quarter" idx="1"/>
          </p:nvPr>
        </p:nvSpPr>
        <p:spPr/>
        <p:txBody>
          <a:bodyPr/>
          <a:lstStyle/>
          <a:p>
            <a:pPr lvl="0"/>
            <a:r>
              <a:rPr lang="en-GB" dirty="0"/>
              <a:t>“arrange things that the surveillance is permanent in its effects even if it is discontinuous in its action; that the perfection of power should tend to render its actual exercise unnecessary;…in short, that the inmates should be caught up in a power situation of which they are themselves the bearers” </a:t>
            </a:r>
            <a:r>
              <a:rPr lang="en-GB" dirty="0">
                <a:latin typeface="Times New Roman" pitchFamily="18"/>
                <a:cs typeface="Times New Roman" pitchFamily="18"/>
              </a:rPr>
              <a:t>Brearley M, Sabbadini A. (2008). "The Truman Show : How's it going to end?". </a:t>
            </a:r>
            <a:r>
              <a:rPr lang="en-GB" i="1" dirty="0">
                <a:latin typeface="Times New Roman" pitchFamily="18"/>
                <a:cs typeface="Times New Roman" pitchFamily="18"/>
              </a:rPr>
              <a:t>International Journal of Psychoanalysis</a:t>
            </a:r>
            <a:r>
              <a:rPr lang="en-GB" dirty="0">
                <a:latin typeface="Times New Roman" pitchFamily="18"/>
                <a:cs typeface="Times New Roman" pitchFamily="18"/>
              </a:rPr>
              <a:t> </a:t>
            </a:r>
            <a:r>
              <a:rPr lang="en-GB" b="1" dirty="0">
                <a:latin typeface="Times New Roman" pitchFamily="18"/>
                <a:cs typeface="Times New Roman" pitchFamily="18"/>
              </a:rPr>
              <a:t>89</a:t>
            </a:r>
            <a:r>
              <a:rPr lang="en-GB" dirty="0">
                <a:latin typeface="Times New Roman" pitchFamily="18"/>
                <a:cs typeface="Times New Roman" pitchFamily="18"/>
              </a:rPr>
              <a:t> (2): 433–40. </a:t>
            </a:r>
            <a:r>
              <a:rPr lang="en-GB" dirty="0">
                <a:latin typeface="Times New Roman" pitchFamily="18"/>
                <a:cs typeface="Times New Roman" pitchFamily="18"/>
                <a:hlinkClick r:id="rId3" tooltip="Digital object identifier"/>
              </a:rPr>
              <a:t>DOI</a:t>
            </a:r>
            <a:r>
              <a:rPr lang="en-GB" dirty="0">
                <a:latin typeface="Times New Roman" pitchFamily="18"/>
                <a:cs typeface="Times New Roman" pitchFamily="18"/>
              </a:rPr>
              <a:t>:</a:t>
            </a:r>
            <a:r>
              <a:rPr lang="en-GB" u="sng" dirty="0">
                <a:latin typeface="Times New Roman" pitchFamily="18"/>
                <a:cs typeface="Times New Roman" pitchFamily="18"/>
                <a:hlinkClick r:id="rId4"/>
              </a:rPr>
              <a:t>10.1111/j.1745-8315.2008.00030.x</a:t>
            </a:r>
            <a:r>
              <a:rPr lang="en-GB" dirty="0">
                <a:latin typeface="Times New Roman" pitchFamily="18"/>
                <a:cs typeface="Times New Roman" pitchFamily="18"/>
              </a:rPr>
              <a:t>. </a:t>
            </a:r>
            <a:r>
              <a:rPr lang="en-GB" dirty="0">
                <a:latin typeface="Times New Roman" pitchFamily="18"/>
                <a:cs typeface="Times New Roman" pitchFamily="18"/>
                <a:hlinkClick r:id="rId5" tooltip="PubMed Identifier"/>
              </a:rPr>
              <a:t>PMID</a:t>
            </a:r>
            <a:r>
              <a:rPr lang="en-GB" dirty="0">
                <a:latin typeface="Times New Roman" pitchFamily="18"/>
                <a:cs typeface="Times New Roman" pitchFamily="18"/>
              </a:rPr>
              <a:t> </a:t>
            </a:r>
            <a:r>
              <a:rPr lang="en-GB" dirty="0">
                <a:latin typeface="Times New Roman" pitchFamily="18"/>
                <a:cs typeface="Times New Roman" pitchFamily="18"/>
                <a:hlinkClick r:id="rId6"/>
              </a:rPr>
              <a:t>18405297</a:t>
            </a:r>
            <a:r>
              <a:rPr lang="en-GB" dirty="0">
                <a:latin typeface="Times New Roman" pitchFamily="18"/>
                <a:cs typeface="Times New Roman" pitchFamily="18"/>
              </a:rPr>
              <a:t>. 9</a:t>
            </a:r>
          </a:p>
          <a:p>
            <a:pPr lvl="0"/>
            <a:endParaRPr lang="en-GB" dirty="0"/>
          </a:p>
          <a:p>
            <a:pPr lvl="0"/>
            <a:r>
              <a:rPr lang="en-GB" dirty="0"/>
              <a:t>Protagonist-Truman’s crush Lauren Garned, Antagonist-The director Christof and Truman’s fake wife Meryl Burbank.</a:t>
            </a:r>
          </a:p>
          <a:p>
            <a:pPr lvl="0"/>
            <a:r>
              <a:rPr lang="en-GB" dirty="0"/>
              <a:t>Truman show is about a baby who was bought by the tv as a baby.</a:t>
            </a:r>
          </a:p>
          <a:p>
            <a:pPr lvl="0"/>
            <a:r>
              <a:rPr lang="en-GB" dirty="0">
                <a:latin typeface="Times New Roman" pitchFamily="18"/>
                <a:cs typeface="Times New Roman" pitchFamily="18"/>
              </a:rPr>
              <a:t>This circumstance is like The Truman Show on the grounds that there are confined passages into the world that Truman knows. Truman does not have a place within this perfect world into which he has been embedded, and his injury when he was a youth judged him startled of the possibility of rarely leaving this little network. </a:t>
            </a:r>
            <a:r>
              <a:rPr lang="en-GB" dirty="0"/>
              <a:t>prototypical adolescent at the beginning of the movie. He feels trapped into a familial and social world to which he tries to conform while being unable to entirely identify with it, believing that he has no other choice (other than through the fantasy of fleeing to a far-way island). Eventually, Truman gains sufficient awareness of his condition to "leave home" — developing a more mature and authentic identity as a man, leaving his child-self behind and becoming a </a:t>
            </a:r>
            <a:r>
              <a:rPr lang="en-GB" i="1" dirty="0"/>
              <a:t>True</a:t>
            </a:r>
            <a:r>
              <a:rPr lang="en-GB" dirty="0"/>
              <a:t>-man</a:t>
            </a:r>
          </a:p>
        </p:txBody>
      </p:sp>
      <p:sp>
        <p:nvSpPr>
          <p:cNvPr id="4" name="Slide Number Placeholder 3">
            <a:extLst>
              <a:ext uri="{FF2B5EF4-FFF2-40B4-BE49-F238E27FC236}">
                <a16:creationId xmlns:a16="http://schemas.microsoft.com/office/drawing/2014/main" id="{9ED6A43E-220C-49EF-A15C-765B135ADC6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A3E20DB-FAB3-47CC-A0B1-D054FA51C6F3}"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70814D-6CB4-4B1E-83D3-43240990A8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30DC40-8A86-4106-9FB1-879BDD8C7C90}"/>
              </a:ext>
            </a:extLst>
          </p:cNvPr>
          <p:cNvSpPr txBox="1">
            <a:spLocks noGrp="1"/>
          </p:cNvSpPr>
          <p:nvPr>
            <p:ph type="body" sz="quarter" idx="1"/>
          </p:nvPr>
        </p:nvSpPr>
        <p:spPr/>
        <p:txBody>
          <a:bodyPr/>
          <a:lstStyle/>
          <a:p>
            <a:pPr lvl="0"/>
            <a:endParaRPr lang="en-GB">
              <a:latin typeface="Times New Roman" pitchFamily="18"/>
              <a:cs typeface="Times New Roman" pitchFamily="18"/>
            </a:endParaRPr>
          </a:p>
          <a:p>
            <a:pPr lvl="0"/>
            <a:endParaRPr lang="en-GB"/>
          </a:p>
        </p:txBody>
      </p:sp>
      <p:sp>
        <p:nvSpPr>
          <p:cNvPr id="4" name="Slide Number Placeholder 3">
            <a:extLst>
              <a:ext uri="{FF2B5EF4-FFF2-40B4-BE49-F238E27FC236}">
                <a16:creationId xmlns:a16="http://schemas.microsoft.com/office/drawing/2014/main" id="{B014B713-3F36-45B9-838C-127CD955B64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28DAC61-19AB-4FD1-B22F-5461A39F04A7}"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72F78C-A548-4451-B1EF-314966124AA5}"/>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234F6198-1BB9-4B2F-A2A5-244575B1400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B1F0DDDC-FE1A-4546-A272-386E3BEA87B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C017CF7-77F6-4BD6-829F-4A9E08B6DCB6}"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C04D6-1720-4633-A3D9-0574C9DEF1B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E5960FB-0B29-4467-B3FB-F357C38E26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F48597C-8E97-44E1-ABE6-FDCD74FBC1C8}"/>
              </a:ext>
            </a:extLst>
          </p:cNvPr>
          <p:cNvSpPr>
            <a:spLocks noGrp="1"/>
          </p:cNvSpPr>
          <p:nvPr>
            <p:ph type="dt" sz="half" idx="10"/>
          </p:nvPr>
        </p:nvSpPr>
        <p:spPr/>
        <p:txBody>
          <a:bodyPr/>
          <a:lstStyle/>
          <a:p>
            <a:fld id="{F5D384CD-AA78-442B-8274-EC712DE04B06}" type="datetimeFigureOut">
              <a:rPr lang="en-GB" smtClean="0"/>
              <a:t>05/06/2019</a:t>
            </a:fld>
            <a:endParaRPr lang="en-GB"/>
          </a:p>
        </p:txBody>
      </p:sp>
      <p:sp>
        <p:nvSpPr>
          <p:cNvPr id="5" name="Footer Placeholder 4">
            <a:extLst>
              <a:ext uri="{FF2B5EF4-FFF2-40B4-BE49-F238E27FC236}">
                <a16:creationId xmlns:a16="http://schemas.microsoft.com/office/drawing/2014/main" id="{A9E64C18-C851-478B-A89C-C8658DB3BF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9D30A8-3567-4F85-B168-49F048D7410D}"/>
              </a:ext>
            </a:extLst>
          </p:cNvPr>
          <p:cNvSpPr>
            <a:spLocks noGrp="1"/>
          </p:cNvSpPr>
          <p:nvPr>
            <p:ph type="sldNum" sz="quarter" idx="12"/>
          </p:nvPr>
        </p:nvSpPr>
        <p:spPr/>
        <p:txBody>
          <a:bodyPr/>
          <a:lstStyle/>
          <a:p>
            <a:fld id="{579B3EA8-EA64-4FF6-B377-92B7AAA33951}" type="slidenum">
              <a:rPr lang="en-GB" smtClean="0"/>
              <a:t>‹#›</a:t>
            </a:fld>
            <a:endParaRPr lang="en-GB"/>
          </a:p>
        </p:txBody>
      </p:sp>
    </p:spTree>
    <p:extLst>
      <p:ext uri="{BB962C8B-B14F-4D97-AF65-F5344CB8AC3E}">
        <p14:creationId xmlns:p14="http://schemas.microsoft.com/office/powerpoint/2010/main" val="3132642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F8CAF-4E78-4534-A16C-14C70BDA29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21E503-76C2-4DD4-9D18-71EF811200D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459024-2182-4E77-B784-550D136C3555}"/>
              </a:ext>
            </a:extLst>
          </p:cNvPr>
          <p:cNvSpPr>
            <a:spLocks noGrp="1"/>
          </p:cNvSpPr>
          <p:nvPr>
            <p:ph type="dt" sz="half" idx="10"/>
          </p:nvPr>
        </p:nvSpPr>
        <p:spPr/>
        <p:txBody>
          <a:bodyPr/>
          <a:lstStyle/>
          <a:p>
            <a:fld id="{F5D384CD-AA78-442B-8274-EC712DE04B06}" type="datetimeFigureOut">
              <a:rPr lang="en-GB" smtClean="0"/>
              <a:t>05/06/2019</a:t>
            </a:fld>
            <a:endParaRPr lang="en-GB"/>
          </a:p>
        </p:txBody>
      </p:sp>
      <p:sp>
        <p:nvSpPr>
          <p:cNvPr id="5" name="Footer Placeholder 4">
            <a:extLst>
              <a:ext uri="{FF2B5EF4-FFF2-40B4-BE49-F238E27FC236}">
                <a16:creationId xmlns:a16="http://schemas.microsoft.com/office/drawing/2014/main" id="{3FB6FE26-2705-48E1-AB21-5EA5D58AD9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12D93A-7C2D-42DB-AAD1-AA9F9CF29C85}"/>
              </a:ext>
            </a:extLst>
          </p:cNvPr>
          <p:cNvSpPr>
            <a:spLocks noGrp="1"/>
          </p:cNvSpPr>
          <p:nvPr>
            <p:ph type="sldNum" sz="quarter" idx="12"/>
          </p:nvPr>
        </p:nvSpPr>
        <p:spPr/>
        <p:txBody>
          <a:bodyPr/>
          <a:lstStyle/>
          <a:p>
            <a:fld id="{579B3EA8-EA64-4FF6-B377-92B7AAA33951}" type="slidenum">
              <a:rPr lang="en-GB" smtClean="0"/>
              <a:t>‹#›</a:t>
            </a:fld>
            <a:endParaRPr lang="en-GB"/>
          </a:p>
        </p:txBody>
      </p:sp>
    </p:spTree>
    <p:extLst>
      <p:ext uri="{BB962C8B-B14F-4D97-AF65-F5344CB8AC3E}">
        <p14:creationId xmlns:p14="http://schemas.microsoft.com/office/powerpoint/2010/main" val="15063533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F5D4A-370D-42AB-8A22-3A7526DAA07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FAE44A5-801B-442E-A81E-36375175B12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B2EFE4-3EF8-419F-A06F-4C2779958B3F}"/>
              </a:ext>
            </a:extLst>
          </p:cNvPr>
          <p:cNvSpPr>
            <a:spLocks noGrp="1"/>
          </p:cNvSpPr>
          <p:nvPr>
            <p:ph type="dt" sz="half" idx="10"/>
          </p:nvPr>
        </p:nvSpPr>
        <p:spPr/>
        <p:txBody>
          <a:bodyPr/>
          <a:lstStyle/>
          <a:p>
            <a:fld id="{F5D384CD-AA78-442B-8274-EC712DE04B06}" type="datetimeFigureOut">
              <a:rPr lang="en-GB" smtClean="0"/>
              <a:t>05/06/2019</a:t>
            </a:fld>
            <a:endParaRPr lang="en-GB"/>
          </a:p>
        </p:txBody>
      </p:sp>
      <p:sp>
        <p:nvSpPr>
          <p:cNvPr id="5" name="Footer Placeholder 4">
            <a:extLst>
              <a:ext uri="{FF2B5EF4-FFF2-40B4-BE49-F238E27FC236}">
                <a16:creationId xmlns:a16="http://schemas.microsoft.com/office/drawing/2014/main" id="{174EF44C-9A38-4F67-A3A2-505151A10B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E86F7E-4F1B-4AE8-9794-0F51F27C6A85}"/>
              </a:ext>
            </a:extLst>
          </p:cNvPr>
          <p:cNvSpPr>
            <a:spLocks noGrp="1"/>
          </p:cNvSpPr>
          <p:nvPr>
            <p:ph type="sldNum" sz="quarter" idx="12"/>
          </p:nvPr>
        </p:nvSpPr>
        <p:spPr/>
        <p:txBody>
          <a:bodyPr/>
          <a:lstStyle/>
          <a:p>
            <a:fld id="{579B3EA8-EA64-4FF6-B377-92B7AAA33951}" type="slidenum">
              <a:rPr lang="en-GB" smtClean="0"/>
              <a:t>‹#›</a:t>
            </a:fld>
            <a:endParaRPr lang="en-GB"/>
          </a:p>
        </p:txBody>
      </p:sp>
    </p:spTree>
    <p:extLst>
      <p:ext uri="{BB962C8B-B14F-4D97-AF65-F5344CB8AC3E}">
        <p14:creationId xmlns:p14="http://schemas.microsoft.com/office/powerpoint/2010/main" val="34906216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09867-D70F-4560-AEF5-D547FC20A0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E070CF-D48B-4E3F-9015-08F313DB194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5DE09BB-D4F0-47AB-9BF5-D36F6AFDE1C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95F831E-5EF6-4842-B284-2C65D3178F10}"/>
              </a:ext>
            </a:extLst>
          </p:cNvPr>
          <p:cNvSpPr>
            <a:spLocks noGrp="1"/>
          </p:cNvSpPr>
          <p:nvPr>
            <p:ph type="dt" sz="half" idx="10"/>
          </p:nvPr>
        </p:nvSpPr>
        <p:spPr/>
        <p:txBody>
          <a:bodyPr/>
          <a:lstStyle/>
          <a:p>
            <a:fld id="{F5D384CD-AA78-442B-8274-EC712DE04B06}" type="datetimeFigureOut">
              <a:rPr lang="en-GB" smtClean="0"/>
              <a:t>05/06/2019</a:t>
            </a:fld>
            <a:endParaRPr lang="en-GB"/>
          </a:p>
        </p:txBody>
      </p:sp>
      <p:sp>
        <p:nvSpPr>
          <p:cNvPr id="6" name="Footer Placeholder 5">
            <a:extLst>
              <a:ext uri="{FF2B5EF4-FFF2-40B4-BE49-F238E27FC236}">
                <a16:creationId xmlns:a16="http://schemas.microsoft.com/office/drawing/2014/main" id="{B84AA6FD-722C-47D8-8F44-C741B44E5B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36C3CC-56A6-4B17-BE61-3FA4CA9FF64A}"/>
              </a:ext>
            </a:extLst>
          </p:cNvPr>
          <p:cNvSpPr>
            <a:spLocks noGrp="1"/>
          </p:cNvSpPr>
          <p:nvPr>
            <p:ph type="sldNum" sz="quarter" idx="12"/>
          </p:nvPr>
        </p:nvSpPr>
        <p:spPr/>
        <p:txBody>
          <a:bodyPr/>
          <a:lstStyle/>
          <a:p>
            <a:fld id="{579B3EA8-EA64-4FF6-B377-92B7AAA33951}" type="slidenum">
              <a:rPr lang="en-GB" smtClean="0"/>
              <a:t>‹#›</a:t>
            </a:fld>
            <a:endParaRPr lang="en-GB"/>
          </a:p>
        </p:txBody>
      </p:sp>
    </p:spTree>
    <p:extLst>
      <p:ext uri="{BB962C8B-B14F-4D97-AF65-F5344CB8AC3E}">
        <p14:creationId xmlns:p14="http://schemas.microsoft.com/office/powerpoint/2010/main" val="2787829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27AAA-6385-4D4B-95BC-642BA6507CA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C0CC2C-7D09-4C21-89AA-27317BDC0A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1FC5EEF-290E-4EE1-9156-1F445CBCA12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506748C-BAA3-4984-BD97-7D1AFF199E1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1F64079-8552-4CEC-9B94-06D4734455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75E9006-1148-448D-8B69-242EDB792F65}"/>
              </a:ext>
            </a:extLst>
          </p:cNvPr>
          <p:cNvSpPr>
            <a:spLocks noGrp="1"/>
          </p:cNvSpPr>
          <p:nvPr>
            <p:ph type="dt" sz="half" idx="10"/>
          </p:nvPr>
        </p:nvSpPr>
        <p:spPr/>
        <p:txBody>
          <a:bodyPr/>
          <a:lstStyle/>
          <a:p>
            <a:fld id="{F5D384CD-AA78-442B-8274-EC712DE04B06}" type="datetimeFigureOut">
              <a:rPr lang="en-GB" smtClean="0"/>
              <a:t>05/06/2019</a:t>
            </a:fld>
            <a:endParaRPr lang="en-GB"/>
          </a:p>
        </p:txBody>
      </p:sp>
      <p:sp>
        <p:nvSpPr>
          <p:cNvPr id="8" name="Footer Placeholder 7">
            <a:extLst>
              <a:ext uri="{FF2B5EF4-FFF2-40B4-BE49-F238E27FC236}">
                <a16:creationId xmlns:a16="http://schemas.microsoft.com/office/drawing/2014/main" id="{2B2502F5-8ECE-4088-9D8E-C272CD32C6C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FFECB17-F233-49B5-BD02-C7AA3109AAAF}"/>
              </a:ext>
            </a:extLst>
          </p:cNvPr>
          <p:cNvSpPr>
            <a:spLocks noGrp="1"/>
          </p:cNvSpPr>
          <p:nvPr>
            <p:ph type="sldNum" sz="quarter" idx="12"/>
          </p:nvPr>
        </p:nvSpPr>
        <p:spPr/>
        <p:txBody>
          <a:bodyPr/>
          <a:lstStyle/>
          <a:p>
            <a:fld id="{579B3EA8-EA64-4FF6-B377-92B7AAA33951}" type="slidenum">
              <a:rPr lang="en-GB" smtClean="0"/>
              <a:t>‹#›</a:t>
            </a:fld>
            <a:endParaRPr lang="en-GB"/>
          </a:p>
        </p:txBody>
      </p:sp>
    </p:spTree>
    <p:extLst>
      <p:ext uri="{BB962C8B-B14F-4D97-AF65-F5344CB8AC3E}">
        <p14:creationId xmlns:p14="http://schemas.microsoft.com/office/powerpoint/2010/main" val="29244526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E5945-D46C-4DB5-801B-861DF26EBB5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11FEF1-9643-4053-BA88-1DC9C2B20911}"/>
              </a:ext>
            </a:extLst>
          </p:cNvPr>
          <p:cNvSpPr>
            <a:spLocks noGrp="1"/>
          </p:cNvSpPr>
          <p:nvPr>
            <p:ph type="dt" sz="half" idx="10"/>
          </p:nvPr>
        </p:nvSpPr>
        <p:spPr/>
        <p:txBody>
          <a:bodyPr/>
          <a:lstStyle/>
          <a:p>
            <a:fld id="{F5D384CD-AA78-442B-8274-EC712DE04B06}" type="datetimeFigureOut">
              <a:rPr lang="en-GB" smtClean="0"/>
              <a:t>05/06/2019</a:t>
            </a:fld>
            <a:endParaRPr lang="en-GB"/>
          </a:p>
        </p:txBody>
      </p:sp>
      <p:sp>
        <p:nvSpPr>
          <p:cNvPr id="4" name="Footer Placeholder 3">
            <a:extLst>
              <a:ext uri="{FF2B5EF4-FFF2-40B4-BE49-F238E27FC236}">
                <a16:creationId xmlns:a16="http://schemas.microsoft.com/office/drawing/2014/main" id="{D05943C8-D6B6-4EB7-A99F-4A4D5EB52AB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7E981D1-1867-407D-B01E-4A1E773FD1EE}"/>
              </a:ext>
            </a:extLst>
          </p:cNvPr>
          <p:cNvSpPr>
            <a:spLocks noGrp="1"/>
          </p:cNvSpPr>
          <p:nvPr>
            <p:ph type="sldNum" sz="quarter" idx="12"/>
          </p:nvPr>
        </p:nvSpPr>
        <p:spPr/>
        <p:txBody>
          <a:bodyPr/>
          <a:lstStyle/>
          <a:p>
            <a:fld id="{579B3EA8-EA64-4FF6-B377-92B7AAA33951}" type="slidenum">
              <a:rPr lang="en-GB" smtClean="0"/>
              <a:t>‹#›</a:t>
            </a:fld>
            <a:endParaRPr lang="en-GB"/>
          </a:p>
        </p:txBody>
      </p:sp>
    </p:spTree>
    <p:extLst>
      <p:ext uri="{BB962C8B-B14F-4D97-AF65-F5344CB8AC3E}">
        <p14:creationId xmlns:p14="http://schemas.microsoft.com/office/powerpoint/2010/main" val="1551878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1FDF6B-41E1-48D3-BDB1-B277716C4289}"/>
              </a:ext>
            </a:extLst>
          </p:cNvPr>
          <p:cNvSpPr>
            <a:spLocks noGrp="1"/>
          </p:cNvSpPr>
          <p:nvPr>
            <p:ph type="dt" sz="half" idx="10"/>
          </p:nvPr>
        </p:nvSpPr>
        <p:spPr/>
        <p:txBody>
          <a:bodyPr/>
          <a:lstStyle/>
          <a:p>
            <a:fld id="{F5D384CD-AA78-442B-8274-EC712DE04B06}" type="datetimeFigureOut">
              <a:rPr lang="en-GB" smtClean="0"/>
              <a:t>05/06/2019</a:t>
            </a:fld>
            <a:endParaRPr lang="en-GB"/>
          </a:p>
        </p:txBody>
      </p:sp>
      <p:sp>
        <p:nvSpPr>
          <p:cNvPr id="3" name="Footer Placeholder 2">
            <a:extLst>
              <a:ext uri="{FF2B5EF4-FFF2-40B4-BE49-F238E27FC236}">
                <a16:creationId xmlns:a16="http://schemas.microsoft.com/office/drawing/2014/main" id="{8505A184-1BB6-4FAB-9FBC-73AA4130FB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AC144D-A836-43C9-AC75-583EDB3C6F70}"/>
              </a:ext>
            </a:extLst>
          </p:cNvPr>
          <p:cNvSpPr>
            <a:spLocks noGrp="1"/>
          </p:cNvSpPr>
          <p:nvPr>
            <p:ph type="sldNum" sz="quarter" idx="12"/>
          </p:nvPr>
        </p:nvSpPr>
        <p:spPr/>
        <p:txBody>
          <a:bodyPr/>
          <a:lstStyle/>
          <a:p>
            <a:fld id="{579B3EA8-EA64-4FF6-B377-92B7AAA33951}" type="slidenum">
              <a:rPr lang="en-GB" smtClean="0"/>
              <a:t>‹#›</a:t>
            </a:fld>
            <a:endParaRPr lang="en-GB"/>
          </a:p>
        </p:txBody>
      </p:sp>
    </p:spTree>
    <p:extLst>
      <p:ext uri="{BB962C8B-B14F-4D97-AF65-F5344CB8AC3E}">
        <p14:creationId xmlns:p14="http://schemas.microsoft.com/office/powerpoint/2010/main" val="20071124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88EFB-DFA6-4243-B7CB-B72E275ECC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6BF4C74-F36D-4214-9A82-2DD346C28E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26BF09-FF48-4F30-B285-BEC29B6A65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C6A131-B2B1-434D-8282-5E3E2DB00F4F}"/>
              </a:ext>
            </a:extLst>
          </p:cNvPr>
          <p:cNvSpPr>
            <a:spLocks noGrp="1"/>
          </p:cNvSpPr>
          <p:nvPr>
            <p:ph type="dt" sz="half" idx="10"/>
          </p:nvPr>
        </p:nvSpPr>
        <p:spPr/>
        <p:txBody>
          <a:bodyPr/>
          <a:lstStyle/>
          <a:p>
            <a:fld id="{F5D384CD-AA78-442B-8274-EC712DE04B06}" type="datetimeFigureOut">
              <a:rPr lang="en-GB" smtClean="0"/>
              <a:t>05/06/2019</a:t>
            </a:fld>
            <a:endParaRPr lang="en-GB"/>
          </a:p>
        </p:txBody>
      </p:sp>
      <p:sp>
        <p:nvSpPr>
          <p:cNvPr id="6" name="Footer Placeholder 5">
            <a:extLst>
              <a:ext uri="{FF2B5EF4-FFF2-40B4-BE49-F238E27FC236}">
                <a16:creationId xmlns:a16="http://schemas.microsoft.com/office/drawing/2014/main" id="{BBC548D4-DA93-4C80-9586-BAD8959DF6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E7D217-6A7E-485E-B9F8-5850AED8CE68}"/>
              </a:ext>
            </a:extLst>
          </p:cNvPr>
          <p:cNvSpPr>
            <a:spLocks noGrp="1"/>
          </p:cNvSpPr>
          <p:nvPr>
            <p:ph type="sldNum" sz="quarter" idx="12"/>
          </p:nvPr>
        </p:nvSpPr>
        <p:spPr/>
        <p:txBody>
          <a:bodyPr/>
          <a:lstStyle/>
          <a:p>
            <a:fld id="{579B3EA8-EA64-4FF6-B377-92B7AAA33951}" type="slidenum">
              <a:rPr lang="en-GB" smtClean="0"/>
              <a:t>‹#›</a:t>
            </a:fld>
            <a:endParaRPr lang="en-GB"/>
          </a:p>
        </p:txBody>
      </p:sp>
    </p:spTree>
    <p:extLst>
      <p:ext uri="{BB962C8B-B14F-4D97-AF65-F5344CB8AC3E}">
        <p14:creationId xmlns:p14="http://schemas.microsoft.com/office/powerpoint/2010/main" val="1177680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04301-92E9-4095-874B-738AB5DA46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2888490-9DC9-44AE-98A2-202C7F9EDED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4887E54-E4A3-45BF-9235-F67C09FAA0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6FB939-CFE7-4844-A04D-E0FEF4D193DC}"/>
              </a:ext>
            </a:extLst>
          </p:cNvPr>
          <p:cNvSpPr>
            <a:spLocks noGrp="1"/>
          </p:cNvSpPr>
          <p:nvPr>
            <p:ph type="dt" sz="half" idx="10"/>
          </p:nvPr>
        </p:nvSpPr>
        <p:spPr/>
        <p:txBody>
          <a:bodyPr/>
          <a:lstStyle/>
          <a:p>
            <a:fld id="{F5D384CD-AA78-442B-8274-EC712DE04B06}" type="datetimeFigureOut">
              <a:rPr lang="en-GB" smtClean="0"/>
              <a:t>05/06/2019</a:t>
            </a:fld>
            <a:endParaRPr lang="en-GB"/>
          </a:p>
        </p:txBody>
      </p:sp>
      <p:sp>
        <p:nvSpPr>
          <p:cNvPr id="6" name="Footer Placeholder 5">
            <a:extLst>
              <a:ext uri="{FF2B5EF4-FFF2-40B4-BE49-F238E27FC236}">
                <a16:creationId xmlns:a16="http://schemas.microsoft.com/office/drawing/2014/main" id="{DCD70E26-1BFF-4F09-97D1-15EC41A16F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29EFBF-C33D-4F16-8815-6CF01E4650A5}"/>
              </a:ext>
            </a:extLst>
          </p:cNvPr>
          <p:cNvSpPr>
            <a:spLocks noGrp="1"/>
          </p:cNvSpPr>
          <p:nvPr>
            <p:ph type="sldNum" sz="quarter" idx="12"/>
          </p:nvPr>
        </p:nvSpPr>
        <p:spPr/>
        <p:txBody>
          <a:bodyPr/>
          <a:lstStyle/>
          <a:p>
            <a:fld id="{579B3EA8-EA64-4FF6-B377-92B7AAA33951}" type="slidenum">
              <a:rPr lang="en-GB" smtClean="0"/>
              <a:t>‹#›</a:t>
            </a:fld>
            <a:endParaRPr lang="en-GB"/>
          </a:p>
        </p:txBody>
      </p:sp>
    </p:spTree>
    <p:extLst>
      <p:ext uri="{BB962C8B-B14F-4D97-AF65-F5344CB8AC3E}">
        <p14:creationId xmlns:p14="http://schemas.microsoft.com/office/powerpoint/2010/main" val="22118099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3654E-D42C-4988-82E5-234F99D7495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BDAEE2-EB3C-476A-9A94-2FCD12F067D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F04026-1EC7-48FD-B329-3B6C5BAD21AA}"/>
              </a:ext>
            </a:extLst>
          </p:cNvPr>
          <p:cNvSpPr>
            <a:spLocks noGrp="1"/>
          </p:cNvSpPr>
          <p:nvPr>
            <p:ph type="dt" sz="half" idx="10"/>
          </p:nvPr>
        </p:nvSpPr>
        <p:spPr/>
        <p:txBody>
          <a:bodyPr/>
          <a:lstStyle/>
          <a:p>
            <a:fld id="{F5D384CD-AA78-442B-8274-EC712DE04B06}" type="datetimeFigureOut">
              <a:rPr lang="en-GB" smtClean="0"/>
              <a:t>05/06/2019</a:t>
            </a:fld>
            <a:endParaRPr lang="en-GB"/>
          </a:p>
        </p:txBody>
      </p:sp>
      <p:sp>
        <p:nvSpPr>
          <p:cNvPr id="5" name="Footer Placeholder 4">
            <a:extLst>
              <a:ext uri="{FF2B5EF4-FFF2-40B4-BE49-F238E27FC236}">
                <a16:creationId xmlns:a16="http://schemas.microsoft.com/office/drawing/2014/main" id="{395C458B-3A79-4595-82AF-2692EB4417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125F74-E055-4C25-B0E0-1FF0B6833B1F}"/>
              </a:ext>
            </a:extLst>
          </p:cNvPr>
          <p:cNvSpPr>
            <a:spLocks noGrp="1"/>
          </p:cNvSpPr>
          <p:nvPr>
            <p:ph type="sldNum" sz="quarter" idx="12"/>
          </p:nvPr>
        </p:nvSpPr>
        <p:spPr/>
        <p:txBody>
          <a:bodyPr/>
          <a:lstStyle/>
          <a:p>
            <a:fld id="{579B3EA8-EA64-4FF6-B377-92B7AAA33951}" type="slidenum">
              <a:rPr lang="en-GB" smtClean="0"/>
              <a:t>‹#›</a:t>
            </a:fld>
            <a:endParaRPr lang="en-GB"/>
          </a:p>
        </p:txBody>
      </p:sp>
    </p:spTree>
    <p:extLst>
      <p:ext uri="{BB962C8B-B14F-4D97-AF65-F5344CB8AC3E}">
        <p14:creationId xmlns:p14="http://schemas.microsoft.com/office/powerpoint/2010/main" val="28330371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D008CC-A64C-4748-B2A1-17711CC0178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6B584A-4FAE-415D-BA56-981B14CF00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79DF6E-5014-4AE5-8C35-95B0AEA6AD61}"/>
              </a:ext>
            </a:extLst>
          </p:cNvPr>
          <p:cNvSpPr>
            <a:spLocks noGrp="1"/>
          </p:cNvSpPr>
          <p:nvPr>
            <p:ph type="dt" sz="half" idx="10"/>
          </p:nvPr>
        </p:nvSpPr>
        <p:spPr/>
        <p:txBody>
          <a:bodyPr/>
          <a:lstStyle/>
          <a:p>
            <a:fld id="{F5D384CD-AA78-442B-8274-EC712DE04B06}" type="datetimeFigureOut">
              <a:rPr lang="en-GB" smtClean="0"/>
              <a:t>05/06/2019</a:t>
            </a:fld>
            <a:endParaRPr lang="en-GB"/>
          </a:p>
        </p:txBody>
      </p:sp>
      <p:sp>
        <p:nvSpPr>
          <p:cNvPr id="5" name="Footer Placeholder 4">
            <a:extLst>
              <a:ext uri="{FF2B5EF4-FFF2-40B4-BE49-F238E27FC236}">
                <a16:creationId xmlns:a16="http://schemas.microsoft.com/office/drawing/2014/main" id="{2FDA67DD-0F48-48EF-A32C-C28612ED49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C21799-4AC0-4EE5-A0DB-BB7BE21477DD}"/>
              </a:ext>
            </a:extLst>
          </p:cNvPr>
          <p:cNvSpPr>
            <a:spLocks noGrp="1"/>
          </p:cNvSpPr>
          <p:nvPr>
            <p:ph type="sldNum" sz="quarter" idx="12"/>
          </p:nvPr>
        </p:nvSpPr>
        <p:spPr/>
        <p:txBody>
          <a:bodyPr/>
          <a:lstStyle/>
          <a:p>
            <a:fld id="{579B3EA8-EA64-4FF6-B377-92B7AAA33951}" type="slidenum">
              <a:rPr lang="en-GB" smtClean="0"/>
              <a:t>‹#›</a:t>
            </a:fld>
            <a:endParaRPr lang="en-GB"/>
          </a:p>
        </p:txBody>
      </p:sp>
    </p:spTree>
    <p:extLst>
      <p:ext uri="{BB962C8B-B14F-4D97-AF65-F5344CB8AC3E}">
        <p14:creationId xmlns:p14="http://schemas.microsoft.com/office/powerpoint/2010/main" val="1419358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228861-F69D-4B48-B14E-F98AA91DAF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828077-677A-4496-83DB-233BDE605E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E7E397-B364-4013-86DD-BEF846C9AB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D384CD-AA78-442B-8274-EC712DE04B06}" type="datetimeFigureOut">
              <a:rPr lang="en-GB" smtClean="0"/>
              <a:t>05/06/2019</a:t>
            </a:fld>
            <a:endParaRPr lang="en-GB"/>
          </a:p>
        </p:txBody>
      </p:sp>
      <p:sp>
        <p:nvSpPr>
          <p:cNvPr id="5" name="Footer Placeholder 4">
            <a:extLst>
              <a:ext uri="{FF2B5EF4-FFF2-40B4-BE49-F238E27FC236}">
                <a16:creationId xmlns:a16="http://schemas.microsoft.com/office/drawing/2014/main" id="{AA2E258B-75C5-40B9-A829-6396F96B21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6938EFC-C716-4B04-AE76-552A70C28B9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9B3EA8-EA64-4FF6-B377-92B7AAA33951}" type="slidenum">
              <a:rPr lang="en-GB" smtClean="0"/>
              <a:t>‹#›</a:t>
            </a:fld>
            <a:endParaRPr lang="en-GB"/>
          </a:p>
        </p:txBody>
      </p:sp>
    </p:spTree>
    <p:extLst>
      <p:ext uri="{BB962C8B-B14F-4D97-AF65-F5344CB8AC3E}">
        <p14:creationId xmlns:p14="http://schemas.microsoft.com/office/powerpoint/2010/main" val="328931950"/>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dictionary.sensagent.com/PubMed%20Identifier/en-en/" TargetMode="External"/><Relationship Id="rId3" Type="http://schemas.openxmlformats.org/officeDocument/2006/relationships/hyperlink" Target="https://chemistrybetweenyouandme.wordpress.com/2019/03/18/the-truman-show-key-concepts-of-media/" TargetMode="External"/><Relationship Id="rId7" Type="http://schemas.openxmlformats.org/officeDocument/2006/relationships/hyperlink" Target="http://dx.doi.org/10.1111%2Fj.1745-8315.2008.00030.x"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dictionary.sensagent.com/Digital%20object%20identifier/en-en/" TargetMode="External"/><Relationship Id="rId11" Type="http://schemas.openxmlformats.org/officeDocument/2006/relationships/hyperlink" Target="https://www.rottentomatoes.com/m/truman_show/quotes/" TargetMode="External"/><Relationship Id="rId5" Type="http://schemas.openxmlformats.org/officeDocument/2006/relationships/hyperlink" Target="https://www.ourmovielife.com/2018/07/23/the-truman-show-in-depth-analysis/" TargetMode="External"/><Relationship Id="rId10" Type="http://schemas.openxmlformats.org/officeDocument/2006/relationships/hyperlink" Target="http://everything.explained.today/The_Truman_Show/" TargetMode="External"/><Relationship Id="rId4" Type="http://schemas.openxmlformats.org/officeDocument/2006/relationships/hyperlink" Target="https://literaryculturaltheory.blogspot.com/2008/02/truman-show-panopticism.html" TargetMode="External"/><Relationship Id="rId9" Type="http://schemas.openxmlformats.org/officeDocument/2006/relationships/hyperlink" Target="http://www.ncbi.nlm.nih.gov/pubmed/1840529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8D3E5-1A77-4134-B110-8513A95638BA}"/>
              </a:ext>
            </a:extLst>
          </p:cNvPr>
          <p:cNvSpPr txBox="1">
            <a:spLocks noGrp="1"/>
          </p:cNvSpPr>
          <p:nvPr>
            <p:ph type="ctrTitle"/>
          </p:nvPr>
        </p:nvSpPr>
        <p:spPr>
          <a:xfrm>
            <a:off x="2890683" y="442450"/>
            <a:ext cx="7742901" cy="1327352"/>
          </a:xfrm>
        </p:spPr>
        <p:txBody>
          <a:bodyPr/>
          <a:lstStyle/>
          <a:p>
            <a:pPr lvl="0"/>
            <a:r>
              <a:rPr lang="en-GB" sz="6000">
                <a:latin typeface="Times New Roman" pitchFamily="18"/>
                <a:cs typeface="Times New Roman" pitchFamily="18"/>
              </a:rPr>
              <a:t>THE TRUMAN SHOW</a:t>
            </a:r>
          </a:p>
        </p:txBody>
      </p:sp>
      <p:sp>
        <p:nvSpPr>
          <p:cNvPr id="3" name="Subtitle 2">
            <a:extLst>
              <a:ext uri="{FF2B5EF4-FFF2-40B4-BE49-F238E27FC236}">
                <a16:creationId xmlns:a16="http://schemas.microsoft.com/office/drawing/2014/main" id="{2E59F4C2-795F-40F7-BEF4-3C2DE96F3147}"/>
              </a:ext>
            </a:extLst>
          </p:cNvPr>
          <p:cNvSpPr txBox="1">
            <a:spLocks noGrp="1"/>
          </p:cNvSpPr>
          <p:nvPr>
            <p:ph type="subTitle" idx="1"/>
          </p:nvPr>
        </p:nvSpPr>
        <p:spPr>
          <a:xfrm>
            <a:off x="8472793" y="6053602"/>
            <a:ext cx="2665640" cy="723903"/>
          </a:xfrm>
        </p:spPr>
        <p:txBody>
          <a:bodyPr>
            <a:normAutofit lnSpcReduction="10000"/>
          </a:bodyPr>
          <a:lstStyle/>
          <a:p>
            <a:pPr lvl="0"/>
            <a:r>
              <a:rPr lang="en-GB" b="1">
                <a:solidFill>
                  <a:srgbClr val="F2F2F2"/>
                </a:solidFill>
                <a:latin typeface="Times New Roman" pitchFamily="18"/>
                <a:cs typeface="Times New Roman" pitchFamily="18"/>
              </a:rPr>
              <a:t>ELEANOR JONES</a:t>
            </a:r>
          </a:p>
        </p:txBody>
      </p:sp>
      <p:pic>
        <p:nvPicPr>
          <p:cNvPr id="4" name="Picture 4" descr="A person posing for the camera&#10;&#10;Description automatically generated">
            <a:extLst>
              <a:ext uri="{FF2B5EF4-FFF2-40B4-BE49-F238E27FC236}">
                <a16:creationId xmlns:a16="http://schemas.microsoft.com/office/drawing/2014/main" id="{8567CB65-BC78-4E70-9DDC-C433E30B777A}"/>
              </a:ext>
            </a:extLst>
          </p:cNvPr>
          <p:cNvPicPr>
            <a:picLocks noChangeAspect="1"/>
          </p:cNvPicPr>
          <p:nvPr/>
        </p:nvPicPr>
        <p:blipFill>
          <a:blip r:embed="rId2"/>
          <a:stretch>
            <a:fillRect/>
          </a:stretch>
        </p:blipFill>
        <p:spPr>
          <a:xfrm>
            <a:off x="3879844" y="2246854"/>
            <a:ext cx="4432316" cy="3444800"/>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2136C-5732-47CA-BA00-806CF589D00B}"/>
              </a:ext>
            </a:extLst>
          </p:cNvPr>
          <p:cNvSpPr txBox="1">
            <a:spLocks noGrp="1"/>
          </p:cNvSpPr>
          <p:nvPr>
            <p:ph type="title"/>
          </p:nvPr>
        </p:nvSpPr>
        <p:spPr>
          <a:xfrm>
            <a:off x="829781" y="2745732"/>
            <a:ext cx="3698802" cy="1366525"/>
          </a:xfrm>
        </p:spPr>
        <p:txBody>
          <a:bodyPr anchorCtr="1"/>
          <a:lstStyle/>
          <a:p>
            <a:pPr lvl="0" algn="ctr"/>
            <a:r>
              <a:rPr lang="en-GB" dirty="0">
                <a:solidFill>
                  <a:srgbClr val="F2F2F2"/>
                </a:solidFill>
                <a:latin typeface="Times New Roman" pitchFamily="18"/>
                <a:cs typeface="Times New Roman" pitchFamily="18"/>
              </a:rPr>
              <a:t>CONTENTS</a:t>
            </a:r>
            <a:endParaRPr lang="en-GB" sz="4400" dirty="0">
              <a:solidFill>
                <a:srgbClr val="F2F2F2"/>
              </a:solidFill>
              <a:latin typeface="Times New Roman" pitchFamily="18"/>
              <a:cs typeface="Times New Roman" pitchFamily="18"/>
            </a:endParaRPr>
          </a:p>
        </p:txBody>
      </p:sp>
      <p:sp>
        <p:nvSpPr>
          <p:cNvPr id="3" name="Content Placeholder 2">
            <a:extLst>
              <a:ext uri="{FF2B5EF4-FFF2-40B4-BE49-F238E27FC236}">
                <a16:creationId xmlns:a16="http://schemas.microsoft.com/office/drawing/2014/main" id="{5179639F-AA53-4639-81B1-3929DD737323}"/>
              </a:ext>
            </a:extLst>
          </p:cNvPr>
          <p:cNvSpPr txBox="1">
            <a:spLocks noGrp="1"/>
          </p:cNvSpPr>
          <p:nvPr>
            <p:ph idx="1"/>
          </p:nvPr>
        </p:nvSpPr>
        <p:spPr>
          <a:xfrm>
            <a:off x="6049185" y="802642"/>
            <a:ext cx="5408694" cy="5252725"/>
          </a:xfrm>
        </p:spPr>
        <p:txBody>
          <a:bodyPr anchor="ctr"/>
          <a:lstStyle/>
          <a:p>
            <a:pPr lvl="0">
              <a:lnSpc>
                <a:spcPct val="110000"/>
              </a:lnSpc>
            </a:pPr>
            <a:endParaRPr lang="en-GB" sz="2200">
              <a:latin typeface="Times New Roman" pitchFamily="18"/>
              <a:cs typeface="Times New Roman" pitchFamily="18"/>
            </a:endParaRPr>
          </a:p>
          <a:p>
            <a:pPr lvl="0">
              <a:lnSpc>
                <a:spcPct val="110000"/>
              </a:lnSpc>
            </a:pPr>
            <a:r>
              <a:rPr lang="en-GB" sz="2200">
                <a:latin typeface="Times New Roman" pitchFamily="18"/>
                <a:cs typeface="Times New Roman" pitchFamily="18"/>
              </a:rPr>
              <a:t>OVERVIEW</a:t>
            </a:r>
          </a:p>
          <a:p>
            <a:pPr lvl="0">
              <a:lnSpc>
                <a:spcPct val="110000"/>
              </a:lnSpc>
            </a:pPr>
            <a:endParaRPr lang="en-GB" sz="2200">
              <a:latin typeface="Times New Roman" pitchFamily="18"/>
              <a:cs typeface="Times New Roman" pitchFamily="18"/>
            </a:endParaRPr>
          </a:p>
          <a:p>
            <a:pPr lvl="0">
              <a:lnSpc>
                <a:spcPct val="110000"/>
              </a:lnSpc>
            </a:pPr>
            <a:r>
              <a:rPr lang="en-GB" sz="2200">
                <a:latin typeface="Times New Roman" pitchFamily="18"/>
                <a:cs typeface="Times New Roman" pitchFamily="18"/>
              </a:rPr>
              <a:t>PLOT</a:t>
            </a:r>
          </a:p>
          <a:p>
            <a:pPr lvl="0">
              <a:lnSpc>
                <a:spcPct val="110000"/>
              </a:lnSpc>
            </a:pPr>
            <a:endParaRPr lang="en-GB" sz="2200">
              <a:latin typeface="Times New Roman" pitchFamily="18"/>
              <a:cs typeface="Times New Roman" pitchFamily="18"/>
            </a:endParaRPr>
          </a:p>
          <a:p>
            <a:pPr lvl="0">
              <a:lnSpc>
                <a:spcPct val="110000"/>
              </a:lnSpc>
            </a:pPr>
            <a:r>
              <a:rPr lang="en-GB" sz="2200">
                <a:latin typeface="Times New Roman" pitchFamily="18"/>
                <a:cs typeface="Times New Roman" pitchFamily="18"/>
              </a:rPr>
              <a:t>CHARACTERS</a:t>
            </a:r>
          </a:p>
          <a:p>
            <a:pPr lvl="0">
              <a:lnSpc>
                <a:spcPct val="110000"/>
              </a:lnSpc>
            </a:pPr>
            <a:endParaRPr lang="en-GB" sz="2200">
              <a:latin typeface="Times New Roman" pitchFamily="18"/>
              <a:cs typeface="Times New Roman" pitchFamily="18"/>
            </a:endParaRPr>
          </a:p>
          <a:p>
            <a:pPr lvl="0">
              <a:lnSpc>
                <a:spcPct val="110000"/>
              </a:lnSpc>
            </a:pPr>
            <a:r>
              <a:rPr lang="en-GB" sz="2200">
                <a:latin typeface="Times New Roman" pitchFamily="18"/>
                <a:cs typeface="Times New Roman" pitchFamily="18"/>
              </a:rPr>
              <a:t>THEMES</a:t>
            </a:r>
          </a:p>
          <a:p>
            <a:pPr lvl="0">
              <a:lnSpc>
                <a:spcPct val="110000"/>
              </a:lnSpc>
            </a:pPr>
            <a:endParaRPr lang="en-GB" sz="2200">
              <a:latin typeface="Times New Roman" pitchFamily="18"/>
              <a:cs typeface="Times New Roman" pitchFamily="18"/>
            </a:endParaRPr>
          </a:p>
          <a:p>
            <a:pPr lvl="0">
              <a:lnSpc>
                <a:spcPct val="110000"/>
              </a:lnSpc>
            </a:pPr>
            <a:r>
              <a:rPr lang="en-GB" sz="2200">
                <a:latin typeface="Times New Roman" pitchFamily="18"/>
                <a:cs typeface="Times New Roman" pitchFamily="18"/>
              </a:rPr>
              <a:t>CRITICAL PESPONSES</a:t>
            </a:r>
          </a:p>
          <a:p>
            <a:pPr marL="0" lvl="0" indent="0">
              <a:lnSpc>
                <a:spcPct val="110000"/>
              </a:lnSpc>
              <a:buNone/>
            </a:pPr>
            <a:endParaRPr lang="en-GB" sz="2200">
              <a:latin typeface="Times New Roman" pitchFamily="18"/>
              <a:cs typeface="Times New Roman" pitchFamily="18"/>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AB35A-B8AB-41B8-97BF-9BA8A65E8184}"/>
              </a:ext>
            </a:extLst>
          </p:cNvPr>
          <p:cNvSpPr txBox="1">
            <a:spLocks noGrp="1"/>
          </p:cNvSpPr>
          <p:nvPr>
            <p:ph type="title"/>
          </p:nvPr>
        </p:nvSpPr>
        <p:spPr>
          <a:xfrm>
            <a:off x="774697" y="761996"/>
            <a:ext cx="3759198" cy="3340102"/>
          </a:xfrm>
        </p:spPr>
        <p:txBody>
          <a:bodyPr/>
          <a:lstStyle/>
          <a:p>
            <a:pPr lvl="0"/>
            <a:r>
              <a:rPr lang="en-GB" sz="4400">
                <a:latin typeface="Times New Roman" pitchFamily="18"/>
                <a:cs typeface="Times New Roman" pitchFamily="18"/>
              </a:rPr>
              <a:t>OVERVIEW OF FILM</a:t>
            </a:r>
          </a:p>
        </p:txBody>
      </p:sp>
      <p:sp>
        <p:nvSpPr>
          <p:cNvPr id="3" name="Content Placeholder 2">
            <a:extLst>
              <a:ext uri="{FF2B5EF4-FFF2-40B4-BE49-F238E27FC236}">
                <a16:creationId xmlns:a16="http://schemas.microsoft.com/office/drawing/2014/main" id="{1DCC2892-7DA2-4C3C-AA17-C1CEAD86168F}"/>
              </a:ext>
            </a:extLst>
          </p:cNvPr>
          <p:cNvSpPr txBox="1">
            <a:spLocks noGrp="1"/>
          </p:cNvSpPr>
          <p:nvPr>
            <p:ph idx="1"/>
          </p:nvPr>
        </p:nvSpPr>
        <p:spPr>
          <a:xfrm>
            <a:off x="7658100" y="795546"/>
            <a:ext cx="3759198" cy="5275603"/>
          </a:xfrm>
        </p:spPr>
        <p:txBody>
          <a:bodyPr anchor="ctr"/>
          <a:lstStyle/>
          <a:p>
            <a:pPr lvl="0"/>
            <a:r>
              <a:rPr lang="en-GB" sz="2000">
                <a:latin typeface="Times New Roman" pitchFamily="18"/>
                <a:cs typeface="Times New Roman" pitchFamily="18"/>
              </a:rPr>
              <a:t>SATIRICAL SCIENCE FICTION FILM</a:t>
            </a:r>
          </a:p>
          <a:p>
            <a:pPr lvl="0"/>
            <a:endParaRPr lang="en-GB" sz="2000">
              <a:latin typeface="Times New Roman" pitchFamily="18"/>
              <a:cs typeface="Times New Roman" pitchFamily="18"/>
            </a:endParaRPr>
          </a:p>
          <a:p>
            <a:pPr lvl="0"/>
            <a:r>
              <a:rPr lang="en-GB" sz="2000">
                <a:latin typeface="Times New Roman" pitchFamily="18"/>
                <a:cs typeface="Times New Roman" pitchFamily="18"/>
              </a:rPr>
              <a:t>MADE IN 1998</a:t>
            </a:r>
          </a:p>
          <a:p>
            <a:pPr lvl="0"/>
            <a:endParaRPr lang="en-GB" sz="2000">
              <a:latin typeface="Times New Roman" pitchFamily="18"/>
              <a:cs typeface="Times New Roman" pitchFamily="18"/>
            </a:endParaRPr>
          </a:p>
          <a:p>
            <a:pPr lvl="0"/>
            <a:r>
              <a:rPr lang="en-GB" sz="2000">
                <a:latin typeface="Times New Roman" pitchFamily="18"/>
                <a:cs typeface="Times New Roman" pitchFamily="18"/>
              </a:rPr>
              <a:t>DIRECTED BY PETER WEIR</a:t>
            </a:r>
          </a:p>
          <a:p>
            <a:pPr lvl="0"/>
            <a:endParaRPr lang="en-GB" sz="2000">
              <a:latin typeface="Times New Roman" pitchFamily="18"/>
              <a:cs typeface="Times New Roman" pitchFamily="18"/>
            </a:endParaRPr>
          </a:p>
          <a:p>
            <a:pPr lvl="0"/>
            <a:r>
              <a:rPr lang="en-GB" sz="2000">
                <a:latin typeface="Times New Roman" pitchFamily="18"/>
                <a:cs typeface="Times New Roman" pitchFamily="18"/>
              </a:rPr>
              <a:t>STARRING JIM CARREY</a:t>
            </a:r>
          </a:p>
        </p:txBody>
      </p:sp>
      <p:pic>
        <p:nvPicPr>
          <p:cNvPr id="4" name="Picture 4" descr="A person looking at the camera&#10;&#10;Description automatically generated">
            <a:extLst>
              <a:ext uri="{FF2B5EF4-FFF2-40B4-BE49-F238E27FC236}">
                <a16:creationId xmlns:a16="http://schemas.microsoft.com/office/drawing/2014/main" id="{A9E10CFA-B387-461B-B97A-ED7469A1487D}"/>
              </a:ext>
            </a:extLst>
          </p:cNvPr>
          <p:cNvPicPr>
            <a:picLocks noChangeAspect="1"/>
          </p:cNvPicPr>
          <p:nvPr/>
        </p:nvPicPr>
        <p:blipFill>
          <a:blip r:embed="rId3"/>
          <a:srcRect t="4196" r="-1" b="39053"/>
          <a:stretch>
            <a:fillRect/>
          </a:stretch>
        </p:blipFill>
        <p:spPr>
          <a:xfrm>
            <a:off x="4170057" y="1541102"/>
            <a:ext cx="2675982" cy="2749536"/>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5CF95-F966-4DB6-A0F6-3BF77B188FAF}"/>
              </a:ext>
            </a:extLst>
          </p:cNvPr>
          <p:cNvSpPr txBox="1">
            <a:spLocks noGrp="1"/>
          </p:cNvSpPr>
          <p:nvPr>
            <p:ph type="title"/>
          </p:nvPr>
        </p:nvSpPr>
        <p:spPr>
          <a:xfrm>
            <a:off x="871980" y="2745732"/>
            <a:ext cx="3698802" cy="1366525"/>
          </a:xfrm>
        </p:spPr>
        <p:txBody>
          <a:bodyPr anchorCtr="1"/>
          <a:lstStyle/>
          <a:p>
            <a:pPr lvl="0" algn="ctr"/>
            <a:r>
              <a:rPr lang="en-GB" sz="4400">
                <a:solidFill>
                  <a:srgbClr val="F2F2F2"/>
                </a:solidFill>
                <a:latin typeface="Times New Roman" pitchFamily="18"/>
                <a:cs typeface="Times New Roman" pitchFamily="18"/>
              </a:rPr>
              <a:t>PLOT</a:t>
            </a:r>
          </a:p>
        </p:txBody>
      </p:sp>
      <p:sp>
        <p:nvSpPr>
          <p:cNvPr id="3" name="Content Placeholder 2">
            <a:extLst>
              <a:ext uri="{FF2B5EF4-FFF2-40B4-BE49-F238E27FC236}">
                <a16:creationId xmlns:a16="http://schemas.microsoft.com/office/drawing/2014/main" id="{0DE79791-5047-4406-B19E-9EF0D741364E}"/>
              </a:ext>
            </a:extLst>
          </p:cNvPr>
          <p:cNvSpPr txBox="1">
            <a:spLocks noGrp="1"/>
          </p:cNvSpPr>
          <p:nvPr>
            <p:ph idx="1"/>
          </p:nvPr>
        </p:nvSpPr>
        <p:spPr>
          <a:xfrm>
            <a:off x="4881487" y="140680"/>
            <a:ext cx="7118256" cy="6330464"/>
          </a:xfrm>
        </p:spPr>
        <p:txBody>
          <a:bodyPr anchor="ctr"/>
          <a:lstStyle/>
          <a:p>
            <a:pPr lvl="0">
              <a:lnSpc>
                <a:spcPct val="110000"/>
              </a:lnSpc>
            </a:pPr>
            <a:endParaRPr lang="en-GB" sz="2800">
              <a:latin typeface="Times New Roman" pitchFamily="18"/>
              <a:cs typeface="Times New Roman" pitchFamily="18"/>
            </a:endParaRPr>
          </a:p>
          <a:p>
            <a:pPr lvl="0">
              <a:lnSpc>
                <a:spcPct val="110000"/>
              </a:lnSpc>
            </a:pPr>
            <a:r>
              <a:rPr lang="en-GB" sz="2800">
                <a:latin typeface="Times New Roman" pitchFamily="18"/>
                <a:cs typeface="Times New Roman" pitchFamily="18"/>
              </a:rPr>
              <a:t>The Truman Show can be connected to religion in numerous ways.</a:t>
            </a:r>
          </a:p>
          <a:p>
            <a:pPr lvl="0">
              <a:lnSpc>
                <a:spcPct val="110000"/>
              </a:lnSpc>
            </a:pPr>
            <a:r>
              <a:rPr lang="en-GB" sz="2800">
                <a:latin typeface="Times New Roman" pitchFamily="18"/>
                <a:cs typeface="Times New Roman" pitchFamily="18"/>
              </a:rPr>
              <a:t>During the course of the film, there seems to be three religious views bought up.</a:t>
            </a:r>
          </a:p>
          <a:p>
            <a:pPr lvl="0">
              <a:lnSpc>
                <a:spcPct val="110000"/>
              </a:lnSpc>
            </a:pPr>
            <a:r>
              <a:rPr lang="en-GB" sz="2800">
                <a:latin typeface="Times New Roman" pitchFamily="18"/>
                <a:cs typeface="Times New Roman" pitchFamily="18"/>
              </a:rPr>
              <a:t>The Truman Show is a reality tv programme, which is broadcast live around the world.</a:t>
            </a:r>
          </a:p>
          <a:p>
            <a:pPr lvl="0">
              <a:lnSpc>
                <a:spcPct val="110000"/>
              </a:lnSpc>
            </a:pPr>
            <a:r>
              <a:rPr lang="en-GB" sz="2800">
                <a:latin typeface="Times New Roman" pitchFamily="18"/>
                <a:cs typeface="Times New Roman" pitchFamily="18"/>
              </a:rPr>
              <a:t>Film would commence during thirtieth year of the show.</a:t>
            </a:r>
          </a:p>
          <a:p>
            <a:pPr lvl="0">
              <a:lnSpc>
                <a:spcPct val="110000"/>
              </a:lnSpc>
            </a:pPr>
            <a:r>
              <a:rPr lang="en-GB" sz="2800">
                <a:latin typeface="Times New Roman" pitchFamily="18"/>
                <a:cs typeface="Times New Roman" pitchFamily="18"/>
              </a:rPr>
              <a:t>Does Truman free himself from the bonds of Religion</a:t>
            </a:r>
          </a:p>
          <a:p>
            <a:pPr lvl="0">
              <a:lnSpc>
                <a:spcPct val="110000"/>
              </a:lnSpc>
            </a:pPr>
            <a:endParaRPr lang="en-GB" sz="2800">
              <a:latin typeface="Times New Roman" pitchFamily="18"/>
              <a:cs typeface="Times New Roman" pitchFamily="18"/>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D08F2-B6AE-4AA5-98A1-71229CEDD036}"/>
              </a:ext>
            </a:extLst>
          </p:cNvPr>
          <p:cNvSpPr txBox="1">
            <a:spLocks noGrp="1"/>
          </p:cNvSpPr>
          <p:nvPr>
            <p:ph type="title"/>
          </p:nvPr>
        </p:nvSpPr>
        <p:spPr>
          <a:xfrm>
            <a:off x="904881" y="1125416"/>
            <a:ext cx="3451731" cy="3938951"/>
          </a:xfrm>
        </p:spPr>
        <p:txBody>
          <a:bodyPr anchorCtr="1"/>
          <a:lstStyle/>
          <a:p>
            <a:pPr lvl="0" algn="ctr"/>
            <a:r>
              <a:rPr lang="en-GB" sz="3700">
                <a:latin typeface="Times New Roman" pitchFamily="18"/>
                <a:cs typeface="Times New Roman" pitchFamily="18"/>
              </a:rPr>
              <a:t>CAST OF CHARACTERS</a:t>
            </a:r>
          </a:p>
        </p:txBody>
      </p:sp>
      <p:sp>
        <p:nvSpPr>
          <p:cNvPr id="3" name="Content Placeholder 2">
            <a:extLst>
              <a:ext uri="{FF2B5EF4-FFF2-40B4-BE49-F238E27FC236}">
                <a16:creationId xmlns:a16="http://schemas.microsoft.com/office/drawing/2014/main" id="{00278D00-452A-445E-828F-CF5A1326EB8D}"/>
              </a:ext>
            </a:extLst>
          </p:cNvPr>
          <p:cNvSpPr txBox="1">
            <a:spLocks noGrp="1"/>
          </p:cNvSpPr>
          <p:nvPr>
            <p:ph idx="1"/>
          </p:nvPr>
        </p:nvSpPr>
        <p:spPr>
          <a:xfrm>
            <a:off x="5120640" y="804672"/>
            <a:ext cx="6281928" cy="5248656"/>
          </a:xfrm>
        </p:spPr>
        <p:txBody>
          <a:bodyPr anchor="ctr"/>
          <a:lstStyle/>
          <a:p>
            <a:pPr lvl="0"/>
            <a:r>
              <a:rPr lang="en-GB" sz="2000">
                <a:latin typeface="Times New Roman" pitchFamily="18"/>
                <a:cs typeface="Times New Roman" pitchFamily="18"/>
              </a:rPr>
              <a:t>TRUMAN BURBANK</a:t>
            </a:r>
          </a:p>
          <a:p>
            <a:pPr lvl="0"/>
            <a:endParaRPr lang="en-GB" sz="2000">
              <a:latin typeface="Times New Roman" pitchFamily="18"/>
              <a:cs typeface="Times New Roman" pitchFamily="18"/>
            </a:endParaRPr>
          </a:p>
          <a:p>
            <a:pPr lvl="0"/>
            <a:r>
              <a:rPr lang="en-GB" sz="2000">
                <a:latin typeface="Times New Roman" pitchFamily="18"/>
                <a:cs typeface="Times New Roman" pitchFamily="18"/>
              </a:rPr>
              <a:t>HANNAH GILL</a:t>
            </a:r>
          </a:p>
          <a:p>
            <a:pPr lvl="0"/>
            <a:endParaRPr lang="en-GB" sz="2000">
              <a:latin typeface="Times New Roman" pitchFamily="18"/>
              <a:cs typeface="Times New Roman" pitchFamily="18"/>
            </a:endParaRPr>
          </a:p>
          <a:p>
            <a:pPr lvl="0"/>
            <a:r>
              <a:rPr lang="en-GB" sz="2000">
                <a:latin typeface="Times New Roman" pitchFamily="18"/>
                <a:cs typeface="Times New Roman" pitchFamily="18"/>
              </a:rPr>
              <a:t>CHRISTOF</a:t>
            </a:r>
          </a:p>
          <a:p>
            <a:pPr lvl="0"/>
            <a:endParaRPr lang="en-GB" sz="2000">
              <a:latin typeface="Times New Roman" pitchFamily="18"/>
              <a:cs typeface="Times New Roman" pitchFamily="18"/>
            </a:endParaRPr>
          </a:p>
          <a:p>
            <a:pPr lvl="0"/>
            <a:r>
              <a:rPr lang="en-GB" sz="2000">
                <a:latin typeface="Times New Roman" pitchFamily="18"/>
                <a:cs typeface="Times New Roman" pitchFamily="18"/>
              </a:rPr>
              <a:t>LOUISE COLTRANE</a:t>
            </a:r>
          </a:p>
        </p:txBody>
      </p:sp>
      <p:pic>
        <p:nvPicPr>
          <p:cNvPr id="4" name="Picture 4" descr="A person wearing glasses and smiling at the camera&#10;&#10;Description automatically generated">
            <a:extLst>
              <a:ext uri="{FF2B5EF4-FFF2-40B4-BE49-F238E27FC236}">
                <a16:creationId xmlns:a16="http://schemas.microsoft.com/office/drawing/2014/main" id="{9BFBC14A-4F54-4478-AB29-115F73738F8B}"/>
              </a:ext>
            </a:extLst>
          </p:cNvPr>
          <p:cNvPicPr>
            <a:picLocks noChangeAspect="1"/>
          </p:cNvPicPr>
          <p:nvPr/>
        </p:nvPicPr>
        <p:blipFill>
          <a:blip r:embed="rId3"/>
          <a:stretch>
            <a:fillRect/>
          </a:stretch>
        </p:blipFill>
        <p:spPr>
          <a:xfrm>
            <a:off x="8637266" y="2114998"/>
            <a:ext cx="2884173" cy="2409956"/>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F2B19-41D1-4174-BD01-0D6A7734EF39}"/>
              </a:ext>
            </a:extLst>
          </p:cNvPr>
          <p:cNvSpPr txBox="1">
            <a:spLocks noGrp="1"/>
          </p:cNvSpPr>
          <p:nvPr>
            <p:ph type="title"/>
          </p:nvPr>
        </p:nvSpPr>
        <p:spPr>
          <a:xfrm>
            <a:off x="3346731" y="505974"/>
            <a:ext cx="5498543" cy="1478566"/>
          </a:xfrm>
        </p:spPr>
        <p:txBody>
          <a:bodyPr/>
          <a:lstStyle/>
          <a:p>
            <a:pPr lvl="0"/>
            <a:r>
              <a:rPr lang="en-GB">
                <a:latin typeface="Times New Roman" pitchFamily="18"/>
                <a:cs typeface="Times New Roman" pitchFamily="18"/>
              </a:rPr>
              <a:t>OUTLINE OF THEMES</a:t>
            </a:r>
          </a:p>
        </p:txBody>
      </p:sp>
      <p:sp>
        <p:nvSpPr>
          <p:cNvPr id="3" name="Content Placeholder 2">
            <a:extLst>
              <a:ext uri="{FF2B5EF4-FFF2-40B4-BE49-F238E27FC236}">
                <a16:creationId xmlns:a16="http://schemas.microsoft.com/office/drawing/2014/main" id="{A5DD57D0-21C5-446D-A85C-5369C93388CC}"/>
              </a:ext>
            </a:extLst>
          </p:cNvPr>
          <p:cNvSpPr txBox="1">
            <a:spLocks noGrp="1"/>
          </p:cNvSpPr>
          <p:nvPr>
            <p:ph idx="1"/>
          </p:nvPr>
        </p:nvSpPr>
        <p:spPr>
          <a:xfrm>
            <a:off x="2646648" y="2362032"/>
            <a:ext cx="9905996" cy="3541718"/>
          </a:xfrm>
        </p:spPr>
        <p:txBody>
          <a:bodyPr/>
          <a:lstStyle/>
          <a:p>
            <a:pPr lvl="0"/>
            <a:r>
              <a:rPr lang="en-GB" dirty="0">
                <a:latin typeface="Times New Roman" pitchFamily="18"/>
                <a:cs typeface="Times New Roman" pitchFamily="18"/>
              </a:rPr>
              <a:t>MEDIA </a:t>
            </a:r>
          </a:p>
          <a:p>
            <a:pPr lvl="0"/>
            <a:endParaRPr lang="en-GB" dirty="0">
              <a:latin typeface="Times New Roman" pitchFamily="18"/>
              <a:cs typeface="Times New Roman" pitchFamily="18"/>
            </a:endParaRPr>
          </a:p>
          <a:p>
            <a:pPr lvl="0"/>
            <a:r>
              <a:rPr lang="en-GB" dirty="0">
                <a:latin typeface="Times New Roman" pitchFamily="18"/>
                <a:cs typeface="Times New Roman" pitchFamily="18"/>
              </a:rPr>
              <a:t>PSYCHOANALYTICAL INTERPRETATION</a:t>
            </a:r>
          </a:p>
          <a:p>
            <a:pPr lvl="0"/>
            <a:endParaRPr lang="en-GB" dirty="0">
              <a:latin typeface="Times New Roman" pitchFamily="18"/>
              <a:cs typeface="Times New Roman" pitchFamily="18"/>
            </a:endParaRPr>
          </a:p>
          <a:p>
            <a:pPr lvl="0"/>
            <a:r>
              <a:rPr lang="en-GB" dirty="0">
                <a:latin typeface="Times New Roman" pitchFamily="18"/>
                <a:cs typeface="Times New Roman" pitchFamily="18"/>
              </a:rPr>
              <a:t>SIMILARITY TO MORE’S ‘UTOPIA’</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12F1A-88FC-4438-8C01-DFA1D8C290E0}"/>
              </a:ext>
            </a:extLst>
          </p:cNvPr>
          <p:cNvSpPr txBox="1">
            <a:spLocks noGrp="1"/>
          </p:cNvSpPr>
          <p:nvPr>
            <p:ph type="title"/>
          </p:nvPr>
        </p:nvSpPr>
        <p:spPr>
          <a:xfrm>
            <a:off x="3190387" y="344655"/>
            <a:ext cx="5808031" cy="1478566"/>
          </a:xfrm>
        </p:spPr>
        <p:txBody>
          <a:bodyPr/>
          <a:lstStyle/>
          <a:p>
            <a:pPr lvl="0"/>
            <a:r>
              <a:rPr lang="en-GB" dirty="0">
                <a:latin typeface="Times New Roman" pitchFamily="18"/>
                <a:cs typeface="Times New Roman" pitchFamily="18"/>
              </a:rPr>
              <a:t>CRITICAL RESPONSES</a:t>
            </a:r>
          </a:p>
        </p:txBody>
      </p:sp>
      <p:sp>
        <p:nvSpPr>
          <p:cNvPr id="3" name="Content Placeholder 2">
            <a:extLst>
              <a:ext uri="{FF2B5EF4-FFF2-40B4-BE49-F238E27FC236}">
                <a16:creationId xmlns:a16="http://schemas.microsoft.com/office/drawing/2014/main" id="{92AD6F82-6435-4961-8AA4-7BCAC7F94D81}"/>
              </a:ext>
            </a:extLst>
          </p:cNvPr>
          <p:cNvSpPr txBox="1">
            <a:spLocks noGrp="1"/>
          </p:cNvSpPr>
          <p:nvPr>
            <p:ph idx="1"/>
          </p:nvPr>
        </p:nvSpPr>
        <p:spPr>
          <a:xfrm>
            <a:off x="1003843" y="1906986"/>
            <a:ext cx="9905996" cy="4881487"/>
          </a:xfrm>
        </p:spPr>
        <p:txBody>
          <a:bodyPr/>
          <a:lstStyle/>
          <a:p>
            <a:pPr lvl="0"/>
            <a:r>
              <a:rPr lang="en-GB" dirty="0">
                <a:latin typeface="Times New Roman" pitchFamily="18"/>
                <a:cs typeface="Times New Roman" pitchFamily="18"/>
              </a:rPr>
              <a:t>The Truman Show was named for three Oscars in 1968-69 yet did not win in any class. Many thought Jim Carrey would have  won Best Actor award,  just as the film itself for Best Picture.</a:t>
            </a:r>
          </a:p>
          <a:p>
            <a:pPr lvl="0"/>
            <a:endParaRPr lang="en-GB" dirty="0">
              <a:latin typeface="Times New Roman" pitchFamily="18"/>
              <a:cs typeface="Times New Roman" pitchFamily="18"/>
            </a:endParaRPr>
          </a:p>
          <a:p>
            <a:pPr lvl="0"/>
            <a:r>
              <a:rPr lang="en-GB" dirty="0">
                <a:latin typeface="Times New Roman" pitchFamily="18"/>
                <a:cs typeface="Times New Roman" pitchFamily="18"/>
              </a:rPr>
              <a:t>Jim Carrey won Golden Globes along side Ed Harris</a:t>
            </a:r>
          </a:p>
          <a:p>
            <a:pPr lvl="0"/>
            <a:endParaRPr lang="en-GB" dirty="0">
              <a:latin typeface="Times New Roman" pitchFamily="18"/>
              <a:cs typeface="Times New Roman" pitchFamily="18"/>
            </a:endParaRPr>
          </a:p>
          <a:p>
            <a:pPr lvl="0"/>
            <a:r>
              <a:rPr lang="en-GB" dirty="0">
                <a:latin typeface="Times New Roman" pitchFamily="18"/>
                <a:cs typeface="Times New Roman" pitchFamily="18"/>
              </a:rPr>
              <a:t>The Truman show itself was a big success at the Saturn Awards, and won Best Family Film.</a:t>
            </a:r>
          </a:p>
          <a:p>
            <a:pPr lvl="0"/>
            <a:endParaRPr lang="en-GB" sz="2600" dirty="0">
              <a:latin typeface="Times New Roman" pitchFamily="18"/>
              <a:cs typeface="Times New Roman" pitchFamily="18"/>
            </a:endParaRPr>
          </a:p>
          <a:p>
            <a:pPr lvl="0"/>
            <a:endParaRPr lang="en-GB" dirty="0">
              <a:latin typeface="Times New Roman" pitchFamily="18"/>
              <a:cs typeface="Times New Roman" pitchFamily="18"/>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555A8-DBD9-4B26-B3EB-2008ADC2067D}"/>
              </a:ext>
            </a:extLst>
          </p:cNvPr>
          <p:cNvSpPr txBox="1">
            <a:spLocks noGrp="1"/>
          </p:cNvSpPr>
          <p:nvPr>
            <p:ph type="title"/>
          </p:nvPr>
        </p:nvSpPr>
        <p:spPr>
          <a:xfrm>
            <a:off x="1129265" y="618518"/>
            <a:ext cx="9905996" cy="1478566"/>
          </a:xfrm>
        </p:spPr>
        <p:txBody>
          <a:bodyPr anchorCtr="1"/>
          <a:lstStyle/>
          <a:p>
            <a:pPr lvl="0" algn="ctr"/>
            <a:r>
              <a:rPr lang="en-GB" dirty="0">
                <a:latin typeface="Times New Roman" pitchFamily="18"/>
                <a:cs typeface="Times New Roman" pitchFamily="18"/>
              </a:rPr>
              <a:t>BIBLIOGRAPHY.</a:t>
            </a:r>
            <a:br>
              <a:rPr lang="en-GB" dirty="0">
                <a:latin typeface="Times New Roman" pitchFamily="18"/>
                <a:cs typeface="Times New Roman" pitchFamily="18"/>
              </a:rPr>
            </a:br>
            <a:endParaRPr lang="en-GB" dirty="0">
              <a:latin typeface="Times New Roman" pitchFamily="18"/>
              <a:cs typeface="Times New Roman" pitchFamily="18"/>
            </a:endParaRPr>
          </a:p>
        </p:txBody>
      </p:sp>
      <p:sp>
        <p:nvSpPr>
          <p:cNvPr id="3" name="Content Placeholder 2">
            <a:extLst>
              <a:ext uri="{FF2B5EF4-FFF2-40B4-BE49-F238E27FC236}">
                <a16:creationId xmlns:a16="http://schemas.microsoft.com/office/drawing/2014/main" id="{1B88CE49-4EB9-4392-99B4-B2B2DA31067A}"/>
              </a:ext>
            </a:extLst>
          </p:cNvPr>
          <p:cNvSpPr txBox="1">
            <a:spLocks noGrp="1"/>
          </p:cNvSpPr>
          <p:nvPr>
            <p:ph idx="1"/>
          </p:nvPr>
        </p:nvSpPr>
        <p:spPr>
          <a:xfrm>
            <a:off x="1141408" y="1759790"/>
            <a:ext cx="9905996" cy="4779038"/>
          </a:xfrm>
        </p:spPr>
        <p:txBody>
          <a:bodyPr/>
          <a:lstStyle/>
          <a:p>
            <a:pPr lvl="0">
              <a:lnSpc>
                <a:spcPct val="110000"/>
              </a:lnSpc>
            </a:pPr>
            <a:r>
              <a:rPr lang="en-GB" sz="1600" dirty="0">
                <a:latin typeface="Times New Roman" pitchFamily="18"/>
                <a:cs typeface="Times New Roman" pitchFamily="18"/>
                <a:hlinkClick r:id="rId3">
                  <a:extLst>
                    <a:ext uri="{A12FA001-AC4F-418D-AE19-62706E023703}">
                      <ahyp:hlinkClr xmlns:ahyp="http://schemas.microsoft.com/office/drawing/2018/hyperlinkcolor" val="tx"/>
                    </a:ext>
                  </a:extLst>
                </a:hlinkClick>
              </a:rPr>
              <a:t>https://chemistrybetweenyouandme.wordpress.com/2019/03/18/the-truman-show-key-concepts-of-media/</a:t>
            </a:r>
            <a:r>
              <a:rPr lang="en-GB" sz="1600" dirty="0">
                <a:latin typeface="Times New Roman" pitchFamily="18"/>
                <a:cs typeface="Times New Roman" pitchFamily="18"/>
              </a:rPr>
              <a:t> slide 3</a:t>
            </a:r>
          </a:p>
          <a:p>
            <a:pPr lvl="0">
              <a:lnSpc>
                <a:spcPct val="110000"/>
              </a:lnSpc>
            </a:pPr>
            <a:r>
              <a:rPr lang="en-GB" sz="1600" dirty="0">
                <a:latin typeface="Times New Roman" pitchFamily="18"/>
                <a:cs typeface="Times New Roman" pitchFamily="18"/>
              </a:rPr>
              <a:t>Lecture notes 20</a:t>
            </a:r>
            <a:r>
              <a:rPr lang="en-GB" sz="1600" baseline="30000" dirty="0">
                <a:latin typeface="Times New Roman" pitchFamily="18"/>
                <a:cs typeface="Times New Roman" pitchFamily="18"/>
              </a:rPr>
              <a:t>th</a:t>
            </a:r>
            <a:r>
              <a:rPr lang="en-GB" sz="1600" dirty="0">
                <a:latin typeface="Times New Roman" pitchFamily="18"/>
                <a:cs typeface="Times New Roman" pitchFamily="18"/>
              </a:rPr>
              <a:t> May 2019 slide 3</a:t>
            </a:r>
          </a:p>
          <a:p>
            <a:pPr>
              <a:lnSpc>
                <a:spcPct val="110000"/>
              </a:lnSpc>
            </a:pPr>
            <a:r>
              <a:rPr lang="en-GB" sz="1600" dirty="0">
                <a:latin typeface="Times New Roman" panose="02020603050405020304" pitchFamily="18" charset="0"/>
                <a:cs typeface="Times New Roman" panose="02020603050405020304" pitchFamily="18" charset="0"/>
              </a:rPr>
              <a:t>John Calvin ‘</a:t>
            </a:r>
            <a:r>
              <a:rPr lang="en-GB" sz="1600" i="1" dirty="0">
                <a:latin typeface="Times New Roman" panose="02020603050405020304" pitchFamily="18" charset="0"/>
                <a:cs typeface="Times New Roman" panose="02020603050405020304" pitchFamily="18" charset="0"/>
              </a:rPr>
              <a:t>Institutes of the Christian Religion’ </a:t>
            </a:r>
            <a:r>
              <a:rPr lang="en-GB" sz="1600" dirty="0">
                <a:latin typeface="Times New Roman" panose="02020603050405020304" pitchFamily="18" charset="0"/>
                <a:cs typeface="Times New Roman" panose="02020603050405020304" pitchFamily="18" charset="0"/>
              </a:rPr>
              <a:t>The Banner of Truth Trust (1 Oct. 2014) slide 4</a:t>
            </a:r>
          </a:p>
          <a:p>
            <a:pPr>
              <a:lnSpc>
                <a:spcPct val="110000"/>
              </a:lnSpc>
            </a:pPr>
            <a:r>
              <a:rPr lang="en-GB" sz="1600" dirty="0">
                <a:latin typeface="Times New Roman" pitchFamily="18"/>
                <a:cs typeface="Times New Roman" pitchFamily="18"/>
                <a:hlinkClick r:id="rId4">
                  <a:extLst>
                    <a:ext uri="{A12FA001-AC4F-418D-AE19-62706E023703}">
                      <ahyp:hlinkClr xmlns:ahyp="http://schemas.microsoft.com/office/drawing/2018/hyperlinkcolor" val="tx"/>
                    </a:ext>
                  </a:extLst>
                </a:hlinkClick>
              </a:rPr>
              <a:t>https://literaryculturaltheory.blogspot.com/2008/02/truman-show-panopticism.html</a:t>
            </a:r>
            <a:r>
              <a:rPr lang="en-GB" sz="1600" dirty="0">
                <a:latin typeface="Times New Roman" pitchFamily="18"/>
                <a:cs typeface="Times New Roman" pitchFamily="18"/>
              </a:rPr>
              <a:t>  slide 4</a:t>
            </a:r>
          </a:p>
          <a:p>
            <a:pPr>
              <a:lnSpc>
                <a:spcPct val="110000"/>
              </a:lnSpc>
            </a:pPr>
            <a:r>
              <a:rPr lang="en-GB" sz="1600" u="sng" dirty="0">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https://www.ourmovielife.com/2018/07/23/the-truman-show-in-depth-analysis/</a:t>
            </a:r>
            <a:r>
              <a:rPr lang="en-GB" sz="1600" dirty="0">
                <a:latin typeface="Times New Roman" panose="02020603050405020304" pitchFamily="18" charset="0"/>
                <a:cs typeface="Times New Roman" panose="02020603050405020304" pitchFamily="18" charset="0"/>
              </a:rPr>
              <a:t> Retrieved 4June 2019 slide 5</a:t>
            </a:r>
            <a:endParaRPr lang="en-GB" sz="1600" dirty="0">
              <a:latin typeface="Times New Roman" pitchFamily="18"/>
              <a:cs typeface="Times New Roman" pitchFamily="18"/>
            </a:endParaRPr>
          </a:p>
          <a:p>
            <a:pPr lvl="0">
              <a:lnSpc>
                <a:spcPct val="110000"/>
              </a:lnSpc>
            </a:pPr>
            <a:r>
              <a:rPr lang="en-GB" sz="1600" dirty="0">
                <a:latin typeface="Times New Roman" pitchFamily="18"/>
                <a:cs typeface="Times New Roman" pitchFamily="18"/>
              </a:rPr>
              <a:t>Brearley M, Sabbadini A. (2008). "The Truman Show : How's it going to end?". </a:t>
            </a:r>
            <a:r>
              <a:rPr lang="en-GB" sz="1600" i="1" dirty="0">
                <a:latin typeface="Times New Roman" pitchFamily="18"/>
                <a:cs typeface="Times New Roman" pitchFamily="18"/>
              </a:rPr>
              <a:t>International Journal of Psychoanalysis</a:t>
            </a:r>
            <a:r>
              <a:rPr lang="en-GB" sz="1600" dirty="0">
                <a:latin typeface="Times New Roman" pitchFamily="18"/>
                <a:cs typeface="Times New Roman" pitchFamily="18"/>
              </a:rPr>
              <a:t> </a:t>
            </a:r>
            <a:r>
              <a:rPr lang="en-GB" sz="1600" b="1" dirty="0">
                <a:latin typeface="Times New Roman" pitchFamily="18"/>
                <a:cs typeface="Times New Roman" pitchFamily="18"/>
              </a:rPr>
              <a:t>89</a:t>
            </a:r>
            <a:r>
              <a:rPr lang="en-GB" sz="1600" dirty="0">
                <a:latin typeface="Times New Roman" pitchFamily="18"/>
                <a:cs typeface="Times New Roman" pitchFamily="18"/>
              </a:rPr>
              <a:t> (2): 433–40. </a:t>
            </a:r>
            <a:r>
              <a:rPr lang="en-GB" sz="1600" dirty="0">
                <a:latin typeface="Times New Roman" pitchFamily="18"/>
                <a:cs typeface="Times New Roman" pitchFamily="18"/>
                <a:hlinkClick r:id="rId6" tooltip="Digital object identifier">
                  <a:extLst>
                    <a:ext uri="{A12FA001-AC4F-418D-AE19-62706E023703}">
                      <ahyp:hlinkClr xmlns:ahyp="http://schemas.microsoft.com/office/drawing/2018/hyperlinkcolor" val="tx"/>
                    </a:ext>
                  </a:extLst>
                </a:hlinkClick>
              </a:rPr>
              <a:t>DOI</a:t>
            </a:r>
            <a:r>
              <a:rPr lang="en-GB" sz="1600" dirty="0">
                <a:latin typeface="Times New Roman" pitchFamily="18"/>
                <a:cs typeface="Times New Roman" pitchFamily="18"/>
              </a:rPr>
              <a:t>:</a:t>
            </a:r>
            <a:r>
              <a:rPr lang="en-GB" sz="1600" u="sng" dirty="0">
                <a:latin typeface="Times New Roman" pitchFamily="18"/>
                <a:cs typeface="Times New Roman" pitchFamily="18"/>
                <a:hlinkClick r:id="rId7">
                  <a:extLst>
                    <a:ext uri="{A12FA001-AC4F-418D-AE19-62706E023703}">
                      <ahyp:hlinkClr xmlns:ahyp="http://schemas.microsoft.com/office/drawing/2018/hyperlinkcolor" val="tx"/>
                    </a:ext>
                  </a:extLst>
                </a:hlinkClick>
              </a:rPr>
              <a:t>10.1111/j.1745-8315.2008.00030.x</a:t>
            </a:r>
            <a:r>
              <a:rPr lang="en-GB" sz="1600" dirty="0">
                <a:latin typeface="Times New Roman" pitchFamily="18"/>
                <a:cs typeface="Times New Roman" pitchFamily="18"/>
              </a:rPr>
              <a:t>. </a:t>
            </a:r>
            <a:r>
              <a:rPr lang="en-GB" sz="1600" dirty="0">
                <a:latin typeface="Times New Roman" pitchFamily="18"/>
                <a:cs typeface="Times New Roman" pitchFamily="18"/>
                <a:hlinkClick r:id="rId8" tooltip="PubMed Identifier">
                  <a:extLst>
                    <a:ext uri="{A12FA001-AC4F-418D-AE19-62706E023703}">
                      <ahyp:hlinkClr xmlns:ahyp="http://schemas.microsoft.com/office/drawing/2018/hyperlinkcolor" val="tx"/>
                    </a:ext>
                  </a:extLst>
                </a:hlinkClick>
              </a:rPr>
              <a:t>PMID</a:t>
            </a:r>
            <a:r>
              <a:rPr lang="en-GB" sz="1600" dirty="0">
                <a:latin typeface="Times New Roman" pitchFamily="18"/>
                <a:cs typeface="Times New Roman" pitchFamily="18"/>
              </a:rPr>
              <a:t> </a:t>
            </a:r>
            <a:r>
              <a:rPr lang="en-GB" sz="1600" dirty="0">
                <a:latin typeface="Times New Roman" pitchFamily="18"/>
                <a:cs typeface="Times New Roman" pitchFamily="18"/>
                <a:hlinkClick r:id="rId9">
                  <a:extLst>
                    <a:ext uri="{A12FA001-AC4F-418D-AE19-62706E023703}">
                      <ahyp:hlinkClr xmlns:ahyp="http://schemas.microsoft.com/office/drawing/2018/hyperlinkcolor" val="tx"/>
                    </a:ext>
                  </a:extLst>
                </a:hlinkClick>
              </a:rPr>
              <a:t>18405297</a:t>
            </a:r>
            <a:r>
              <a:rPr lang="en-GB" sz="1600" dirty="0">
                <a:latin typeface="Times New Roman" pitchFamily="18"/>
                <a:cs typeface="Times New Roman" pitchFamily="18"/>
              </a:rPr>
              <a:t>. slide 6</a:t>
            </a:r>
          </a:p>
          <a:p>
            <a:pPr lvl="0">
              <a:lnSpc>
                <a:spcPct val="110000"/>
              </a:lnSpc>
            </a:pPr>
            <a:r>
              <a:rPr lang="en-GB" sz="1600" dirty="0">
                <a:latin typeface="Times New Roman" pitchFamily="18"/>
                <a:cs typeface="Times New Roman" pitchFamily="18"/>
                <a:hlinkClick r:id="rId10">
                  <a:extLst>
                    <a:ext uri="{A12FA001-AC4F-418D-AE19-62706E023703}">
                      <ahyp:hlinkClr xmlns:ahyp="http://schemas.microsoft.com/office/drawing/2018/hyperlinkcolor" val="tx"/>
                    </a:ext>
                  </a:extLst>
                </a:hlinkClick>
              </a:rPr>
              <a:t>http://everything.explained.today/The_Truman_Show/</a:t>
            </a:r>
            <a:r>
              <a:rPr lang="en-GB" sz="1600" dirty="0">
                <a:latin typeface="Times New Roman" pitchFamily="18"/>
                <a:cs typeface="Times New Roman" pitchFamily="18"/>
              </a:rPr>
              <a:t>  slide 7</a:t>
            </a:r>
          </a:p>
          <a:p>
            <a:pPr lvl="0">
              <a:lnSpc>
                <a:spcPct val="110000"/>
              </a:lnSpc>
            </a:pPr>
            <a:r>
              <a:rPr lang="en-GB" sz="1600" dirty="0">
                <a:latin typeface="Times New Roman" pitchFamily="18"/>
                <a:cs typeface="Times New Roman" pitchFamily="18"/>
                <a:hlinkClick r:id="rId11">
                  <a:extLst>
                    <a:ext uri="{A12FA001-AC4F-418D-AE19-62706E023703}">
                      <ahyp:hlinkClr xmlns:ahyp="http://schemas.microsoft.com/office/drawing/2018/hyperlinkcolor" val="tx"/>
                    </a:ext>
                  </a:extLst>
                </a:hlinkClick>
              </a:rPr>
              <a:t>https://www.rottentomatoes.com/m/truman_show/quotes/</a:t>
            </a:r>
            <a:r>
              <a:rPr lang="en-GB" sz="1600" dirty="0">
                <a:latin typeface="Times New Roman" pitchFamily="18"/>
                <a:cs typeface="Times New Roman" pitchFamily="18"/>
              </a:rPr>
              <a:t> slide 7</a:t>
            </a:r>
          </a:p>
          <a:p>
            <a:pPr lvl="0">
              <a:lnSpc>
                <a:spcPct val="110000"/>
              </a:lnSpc>
            </a:pPr>
            <a:r>
              <a:rPr lang="en-GB" sz="1600" dirty="0">
                <a:latin typeface="Times New Roman" pitchFamily="18"/>
                <a:cs typeface="Times New Roman" pitchFamily="18"/>
              </a:rPr>
              <a:t>Lecture notes from 20</a:t>
            </a:r>
            <a:r>
              <a:rPr lang="en-GB" sz="1600" baseline="30000" dirty="0">
                <a:latin typeface="Times New Roman" pitchFamily="18"/>
                <a:cs typeface="Times New Roman" pitchFamily="18"/>
              </a:rPr>
              <a:t>th</a:t>
            </a:r>
            <a:r>
              <a:rPr lang="en-GB" sz="1600" dirty="0">
                <a:latin typeface="Times New Roman" pitchFamily="18"/>
                <a:cs typeface="Times New Roman" pitchFamily="18"/>
              </a:rPr>
              <a:t> May 2019 </a:t>
            </a:r>
          </a:p>
          <a:p>
            <a:pPr marL="0" lvl="0" indent="0">
              <a:lnSpc>
                <a:spcPct val="110000"/>
              </a:lnSpc>
              <a:buNone/>
            </a:pPr>
            <a:endParaRPr lang="en-GB" dirty="0">
              <a:solidFill>
                <a:srgbClr val="D9D9D9"/>
              </a:solidFill>
              <a:latin typeface="Times New Roman" pitchFamily="18"/>
              <a:cs typeface="Times New Roman" pitchFamily="18"/>
            </a:endParaRPr>
          </a:p>
          <a:p>
            <a:pPr marL="0" lvl="0" indent="0">
              <a:lnSpc>
                <a:spcPct val="110000"/>
              </a:lnSpc>
              <a:buNone/>
            </a:pPr>
            <a:endParaRPr lang="en-GB" dirty="0">
              <a:latin typeface="Times New Roman" pitchFamily="18"/>
              <a:cs typeface="Times New Roman" pitchFamily="18"/>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79</TotalTime>
  <Words>622</Words>
  <Application>Microsoft Office PowerPoint</Application>
  <PresentationFormat>Widescreen</PresentationFormat>
  <Paragraphs>78</Paragraphs>
  <Slides>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Times New Roman</vt:lpstr>
      <vt:lpstr>Office Theme</vt:lpstr>
      <vt:lpstr>THE TRUMAN SHOW</vt:lpstr>
      <vt:lpstr>CONTENTS</vt:lpstr>
      <vt:lpstr>OVERVIEW OF FILM</vt:lpstr>
      <vt:lpstr>PLOT</vt:lpstr>
      <vt:lpstr>CAST OF CHARACTERS</vt:lpstr>
      <vt:lpstr>OUTLINE OF THEMES</vt:lpstr>
      <vt:lpstr>CRITICAL RESPONSES</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TRUMAN SHOW</dc:title>
  <dc:creator>customer</dc:creator>
  <cp:lastModifiedBy>customer</cp:lastModifiedBy>
  <cp:revision>6</cp:revision>
  <dcterms:created xsi:type="dcterms:W3CDTF">2019-06-05T15:19:11Z</dcterms:created>
  <dcterms:modified xsi:type="dcterms:W3CDTF">2019-06-05T16:39:02Z</dcterms:modified>
</cp:coreProperties>
</file>