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7559675" cy="106918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Click to edit the title text format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32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Arial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patient-safety/serious-incident-framework/" TargetMode="External"/><Relationship Id="rId3" Type="http://schemas.openxmlformats.org/officeDocument/2006/relationships/hyperlink" Target="https://doi.org/10.1136/bmjopen-2020-044563" TargetMode="External"/><Relationship Id="rId7" Type="http://schemas.openxmlformats.org/officeDocument/2006/relationships/hyperlink" Target="https://www.england.nhs.uk/publication/shared-commitment-to-quality-from-nqb/" TargetMode="External"/><Relationship Id="rId2" Type="http://schemas.openxmlformats.org/officeDocument/2006/relationships/hyperlink" Target="https://doi.org/10.1136/bmjoq-2025-003432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nice.org.uk/guidance/cg190" TargetMode="External"/><Relationship Id="rId5" Type="http://schemas.openxmlformats.org/officeDocument/2006/relationships/hyperlink" Target="https://doi.org/10.1136/bmjqs-2015-004732" TargetMode="External"/><Relationship Id="rId4" Type="http://schemas.openxmlformats.org/officeDocument/2006/relationships/hyperlink" Target="https://www.cqc.org.uk/press-release/cqc-finds-improvements-services-run-shrewsbury-and-telford-hospital-nhs-trust-more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97/PTS.0000000000000810" TargetMode="External"/><Relationship Id="rId3" Type="http://schemas.openxmlformats.org/officeDocument/2006/relationships/hyperlink" Target="https://doi.org/10.1186/1472-6963-14-61" TargetMode="External"/><Relationship Id="rId7" Type="http://schemas.openxmlformats.org/officeDocument/2006/relationships/hyperlink" Target="https://www.bbc.com/news/articles/cql7v65d569o" TargetMode="External"/><Relationship Id="rId2" Type="http://schemas.openxmlformats.org/officeDocument/2006/relationships/hyperlink" Target="https://www.gov.uk/government/publications/final-report-of-the-ockenden-review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tayntons.co.uk/the-crucial-conversation-on-maternity-care-failures-a-panorama-insight/" TargetMode="External"/><Relationship Id="rId5" Type="http://schemas.openxmlformats.org/officeDocument/2006/relationships/hyperlink" Target="https://doi.org/10.1136/bmj.320.7237.768" TargetMode="External"/><Relationship Id="rId4" Type="http://schemas.openxmlformats.org/officeDocument/2006/relationships/hyperlink" Target="https://doi.org/10.1136/bmjqs-2012-00129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/>
          <p:cNvSpPr/>
          <p:nvPr/>
        </p:nvSpPr>
        <p:spPr>
          <a:xfrm>
            <a:off x="0" y="0"/>
            <a:ext cx="5760360" cy="6857640"/>
          </a:xfrm>
          <a:prstGeom prst="rect">
            <a:avLst/>
          </a:prstGeom>
          <a:solidFill>
            <a:srgbClr val="071A2B">
              <a:alpha val="90000"/>
            </a:srgbClr>
          </a:solidFill>
          <a:ln w="12700">
            <a:solidFill>
              <a:srgbClr val="071A2B">
                <a:alpha val="0"/>
              </a:srgbClr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" name="Shape 1"/>
          <p:cNvSpPr/>
          <p:nvPr/>
        </p:nvSpPr>
        <p:spPr>
          <a:xfrm>
            <a:off x="5760720" y="0"/>
            <a:ext cx="91080" cy="6857640"/>
          </a:xfrm>
          <a:prstGeom prst="rect">
            <a:avLst/>
          </a:prstGeom>
          <a:solidFill>
            <a:srgbClr val="2CA6A4">
              <a:alpha val="95000"/>
            </a:srgbClr>
          </a:solidFill>
          <a:ln w="12700">
            <a:solidFill>
              <a:srgbClr val="2CA6A4">
                <a:alpha val="0"/>
              </a:srgbClr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" name="Text 2"/>
          <p:cNvSpPr/>
          <p:nvPr/>
        </p:nvSpPr>
        <p:spPr>
          <a:xfrm>
            <a:off x="640080" y="580103"/>
            <a:ext cx="4571640" cy="1294057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3200" b="1" u="none" strike="noStrike" dirty="0">
                <a:solidFill>
                  <a:srgbClr val="FFFFFF"/>
                </a:solidFill>
                <a:effectLst/>
                <a:uFillTx/>
                <a:latin typeface="Arial"/>
              </a:rPr>
              <a:t>A Critical Evaluation of</a:t>
            </a:r>
            <a:endParaRPr lang="en-US" sz="32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3200" b="1" u="none" strike="noStrike" dirty="0">
                <a:solidFill>
                  <a:srgbClr val="FFFFFF"/>
                </a:solidFill>
                <a:effectLst/>
                <a:uFillTx/>
                <a:latin typeface="Arial"/>
              </a:rPr>
              <a:t>Maternity Care Failures</a:t>
            </a:r>
            <a:endParaRPr lang="en-US" sz="32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6" name="Text 3"/>
          <p:cNvSpPr/>
          <p:nvPr/>
        </p:nvSpPr>
        <p:spPr>
          <a:xfrm>
            <a:off x="612540" y="1805219"/>
            <a:ext cx="4434480" cy="502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 lnSpcReduction="10000"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800" b="0" u="none" strike="noStrike" dirty="0">
                <a:solidFill>
                  <a:srgbClr val="9AE6E6"/>
                </a:solidFill>
                <a:effectLst/>
                <a:uFillTx/>
                <a:latin typeface="Arial"/>
              </a:rPr>
              <a:t>Case study: Shrewsbury and Telford Hospital NHS Trust, UK</a:t>
            </a:r>
            <a:endParaRPr lang="en-US" sz="18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7" name="Shape 4"/>
          <p:cNvSpPr/>
          <p:nvPr/>
        </p:nvSpPr>
        <p:spPr>
          <a:xfrm>
            <a:off x="589680" y="2376900"/>
            <a:ext cx="4343400" cy="360"/>
          </a:xfrm>
          <a:prstGeom prst="line">
            <a:avLst/>
          </a:prstGeom>
          <a:ln w="15240">
            <a:solidFill>
              <a:srgbClr val="D9E2EC">
                <a:alpha val="70000"/>
              </a:srgbClr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>
            <a:noAutofit/>
          </a:bodyPr>
          <a:lstStyle/>
          <a:p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8" name="Text 5"/>
          <p:cNvSpPr/>
          <p:nvPr/>
        </p:nvSpPr>
        <p:spPr>
          <a:xfrm>
            <a:off x="383940" y="2560679"/>
            <a:ext cx="4663080" cy="8224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0" u="none" strike="noStrike" dirty="0">
                <a:solidFill>
                  <a:srgbClr val="FFFFFF"/>
                </a:solidFill>
                <a:effectLst/>
                <a:uFillTx/>
                <a:latin typeface="Arial"/>
              </a:rPr>
              <a:t>LCHS7006 Quality Assurance and Service Improvements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  <a:p>
            <a:pPr algn="ct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0" u="none" strike="noStrike" dirty="0">
                <a:solidFill>
                  <a:srgbClr val="FFFFFF"/>
                </a:solidFill>
                <a:effectLst/>
                <a:uFillTx/>
                <a:latin typeface="Arial"/>
              </a:rPr>
              <a:t>Component 1: Individual Presentation</a:t>
            </a:r>
            <a:endParaRPr lang="en-US" sz="16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9" name="Text 6"/>
          <p:cNvSpPr/>
          <p:nvPr/>
        </p:nvSpPr>
        <p:spPr>
          <a:xfrm>
            <a:off x="294968" y="4024359"/>
            <a:ext cx="5279922" cy="2253537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rmAutofit/>
          </a:bodyPr>
          <a:lstStyle/>
          <a:p>
            <a:pPr>
              <a:tabLst>
                <a:tab pos="0" algn="l"/>
              </a:tabLst>
            </a:pPr>
            <a:r>
              <a:rPr lang="en-US" sz="2000" b="0" u="none" strike="noStrike" dirty="0">
                <a:solidFill>
                  <a:srgbClr val="DDEFF1"/>
                </a:solidFill>
                <a:effectLst/>
                <a:uFillTx/>
                <a:latin typeface="Arial"/>
              </a:rPr>
              <a:t>Student name: </a:t>
            </a:r>
            <a:r>
              <a:rPr lang="en-US" sz="2000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Ashraf Ullah</a:t>
            </a:r>
            <a:r>
              <a:rPr lang="en-US" sz="2000" b="0" u="none" strike="noStrike" dirty="0">
                <a:solidFill>
                  <a:schemeClr val="bg1"/>
                </a:solidFill>
                <a:effectLst/>
                <a:uFillTx/>
                <a:latin typeface="Arial"/>
              </a:rPr>
              <a:t> </a:t>
            </a:r>
          </a:p>
          <a:p>
            <a:pPr>
              <a:tabLst>
                <a:tab pos="0" algn="l"/>
              </a:tabLst>
            </a:pPr>
            <a:r>
              <a:rPr lang="en-US" sz="2000" b="0" u="none" strike="noStrike" dirty="0">
                <a:solidFill>
                  <a:srgbClr val="DDEFF1"/>
                </a:solidFill>
                <a:effectLst/>
                <a:uFillTx/>
                <a:latin typeface="Arial"/>
              </a:rPr>
              <a:t>Student ID: </a:t>
            </a:r>
            <a:r>
              <a:rPr lang="en-US" sz="2000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2503813</a:t>
            </a:r>
            <a:endParaRPr lang="en-US" sz="2000" b="0" u="none" strike="noStrike" dirty="0">
              <a:solidFill>
                <a:schemeClr val="bg1"/>
              </a:solidFill>
              <a:effectLst/>
              <a:uFillTx/>
              <a:latin typeface="Arial"/>
            </a:endParaRPr>
          </a:p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000" b="0" u="none" strike="noStrike" dirty="0">
                <a:solidFill>
                  <a:srgbClr val="DDEFF1"/>
                </a:solidFill>
                <a:effectLst/>
                <a:uFillTx/>
                <a:latin typeface="Arial"/>
              </a:rPr>
              <a:t>Lecturer: </a:t>
            </a:r>
            <a:r>
              <a:rPr lang="en-US" sz="2000" b="0" u="none" strike="noStrike" dirty="0">
                <a:solidFill>
                  <a:schemeClr val="bg1"/>
                </a:solidFill>
                <a:effectLst/>
                <a:uFillTx/>
                <a:latin typeface="Arial"/>
              </a:rPr>
              <a:t>Dr Fahad Khan</a:t>
            </a:r>
          </a:p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000" dirty="0">
                <a:solidFill>
                  <a:srgbClr val="DDEFF1"/>
                </a:solidFill>
                <a:latin typeface="Arial"/>
              </a:rPr>
              <a:t>Date of Submission: </a:t>
            </a:r>
            <a:r>
              <a:rPr lang="en-US" sz="2000" dirty="0">
                <a:solidFill>
                  <a:schemeClr val="bg1"/>
                </a:solidFill>
                <a:latin typeface="Arial"/>
              </a:rPr>
              <a:t>19</a:t>
            </a:r>
            <a:r>
              <a:rPr lang="en-US" sz="2000" baseline="30000" dirty="0">
                <a:solidFill>
                  <a:schemeClr val="bg1"/>
                </a:solidFill>
                <a:latin typeface="Arial"/>
              </a:rPr>
              <a:t>th</a:t>
            </a:r>
            <a:r>
              <a:rPr lang="en-US" sz="2000" dirty="0">
                <a:solidFill>
                  <a:schemeClr val="bg1"/>
                </a:solidFill>
                <a:latin typeface="Arial"/>
              </a:rPr>
              <a:t> October, 2026</a:t>
            </a:r>
            <a:endParaRPr lang="en-US" sz="2000" b="0" u="none" strike="noStrike" dirty="0">
              <a:solidFill>
                <a:schemeClr val="bg1"/>
              </a:solidFill>
              <a:effectLst/>
              <a:uFillTx/>
              <a:latin typeface="Arial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8151119-1437-D55A-6A97-0F4E0BEA942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06080" y="-32446"/>
            <a:ext cx="6385920" cy="66790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7E1F05A-6A23-A488-94C3-9CE592E7BD71}"/>
              </a:ext>
            </a:extLst>
          </p:cNvPr>
          <p:cNvSpPr txBox="1"/>
          <p:nvPr/>
        </p:nvSpPr>
        <p:spPr>
          <a:xfrm>
            <a:off x="8308257" y="6580641"/>
            <a:ext cx="224175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Source: Tooley (2026)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hape 2"/>
          <p:cNvSpPr/>
          <p:nvPr/>
        </p:nvSpPr>
        <p:spPr>
          <a:xfrm>
            <a:off x="777240" y="713160"/>
            <a:ext cx="4315680" cy="5348880"/>
          </a:xfrm>
          <a:prstGeom prst="rect">
            <a:avLst/>
          </a:prstGeom>
          <a:solidFill>
            <a:srgbClr val="091E2F">
              <a:alpha val="82000"/>
            </a:srgbClr>
          </a:solidFill>
          <a:ln w="12700">
            <a:solidFill>
              <a:srgbClr val="78909C">
                <a:alpha val="60000"/>
              </a:srgbClr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08B1432-559D-2E58-8868-5347F436C2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192000" cy="6627565"/>
          </a:xfrm>
          <a:prstGeom prst="rect">
            <a:avLst/>
          </a:prstGeom>
        </p:spPr>
      </p:pic>
      <p:sp>
        <p:nvSpPr>
          <p:cNvPr id="17" name="Text 5"/>
          <p:cNvSpPr/>
          <p:nvPr/>
        </p:nvSpPr>
        <p:spPr>
          <a:xfrm>
            <a:off x="11384280" y="6419160"/>
            <a:ext cx="41112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400" b="0" u="none" strike="noStrike">
                <a:solidFill>
                  <a:srgbClr val="8AA4B6"/>
                </a:solidFill>
                <a:effectLst/>
                <a:uFillTx/>
                <a:latin typeface="Arial"/>
                <a:ea typeface="Arial"/>
              </a:rPr>
              <a:t>02</a:t>
            </a:r>
            <a:endParaRPr lang="en-US" sz="14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A4912F5-C198-80D3-A8B2-D92AC382FA9B}"/>
              </a:ext>
            </a:extLst>
          </p:cNvPr>
          <p:cNvSpPr/>
          <p:nvPr/>
        </p:nvSpPr>
        <p:spPr>
          <a:xfrm>
            <a:off x="194262" y="393539"/>
            <a:ext cx="5901738" cy="6025621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chemeClr val="tx1"/>
                </a:solidFill>
              </a:rPr>
              <a:t>Title slide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chemeClr val="tx1"/>
                </a:solidFill>
              </a:rPr>
              <a:t> Content table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400" dirty="0" err="1">
                <a:solidFill>
                  <a:schemeClr val="tx1"/>
                </a:solidFill>
              </a:rPr>
              <a:t>SaTH</a:t>
            </a:r>
            <a:r>
              <a:rPr lang="en-US" sz="2400" dirty="0">
                <a:solidFill>
                  <a:schemeClr val="tx1"/>
                </a:solidFill>
              </a:rPr>
              <a:t> maternity case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chemeClr val="tx1"/>
                </a:solidFill>
              </a:rPr>
              <a:t>Overview of maternity care failures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chemeClr val="tx1"/>
                </a:solidFill>
              </a:rPr>
              <a:t>Swiss Cheese Model: systemic failures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chemeClr val="tx1"/>
                </a:solidFill>
              </a:rPr>
              <a:t>Application of the Swiss Cheese Model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chemeClr val="tx1"/>
                </a:solidFill>
              </a:rPr>
              <a:t>The Benchmarking Gap: National Standards Unmet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chemeClr val="tx1"/>
                </a:solidFill>
              </a:rPr>
              <a:t>Component 2: the report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chemeClr val="tx1"/>
                </a:solidFill>
              </a:rPr>
              <a:t>Acronyms and key terms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chemeClr val="tx1"/>
                </a:solidFill>
              </a:rPr>
              <a:t>Reference list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813039-D65C-FB20-BB96-D555178008FE}"/>
              </a:ext>
            </a:extLst>
          </p:cNvPr>
          <p:cNvSpPr txBox="1"/>
          <p:nvPr/>
        </p:nvSpPr>
        <p:spPr>
          <a:xfrm>
            <a:off x="196796" y="6597217"/>
            <a:ext cx="54765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Source: Thompson (2024)</a:t>
            </a:r>
          </a:p>
          <a:p>
            <a:endParaRPr lang="en-US" sz="1200" dirty="0"/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FF20406F-DC8D-4D4B-6D31-EA155560ACE7}"/>
              </a:ext>
            </a:extLst>
          </p:cNvPr>
          <p:cNvSpPr/>
          <p:nvPr/>
        </p:nvSpPr>
        <p:spPr>
          <a:xfrm>
            <a:off x="7810404" y="2619301"/>
            <a:ext cx="4381596" cy="1388962"/>
          </a:xfrm>
          <a:prstGeom prst="lef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b="1" dirty="0"/>
              <a:t>Table of Content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51E2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"/>
          <p:cNvSpPr/>
          <p:nvPr/>
        </p:nvSpPr>
        <p:spPr>
          <a:xfrm>
            <a:off x="521280" y="283320"/>
            <a:ext cx="11082240" cy="493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2800" b="1" u="none" strike="noStrike">
                <a:solidFill>
                  <a:srgbClr val="FFFFFF"/>
                </a:solidFill>
                <a:effectLst/>
                <a:uFillTx/>
                <a:latin typeface="Arial"/>
              </a:rPr>
              <a:t>The Shrewsbury and Telford Maternity Case</a:t>
            </a:r>
            <a:endParaRPr lang="en-US" sz="2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19" name="Rectangle 2"/>
          <p:cNvSpPr/>
          <p:nvPr/>
        </p:nvSpPr>
        <p:spPr>
          <a:xfrm>
            <a:off x="539640" y="831960"/>
            <a:ext cx="1243080" cy="40680"/>
          </a:xfrm>
          <a:prstGeom prst="rect">
            <a:avLst/>
          </a:prstGeom>
          <a:solidFill>
            <a:srgbClr val="FFCC5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-3960" rIns="90000" bIns="-396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2400" b="0" u="none" strike="noStrike">
              <a:solidFill>
                <a:schemeClr val="lt1"/>
              </a:solidFill>
              <a:effectLst/>
              <a:uFillTx/>
              <a:latin typeface="Arial"/>
            </a:endParaRPr>
          </a:p>
        </p:txBody>
      </p:sp>
      <p:sp>
        <p:nvSpPr>
          <p:cNvPr id="20" name="TextBox 3"/>
          <p:cNvSpPr/>
          <p:nvPr/>
        </p:nvSpPr>
        <p:spPr>
          <a:xfrm>
            <a:off x="548640" y="1015344"/>
            <a:ext cx="10972440" cy="282672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25560" tIns="10800" rIns="25560" bIns="7200" anchor="ctr">
            <a:spAutoFit/>
          </a:bodyPr>
          <a:lstStyle/>
          <a:p>
            <a:pPr defTabSz="914400">
              <a:lnSpc>
                <a:spcPct val="102000"/>
              </a:lnSpc>
            </a:pPr>
            <a:r>
              <a:rPr lang="en-US" b="0" u="none" strike="noStrike">
                <a:solidFill>
                  <a:srgbClr val="86E3EA"/>
                </a:solidFill>
                <a:effectLst/>
                <a:uFillTx/>
                <a:latin typeface="Arial"/>
              </a:rPr>
              <a:t>The Ockenden Review documents decades of harm and missed learning. (Ockenden, 2022)</a:t>
            </a:r>
            <a:endParaRPr lang="en-US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21" name="Rounded Rectangle 4"/>
          <p:cNvSpPr/>
          <p:nvPr/>
        </p:nvSpPr>
        <p:spPr>
          <a:xfrm>
            <a:off x="516780" y="1778200"/>
            <a:ext cx="4160160" cy="4465354"/>
          </a:xfrm>
          <a:prstGeom prst="roundRect">
            <a:avLst>
              <a:gd name="adj" fmla="val 6000"/>
            </a:avLst>
          </a:prstGeom>
          <a:solidFill>
            <a:srgbClr val="072D42"/>
          </a:solidFill>
          <a:ln w="10160">
            <a:solidFill>
              <a:srgbClr val="087E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2400" b="0" u="none" strike="noStrike">
              <a:solidFill>
                <a:schemeClr val="lt1"/>
              </a:solidFill>
              <a:effectLst/>
              <a:uFillTx/>
              <a:latin typeface="Arial"/>
            </a:endParaRPr>
          </a:p>
        </p:txBody>
      </p:sp>
      <p:sp>
        <p:nvSpPr>
          <p:cNvPr id="22" name="TextBox 5"/>
          <p:cNvSpPr/>
          <p:nvPr/>
        </p:nvSpPr>
        <p:spPr>
          <a:xfrm>
            <a:off x="831960" y="1745861"/>
            <a:ext cx="3675600" cy="312039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25560" tIns="10800" rIns="25560" bIns="7200" anchor="ctr">
            <a:spAutoFit/>
          </a:bodyPr>
          <a:lstStyle/>
          <a:p>
            <a:pPr defTabSz="914400">
              <a:lnSpc>
                <a:spcPct val="102000"/>
              </a:lnSpc>
            </a:pPr>
            <a:r>
              <a:rPr lang="en-US" sz="2000" b="1" u="none" strike="noStrike" dirty="0">
                <a:solidFill>
                  <a:srgbClr val="86E3EA"/>
                </a:solidFill>
                <a:effectLst/>
                <a:uFillTx/>
                <a:latin typeface="Arial"/>
              </a:rPr>
              <a:t>Case profile</a:t>
            </a:r>
            <a:r>
              <a:rPr lang="en-US" sz="2000" b="0" u="none" strike="noStrike" dirty="0">
                <a:solidFill>
                  <a:srgbClr val="86E3EA"/>
                </a:solidFill>
                <a:effectLst/>
                <a:uFillTx/>
                <a:latin typeface="Arial"/>
              </a:rPr>
              <a:t> (</a:t>
            </a:r>
            <a:r>
              <a:rPr lang="en-US" sz="2000" b="0" u="none" strike="noStrike" dirty="0" err="1">
                <a:solidFill>
                  <a:srgbClr val="86E3EA"/>
                </a:solidFill>
                <a:effectLst/>
                <a:uFillTx/>
                <a:latin typeface="Arial"/>
              </a:rPr>
              <a:t>Ockenden</a:t>
            </a:r>
            <a:r>
              <a:rPr lang="en-US" sz="2000" b="0" u="none" strike="noStrike" dirty="0">
                <a:solidFill>
                  <a:srgbClr val="86E3EA"/>
                </a:solidFill>
                <a:effectLst/>
                <a:uFillTx/>
                <a:latin typeface="Arial"/>
              </a:rPr>
              <a:t>, 2022)</a:t>
            </a:r>
            <a:endParaRPr lang="en-US" sz="2000" b="0" u="none" strike="noStrike" dirty="0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23" name="TextBox 6"/>
          <p:cNvSpPr/>
          <p:nvPr/>
        </p:nvSpPr>
        <p:spPr>
          <a:xfrm>
            <a:off x="831960" y="2267640"/>
            <a:ext cx="1023840" cy="276999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b="1" u="none" strike="noStrike">
                <a:solidFill>
                  <a:srgbClr val="82DFE1"/>
                </a:solidFill>
                <a:effectLst/>
                <a:uFillTx/>
                <a:latin typeface="Arial"/>
              </a:rPr>
              <a:t>Trust</a:t>
            </a:r>
            <a:endParaRPr lang="en-US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24" name="TextBox 7"/>
          <p:cNvSpPr/>
          <p:nvPr/>
        </p:nvSpPr>
        <p:spPr>
          <a:xfrm>
            <a:off x="1938600" y="2240280"/>
            <a:ext cx="2633472" cy="749808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sz="1500">
                <a:solidFill>
                  <a:srgbClr val="FFFFFF"/>
                </a:solidFill>
                <a:latin typeface="Arial"/>
              </a:rPr>
              <a:t>The Shrewsbury and
Telford Hospital NHS
Trust</a:t>
            </a:r>
          </a:p>
        </p:txBody>
      </p:sp>
      <p:sp>
        <p:nvSpPr>
          <p:cNvPr id="25" name="TextBox 8"/>
          <p:cNvSpPr/>
          <p:nvPr/>
        </p:nvSpPr>
        <p:spPr>
          <a:xfrm>
            <a:off x="831960" y="3118104"/>
            <a:ext cx="1023840" cy="276999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b="1" u="none" strike="noStrike">
                <a:solidFill>
                  <a:srgbClr val="82DFE1"/>
                </a:solidFill>
                <a:effectLst/>
                <a:uFillTx/>
                <a:latin typeface="Arial"/>
              </a:rPr>
              <a:t>Services</a:t>
            </a:r>
            <a:endParaRPr lang="en-US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26" name="TextBox 9"/>
          <p:cNvSpPr/>
          <p:nvPr/>
        </p:nvSpPr>
        <p:spPr>
          <a:xfrm>
            <a:off x="1938600" y="3090672"/>
            <a:ext cx="2514240" cy="484632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b="0" u="none" strike="noStrike">
                <a:solidFill>
                  <a:srgbClr val="FFFFFF"/>
                </a:solidFill>
                <a:effectLst/>
                <a:uFillTx/>
                <a:latin typeface="Arial"/>
              </a:rPr>
              <a:t>Maternity and neonatal care</a:t>
            </a:r>
          </a:p>
        </p:txBody>
      </p:sp>
      <p:sp>
        <p:nvSpPr>
          <p:cNvPr id="27" name="TextBox 10"/>
          <p:cNvSpPr/>
          <p:nvPr/>
        </p:nvSpPr>
        <p:spPr>
          <a:xfrm>
            <a:off x="831960" y="3694176"/>
            <a:ext cx="1023840" cy="276999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b="1" u="none" strike="noStrike">
                <a:solidFill>
                  <a:srgbClr val="82DFE1"/>
                </a:solidFill>
                <a:effectLst/>
                <a:uFillTx/>
                <a:latin typeface="Arial"/>
              </a:rPr>
              <a:t>Period</a:t>
            </a:r>
            <a:endParaRPr lang="en-US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28" name="TextBox 11"/>
          <p:cNvSpPr/>
          <p:nvPr/>
        </p:nvSpPr>
        <p:spPr>
          <a:xfrm>
            <a:off x="1938600" y="3666744"/>
            <a:ext cx="2514240" cy="484632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b="0" u="none" strike="noStrike">
                <a:solidFill>
                  <a:srgbClr val="FFFFFF"/>
                </a:solidFill>
                <a:effectLst/>
                <a:uFillTx/>
                <a:latin typeface="Arial"/>
              </a:rPr>
              <a:t>Cases from 1973 to 2020</a:t>
            </a:r>
          </a:p>
        </p:txBody>
      </p:sp>
      <p:sp>
        <p:nvSpPr>
          <p:cNvPr id="29" name="TextBox 12"/>
          <p:cNvSpPr/>
          <p:nvPr/>
        </p:nvSpPr>
        <p:spPr>
          <a:xfrm>
            <a:off x="831960" y="4261104"/>
            <a:ext cx="1023840" cy="276999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b="0" u="none" strike="noStrike">
                <a:solidFill>
                  <a:srgbClr val="82DFE1"/>
                </a:solidFill>
                <a:effectLst/>
                <a:uFillTx/>
                <a:latin typeface="Arial"/>
              </a:rPr>
              <a:t>Review</a:t>
            </a:r>
            <a:endParaRPr lang="en-US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0" name="TextBox 13"/>
          <p:cNvSpPr/>
          <p:nvPr/>
        </p:nvSpPr>
        <p:spPr>
          <a:xfrm>
            <a:off x="1938600" y="4233672"/>
            <a:ext cx="2514240" cy="484632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b="0" u="none" strike="noStrike">
                <a:solidFill>
                  <a:srgbClr val="FFFFFF"/>
                </a:solidFill>
                <a:effectLst/>
                <a:uFillTx/>
                <a:latin typeface="Arial"/>
              </a:rPr>
              <a:t>Final Ockenden Review, 2022</a:t>
            </a:r>
          </a:p>
        </p:txBody>
      </p:sp>
      <p:sp>
        <p:nvSpPr>
          <p:cNvPr id="31" name="Rounded Rectangle 14"/>
          <p:cNvSpPr/>
          <p:nvPr/>
        </p:nvSpPr>
        <p:spPr>
          <a:xfrm>
            <a:off x="831960" y="4892040"/>
            <a:ext cx="3584160" cy="694440"/>
          </a:xfrm>
          <a:prstGeom prst="roundRect">
            <a:avLst>
              <a:gd name="adj" fmla="val 6000"/>
            </a:avLst>
          </a:prstGeom>
          <a:solidFill>
            <a:srgbClr val="0C364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2800" b="0" u="none" strike="noStrike">
              <a:solidFill>
                <a:schemeClr val="lt1"/>
              </a:solidFill>
              <a:effectLst/>
              <a:uFillTx/>
              <a:latin typeface="Arial"/>
            </a:endParaRPr>
          </a:p>
        </p:txBody>
      </p:sp>
      <p:sp>
        <p:nvSpPr>
          <p:cNvPr id="32" name="TextBox 15"/>
          <p:cNvSpPr/>
          <p:nvPr/>
        </p:nvSpPr>
        <p:spPr>
          <a:xfrm>
            <a:off x="685080" y="4964441"/>
            <a:ext cx="4012980" cy="312039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25560" tIns="10800" rIns="25560" bIns="7200" anchor="ctr">
            <a:spAutoFit/>
          </a:bodyPr>
          <a:lstStyle/>
          <a:p>
            <a:pPr defTabSz="914400">
              <a:lnSpc>
                <a:spcPct val="102000"/>
              </a:lnSpc>
            </a:pPr>
            <a:r>
              <a:rPr lang="en-US" sz="2000" b="1" u="none" strike="noStrike" dirty="0">
                <a:solidFill>
                  <a:srgbClr val="FFC44D"/>
                </a:solidFill>
                <a:effectLst/>
                <a:uFillTx/>
                <a:latin typeface="Arial"/>
              </a:rPr>
              <a:t>1,486 families  |  1,592 incidents</a:t>
            </a:r>
            <a:endParaRPr lang="en-US" sz="2000" b="0" u="none" strike="noStrike" dirty="0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3" name="TextBox 16"/>
          <p:cNvSpPr/>
          <p:nvPr/>
        </p:nvSpPr>
        <p:spPr>
          <a:xfrm>
            <a:off x="678180" y="5512352"/>
            <a:ext cx="3891720" cy="565185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25560" tIns="10800" rIns="25560" bIns="7200" anchor="ctr">
            <a:spAutoFit/>
          </a:bodyPr>
          <a:lstStyle/>
          <a:p>
            <a:pPr defTabSz="914400">
              <a:lnSpc>
                <a:spcPct val="102000"/>
              </a:lnSpc>
            </a:pPr>
            <a:r>
              <a:rPr lang="en-US" b="0" u="none" strike="noStrike" dirty="0">
                <a:solidFill>
                  <a:srgbClr val="CDE4ED"/>
                </a:solidFill>
                <a:effectLst/>
                <a:uFillTx/>
                <a:latin typeface="Arial"/>
              </a:rPr>
              <a:t>Reviewed cases; not a Trust-wide birth denominator.</a:t>
            </a:r>
            <a:r>
              <a:rPr lang="en-US" b="0" u="none" strike="noStrike" dirty="0">
                <a:solidFill>
                  <a:srgbClr val="86E3EA"/>
                </a:solidFill>
                <a:effectLst/>
                <a:uFillTx/>
                <a:latin typeface="Arial"/>
              </a:rPr>
              <a:t> (</a:t>
            </a:r>
            <a:r>
              <a:rPr lang="en-US" b="0" u="none" strike="noStrike" dirty="0" err="1">
                <a:solidFill>
                  <a:srgbClr val="86E3EA"/>
                </a:solidFill>
                <a:effectLst/>
                <a:uFillTx/>
                <a:latin typeface="Arial"/>
              </a:rPr>
              <a:t>Ockenden</a:t>
            </a:r>
            <a:r>
              <a:rPr lang="en-US" b="0" u="none" strike="noStrike" dirty="0">
                <a:solidFill>
                  <a:srgbClr val="86E3EA"/>
                </a:solidFill>
                <a:effectLst/>
                <a:uFillTx/>
                <a:latin typeface="Arial"/>
              </a:rPr>
              <a:t>, 2022)</a:t>
            </a:r>
            <a:endParaRPr lang="en-US" b="0" u="none" strike="noStrike" dirty="0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4" name="TextBox 17"/>
          <p:cNvSpPr/>
          <p:nvPr/>
        </p:nvSpPr>
        <p:spPr>
          <a:xfrm>
            <a:off x="5797260" y="1685514"/>
            <a:ext cx="6217560" cy="365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sz="1900" b="1">
                <a:solidFill>
                  <a:srgbClr val="86E3EA"/>
                </a:solidFill>
                <a:latin typeface="Arial"/>
              </a:rPr>
              <a:t>Key findings from reviewed cases</a:t>
            </a:r>
            <a:endParaRPr lang="en-US" sz="2400" b="0" u="none" strike="noStrike" dirty="0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5" name="Rounded Rectangle 18"/>
          <p:cNvSpPr/>
          <p:nvPr/>
        </p:nvSpPr>
        <p:spPr>
          <a:xfrm>
            <a:off x="5120640" y="2240279"/>
            <a:ext cx="2011320" cy="2737541"/>
          </a:xfrm>
          <a:prstGeom prst="roundRect">
            <a:avLst>
              <a:gd name="adj" fmla="val 6000"/>
            </a:avLst>
          </a:prstGeom>
          <a:solidFill>
            <a:srgbClr val="0C364E"/>
          </a:solidFill>
          <a:ln w="10160">
            <a:solidFill>
              <a:srgbClr val="087E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2400" b="0" u="none" strike="noStrike">
              <a:solidFill>
                <a:schemeClr val="lt1"/>
              </a:solidFill>
              <a:effectLst/>
              <a:uFillTx/>
              <a:latin typeface="Arial"/>
            </a:endParaRPr>
          </a:p>
        </p:txBody>
      </p:sp>
      <p:sp>
        <p:nvSpPr>
          <p:cNvPr id="36" name="TextBox 19"/>
          <p:cNvSpPr/>
          <p:nvPr/>
        </p:nvSpPr>
        <p:spPr>
          <a:xfrm>
            <a:off x="5230440" y="2423160"/>
            <a:ext cx="1791720" cy="553998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3600" b="1" u="none" strike="noStrike">
                <a:solidFill>
                  <a:srgbClr val="FFCC58"/>
                </a:solidFill>
                <a:effectLst/>
                <a:uFillTx/>
                <a:latin typeface="Arial"/>
              </a:rPr>
              <a:t>75%</a:t>
            </a:r>
            <a:endParaRPr lang="en-US" sz="36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7" name="TextBox 20"/>
          <p:cNvSpPr/>
          <p:nvPr/>
        </p:nvSpPr>
        <p:spPr>
          <a:xfrm>
            <a:off x="5106780" y="3174825"/>
            <a:ext cx="2039040" cy="615553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0" tIns="0" rIns="0" bIns="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u="none" strike="noStrike" dirty="0">
                <a:solidFill>
                  <a:srgbClr val="FFFFFF"/>
                </a:solidFill>
                <a:effectLst/>
                <a:uFillTx/>
                <a:latin typeface="Arial"/>
              </a:rPr>
              <a:t>9 of 12 maternal deaths</a:t>
            </a:r>
            <a:endParaRPr lang="en-US" sz="2000" b="0" u="none" strike="noStrike" dirty="0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8" name="TextBox 21"/>
          <p:cNvSpPr/>
          <p:nvPr/>
        </p:nvSpPr>
        <p:spPr>
          <a:xfrm>
            <a:off x="5248800" y="4070863"/>
            <a:ext cx="1883160" cy="827945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25560" tIns="4680" rIns="25560" bIns="4680" anchor="ctr">
            <a:spAutoFit/>
          </a:bodyPr>
          <a:lstStyle/>
          <a:p>
            <a:pPr algn="ctr"/>
            <a:r>
              <a:rPr lang="en-US" b="0" u="none" strike="noStrike" dirty="0">
                <a:solidFill>
                  <a:srgbClr val="F7FBFF"/>
                </a:solidFill>
                <a:effectLst/>
                <a:uFillTx/>
                <a:latin typeface="Arial"/>
              </a:rPr>
              <a:t>Significant or major</a:t>
            </a:r>
            <a:endParaRPr lang="en-US" b="0" u="none" strike="noStrike" dirty="0">
              <a:solidFill>
                <a:srgbClr val="FFFFFF"/>
              </a:solidFill>
              <a:effectLst/>
              <a:uFillTx/>
              <a:latin typeface="Arial"/>
            </a:endParaRPr>
          </a:p>
          <a:p>
            <a:pPr algn="ctr" defTabSz="914400">
              <a:lnSpc>
                <a:spcPct val="102000"/>
              </a:lnSpc>
            </a:pPr>
            <a:r>
              <a:rPr lang="en-US" b="0" u="none" strike="noStrike" dirty="0">
                <a:solidFill>
                  <a:srgbClr val="F7FBFF"/>
                </a:solidFill>
                <a:effectLst/>
                <a:uFillTx/>
                <a:latin typeface="Arial"/>
              </a:rPr>
              <a:t>care concerns</a:t>
            </a:r>
            <a:endParaRPr lang="en-US" b="0" u="none" strike="noStrike" dirty="0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9" name="Rounded Rectangle 22"/>
          <p:cNvSpPr/>
          <p:nvPr/>
        </p:nvSpPr>
        <p:spPr>
          <a:xfrm>
            <a:off x="7278480" y="2240279"/>
            <a:ext cx="2011320" cy="2737541"/>
          </a:xfrm>
          <a:prstGeom prst="roundRect">
            <a:avLst>
              <a:gd name="adj" fmla="val 6000"/>
            </a:avLst>
          </a:prstGeom>
          <a:solidFill>
            <a:srgbClr val="0C364E"/>
          </a:solidFill>
          <a:ln w="10160">
            <a:solidFill>
              <a:srgbClr val="087E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2400" b="0" u="none" strike="noStrike">
              <a:solidFill>
                <a:schemeClr val="lt1"/>
              </a:solidFill>
              <a:effectLst/>
              <a:uFillTx/>
              <a:latin typeface="Arial"/>
            </a:endParaRPr>
          </a:p>
        </p:txBody>
      </p:sp>
      <p:sp>
        <p:nvSpPr>
          <p:cNvPr id="40" name="TextBox 23"/>
          <p:cNvSpPr/>
          <p:nvPr/>
        </p:nvSpPr>
        <p:spPr>
          <a:xfrm>
            <a:off x="7388280" y="2423160"/>
            <a:ext cx="1791720" cy="553998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3600" b="1" u="none" strike="noStrike">
                <a:solidFill>
                  <a:srgbClr val="FFCC58"/>
                </a:solidFill>
                <a:effectLst/>
                <a:uFillTx/>
                <a:latin typeface="Arial"/>
              </a:rPr>
              <a:t>26.3%</a:t>
            </a:r>
            <a:endParaRPr lang="en-US" sz="36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41" name="TextBox 24"/>
          <p:cNvSpPr/>
          <p:nvPr/>
        </p:nvSpPr>
        <p:spPr>
          <a:xfrm>
            <a:off x="7379640" y="3127320"/>
            <a:ext cx="1791720" cy="615553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0" tIns="0" rIns="0" bIns="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u="none" strike="noStrike" dirty="0">
                <a:solidFill>
                  <a:srgbClr val="FFFFFF"/>
                </a:solidFill>
                <a:effectLst/>
                <a:uFillTx/>
                <a:latin typeface="Arial"/>
              </a:rPr>
              <a:t>131 of 498 stillbirths</a:t>
            </a:r>
            <a:endParaRPr lang="en-US" sz="2000" b="0" u="none" strike="noStrike" dirty="0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42" name="TextBox 25"/>
          <p:cNvSpPr/>
          <p:nvPr/>
        </p:nvSpPr>
        <p:spPr>
          <a:xfrm>
            <a:off x="7406640" y="4070862"/>
            <a:ext cx="1883160" cy="827945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25560" tIns="4680" rIns="25560" bIns="4680" anchor="ctr">
            <a:spAutoFit/>
          </a:bodyPr>
          <a:lstStyle/>
          <a:p>
            <a:pPr algn="ctr"/>
            <a:r>
              <a:rPr lang="en-US" b="0" u="none" strike="noStrike" dirty="0">
                <a:solidFill>
                  <a:srgbClr val="F7FBFF"/>
                </a:solidFill>
                <a:effectLst/>
                <a:uFillTx/>
                <a:latin typeface="Arial"/>
              </a:rPr>
              <a:t>Concerns that might</a:t>
            </a:r>
            <a:endParaRPr lang="en-US" b="0" u="none" strike="noStrike" dirty="0">
              <a:solidFill>
                <a:srgbClr val="FFFFFF"/>
              </a:solidFill>
              <a:effectLst/>
              <a:uFillTx/>
              <a:latin typeface="Arial"/>
            </a:endParaRPr>
          </a:p>
          <a:p>
            <a:pPr algn="ctr" defTabSz="914400">
              <a:lnSpc>
                <a:spcPct val="102000"/>
              </a:lnSpc>
            </a:pPr>
            <a:r>
              <a:rPr lang="en-US" b="0" u="none" strike="noStrike" dirty="0">
                <a:solidFill>
                  <a:srgbClr val="F7FBFF"/>
                </a:solidFill>
                <a:effectLst/>
                <a:uFillTx/>
                <a:latin typeface="Arial"/>
              </a:rPr>
              <a:t>change outcomes</a:t>
            </a:r>
            <a:endParaRPr lang="en-US" b="0" u="none" strike="noStrike" dirty="0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43" name="Rounded Rectangle 26"/>
          <p:cNvSpPr/>
          <p:nvPr/>
        </p:nvSpPr>
        <p:spPr>
          <a:xfrm>
            <a:off x="9436680" y="2240279"/>
            <a:ext cx="2011320" cy="2737541"/>
          </a:xfrm>
          <a:prstGeom prst="roundRect">
            <a:avLst>
              <a:gd name="adj" fmla="val 6000"/>
            </a:avLst>
          </a:prstGeom>
          <a:solidFill>
            <a:srgbClr val="0C364E"/>
          </a:solidFill>
          <a:ln w="10160">
            <a:solidFill>
              <a:srgbClr val="087E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2400" b="0" u="none" strike="noStrike">
              <a:solidFill>
                <a:schemeClr val="lt1"/>
              </a:solidFill>
              <a:effectLst/>
              <a:uFillTx/>
              <a:latin typeface="Arial"/>
            </a:endParaRPr>
          </a:p>
        </p:txBody>
      </p:sp>
      <p:sp>
        <p:nvSpPr>
          <p:cNvPr id="44" name="TextBox 27"/>
          <p:cNvSpPr/>
          <p:nvPr/>
        </p:nvSpPr>
        <p:spPr>
          <a:xfrm>
            <a:off x="9546480" y="2423160"/>
            <a:ext cx="1791720" cy="553998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3600" b="1" u="none" strike="noStrike">
                <a:solidFill>
                  <a:srgbClr val="FFCC58"/>
                </a:solidFill>
                <a:effectLst/>
                <a:uFillTx/>
                <a:latin typeface="Arial"/>
              </a:rPr>
              <a:t>40%</a:t>
            </a:r>
            <a:endParaRPr lang="en-US" sz="36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45" name="TextBox 28"/>
          <p:cNvSpPr/>
          <p:nvPr/>
        </p:nvSpPr>
        <p:spPr>
          <a:xfrm>
            <a:off x="9436320" y="3127320"/>
            <a:ext cx="1892880" cy="615553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0" tIns="0" rIns="0" bIns="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u="none" strike="noStrike" dirty="0">
                <a:solidFill>
                  <a:srgbClr val="FFFFFF"/>
                </a:solidFill>
                <a:effectLst/>
                <a:uFillTx/>
                <a:latin typeface="Arial"/>
              </a:rPr>
              <a:t>68 of 168 stillbirths</a:t>
            </a:r>
            <a:endParaRPr lang="en-US" sz="2000" b="0" u="none" strike="noStrike" dirty="0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46" name="TextBox 29"/>
          <p:cNvSpPr/>
          <p:nvPr/>
        </p:nvSpPr>
        <p:spPr>
          <a:xfrm>
            <a:off x="9564480" y="4209363"/>
            <a:ext cx="1883160" cy="550946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25560" tIns="4680" rIns="25560" bIns="4680" anchor="ctr">
            <a:spAutoFit/>
          </a:bodyPr>
          <a:lstStyle/>
          <a:p>
            <a:pPr algn="ctr"/>
            <a:r>
              <a:rPr lang="en-US" b="0" u="none" strike="noStrike">
                <a:solidFill>
                  <a:srgbClr val="F8FCFF"/>
                </a:solidFill>
                <a:effectLst/>
                <a:uFillTx/>
                <a:latin typeface="Arial"/>
              </a:rPr>
              <a:t>Not investigated</a:t>
            </a:r>
            <a:endParaRPr lang="en-US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  <a:p>
            <a:pPr algn="ctr" defTabSz="914400">
              <a:lnSpc>
                <a:spcPct val="102000"/>
              </a:lnSpc>
            </a:pPr>
            <a:r>
              <a:rPr lang="en-US" b="0" u="none" strike="noStrike">
                <a:solidFill>
                  <a:srgbClr val="F8FCFF"/>
                </a:solidFill>
                <a:effectLst/>
                <a:uFillTx/>
                <a:latin typeface="Arial"/>
              </a:rPr>
              <a:t>(2011–19)</a:t>
            </a:r>
            <a:endParaRPr lang="en-US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47" name="Rounded Rectangle 30"/>
          <p:cNvSpPr/>
          <p:nvPr/>
        </p:nvSpPr>
        <p:spPr>
          <a:xfrm>
            <a:off x="5184720" y="5116708"/>
            <a:ext cx="6336360" cy="1126845"/>
          </a:xfrm>
          <a:prstGeom prst="roundRect">
            <a:avLst>
              <a:gd name="adj" fmla="val 6000"/>
            </a:avLst>
          </a:prstGeom>
          <a:solidFill>
            <a:srgbClr val="072D42"/>
          </a:solidFill>
          <a:ln w="10160">
            <a:solidFill>
              <a:srgbClr val="FFCC5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2400" b="0" u="none" strike="noStrike">
              <a:solidFill>
                <a:schemeClr val="lt1"/>
              </a:solidFill>
              <a:effectLst/>
              <a:uFillTx/>
              <a:latin typeface="Arial"/>
            </a:endParaRPr>
          </a:p>
        </p:txBody>
      </p:sp>
      <p:sp>
        <p:nvSpPr>
          <p:cNvPr id="48" name="TextBox 31"/>
          <p:cNvSpPr/>
          <p:nvPr/>
        </p:nvSpPr>
        <p:spPr>
          <a:xfrm>
            <a:off x="5505120" y="5259105"/>
            <a:ext cx="5897520" cy="847698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25560" tIns="10800" rIns="25560" bIns="7200" anchor="ctr">
            <a:spAutoFit/>
          </a:bodyPr>
          <a:lstStyle/>
          <a:p>
            <a:pPr defTabSz="914400">
              <a:lnSpc>
                <a:spcPct val="102000"/>
              </a:lnSpc>
            </a:pPr>
            <a:r>
              <a:rPr lang="en-US" b="1" u="none" strike="noStrike" dirty="0">
                <a:solidFill>
                  <a:srgbClr val="F7FBFF"/>
                </a:solidFill>
                <a:effectLst/>
                <a:uFillTx/>
                <a:latin typeface="Arial"/>
              </a:rPr>
              <a:t>Critical implication: </a:t>
            </a:r>
            <a:r>
              <a:rPr lang="en-US" dirty="0">
                <a:solidFill>
                  <a:srgbClr val="F7FBFF"/>
                </a:solidFill>
                <a:latin typeface="Arial"/>
              </a:rPr>
              <a:t>R</a:t>
            </a:r>
            <a:r>
              <a:rPr lang="en-US" b="0" u="none" strike="noStrike" dirty="0">
                <a:solidFill>
                  <a:srgbClr val="F7FBFF"/>
                </a:solidFill>
                <a:effectLst/>
                <a:uFillTx/>
                <a:latin typeface="Arial"/>
              </a:rPr>
              <a:t>epeated harm points to failed investigation and learning, rather than isolated staff error.</a:t>
            </a:r>
            <a:r>
              <a:rPr lang="en-US" b="0" u="none" strike="noStrike" dirty="0">
                <a:solidFill>
                  <a:srgbClr val="86E3EA"/>
                </a:solidFill>
                <a:effectLst/>
                <a:uFillTx/>
                <a:latin typeface="Arial"/>
              </a:rPr>
              <a:t> (</a:t>
            </a:r>
            <a:r>
              <a:rPr lang="en-US" b="0" u="none" strike="noStrike" dirty="0" err="1">
                <a:solidFill>
                  <a:srgbClr val="86E3EA"/>
                </a:solidFill>
                <a:effectLst/>
                <a:uFillTx/>
                <a:latin typeface="Arial"/>
              </a:rPr>
              <a:t>Ockenden</a:t>
            </a:r>
            <a:r>
              <a:rPr lang="en-US" b="0" u="none" strike="noStrike" dirty="0">
                <a:solidFill>
                  <a:srgbClr val="86E3EA"/>
                </a:solidFill>
                <a:effectLst/>
                <a:uFillTx/>
                <a:latin typeface="Arial"/>
              </a:rPr>
              <a:t>, 2022)</a:t>
            </a:r>
            <a:endParaRPr lang="en-US" b="0" u="none" strike="noStrike" dirty="0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49" name="TextBox 32"/>
          <p:cNvSpPr/>
          <p:nvPr/>
        </p:nvSpPr>
        <p:spPr>
          <a:xfrm>
            <a:off x="493920" y="6382440"/>
            <a:ext cx="10606680" cy="369332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spAutoFit/>
          </a:bodyPr>
          <a:lstStyle/>
          <a:p>
            <a:pPr defTabSz="914400">
              <a:lnSpc>
                <a:spcPct val="100000"/>
              </a:lnSpc>
            </a:pPr>
            <a:endParaRPr lang="en-US" sz="24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50" name="TextBox 33"/>
          <p:cNvSpPr/>
          <p:nvPr/>
        </p:nvSpPr>
        <p:spPr>
          <a:xfrm>
            <a:off x="11402640" y="6382440"/>
            <a:ext cx="356400" cy="276999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spAutoFit/>
          </a:bodyPr>
          <a:lstStyle/>
          <a:p>
            <a:pPr algn="r" defTabSz="914400">
              <a:lnSpc>
                <a:spcPct val="100000"/>
              </a:lnSpc>
            </a:pPr>
            <a:r>
              <a:rPr lang="en-US" b="0" u="none" strike="noStrike">
                <a:solidFill>
                  <a:srgbClr val="CCDDE4"/>
                </a:solidFill>
                <a:effectLst/>
                <a:uFillTx/>
                <a:latin typeface="Arial"/>
              </a:rPr>
              <a:t>03</a:t>
            </a:r>
            <a:endParaRPr lang="en-US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51E2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extBox 1"/>
          <p:cNvSpPr/>
          <p:nvPr/>
        </p:nvSpPr>
        <p:spPr>
          <a:xfrm>
            <a:off x="521280" y="283320"/>
            <a:ext cx="11082240" cy="4935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2800" b="1" u="none" strike="noStrike">
                <a:solidFill>
                  <a:srgbClr val="FFFFFF"/>
                </a:solidFill>
                <a:effectLst/>
                <a:uFillTx/>
                <a:latin typeface="Arial"/>
              </a:rPr>
              <a:t>Why the Maternity Failures Persisted</a:t>
            </a:r>
            <a:endParaRPr lang="en-US" sz="2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55" name="Rectangle 2"/>
          <p:cNvSpPr/>
          <p:nvPr/>
        </p:nvSpPr>
        <p:spPr>
          <a:xfrm>
            <a:off x="539640" y="831960"/>
            <a:ext cx="1243080" cy="40680"/>
          </a:xfrm>
          <a:prstGeom prst="rect">
            <a:avLst/>
          </a:prstGeom>
          <a:solidFill>
            <a:srgbClr val="FFCC5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-3960" rIns="90000" bIns="-396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Arial"/>
            </a:endParaRPr>
          </a:p>
        </p:txBody>
      </p:sp>
      <p:sp>
        <p:nvSpPr>
          <p:cNvPr id="56" name="TextBox 3"/>
          <p:cNvSpPr/>
          <p:nvPr/>
        </p:nvSpPr>
        <p:spPr>
          <a:xfrm>
            <a:off x="548640" y="1024206"/>
            <a:ext cx="10972440" cy="273947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25560" tIns="4680" rIns="25560" bIns="4680" anchor="ctr">
            <a:spAutoFit/>
          </a:bodyPr>
          <a:lstStyle/>
          <a:p>
            <a:pPr defTabSz="914400">
              <a:lnSpc>
                <a:spcPct val="102000"/>
              </a:lnSpc>
            </a:pPr>
            <a:r>
              <a:rPr lang="en-US" b="0" u="none" strike="noStrike" dirty="0">
                <a:solidFill>
                  <a:srgbClr val="86E3EA"/>
                </a:solidFill>
                <a:effectLst/>
                <a:uFillTx/>
                <a:latin typeface="Arial"/>
              </a:rPr>
              <a:t>Three</a:t>
            </a:r>
            <a:r>
              <a:rPr lang="en-US" sz="1600" b="0" u="none" strike="noStrike" dirty="0">
                <a:solidFill>
                  <a:srgbClr val="86E3EA"/>
                </a:solidFill>
                <a:effectLst/>
                <a:uFillTx/>
                <a:latin typeface="Arial"/>
              </a:rPr>
              <a:t> case-linked findings show why warning signals did not change care (</a:t>
            </a:r>
            <a:r>
              <a:rPr lang="en-US" sz="1600" b="0" u="none" strike="noStrike" dirty="0" err="1">
                <a:solidFill>
                  <a:srgbClr val="86E3EA"/>
                </a:solidFill>
                <a:effectLst/>
                <a:uFillTx/>
                <a:latin typeface="Arial"/>
              </a:rPr>
              <a:t>Ockenden</a:t>
            </a:r>
            <a:r>
              <a:rPr lang="en-US" sz="1600" b="0" u="none" strike="noStrike" dirty="0">
                <a:solidFill>
                  <a:srgbClr val="86E3EA"/>
                </a:solidFill>
                <a:effectLst/>
                <a:uFillTx/>
                <a:latin typeface="Arial"/>
              </a:rPr>
              <a:t>, 2022)</a:t>
            </a:r>
            <a:endParaRPr lang="en-US" sz="1600" b="0" u="none" strike="noStrike" dirty="0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57" name="Rounded Rectangle 4"/>
          <p:cNvSpPr/>
          <p:nvPr/>
        </p:nvSpPr>
        <p:spPr>
          <a:xfrm>
            <a:off x="539640" y="1563480"/>
            <a:ext cx="3721320" cy="2048040"/>
          </a:xfrm>
          <a:prstGeom prst="roundRect">
            <a:avLst>
              <a:gd name="adj" fmla="val 6000"/>
            </a:avLst>
          </a:prstGeom>
          <a:solidFill>
            <a:srgbClr val="072D42"/>
          </a:solidFill>
          <a:ln w="10160">
            <a:solidFill>
              <a:srgbClr val="087E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2000" b="0" u="none" strike="noStrike">
              <a:solidFill>
                <a:schemeClr val="lt1"/>
              </a:solidFill>
              <a:effectLst/>
              <a:uFillTx/>
              <a:latin typeface="Arial"/>
            </a:endParaRPr>
          </a:p>
        </p:txBody>
      </p:sp>
      <p:sp>
        <p:nvSpPr>
          <p:cNvPr id="58" name="TextBox 5"/>
          <p:cNvSpPr/>
          <p:nvPr/>
        </p:nvSpPr>
        <p:spPr>
          <a:xfrm>
            <a:off x="722520" y="1746360"/>
            <a:ext cx="3337200" cy="430887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2800" b="1" u="none" strike="noStrike">
                <a:solidFill>
                  <a:srgbClr val="FFCC58"/>
                </a:solidFill>
                <a:effectLst/>
                <a:uFillTx/>
                <a:latin typeface="Arial"/>
              </a:rPr>
              <a:t>2008–2009</a:t>
            </a:r>
            <a:endParaRPr lang="en-US" sz="2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59" name="TextBox 6"/>
          <p:cNvSpPr/>
          <p:nvPr/>
        </p:nvSpPr>
        <p:spPr>
          <a:xfrm>
            <a:off x="722520" y="2267640"/>
            <a:ext cx="3382920" cy="276999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b="1" u="none" strike="noStrike">
                <a:solidFill>
                  <a:srgbClr val="82DFE1"/>
                </a:solidFill>
                <a:effectLst/>
                <a:uFillTx/>
                <a:latin typeface="Arial"/>
              </a:rPr>
              <a:t>Three neonatal deaths</a:t>
            </a:r>
            <a:endParaRPr lang="en-US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60" name="TextBox 7"/>
          <p:cNvSpPr/>
          <p:nvPr/>
        </p:nvSpPr>
        <p:spPr>
          <a:xfrm>
            <a:off x="722520" y="2703461"/>
            <a:ext cx="3328200" cy="755557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25560" tIns="10800" rIns="25560" bIns="7200" anchor="ctr">
            <a:spAutoFit/>
          </a:bodyPr>
          <a:lstStyle/>
          <a:p>
            <a:pPr defTabSz="914400">
              <a:lnSpc>
                <a:spcPct val="102000"/>
              </a:lnSpc>
            </a:pPr>
            <a:r>
              <a:rPr lang="en-US" sz="1600" b="0" u="none" strike="noStrike" dirty="0">
                <a:solidFill>
                  <a:srgbClr val="F7FBFF"/>
                </a:solidFill>
                <a:effectLst/>
                <a:uFillTx/>
                <a:latin typeface="Arial"/>
              </a:rPr>
              <a:t>Three neonatal deaths within nine months exposed repeated care and review failings.</a:t>
            </a:r>
            <a:r>
              <a:rPr lang="en-US" sz="1600" b="0" u="none" strike="noStrike" dirty="0">
                <a:solidFill>
                  <a:srgbClr val="86E3EA"/>
                </a:solidFill>
                <a:effectLst/>
                <a:uFillTx/>
                <a:latin typeface="Arial"/>
              </a:rPr>
              <a:t> </a:t>
            </a:r>
            <a:endParaRPr lang="en-US" sz="1600" b="0" u="none" strike="noStrike" dirty="0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61" name="Rounded Rectangle 8"/>
          <p:cNvSpPr/>
          <p:nvPr/>
        </p:nvSpPr>
        <p:spPr>
          <a:xfrm>
            <a:off x="4434840" y="1563480"/>
            <a:ext cx="3721320" cy="2048040"/>
          </a:xfrm>
          <a:prstGeom prst="roundRect">
            <a:avLst>
              <a:gd name="adj" fmla="val 6000"/>
            </a:avLst>
          </a:prstGeom>
          <a:solidFill>
            <a:srgbClr val="072D42"/>
          </a:solidFill>
          <a:ln w="10160">
            <a:solidFill>
              <a:srgbClr val="087E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2000" b="0" u="none" strike="noStrike">
              <a:solidFill>
                <a:schemeClr val="lt1"/>
              </a:solidFill>
              <a:effectLst/>
              <a:uFillTx/>
              <a:latin typeface="Arial"/>
            </a:endParaRPr>
          </a:p>
        </p:txBody>
      </p:sp>
      <p:sp>
        <p:nvSpPr>
          <p:cNvPr id="62" name="TextBox 9"/>
          <p:cNvSpPr/>
          <p:nvPr/>
        </p:nvSpPr>
        <p:spPr>
          <a:xfrm>
            <a:off x="4617720" y="1746360"/>
            <a:ext cx="3337200" cy="430887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2800" b="1" u="none" strike="noStrike">
                <a:solidFill>
                  <a:srgbClr val="FFCC58"/>
                </a:solidFill>
                <a:effectLst/>
                <a:uFillTx/>
                <a:latin typeface="Arial"/>
              </a:rPr>
              <a:t>2009–2015</a:t>
            </a:r>
            <a:endParaRPr lang="en-US" sz="2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63" name="TextBox 10"/>
          <p:cNvSpPr/>
          <p:nvPr/>
        </p:nvSpPr>
        <p:spPr>
          <a:xfrm>
            <a:off x="4617720" y="2267640"/>
            <a:ext cx="3382920" cy="276999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b="1" u="none" strike="noStrike">
                <a:solidFill>
                  <a:srgbClr val="82DFE1"/>
                </a:solidFill>
                <a:effectLst/>
                <a:uFillTx/>
                <a:latin typeface="Arial"/>
              </a:rPr>
              <a:t>Kate Stanton-Davies case</a:t>
            </a:r>
            <a:endParaRPr lang="en-US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64" name="TextBox 11"/>
          <p:cNvSpPr/>
          <p:nvPr/>
        </p:nvSpPr>
        <p:spPr>
          <a:xfrm>
            <a:off x="4617720" y="2660760"/>
            <a:ext cx="3328200" cy="8409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25560" tIns="10800" rIns="25560" bIns="7200" anchor="ctr">
            <a:noAutofit/>
          </a:bodyPr>
          <a:lstStyle/>
          <a:p>
            <a:pPr defTabSz="914400">
              <a:lnSpc>
                <a:spcPct val="102000"/>
              </a:lnSpc>
            </a:pPr>
            <a:r>
              <a:rPr lang="en-US" sz="1600" b="0" u="none" strike="noStrike" dirty="0">
                <a:solidFill>
                  <a:srgbClr val="F7FBFF"/>
                </a:solidFill>
                <a:effectLst/>
                <a:uFillTx/>
                <a:latin typeface="Arial"/>
              </a:rPr>
              <a:t>The 2012 inquest and 2015 Graham review exposed missed learning after Kate’s death.</a:t>
            </a:r>
            <a:r>
              <a:rPr lang="en-US" sz="1600" b="0" u="none" strike="noStrike" dirty="0">
                <a:solidFill>
                  <a:srgbClr val="86E3EA"/>
                </a:solidFill>
                <a:effectLst/>
                <a:uFillTx/>
                <a:latin typeface="Arial"/>
              </a:rPr>
              <a:t> </a:t>
            </a:r>
            <a:endParaRPr lang="en-US" sz="1600" b="0" u="none" strike="noStrike" dirty="0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65" name="Rounded Rectangle 12"/>
          <p:cNvSpPr/>
          <p:nvPr/>
        </p:nvSpPr>
        <p:spPr>
          <a:xfrm>
            <a:off x="8330040" y="1563480"/>
            <a:ext cx="3721320" cy="2048040"/>
          </a:xfrm>
          <a:prstGeom prst="roundRect">
            <a:avLst>
              <a:gd name="adj" fmla="val 6000"/>
            </a:avLst>
          </a:prstGeom>
          <a:solidFill>
            <a:srgbClr val="072D42"/>
          </a:solidFill>
          <a:ln w="10160">
            <a:solidFill>
              <a:srgbClr val="087E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2000" b="0" u="none" strike="noStrike">
              <a:solidFill>
                <a:schemeClr val="lt1"/>
              </a:solidFill>
              <a:effectLst/>
              <a:uFillTx/>
              <a:latin typeface="Arial"/>
            </a:endParaRPr>
          </a:p>
        </p:txBody>
      </p:sp>
      <p:sp>
        <p:nvSpPr>
          <p:cNvPr id="66" name="TextBox 13"/>
          <p:cNvSpPr/>
          <p:nvPr/>
        </p:nvSpPr>
        <p:spPr>
          <a:xfrm>
            <a:off x="8512920" y="1746360"/>
            <a:ext cx="3337200" cy="430887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2800" b="1" u="none" strike="noStrike">
                <a:solidFill>
                  <a:srgbClr val="FFCC58"/>
                </a:solidFill>
                <a:effectLst/>
                <a:uFillTx/>
                <a:latin typeface="Arial"/>
              </a:rPr>
              <a:t>2011–2019</a:t>
            </a:r>
            <a:endParaRPr lang="en-US" sz="2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67" name="TextBox 14"/>
          <p:cNvSpPr/>
          <p:nvPr/>
        </p:nvSpPr>
        <p:spPr>
          <a:xfrm>
            <a:off x="8512920" y="2267640"/>
            <a:ext cx="3382920" cy="276999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b="1" u="none" strike="noStrike">
                <a:solidFill>
                  <a:srgbClr val="82DFE1"/>
                </a:solidFill>
                <a:effectLst/>
                <a:uFillTx/>
                <a:latin typeface="Arial"/>
              </a:rPr>
              <a:t>No reliable learning cycle</a:t>
            </a:r>
            <a:endParaRPr lang="en-US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68" name="TextBox 15"/>
          <p:cNvSpPr/>
          <p:nvPr/>
        </p:nvSpPr>
        <p:spPr>
          <a:xfrm>
            <a:off x="8512920" y="2703642"/>
            <a:ext cx="3328200" cy="755557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25560" tIns="10800" rIns="25560" bIns="7200" anchor="ctr">
            <a:spAutoFit/>
          </a:bodyPr>
          <a:lstStyle/>
          <a:p>
            <a:pPr defTabSz="914400">
              <a:lnSpc>
                <a:spcPct val="102000"/>
              </a:lnSpc>
            </a:pPr>
            <a:r>
              <a:rPr lang="en-US" sz="1600" b="0" u="none" strike="noStrike" dirty="0">
                <a:solidFill>
                  <a:srgbClr val="F7FBFF"/>
                </a:solidFill>
                <a:effectLst/>
                <a:uFillTx/>
                <a:latin typeface="Arial"/>
              </a:rPr>
              <a:t>33 of 77 neonatal deaths reviewed (2011–19) had no Trust investigation.</a:t>
            </a:r>
            <a:r>
              <a:rPr lang="en-US" sz="1600" b="0" u="none" strike="noStrike" dirty="0">
                <a:solidFill>
                  <a:srgbClr val="86E3EA"/>
                </a:solidFill>
                <a:effectLst/>
                <a:uFillTx/>
                <a:latin typeface="Arial"/>
              </a:rPr>
              <a:t> </a:t>
            </a:r>
            <a:endParaRPr lang="en-US" sz="1600" b="0" u="none" strike="noStrike" dirty="0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69" name="TextBox 16"/>
          <p:cNvSpPr/>
          <p:nvPr/>
        </p:nvSpPr>
        <p:spPr>
          <a:xfrm>
            <a:off x="603360" y="3840480"/>
            <a:ext cx="10698120" cy="307777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u="none" strike="noStrike">
                <a:solidFill>
                  <a:srgbClr val="82DFE1"/>
                </a:solidFill>
                <a:effectLst/>
                <a:uFillTx/>
                <a:latin typeface="Arial"/>
              </a:rPr>
              <a:t>Impact on service provision</a:t>
            </a:r>
            <a:endParaRPr lang="en-US" sz="20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70" name="Rounded Rectangle 17"/>
          <p:cNvSpPr/>
          <p:nvPr/>
        </p:nvSpPr>
        <p:spPr>
          <a:xfrm>
            <a:off x="585360" y="4251960"/>
            <a:ext cx="3711960" cy="1307160"/>
          </a:xfrm>
          <a:prstGeom prst="roundRect">
            <a:avLst>
              <a:gd name="adj" fmla="val 6000"/>
            </a:avLst>
          </a:prstGeom>
          <a:solidFill>
            <a:srgbClr val="0C364E"/>
          </a:solidFill>
          <a:ln w="10160">
            <a:solidFill>
              <a:srgbClr val="087E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2000" b="0" u="none" strike="noStrike">
              <a:solidFill>
                <a:schemeClr val="lt1"/>
              </a:solidFill>
              <a:effectLst/>
              <a:uFillTx/>
              <a:latin typeface="Arial"/>
            </a:endParaRPr>
          </a:p>
        </p:txBody>
      </p:sp>
      <p:sp>
        <p:nvSpPr>
          <p:cNvPr id="71" name="TextBox 18"/>
          <p:cNvSpPr/>
          <p:nvPr/>
        </p:nvSpPr>
        <p:spPr>
          <a:xfrm>
            <a:off x="740520" y="4416480"/>
            <a:ext cx="341028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600" b="1" u="none" strike="noStrike">
                <a:solidFill>
                  <a:srgbClr val="FFCC58"/>
                </a:solidFill>
                <a:effectLst/>
                <a:uFillTx/>
                <a:latin typeface="Arial"/>
              </a:rPr>
              <a:t>QUALITY</a:t>
            </a:r>
            <a:endParaRPr lang="en-US" sz="16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72" name="TextBox 19"/>
          <p:cNvSpPr/>
          <p:nvPr/>
        </p:nvSpPr>
        <p:spPr>
          <a:xfrm>
            <a:off x="740520" y="4705961"/>
            <a:ext cx="3410280" cy="755557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25560" tIns="10800" rIns="25560" bIns="7200" anchor="ctr">
            <a:spAutoFit/>
          </a:bodyPr>
          <a:lstStyle/>
          <a:p>
            <a:pPr defTabSz="914400">
              <a:lnSpc>
                <a:spcPct val="102000"/>
              </a:lnSpc>
            </a:pPr>
            <a:r>
              <a:rPr lang="en-US" sz="1600" b="0" u="none" strike="noStrike" dirty="0">
                <a:solidFill>
                  <a:srgbClr val="F7FBFF"/>
                </a:solidFill>
                <a:effectLst/>
                <a:uFillTx/>
                <a:latin typeface="Arial"/>
              </a:rPr>
              <a:t>Inadequate monitoring and escalation put mothers and babies at avoidable risk.</a:t>
            </a:r>
            <a:r>
              <a:rPr lang="en-US" sz="1600" b="0" u="none" strike="noStrike" dirty="0">
                <a:solidFill>
                  <a:srgbClr val="86E3EA"/>
                </a:solidFill>
                <a:effectLst/>
                <a:uFillTx/>
                <a:latin typeface="Arial"/>
              </a:rPr>
              <a:t> </a:t>
            </a:r>
            <a:endParaRPr lang="en-US" sz="1600" b="0" u="none" strike="noStrike" dirty="0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73" name="Rounded Rectangle 20"/>
          <p:cNvSpPr/>
          <p:nvPr/>
        </p:nvSpPr>
        <p:spPr>
          <a:xfrm>
            <a:off x="4480560" y="4251960"/>
            <a:ext cx="3711960" cy="1307160"/>
          </a:xfrm>
          <a:prstGeom prst="roundRect">
            <a:avLst>
              <a:gd name="adj" fmla="val 6000"/>
            </a:avLst>
          </a:prstGeom>
          <a:solidFill>
            <a:srgbClr val="0C364E"/>
          </a:solidFill>
          <a:ln w="10160">
            <a:solidFill>
              <a:srgbClr val="087E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2000" b="0" u="none" strike="noStrike">
              <a:solidFill>
                <a:schemeClr val="lt1"/>
              </a:solidFill>
              <a:effectLst/>
              <a:uFillTx/>
              <a:latin typeface="Arial"/>
            </a:endParaRPr>
          </a:p>
        </p:txBody>
      </p:sp>
      <p:sp>
        <p:nvSpPr>
          <p:cNvPr id="74" name="TextBox 21"/>
          <p:cNvSpPr/>
          <p:nvPr/>
        </p:nvSpPr>
        <p:spPr>
          <a:xfrm>
            <a:off x="4636080" y="4416480"/>
            <a:ext cx="341028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600" b="1" u="none" strike="noStrike">
                <a:solidFill>
                  <a:srgbClr val="FFCC58"/>
                </a:solidFill>
                <a:effectLst/>
                <a:uFillTx/>
                <a:latin typeface="Arial"/>
              </a:rPr>
              <a:t>EFFICIENCY</a:t>
            </a:r>
            <a:endParaRPr lang="en-US" sz="16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75" name="TextBox 22"/>
          <p:cNvSpPr/>
          <p:nvPr/>
        </p:nvSpPr>
        <p:spPr>
          <a:xfrm>
            <a:off x="4636080" y="4705962"/>
            <a:ext cx="3410280" cy="755557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25560" tIns="10800" rIns="25560" bIns="7200" anchor="ctr">
            <a:spAutoFit/>
          </a:bodyPr>
          <a:lstStyle/>
          <a:p>
            <a:pPr defTabSz="914400">
              <a:lnSpc>
                <a:spcPct val="102000"/>
              </a:lnSpc>
            </a:pPr>
            <a:r>
              <a:rPr lang="en-US" sz="1600" b="0" u="none" strike="noStrike" dirty="0">
                <a:solidFill>
                  <a:srgbClr val="F7FBFF"/>
                </a:solidFill>
                <a:effectLst/>
                <a:uFillTx/>
                <a:latin typeface="Arial"/>
              </a:rPr>
              <a:t>Repeated harm indicates missed learning; the extra resource cost was not quantified.</a:t>
            </a:r>
            <a:r>
              <a:rPr lang="en-US" sz="1600" b="0" u="none" strike="noStrike" dirty="0">
                <a:solidFill>
                  <a:srgbClr val="86E3EA"/>
                </a:solidFill>
                <a:effectLst/>
                <a:uFillTx/>
                <a:latin typeface="Arial"/>
              </a:rPr>
              <a:t> </a:t>
            </a:r>
            <a:endParaRPr lang="en-US" sz="1600" b="0" u="none" strike="noStrike" dirty="0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76" name="Rounded Rectangle 23"/>
          <p:cNvSpPr/>
          <p:nvPr/>
        </p:nvSpPr>
        <p:spPr>
          <a:xfrm>
            <a:off x="8375760" y="4251960"/>
            <a:ext cx="3711960" cy="1307160"/>
          </a:xfrm>
          <a:prstGeom prst="roundRect">
            <a:avLst>
              <a:gd name="adj" fmla="val 6000"/>
            </a:avLst>
          </a:prstGeom>
          <a:solidFill>
            <a:srgbClr val="0C364E"/>
          </a:solidFill>
          <a:ln w="10160">
            <a:solidFill>
              <a:srgbClr val="087E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2000" b="0" u="none" strike="noStrike">
              <a:solidFill>
                <a:schemeClr val="lt1"/>
              </a:solidFill>
              <a:effectLst/>
              <a:uFillTx/>
              <a:latin typeface="Arial"/>
            </a:endParaRPr>
          </a:p>
        </p:txBody>
      </p:sp>
      <p:sp>
        <p:nvSpPr>
          <p:cNvPr id="77" name="TextBox 24"/>
          <p:cNvSpPr/>
          <p:nvPr/>
        </p:nvSpPr>
        <p:spPr>
          <a:xfrm>
            <a:off x="8531280" y="4416480"/>
            <a:ext cx="341028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600" b="1" u="none" strike="noStrike">
                <a:solidFill>
                  <a:srgbClr val="FFCC58"/>
                </a:solidFill>
                <a:effectLst/>
                <a:uFillTx/>
                <a:latin typeface="Arial"/>
              </a:rPr>
              <a:t>EQUITY</a:t>
            </a:r>
            <a:endParaRPr lang="en-US" sz="16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78" name="TextBox 25"/>
          <p:cNvSpPr/>
          <p:nvPr/>
        </p:nvSpPr>
        <p:spPr>
          <a:xfrm>
            <a:off x="8531280" y="4705962"/>
            <a:ext cx="3410280" cy="804672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25560" tIns="10800" rIns="25560" bIns="7200" anchor="ctr">
            <a:noAutofit/>
          </a:bodyPr>
          <a:lstStyle/>
          <a:p>
            <a:pPr defTabSz="914400">
              <a:lnSpc>
                <a:spcPct val="102000"/>
              </a:lnSpc>
            </a:pPr>
            <a:r>
              <a:rPr lang="en-US" sz="1500" b="0" u="none" strike="noStrike" dirty="0">
                <a:solidFill>
                  <a:srgbClr val="F7FBFF"/>
                </a:solidFill>
                <a:effectLst/>
                <a:uFillTx/>
                <a:latin typeface="Arial"/>
              </a:rPr>
              <a:t>Limited family input and incomplete ethnicity records weakened equity analysis (Ockenden, 2022).</a:t>
            </a:r>
            <a:endParaRPr lang="en-US" sz="1600" b="0" u="none" strike="noStrike" dirty="0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79" name="TextBox 26"/>
          <p:cNvSpPr/>
          <p:nvPr/>
        </p:nvSpPr>
        <p:spPr>
          <a:xfrm>
            <a:off x="585360" y="5921329"/>
            <a:ext cx="11255760" cy="556461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25560" tIns="4680" rIns="25560" bIns="4680" anchor="ctr">
            <a:spAutoFit/>
          </a:bodyPr>
          <a:lstStyle/>
          <a:p>
            <a:pPr defTabSz="914400">
              <a:lnSpc>
                <a:spcPct val="102000"/>
              </a:lnSpc>
            </a:pPr>
            <a:r>
              <a:rPr lang="en-US" b="0" u="none" strike="noStrike" dirty="0">
                <a:solidFill>
                  <a:srgbClr val="86E3EA"/>
                </a:solidFill>
                <a:effectLst/>
                <a:uFillTx/>
                <a:latin typeface="Arial"/>
              </a:rPr>
              <a:t>Critical inference: </a:t>
            </a:r>
            <a:r>
              <a:rPr lang="en-US" b="0" u="none" strike="noStrike" dirty="0">
                <a:solidFill>
                  <a:schemeClr val="bg1"/>
                </a:solidFill>
                <a:effectLst/>
                <a:uFillTx/>
                <a:latin typeface="Arial"/>
              </a:rPr>
              <a:t>Incident reporting did not ensure </a:t>
            </a:r>
            <a:r>
              <a:rPr lang="en-US" b="0" u="none" strike="noStrike" dirty="0" err="1">
                <a:solidFill>
                  <a:schemeClr val="bg1"/>
                </a:solidFill>
                <a:effectLst/>
                <a:uFillTx/>
                <a:latin typeface="Arial"/>
              </a:rPr>
              <a:t>organisational</a:t>
            </a:r>
            <a:r>
              <a:rPr lang="en-US" b="0" u="none" strike="noStrike" dirty="0">
                <a:solidFill>
                  <a:schemeClr val="bg1"/>
                </a:solidFill>
                <a:effectLst/>
                <a:uFillTx/>
                <a:latin typeface="Arial"/>
              </a:rPr>
              <a:t> learning  </a:t>
            </a:r>
            <a:r>
              <a:rPr lang="en-US" b="0" u="none" strike="noStrike" dirty="0">
                <a:solidFill>
                  <a:srgbClr val="D7E6ED"/>
                </a:solidFill>
                <a:effectLst/>
                <a:uFillTx/>
                <a:latin typeface="Arial"/>
              </a:rPr>
              <a:t>(</a:t>
            </a:r>
            <a:r>
              <a:rPr lang="en-US" b="0" u="none" strike="noStrike" dirty="0" err="1">
                <a:solidFill>
                  <a:srgbClr val="D7E6ED"/>
                </a:solidFill>
                <a:effectLst/>
                <a:uFillTx/>
                <a:latin typeface="Arial"/>
              </a:rPr>
              <a:t>Ockenden</a:t>
            </a:r>
            <a:r>
              <a:rPr lang="en-US" b="0" u="none" strike="noStrike" dirty="0">
                <a:solidFill>
                  <a:srgbClr val="D7E6ED"/>
                </a:solidFill>
                <a:effectLst/>
                <a:uFillTx/>
                <a:latin typeface="Arial"/>
              </a:rPr>
              <a:t>, 2022; Macrae, 2016; Beecham et al., 2025)</a:t>
            </a:r>
            <a:endParaRPr lang="en-US" b="0" u="none" strike="noStrike" dirty="0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80" name="TextBox 27"/>
          <p:cNvSpPr/>
          <p:nvPr/>
        </p:nvSpPr>
        <p:spPr>
          <a:xfrm>
            <a:off x="493920" y="6382440"/>
            <a:ext cx="1060668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spAutoFit/>
          </a:bodyPr>
          <a:lstStyle/>
          <a:p>
            <a:pPr defTabSz="914400">
              <a:lnSpc>
                <a:spcPct val="100000"/>
              </a:lnSpc>
            </a:pPr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81" name="TextBox 28"/>
          <p:cNvSpPr/>
          <p:nvPr/>
        </p:nvSpPr>
        <p:spPr>
          <a:xfrm>
            <a:off x="11402640" y="6382440"/>
            <a:ext cx="356400" cy="2556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spAutoFit/>
          </a:bodyPr>
          <a:lstStyle/>
          <a:p>
            <a:pPr algn="r" defTabSz="914400">
              <a:lnSpc>
                <a:spcPct val="100000"/>
              </a:lnSpc>
            </a:pPr>
            <a:r>
              <a:rPr lang="en-US" sz="1400" b="0" u="none" strike="noStrike">
                <a:solidFill>
                  <a:srgbClr val="CCDDE4"/>
                </a:solidFill>
                <a:effectLst/>
                <a:uFillTx/>
                <a:latin typeface="Arial"/>
              </a:rPr>
              <a:t>04</a:t>
            </a:r>
            <a:endParaRPr lang="en-US" sz="14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61D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828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93776" y="237744"/>
            <a:ext cx="11247120" cy="438912"/>
          </a:xfrm>
          <a:prstGeom prst="rect">
            <a:avLst/>
          </a:prstGeom>
          <a:noFill/>
        </p:spPr>
        <p:txBody>
          <a:bodyPr wrap="square" lIns="18288" tIns="18288" rIns="18288" bIns="18288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2700" b="1">
                <a:solidFill>
                  <a:srgbClr val="FFFFFF"/>
                </a:solidFill>
                <a:latin typeface="Arial"/>
              </a:rPr>
              <a:t>Swiss Cheese Model: Systemic Failures in the SaTH Case</a:t>
            </a:r>
          </a:p>
        </p:txBody>
      </p:sp>
      <p:sp>
        <p:nvSpPr>
          <p:cNvPr id="4" name="Rectangle 3"/>
          <p:cNvSpPr/>
          <p:nvPr/>
        </p:nvSpPr>
        <p:spPr>
          <a:xfrm>
            <a:off x="502920" y="786384"/>
            <a:ext cx="1417320" cy="50292"/>
          </a:xfrm>
          <a:prstGeom prst="rect">
            <a:avLst/>
          </a:prstGeom>
          <a:solidFill>
            <a:srgbClr val="F1C34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02920" y="914400"/>
            <a:ext cx="11137392" cy="329184"/>
          </a:xfrm>
          <a:prstGeom prst="rect">
            <a:avLst/>
          </a:prstGeom>
          <a:noFill/>
        </p:spPr>
        <p:txBody>
          <a:bodyPr wrap="square" lIns="18288" tIns="18288" rIns="18288" bIns="18288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700" b="0">
                <a:solidFill>
                  <a:srgbClr val="C0E0E9"/>
                </a:solidFill>
                <a:latin typeface="Arial"/>
              </a:rPr>
              <a:t>Six weakened safeguards allowed recurring maternity risks to pass through the system.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502920" y="5157216"/>
            <a:ext cx="11237976" cy="1289304"/>
          </a:xfrm>
          <a:prstGeom prst="roundRect">
            <a:avLst/>
          </a:prstGeom>
          <a:solidFill>
            <a:srgbClr val="103749"/>
          </a:solidFill>
          <a:ln w="17780">
            <a:solidFill>
              <a:srgbClr val="349AA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67512" y="5285232"/>
            <a:ext cx="10881360" cy="274320"/>
          </a:xfrm>
          <a:prstGeom prst="rect">
            <a:avLst/>
          </a:prstGeom>
          <a:noFill/>
        </p:spPr>
        <p:txBody>
          <a:bodyPr wrap="square" lIns="18288" tIns="18288" rIns="18288" bIns="18288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700" b="1">
                <a:solidFill>
                  <a:srgbClr val="63DAE8"/>
                </a:solidFill>
                <a:latin typeface="Arial"/>
              </a:rPr>
              <a:t>Model evaluation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67512" y="5596128"/>
            <a:ext cx="10853928" cy="781812"/>
          </a:xfrm>
          <a:prstGeom prst="rect">
            <a:avLst/>
          </a:prstGeom>
          <a:noFill/>
        </p:spPr>
        <p:txBody>
          <a:bodyPr wrap="square" lIns="18288" tIns="18288" rIns="18288" bIns="18288">
            <a:no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520" b="0" dirty="0">
                <a:solidFill>
                  <a:srgbClr val="FFFFFF"/>
                </a:solidFill>
                <a:latin typeface="Arial"/>
              </a:rPr>
              <a:t>Aligned weaknesses in six safeguards created a pathway to avoidable harm (Reason, 2000; </a:t>
            </a:r>
            <a:r>
              <a:rPr sz="1520" b="0" dirty="0" err="1">
                <a:solidFill>
                  <a:srgbClr val="FFFFFF"/>
                </a:solidFill>
                <a:latin typeface="Arial"/>
              </a:rPr>
              <a:t>Ockenden</a:t>
            </a:r>
            <a:r>
              <a:rPr sz="1520" b="0" dirty="0">
                <a:solidFill>
                  <a:srgbClr val="FFFFFF"/>
                </a:solidFill>
                <a:latin typeface="Arial"/>
              </a:rPr>
              <a:t>, 2022). Yet the model does not explain why risks persisted. Weak incident learning and barriers to speaking up also require analysis (Macrae, 2016; Wiegmann et al., 2022).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1521440" y="6446520"/>
            <a:ext cx="210312" cy="192024"/>
          </a:xfrm>
          <a:prstGeom prst="rect">
            <a:avLst/>
          </a:prstGeom>
          <a:noFill/>
        </p:spPr>
        <p:txBody>
          <a:bodyPr wrap="square" lIns="18288" tIns="18288" rIns="18288" bIns="18288">
            <a:spAutoFit/>
          </a:bodyPr>
          <a:lstStyle/>
          <a:p>
            <a:pPr algn="r">
              <a:spcBef>
                <a:spcPts val="0"/>
              </a:spcBef>
              <a:spcAft>
                <a:spcPts val="0"/>
              </a:spcAft>
            </a:pPr>
            <a:r>
              <a:rPr sz="1000" b="0">
                <a:solidFill>
                  <a:srgbClr val="D3E2EB"/>
                </a:solidFill>
                <a:latin typeface="Arial"/>
              </a:rPr>
              <a:t>05</a:t>
            </a:r>
          </a:p>
        </p:txBody>
      </p:sp>
      <p:pic>
        <p:nvPicPr>
          <p:cNvPr id="11" name="Original SaTH Swiss Cheese Model illustration" descr="SaTH_Original_Swiss_Cheese_Diagram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640" y="1330452"/>
            <a:ext cx="11091672" cy="3758184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61D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75488" y="182880"/>
            <a:ext cx="11201400" cy="521207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3000" b="1" i="0">
                <a:solidFill>
                  <a:srgbClr val="FFFFFF"/>
                </a:solidFill>
                <a:latin typeface="Arial"/>
              </a:rPr>
              <a:t>THE APPLICATION OF THE SWISS CHEESE MODEL</a:t>
            </a:r>
          </a:p>
        </p:txBody>
      </p:sp>
      <p:sp>
        <p:nvSpPr>
          <p:cNvPr id="3" name="Rectangle 2"/>
          <p:cNvSpPr/>
          <p:nvPr/>
        </p:nvSpPr>
        <p:spPr>
          <a:xfrm>
            <a:off x="484632" y="740664"/>
            <a:ext cx="1389888" cy="50292"/>
          </a:xfrm>
          <a:prstGeom prst="rect">
            <a:avLst/>
          </a:prstGeom>
          <a:solidFill>
            <a:srgbClr val="EFBB4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493776" y="832104"/>
            <a:ext cx="11137392" cy="356616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650" b="0" i="0">
                <a:solidFill>
                  <a:srgbClr val="BCE1E6"/>
                </a:solidFill>
                <a:latin typeface="Arial"/>
              </a:rPr>
              <a:t>Safety failures can arise when latent and active weaknesses interact across defences (Wiegmann et al., 2022).</a:t>
            </a:r>
          </a:p>
        </p:txBody>
      </p:sp>
      <p:sp>
        <p:nvSpPr>
          <p:cNvPr id="5" name="Rectangle 4"/>
          <p:cNvSpPr/>
          <p:nvPr/>
        </p:nvSpPr>
        <p:spPr>
          <a:xfrm>
            <a:off x="475488" y="1316736"/>
            <a:ext cx="1847088" cy="438912"/>
          </a:xfrm>
          <a:prstGeom prst="rect">
            <a:avLst/>
          </a:prstGeom>
          <a:solidFill>
            <a:srgbClr val="157D8A"/>
          </a:solidFill>
          <a:ln w="6985">
            <a:solidFill>
              <a:srgbClr val="D8F1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66928" y="1376172"/>
            <a:ext cx="1691640" cy="292608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520" b="1" i="0">
                <a:solidFill>
                  <a:srgbClr val="FFFFFF"/>
                </a:solidFill>
                <a:latin typeface="Arial"/>
              </a:rPr>
              <a:t>Layer of defence</a:t>
            </a:r>
          </a:p>
        </p:txBody>
      </p:sp>
      <p:sp>
        <p:nvSpPr>
          <p:cNvPr id="7" name="Rectangle 6"/>
          <p:cNvSpPr/>
          <p:nvPr/>
        </p:nvSpPr>
        <p:spPr>
          <a:xfrm>
            <a:off x="2322576" y="1316736"/>
            <a:ext cx="2642615" cy="438912"/>
          </a:xfrm>
          <a:prstGeom prst="rect">
            <a:avLst/>
          </a:prstGeom>
          <a:solidFill>
            <a:srgbClr val="157D8A"/>
          </a:solidFill>
          <a:ln w="6985">
            <a:solidFill>
              <a:srgbClr val="D8F1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414016" y="1376172"/>
            <a:ext cx="2487168" cy="292608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520" b="1" i="0">
                <a:solidFill>
                  <a:srgbClr val="FFFFFF"/>
                </a:solidFill>
                <a:latin typeface="Arial"/>
              </a:rPr>
              <a:t>Intended safety function</a:t>
            </a:r>
          </a:p>
        </p:txBody>
      </p:sp>
      <p:sp>
        <p:nvSpPr>
          <p:cNvPr id="9" name="Rectangle 8"/>
          <p:cNvSpPr/>
          <p:nvPr/>
        </p:nvSpPr>
        <p:spPr>
          <a:xfrm>
            <a:off x="4965192" y="1316736"/>
            <a:ext cx="2990087" cy="438912"/>
          </a:xfrm>
          <a:prstGeom prst="rect">
            <a:avLst/>
          </a:prstGeom>
          <a:solidFill>
            <a:srgbClr val="157D8A"/>
          </a:solidFill>
          <a:ln w="6985">
            <a:solidFill>
              <a:srgbClr val="D8F1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5056631" y="1376172"/>
            <a:ext cx="2834639" cy="292608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520" b="1" i="0">
                <a:solidFill>
                  <a:srgbClr val="FFFFFF"/>
                </a:solidFill>
                <a:latin typeface="Arial"/>
              </a:rPr>
              <a:t>Hole at SaTH</a:t>
            </a:r>
          </a:p>
        </p:txBody>
      </p:sp>
      <p:sp>
        <p:nvSpPr>
          <p:cNvPr id="11" name="Rectangle 10"/>
          <p:cNvSpPr/>
          <p:nvPr/>
        </p:nvSpPr>
        <p:spPr>
          <a:xfrm>
            <a:off x="7955279" y="1316736"/>
            <a:ext cx="3767328" cy="438912"/>
          </a:xfrm>
          <a:prstGeom prst="rect">
            <a:avLst/>
          </a:prstGeom>
          <a:solidFill>
            <a:srgbClr val="157D8A"/>
          </a:solidFill>
          <a:ln w="6985">
            <a:solidFill>
              <a:srgbClr val="D8F1F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046719" y="1376172"/>
            <a:ext cx="3611880" cy="292608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520" b="1" i="0">
                <a:solidFill>
                  <a:srgbClr val="FFFFFF"/>
                </a:solidFill>
                <a:latin typeface="Arial"/>
              </a:rPr>
              <a:t>Case evidence and research</a:t>
            </a:r>
          </a:p>
        </p:txBody>
      </p:sp>
      <p:sp>
        <p:nvSpPr>
          <p:cNvPr id="13" name="Rectangle 12"/>
          <p:cNvSpPr/>
          <p:nvPr/>
        </p:nvSpPr>
        <p:spPr>
          <a:xfrm>
            <a:off x="475488" y="1755648"/>
            <a:ext cx="1847088" cy="676656"/>
          </a:xfrm>
          <a:prstGeom prst="rect">
            <a:avLst/>
          </a:prstGeom>
          <a:solidFill>
            <a:srgbClr val="D2E9EE"/>
          </a:solidFill>
          <a:ln w="6350">
            <a:solidFill>
              <a:srgbClr val="AACA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557784" y="1796795"/>
            <a:ext cx="1691640" cy="596188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4000"/>
              </a:lnSpc>
              <a:spcBef>
                <a:spcPts val="0"/>
              </a:spcBef>
              <a:spcAft>
                <a:spcPts val="0"/>
              </a:spcAft>
            </a:pPr>
            <a:r>
              <a:rPr sz="1415" b="1" i="0">
                <a:solidFill>
                  <a:srgbClr val="143140"/>
                </a:solidFill>
                <a:latin typeface="Arial"/>
              </a:rPr>
              <a:t>1  National guidance</a:t>
            </a:r>
          </a:p>
        </p:txBody>
      </p:sp>
      <p:sp>
        <p:nvSpPr>
          <p:cNvPr id="15" name="Rectangle 14"/>
          <p:cNvSpPr/>
          <p:nvPr/>
        </p:nvSpPr>
        <p:spPr>
          <a:xfrm>
            <a:off x="2322576" y="1755648"/>
            <a:ext cx="2642615" cy="676656"/>
          </a:xfrm>
          <a:prstGeom prst="rect">
            <a:avLst/>
          </a:prstGeom>
          <a:solidFill>
            <a:srgbClr val="E9F3F8"/>
          </a:solidFill>
          <a:ln w="6350">
            <a:solidFill>
              <a:srgbClr val="AACA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2404872" y="1796795"/>
            <a:ext cx="2487168" cy="596188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4000"/>
              </a:lnSpc>
              <a:spcBef>
                <a:spcPts val="0"/>
              </a:spcBef>
              <a:spcAft>
                <a:spcPts val="0"/>
              </a:spcAft>
            </a:pPr>
            <a:r>
              <a:rPr sz="1415" b="0" i="0">
                <a:solidFill>
                  <a:srgbClr val="143140"/>
                </a:solidFill>
                <a:latin typeface="Arial"/>
              </a:rPr>
              <a:t>Monitor maternal and fetal risk; escalate change (NICE, 2014).</a:t>
            </a:r>
          </a:p>
        </p:txBody>
      </p:sp>
      <p:sp>
        <p:nvSpPr>
          <p:cNvPr id="17" name="Rectangle 16"/>
          <p:cNvSpPr/>
          <p:nvPr/>
        </p:nvSpPr>
        <p:spPr>
          <a:xfrm>
            <a:off x="4965192" y="1755648"/>
            <a:ext cx="2990087" cy="676656"/>
          </a:xfrm>
          <a:prstGeom prst="rect">
            <a:avLst/>
          </a:prstGeom>
          <a:solidFill>
            <a:srgbClr val="E9F3F8"/>
          </a:solidFill>
          <a:ln w="6350">
            <a:solidFill>
              <a:srgbClr val="AACA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5047488" y="1796795"/>
            <a:ext cx="2834639" cy="596188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4000"/>
              </a:lnSpc>
              <a:spcBef>
                <a:spcPts val="0"/>
              </a:spcBef>
              <a:spcAft>
                <a:spcPts val="0"/>
              </a:spcAft>
            </a:pPr>
            <a:r>
              <a:rPr sz="1415" b="0" i="0">
                <a:solidFill>
                  <a:srgbClr val="143140"/>
                </a:solidFill>
                <a:latin typeface="Arial"/>
              </a:rPr>
              <a:t>Monitoring guidance not consistently followed (Ockenden, 2022).</a:t>
            </a:r>
          </a:p>
        </p:txBody>
      </p:sp>
      <p:sp>
        <p:nvSpPr>
          <p:cNvPr id="19" name="Rectangle 18"/>
          <p:cNvSpPr/>
          <p:nvPr/>
        </p:nvSpPr>
        <p:spPr>
          <a:xfrm>
            <a:off x="7955279" y="1755648"/>
            <a:ext cx="3767328" cy="676656"/>
          </a:xfrm>
          <a:prstGeom prst="rect">
            <a:avLst/>
          </a:prstGeom>
          <a:solidFill>
            <a:srgbClr val="E9F3F8"/>
          </a:solidFill>
          <a:ln w="6350">
            <a:solidFill>
              <a:srgbClr val="AACA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8037575" y="1796795"/>
            <a:ext cx="3611880" cy="596188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4000"/>
              </a:lnSpc>
              <a:spcBef>
                <a:spcPts val="0"/>
              </a:spcBef>
              <a:spcAft>
                <a:spcPts val="0"/>
              </a:spcAft>
            </a:pPr>
            <a:r>
              <a:rPr sz="1415" b="0" i="0">
                <a:solidFill>
                  <a:srgbClr val="143140"/>
                </a:solidFill>
                <a:latin typeface="Arial"/>
              </a:rPr>
              <a:t>Repeated departures in fetal-heart and maternal observations (Ockenden, 2022).</a:t>
            </a:r>
          </a:p>
        </p:txBody>
      </p:sp>
      <p:sp>
        <p:nvSpPr>
          <p:cNvPr id="21" name="Rectangle 20"/>
          <p:cNvSpPr/>
          <p:nvPr/>
        </p:nvSpPr>
        <p:spPr>
          <a:xfrm>
            <a:off x="475488" y="2432304"/>
            <a:ext cx="1847088" cy="676656"/>
          </a:xfrm>
          <a:prstGeom prst="rect">
            <a:avLst/>
          </a:prstGeom>
          <a:solidFill>
            <a:srgbClr val="C1DFE8"/>
          </a:solidFill>
          <a:ln w="6350">
            <a:solidFill>
              <a:srgbClr val="AACA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557784" y="2473452"/>
            <a:ext cx="1691640" cy="596188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4000"/>
              </a:lnSpc>
              <a:spcBef>
                <a:spcPts val="0"/>
              </a:spcBef>
              <a:spcAft>
                <a:spcPts val="0"/>
              </a:spcAft>
            </a:pPr>
            <a:r>
              <a:rPr sz="1415" b="1" i="0">
                <a:solidFill>
                  <a:srgbClr val="143140"/>
                </a:solidFill>
                <a:latin typeface="Arial"/>
              </a:rPr>
              <a:t>2  Clinical governance</a:t>
            </a:r>
          </a:p>
        </p:txBody>
      </p:sp>
      <p:sp>
        <p:nvSpPr>
          <p:cNvPr id="23" name="Rectangle 22"/>
          <p:cNvSpPr/>
          <p:nvPr/>
        </p:nvSpPr>
        <p:spPr>
          <a:xfrm>
            <a:off x="2322576" y="2432304"/>
            <a:ext cx="2642615" cy="676656"/>
          </a:xfrm>
          <a:prstGeom prst="rect">
            <a:avLst/>
          </a:prstGeom>
          <a:solidFill>
            <a:srgbClr val="DBE9F2"/>
          </a:solidFill>
          <a:ln w="6350">
            <a:solidFill>
              <a:srgbClr val="AACA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2404872" y="2473452"/>
            <a:ext cx="2487168" cy="596188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4000"/>
              </a:lnSpc>
              <a:spcBef>
                <a:spcPts val="0"/>
              </a:spcBef>
              <a:spcAft>
                <a:spcPts val="0"/>
              </a:spcAft>
            </a:pPr>
            <a:r>
              <a:rPr sz="1415" b="0" i="0">
                <a:solidFill>
                  <a:srgbClr val="143140"/>
                </a:solidFill>
                <a:latin typeface="Arial"/>
              </a:rPr>
              <a:t>Detect recurring patterns through audit and assurance (NQB, 2016).</a:t>
            </a:r>
          </a:p>
        </p:txBody>
      </p:sp>
      <p:sp>
        <p:nvSpPr>
          <p:cNvPr id="25" name="Rectangle 24"/>
          <p:cNvSpPr/>
          <p:nvPr/>
        </p:nvSpPr>
        <p:spPr>
          <a:xfrm>
            <a:off x="4965192" y="2432304"/>
            <a:ext cx="2990087" cy="676656"/>
          </a:xfrm>
          <a:prstGeom prst="rect">
            <a:avLst/>
          </a:prstGeom>
          <a:solidFill>
            <a:srgbClr val="DBE9F2"/>
          </a:solidFill>
          <a:ln w="6350">
            <a:solidFill>
              <a:srgbClr val="AACA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5047488" y="2473452"/>
            <a:ext cx="2834639" cy="596188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4000"/>
              </a:lnSpc>
              <a:spcBef>
                <a:spcPts val="0"/>
              </a:spcBef>
              <a:spcAft>
                <a:spcPts val="0"/>
              </a:spcAft>
            </a:pPr>
            <a:r>
              <a:rPr sz="1415" b="0" i="0">
                <a:solidFill>
                  <a:srgbClr val="143140"/>
                </a:solidFill>
                <a:latin typeface="Arial"/>
              </a:rPr>
              <a:t>Signals of harm failed to prompt systematic action (Ockenden, 2022).</a:t>
            </a:r>
          </a:p>
        </p:txBody>
      </p:sp>
      <p:sp>
        <p:nvSpPr>
          <p:cNvPr id="27" name="Rectangle 26"/>
          <p:cNvSpPr/>
          <p:nvPr/>
        </p:nvSpPr>
        <p:spPr>
          <a:xfrm>
            <a:off x="7955279" y="2432304"/>
            <a:ext cx="3767328" cy="676656"/>
          </a:xfrm>
          <a:prstGeom prst="rect">
            <a:avLst/>
          </a:prstGeom>
          <a:solidFill>
            <a:srgbClr val="DBE9F2"/>
          </a:solidFill>
          <a:ln w="6350">
            <a:solidFill>
              <a:srgbClr val="AACA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8037575" y="2473452"/>
            <a:ext cx="3611880" cy="596188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4000"/>
              </a:lnSpc>
              <a:spcBef>
                <a:spcPts val="0"/>
              </a:spcBef>
              <a:spcAft>
                <a:spcPts val="0"/>
              </a:spcAft>
            </a:pPr>
            <a:r>
              <a:rPr sz="1415" b="0" i="0">
                <a:solidFill>
                  <a:srgbClr val="143140"/>
                </a:solidFill>
                <a:latin typeface="Arial"/>
              </a:rPr>
              <a:t>68/168 reviewed stillbirths lacked Trust investigation (Ockenden, 2022).</a:t>
            </a:r>
          </a:p>
        </p:txBody>
      </p:sp>
      <p:sp>
        <p:nvSpPr>
          <p:cNvPr id="29" name="Rectangle 28"/>
          <p:cNvSpPr/>
          <p:nvPr/>
        </p:nvSpPr>
        <p:spPr>
          <a:xfrm>
            <a:off x="475488" y="3108960"/>
            <a:ext cx="1847088" cy="676656"/>
          </a:xfrm>
          <a:prstGeom prst="rect">
            <a:avLst/>
          </a:prstGeom>
          <a:solidFill>
            <a:srgbClr val="D2E9EE"/>
          </a:solidFill>
          <a:ln w="6350">
            <a:solidFill>
              <a:srgbClr val="AACA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557784" y="3150108"/>
            <a:ext cx="1691640" cy="596188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4000"/>
              </a:lnSpc>
              <a:spcBef>
                <a:spcPts val="0"/>
              </a:spcBef>
              <a:spcAft>
                <a:spcPts val="0"/>
              </a:spcAft>
            </a:pPr>
            <a:r>
              <a:rPr sz="1415" b="1" i="0">
                <a:solidFill>
                  <a:srgbClr val="143140"/>
                </a:solidFill>
                <a:latin typeface="Arial"/>
              </a:rPr>
              <a:t>3  Fetal monitoring</a:t>
            </a:r>
          </a:p>
        </p:txBody>
      </p:sp>
      <p:sp>
        <p:nvSpPr>
          <p:cNvPr id="31" name="Rectangle 30"/>
          <p:cNvSpPr/>
          <p:nvPr/>
        </p:nvSpPr>
        <p:spPr>
          <a:xfrm>
            <a:off x="2322576" y="3108960"/>
            <a:ext cx="2642615" cy="676656"/>
          </a:xfrm>
          <a:prstGeom prst="rect">
            <a:avLst/>
          </a:prstGeom>
          <a:solidFill>
            <a:srgbClr val="E9F3F8"/>
          </a:solidFill>
          <a:ln w="6350">
            <a:solidFill>
              <a:srgbClr val="AACA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TextBox 31"/>
          <p:cNvSpPr txBox="1"/>
          <p:nvPr/>
        </p:nvSpPr>
        <p:spPr>
          <a:xfrm>
            <a:off x="2404872" y="3150108"/>
            <a:ext cx="2487168" cy="596188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4000"/>
              </a:lnSpc>
              <a:spcBef>
                <a:spcPts val="0"/>
              </a:spcBef>
              <a:spcAft>
                <a:spcPts val="0"/>
              </a:spcAft>
            </a:pPr>
            <a:r>
              <a:rPr sz="1415" b="0" i="0">
                <a:solidFill>
                  <a:srgbClr val="143140"/>
                </a:solidFill>
                <a:latin typeface="Arial"/>
              </a:rPr>
              <a:t>Identify fetal deterioration and respond promptly (NICE, 2014).</a:t>
            </a:r>
          </a:p>
        </p:txBody>
      </p:sp>
      <p:sp>
        <p:nvSpPr>
          <p:cNvPr id="33" name="Rectangle 32"/>
          <p:cNvSpPr/>
          <p:nvPr/>
        </p:nvSpPr>
        <p:spPr>
          <a:xfrm>
            <a:off x="4965192" y="3108960"/>
            <a:ext cx="2990087" cy="676656"/>
          </a:xfrm>
          <a:prstGeom prst="rect">
            <a:avLst/>
          </a:prstGeom>
          <a:solidFill>
            <a:srgbClr val="E9F3F8"/>
          </a:solidFill>
          <a:ln w="6350">
            <a:solidFill>
              <a:srgbClr val="AACA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TextBox 33"/>
          <p:cNvSpPr txBox="1"/>
          <p:nvPr/>
        </p:nvSpPr>
        <p:spPr>
          <a:xfrm>
            <a:off x="5047488" y="3150108"/>
            <a:ext cx="2834639" cy="596188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4000"/>
              </a:lnSpc>
              <a:spcBef>
                <a:spcPts val="0"/>
              </a:spcBef>
              <a:spcAft>
                <a:spcPts val="0"/>
              </a:spcAft>
            </a:pPr>
            <a:r>
              <a:rPr sz="1415" b="0" i="0">
                <a:solidFill>
                  <a:srgbClr val="143140"/>
                </a:solidFill>
                <a:latin typeface="Arial"/>
              </a:rPr>
              <a:t>Warning signs were missed or misread (Ockenden, 2022).</a:t>
            </a:r>
          </a:p>
        </p:txBody>
      </p:sp>
      <p:sp>
        <p:nvSpPr>
          <p:cNvPr id="35" name="Rectangle 34"/>
          <p:cNvSpPr/>
          <p:nvPr/>
        </p:nvSpPr>
        <p:spPr>
          <a:xfrm>
            <a:off x="7955279" y="3108960"/>
            <a:ext cx="3767328" cy="676656"/>
          </a:xfrm>
          <a:prstGeom prst="rect">
            <a:avLst/>
          </a:prstGeom>
          <a:solidFill>
            <a:srgbClr val="E9F3F8"/>
          </a:solidFill>
          <a:ln w="6350">
            <a:solidFill>
              <a:srgbClr val="AACA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TextBox 35"/>
          <p:cNvSpPr txBox="1"/>
          <p:nvPr/>
        </p:nvSpPr>
        <p:spPr>
          <a:xfrm>
            <a:off x="8037575" y="3150108"/>
            <a:ext cx="3611880" cy="596188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4000"/>
              </a:lnSpc>
              <a:spcBef>
                <a:spcPts val="0"/>
              </a:spcBef>
              <a:spcAft>
                <a:spcPts val="0"/>
              </a:spcAft>
            </a:pPr>
            <a:r>
              <a:rPr sz="1415" b="0" i="0">
                <a:solidFill>
                  <a:srgbClr val="143140"/>
                </a:solidFill>
                <a:latin typeface="Arial"/>
              </a:rPr>
              <a:t>Poor interpretation and delayed response were recurring themes (Ockenden, 2022).</a:t>
            </a:r>
          </a:p>
        </p:txBody>
      </p:sp>
      <p:sp>
        <p:nvSpPr>
          <p:cNvPr id="37" name="Rectangle 36"/>
          <p:cNvSpPr/>
          <p:nvPr/>
        </p:nvSpPr>
        <p:spPr>
          <a:xfrm>
            <a:off x="475488" y="3785615"/>
            <a:ext cx="1847088" cy="676656"/>
          </a:xfrm>
          <a:prstGeom prst="rect">
            <a:avLst/>
          </a:prstGeom>
          <a:solidFill>
            <a:srgbClr val="C1DFE8"/>
          </a:solidFill>
          <a:ln w="6350">
            <a:solidFill>
              <a:srgbClr val="AACA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8" name="TextBox 37"/>
          <p:cNvSpPr txBox="1"/>
          <p:nvPr/>
        </p:nvSpPr>
        <p:spPr>
          <a:xfrm>
            <a:off x="557784" y="3826763"/>
            <a:ext cx="1691640" cy="596188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4000"/>
              </a:lnSpc>
              <a:spcBef>
                <a:spcPts val="0"/>
              </a:spcBef>
              <a:spcAft>
                <a:spcPts val="0"/>
              </a:spcAft>
            </a:pPr>
            <a:r>
              <a:rPr sz="1415" b="1" i="0">
                <a:solidFill>
                  <a:srgbClr val="143140"/>
                </a:solidFill>
                <a:latin typeface="Arial"/>
              </a:rPr>
              <a:t>4  Senior escalation</a:t>
            </a:r>
          </a:p>
        </p:txBody>
      </p:sp>
      <p:sp>
        <p:nvSpPr>
          <p:cNvPr id="39" name="Rectangle 38"/>
          <p:cNvSpPr/>
          <p:nvPr/>
        </p:nvSpPr>
        <p:spPr>
          <a:xfrm>
            <a:off x="2322576" y="3785615"/>
            <a:ext cx="2642615" cy="676656"/>
          </a:xfrm>
          <a:prstGeom prst="rect">
            <a:avLst/>
          </a:prstGeom>
          <a:solidFill>
            <a:srgbClr val="DBE9F2"/>
          </a:solidFill>
          <a:ln w="6350">
            <a:solidFill>
              <a:srgbClr val="AACA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0" name="TextBox 39"/>
          <p:cNvSpPr txBox="1"/>
          <p:nvPr/>
        </p:nvSpPr>
        <p:spPr>
          <a:xfrm>
            <a:off x="2404872" y="3826763"/>
            <a:ext cx="2487168" cy="596188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4000"/>
              </a:lnSpc>
              <a:spcBef>
                <a:spcPts val="0"/>
              </a:spcBef>
              <a:spcAft>
                <a:spcPts val="0"/>
              </a:spcAft>
            </a:pPr>
            <a:r>
              <a:rPr sz="1415" b="0" i="0">
                <a:solidFill>
                  <a:srgbClr val="143140"/>
                </a:solidFill>
                <a:latin typeface="Arial"/>
              </a:rPr>
              <a:t>Seek timely specialist review as risk increases (NICE, 2014).</a:t>
            </a:r>
          </a:p>
        </p:txBody>
      </p:sp>
      <p:sp>
        <p:nvSpPr>
          <p:cNvPr id="41" name="Rectangle 40"/>
          <p:cNvSpPr/>
          <p:nvPr/>
        </p:nvSpPr>
        <p:spPr>
          <a:xfrm>
            <a:off x="4965192" y="3785615"/>
            <a:ext cx="2990087" cy="676656"/>
          </a:xfrm>
          <a:prstGeom prst="rect">
            <a:avLst/>
          </a:prstGeom>
          <a:solidFill>
            <a:srgbClr val="DBE9F2"/>
          </a:solidFill>
          <a:ln w="6350">
            <a:solidFill>
              <a:srgbClr val="AACA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2" name="TextBox 41"/>
          <p:cNvSpPr txBox="1"/>
          <p:nvPr/>
        </p:nvSpPr>
        <p:spPr>
          <a:xfrm>
            <a:off x="5047488" y="3826763"/>
            <a:ext cx="2834639" cy="596188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4000"/>
              </a:lnSpc>
              <a:spcBef>
                <a:spcPts val="0"/>
              </a:spcBef>
              <a:spcAft>
                <a:spcPts val="0"/>
              </a:spcAft>
            </a:pPr>
            <a:r>
              <a:rPr sz="1415" b="0" i="0">
                <a:solidFill>
                  <a:srgbClr val="143140"/>
                </a:solidFill>
                <a:latin typeface="Arial"/>
              </a:rPr>
              <a:t>Hierarchy discouraged timely challenge (Ockenden, 2022).</a:t>
            </a:r>
          </a:p>
        </p:txBody>
      </p:sp>
      <p:sp>
        <p:nvSpPr>
          <p:cNvPr id="43" name="Rectangle 42"/>
          <p:cNvSpPr/>
          <p:nvPr/>
        </p:nvSpPr>
        <p:spPr>
          <a:xfrm>
            <a:off x="7955279" y="3785615"/>
            <a:ext cx="3767328" cy="676656"/>
          </a:xfrm>
          <a:prstGeom prst="rect">
            <a:avLst/>
          </a:prstGeom>
          <a:solidFill>
            <a:srgbClr val="DBE9F2"/>
          </a:solidFill>
          <a:ln w="6350">
            <a:solidFill>
              <a:srgbClr val="AACA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4" name="TextBox 43"/>
          <p:cNvSpPr txBox="1"/>
          <p:nvPr/>
        </p:nvSpPr>
        <p:spPr>
          <a:xfrm>
            <a:off x="8037575" y="3826763"/>
            <a:ext cx="3611880" cy="596188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4000"/>
              </a:lnSpc>
              <a:spcBef>
                <a:spcPts val="0"/>
              </a:spcBef>
              <a:spcAft>
                <a:spcPts val="0"/>
              </a:spcAft>
            </a:pPr>
            <a:r>
              <a:rPr sz="1415" b="0" i="0">
                <a:solidFill>
                  <a:srgbClr val="143140"/>
                </a:solidFill>
                <a:latin typeface="Arial"/>
              </a:rPr>
              <a:t>Staff feared escalation (Ockenden, 2022); speaking-up barriers recur elsewhere (Okuyama et al., 2014).</a:t>
            </a:r>
          </a:p>
        </p:txBody>
      </p:sp>
      <p:sp>
        <p:nvSpPr>
          <p:cNvPr id="45" name="Rectangle 44"/>
          <p:cNvSpPr/>
          <p:nvPr/>
        </p:nvSpPr>
        <p:spPr>
          <a:xfrm>
            <a:off x="475488" y="4462272"/>
            <a:ext cx="1847088" cy="676656"/>
          </a:xfrm>
          <a:prstGeom prst="rect">
            <a:avLst/>
          </a:prstGeom>
          <a:solidFill>
            <a:srgbClr val="D2E9EE"/>
          </a:solidFill>
          <a:ln w="6350">
            <a:solidFill>
              <a:srgbClr val="AACA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6" name="TextBox 45"/>
          <p:cNvSpPr txBox="1"/>
          <p:nvPr/>
        </p:nvSpPr>
        <p:spPr>
          <a:xfrm>
            <a:off x="557784" y="4503420"/>
            <a:ext cx="1691640" cy="596188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4000"/>
              </a:lnSpc>
              <a:spcBef>
                <a:spcPts val="0"/>
              </a:spcBef>
              <a:spcAft>
                <a:spcPts val="0"/>
              </a:spcAft>
            </a:pPr>
            <a:r>
              <a:rPr sz="1415" b="1" i="0">
                <a:solidFill>
                  <a:srgbClr val="143140"/>
                </a:solidFill>
                <a:latin typeface="Arial"/>
              </a:rPr>
              <a:t>5  Incident learning</a:t>
            </a:r>
          </a:p>
        </p:txBody>
      </p:sp>
      <p:sp>
        <p:nvSpPr>
          <p:cNvPr id="47" name="Rectangle 46"/>
          <p:cNvSpPr/>
          <p:nvPr/>
        </p:nvSpPr>
        <p:spPr>
          <a:xfrm>
            <a:off x="2322576" y="4462272"/>
            <a:ext cx="2642615" cy="676656"/>
          </a:xfrm>
          <a:prstGeom prst="rect">
            <a:avLst/>
          </a:prstGeom>
          <a:solidFill>
            <a:srgbClr val="E9F3F8"/>
          </a:solidFill>
          <a:ln w="6350">
            <a:solidFill>
              <a:srgbClr val="AACA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8" name="TextBox 47"/>
          <p:cNvSpPr txBox="1"/>
          <p:nvPr/>
        </p:nvSpPr>
        <p:spPr>
          <a:xfrm>
            <a:off x="2404872" y="4503420"/>
            <a:ext cx="2487168" cy="596188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4000"/>
              </a:lnSpc>
              <a:spcBef>
                <a:spcPts val="0"/>
              </a:spcBef>
              <a:spcAft>
                <a:spcPts val="0"/>
              </a:spcAft>
            </a:pPr>
            <a:r>
              <a:rPr sz="1415" b="0" i="0">
                <a:solidFill>
                  <a:srgbClr val="143140"/>
                </a:solidFill>
                <a:latin typeface="Arial"/>
              </a:rPr>
              <a:t>Investigate harm and deliver action (NHS England, 2015).</a:t>
            </a:r>
          </a:p>
        </p:txBody>
      </p:sp>
      <p:sp>
        <p:nvSpPr>
          <p:cNvPr id="49" name="Rectangle 48"/>
          <p:cNvSpPr/>
          <p:nvPr/>
        </p:nvSpPr>
        <p:spPr>
          <a:xfrm>
            <a:off x="4965192" y="4462272"/>
            <a:ext cx="2990087" cy="676656"/>
          </a:xfrm>
          <a:prstGeom prst="rect">
            <a:avLst/>
          </a:prstGeom>
          <a:solidFill>
            <a:srgbClr val="E9F3F8"/>
          </a:solidFill>
          <a:ln w="6350">
            <a:solidFill>
              <a:srgbClr val="AACA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0" name="TextBox 49"/>
          <p:cNvSpPr txBox="1"/>
          <p:nvPr/>
        </p:nvSpPr>
        <p:spPr>
          <a:xfrm>
            <a:off x="5047488" y="4503420"/>
            <a:ext cx="2834639" cy="596188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4000"/>
              </a:lnSpc>
              <a:spcBef>
                <a:spcPts val="0"/>
              </a:spcBef>
              <a:spcAft>
                <a:spcPts val="0"/>
              </a:spcAft>
            </a:pPr>
            <a:r>
              <a:rPr sz="1415" b="0" i="0">
                <a:solidFill>
                  <a:srgbClr val="143140"/>
                </a:solidFill>
                <a:latin typeface="Arial"/>
              </a:rPr>
              <a:t>Reviews failed to create reliable learning (Ockenden, 2022).</a:t>
            </a:r>
          </a:p>
        </p:txBody>
      </p:sp>
      <p:sp>
        <p:nvSpPr>
          <p:cNvPr id="51" name="Rectangle 50"/>
          <p:cNvSpPr/>
          <p:nvPr/>
        </p:nvSpPr>
        <p:spPr>
          <a:xfrm>
            <a:off x="7955279" y="4462272"/>
            <a:ext cx="3767328" cy="676656"/>
          </a:xfrm>
          <a:prstGeom prst="rect">
            <a:avLst/>
          </a:prstGeom>
          <a:solidFill>
            <a:srgbClr val="E9F3F8"/>
          </a:solidFill>
          <a:ln w="6350">
            <a:solidFill>
              <a:srgbClr val="AACA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2" name="TextBox 51"/>
          <p:cNvSpPr txBox="1"/>
          <p:nvPr/>
        </p:nvSpPr>
        <p:spPr>
          <a:xfrm>
            <a:off x="8037575" y="4503420"/>
            <a:ext cx="3611880" cy="596188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4000"/>
              </a:lnSpc>
              <a:spcBef>
                <a:spcPts val="0"/>
              </a:spcBef>
              <a:spcAft>
                <a:spcPts val="0"/>
              </a:spcAft>
            </a:pPr>
            <a:r>
              <a:rPr sz="1415" b="0" i="0">
                <a:solidFill>
                  <a:srgbClr val="143140"/>
                </a:solidFill>
                <a:latin typeface="Arial"/>
              </a:rPr>
              <a:t>33/77 not investigated (Ockenden, 2022); maternity reporting lacks feedback (Beecham et al., 2025).</a:t>
            </a:r>
          </a:p>
        </p:txBody>
      </p:sp>
      <p:sp>
        <p:nvSpPr>
          <p:cNvPr id="53" name="Rectangle 52"/>
          <p:cNvSpPr/>
          <p:nvPr/>
        </p:nvSpPr>
        <p:spPr>
          <a:xfrm>
            <a:off x="475488" y="5138928"/>
            <a:ext cx="1847088" cy="676656"/>
          </a:xfrm>
          <a:prstGeom prst="rect">
            <a:avLst/>
          </a:prstGeom>
          <a:solidFill>
            <a:srgbClr val="C1DFE8"/>
          </a:solidFill>
          <a:ln w="6350">
            <a:solidFill>
              <a:srgbClr val="AACA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4" name="TextBox 53"/>
          <p:cNvSpPr txBox="1"/>
          <p:nvPr/>
        </p:nvSpPr>
        <p:spPr>
          <a:xfrm>
            <a:off x="557784" y="5180076"/>
            <a:ext cx="1691640" cy="596188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4000"/>
              </a:lnSpc>
              <a:spcBef>
                <a:spcPts val="0"/>
              </a:spcBef>
              <a:spcAft>
                <a:spcPts val="0"/>
              </a:spcAft>
            </a:pPr>
            <a:r>
              <a:rPr sz="1415" b="1" i="0">
                <a:solidFill>
                  <a:srgbClr val="143140"/>
                </a:solidFill>
                <a:latin typeface="Arial"/>
              </a:rPr>
              <a:t>6  Family voice</a:t>
            </a:r>
          </a:p>
        </p:txBody>
      </p:sp>
      <p:sp>
        <p:nvSpPr>
          <p:cNvPr id="55" name="Rectangle 54"/>
          <p:cNvSpPr/>
          <p:nvPr/>
        </p:nvSpPr>
        <p:spPr>
          <a:xfrm>
            <a:off x="2322576" y="5138928"/>
            <a:ext cx="2642615" cy="676656"/>
          </a:xfrm>
          <a:prstGeom prst="rect">
            <a:avLst/>
          </a:prstGeom>
          <a:solidFill>
            <a:srgbClr val="DBE9F2"/>
          </a:solidFill>
          <a:ln w="6350">
            <a:solidFill>
              <a:srgbClr val="AACA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6" name="TextBox 55"/>
          <p:cNvSpPr txBox="1"/>
          <p:nvPr/>
        </p:nvSpPr>
        <p:spPr>
          <a:xfrm>
            <a:off x="2404872" y="5180076"/>
            <a:ext cx="2487168" cy="596188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4000"/>
              </a:lnSpc>
              <a:spcBef>
                <a:spcPts val="0"/>
              </a:spcBef>
              <a:spcAft>
                <a:spcPts val="0"/>
              </a:spcAft>
            </a:pPr>
            <a:r>
              <a:rPr sz="1415" b="0" i="0">
                <a:solidFill>
                  <a:srgbClr val="143140"/>
                </a:solidFill>
                <a:latin typeface="Arial"/>
              </a:rPr>
              <a:t>Use family testimony in incident reviews (NHS England, 2015).</a:t>
            </a:r>
          </a:p>
        </p:txBody>
      </p:sp>
      <p:sp>
        <p:nvSpPr>
          <p:cNvPr id="57" name="Rectangle 56"/>
          <p:cNvSpPr/>
          <p:nvPr/>
        </p:nvSpPr>
        <p:spPr>
          <a:xfrm>
            <a:off x="4965192" y="5138928"/>
            <a:ext cx="2990087" cy="676656"/>
          </a:xfrm>
          <a:prstGeom prst="rect">
            <a:avLst/>
          </a:prstGeom>
          <a:solidFill>
            <a:srgbClr val="DBE9F2"/>
          </a:solidFill>
          <a:ln w="6350">
            <a:solidFill>
              <a:srgbClr val="AACA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8" name="TextBox 57"/>
          <p:cNvSpPr txBox="1"/>
          <p:nvPr/>
        </p:nvSpPr>
        <p:spPr>
          <a:xfrm>
            <a:off x="5047488" y="5180076"/>
            <a:ext cx="2834639" cy="596188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4000"/>
              </a:lnSpc>
              <a:spcBef>
                <a:spcPts val="0"/>
              </a:spcBef>
              <a:spcAft>
                <a:spcPts val="0"/>
              </a:spcAft>
            </a:pPr>
            <a:r>
              <a:rPr sz="1415" b="0" i="0">
                <a:solidFill>
                  <a:srgbClr val="143140"/>
                </a:solidFill>
                <a:latin typeface="Arial"/>
              </a:rPr>
              <a:t>Parents’ concerns were undervalued (Ockenden, 2022).</a:t>
            </a:r>
          </a:p>
        </p:txBody>
      </p:sp>
      <p:sp>
        <p:nvSpPr>
          <p:cNvPr id="59" name="Rectangle 58"/>
          <p:cNvSpPr/>
          <p:nvPr/>
        </p:nvSpPr>
        <p:spPr>
          <a:xfrm>
            <a:off x="7955279" y="5138928"/>
            <a:ext cx="3767328" cy="676656"/>
          </a:xfrm>
          <a:prstGeom prst="rect">
            <a:avLst/>
          </a:prstGeom>
          <a:solidFill>
            <a:srgbClr val="DBE9F2"/>
          </a:solidFill>
          <a:ln w="6350">
            <a:solidFill>
              <a:srgbClr val="AACA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0" name="TextBox 59"/>
          <p:cNvSpPr txBox="1"/>
          <p:nvPr/>
        </p:nvSpPr>
        <p:spPr>
          <a:xfrm>
            <a:off x="8037575" y="5180076"/>
            <a:ext cx="3611880" cy="596188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4000"/>
              </a:lnSpc>
              <a:spcBef>
                <a:spcPts val="0"/>
              </a:spcBef>
              <a:spcAft>
                <a:spcPts val="0"/>
              </a:spcAft>
            </a:pPr>
            <a:r>
              <a:rPr sz="1415" b="0" i="0">
                <a:solidFill>
                  <a:srgbClr val="143140"/>
                </a:solidFill>
                <a:latin typeface="Arial"/>
              </a:rPr>
              <a:t>Appropriate family input in only 32.9% of 85 graded stillbirth reviews (Ockenden, 2022).</a:t>
            </a:r>
          </a:p>
        </p:txBody>
      </p:sp>
      <p:sp>
        <p:nvSpPr>
          <p:cNvPr id="61" name="Rounded Rectangle 60"/>
          <p:cNvSpPr/>
          <p:nvPr/>
        </p:nvSpPr>
        <p:spPr>
          <a:xfrm>
            <a:off x="475488" y="5870448"/>
            <a:ext cx="11247120" cy="420624"/>
          </a:xfrm>
          <a:prstGeom prst="roundRect">
            <a:avLst>
              <a:gd name="adj" fmla="val 7000"/>
            </a:avLst>
          </a:prstGeom>
          <a:solidFill>
            <a:srgbClr val="103447"/>
          </a:solidFill>
          <a:ln w="6350">
            <a:solidFill>
              <a:srgbClr val="4CC0C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2" name="TextBox 61"/>
          <p:cNvSpPr txBox="1"/>
          <p:nvPr/>
        </p:nvSpPr>
        <p:spPr>
          <a:xfrm>
            <a:off x="649224" y="5952744"/>
            <a:ext cx="10881360" cy="256032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400" b="0" i="0">
                <a:solidFill>
                  <a:srgbClr val="FFFFFF"/>
                </a:solidFill>
                <a:latin typeface="Arial"/>
              </a:rPr>
              <a:t>UK perinatal-review research found that parents supplied valuable information for learning (Burden et al., 2021).</a:t>
            </a:r>
          </a:p>
        </p:txBody>
      </p:sp>
      <p:sp>
        <p:nvSpPr>
          <p:cNvPr id="63" name="TextBox 62"/>
          <p:cNvSpPr txBox="1"/>
          <p:nvPr/>
        </p:nvSpPr>
        <p:spPr>
          <a:xfrm>
            <a:off x="11558016" y="6537960"/>
            <a:ext cx="292608" cy="182880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400" b="0" i="0">
                <a:solidFill>
                  <a:srgbClr val="BCE1E6"/>
                </a:solidFill>
                <a:latin typeface="Arial"/>
              </a:rPr>
              <a:t>06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61D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75488" y="182880"/>
            <a:ext cx="11201400" cy="521207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3000" b="1" i="0">
                <a:solidFill>
                  <a:srgbClr val="FFFFFF"/>
                </a:solidFill>
                <a:latin typeface="Arial"/>
              </a:rPr>
              <a:t>THE BENCHMARKING GAP: NATIONAL STANDARDS UNMET</a:t>
            </a:r>
          </a:p>
        </p:txBody>
      </p:sp>
      <p:sp>
        <p:nvSpPr>
          <p:cNvPr id="3" name="Rectangle 2"/>
          <p:cNvSpPr/>
          <p:nvPr/>
        </p:nvSpPr>
        <p:spPr>
          <a:xfrm>
            <a:off x="484632" y="740664"/>
            <a:ext cx="1389888" cy="50292"/>
          </a:xfrm>
          <a:prstGeom prst="rect">
            <a:avLst/>
          </a:prstGeom>
          <a:solidFill>
            <a:srgbClr val="EFBB4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493776" y="832104"/>
            <a:ext cx="11137392" cy="356616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650" b="0" i="0">
                <a:solidFill>
                  <a:srgbClr val="BCE1E6"/>
                </a:solidFill>
                <a:latin typeface="Arial"/>
              </a:rPr>
              <a:t>External process benchmarking: national expectations compared with documented SaTH practice.</a:t>
            </a:r>
          </a:p>
        </p:txBody>
      </p:sp>
      <p:sp>
        <p:nvSpPr>
          <p:cNvPr id="5" name="Rectangle 4"/>
          <p:cNvSpPr/>
          <p:nvPr/>
        </p:nvSpPr>
        <p:spPr>
          <a:xfrm>
            <a:off x="475488" y="1298448"/>
            <a:ext cx="1856231" cy="438912"/>
          </a:xfrm>
          <a:prstGeom prst="rect">
            <a:avLst/>
          </a:prstGeom>
          <a:solidFill>
            <a:srgbClr val="178AB0"/>
          </a:solidFill>
          <a:ln w="6350">
            <a:solidFill>
              <a:srgbClr val="DBF1F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66928" y="1371600"/>
            <a:ext cx="1691639" cy="274320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500" b="1" i="0">
                <a:solidFill>
                  <a:srgbClr val="FFFFFF"/>
                </a:solidFill>
                <a:latin typeface="Arial"/>
              </a:rPr>
              <a:t>Indicator</a:t>
            </a:r>
          </a:p>
        </p:txBody>
      </p:sp>
      <p:sp>
        <p:nvSpPr>
          <p:cNvPr id="7" name="Rectangle 6"/>
          <p:cNvSpPr/>
          <p:nvPr/>
        </p:nvSpPr>
        <p:spPr>
          <a:xfrm>
            <a:off x="2331720" y="1298448"/>
            <a:ext cx="2633472" cy="438912"/>
          </a:xfrm>
          <a:prstGeom prst="rect">
            <a:avLst/>
          </a:prstGeom>
          <a:solidFill>
            <a:srgbClr val="178AB0"/>
          </a:solidFill>
          <a:ln w="6350">
            <a:solidFill>
              <a:srgbClr val="DBF1F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423160" y="1371600"/>
            <a:ext cx="2468879" cy="274320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500" b="1" i="0">
                <a:solidFill>
                  <a:srgbClr val="FFFFFF"/>
                </a:solidFill>
                <a:latin typeface="Arial"/>
              </a:rPr>
              <a:t>National standard</a:t>
            </a:r>
          </a:p>
        </p:txBody>
      </p:sp>
      <p:sp>
        <p:nvSpPr>
          <p:cNvPr id="9" name="Rectangle 8"/>
          <p:cNvSpPr/>
          <p:nvPr/>
        </p:nvSpPr>
        <p:spPr>
          <a:xfrm>
            <a:off x="4965192" y="1298448"/>
            <a:ext cx="3346704" cy="438912"/>
          </a:xfrm>
          <a:prstGeom prst="rect">
            <a:avLst/>
          </a:prstGeom>
          <a:solidFill>
            <a:srgbClr val="178AB0"/>
          </a:solidFill>
          <a:ln w="6350">
            <a:solidFill>
              <a:srgbClr val="DBF1F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5056631" y="1371600"/>
            <a:ext cx="3182112" cy="274320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500" b="1" i="0">
                <a:solidFill>
                  <a:srgbClr val="FFFFFF"/>
                </a:solidFill>
                <a:latin typeface="Arial"/>
              </a:rPr>
              <a:t>SaTH performance</a:t>
            </a:r>
          </a:p>
        </p:txBody>
      </p:sp>
      <p:sp>
        <p:nvSpPr>
          <p:cNvPr id="11" name="Rectangle 10"/>
          <p:cNvSpPr/>
          <p:nvPr/>
        </p:nvSpPr>
        <p:spPr>
          <a:xfrm>
            <a:off x="8311896" y="1298448"/>
            <a:ext cx="3401568" cy="438912"/>
          </a:xfrm>
          <a:prstGeom prst="rect">
            <a:avLst/>
          </a:prstGeom>
          <a:solidFill>
            <a:srgbClr val="178AB0"/>
          </a:solidFill>
          <a:ln w="6350">
            <a:solidFill>
              <a:srgbClr val="DBF1F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403336" y="1371600"/>
            <a:ext cx="3236976" cy="274320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500" b="1" i="0">
                <a:solidFill>
                  <a:srgbClr val="FFFFFF"/>
                </a:solidFill>
                <a:latin typeface="Arial"/>
              </a:rPr>
              <a:t>Succinct critical judgement</a:t>
            </a:r>
          </a:p>
        </p:txBody>
      </p:sp>
      <p:sp>
        <p:nvSpPr>
          <p:cNvPr id="13" name="Rectangle 12"/>
          <p:cNvSpPr/>
          <p:nvPr/>
        </p:nvSpPr>
        <p:spPr>
          <a:xfrm>
            <a:off x="475488" y="1737360"/>
            <a:ext cx="1856231" cy="950976"/>
          </a:xfrm>
          <a:prstGeom prst="rect">
            <a:avLst/>
          </a:prstGeom>
          <a:solidFill>
            <a:srgbClr val="D6EBF4"/>
          </a:solidFill>
          <a:ln w="7365">
            <a:solidFill>
              <a:srgbClr val="B6CBD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562356" y="1824228"/>
            <a:ext cx="1687067" cy="777240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3000"/>
              </a:lnSpc>
              <a:spcBef>
                <a:spcPts val="0"/>
              </a:spcBef>
              <a:spcAft>
                <a:spcPts val="0"/>
              </a:spcAft>
            </a:pPr>
            <a:r>
              <a:rPr sz="1415" b="1" i="0">
                <a:solidFill>
                  <a:srgbClr val="143140"/>
                </a:solidFill>
                <a:latin typeface="Arial"/>
              </a:rPr>
              <a:t>1  Incident</a:t>
            </a:r>
          </a:p>
          <a:p>
            <a:pPr algn="l">
              <a:lnSpc>
                <a:spcPct val="103000"/>
              </a:lnSpc>
              <a:spcBef>
                <a:spcPts val="0"/>
              </a:spcBef>
              <a:spcAft>
                <a:spcPts val="0"/>
              </a:spcAft>
            </a:pPr>
            <a:r>
              <a:rPr sz="1415" b="1" i="0">
                <a:solidFill>
                  <a:srgbClr val="143140"/>
                </a:solidFill>
                <a:latin typeface="Arial"/>
              </a:rPr>
              <a:t>investigation</a:t>
            </a:r>
          </a:p>
        </p:txBody>
      </p:sp>
      <p:sp>
        <p:nvSpPr>
          <p:cNvPr id="15" name="Rectangle 14"/>
          <p:cNvSpPr/>
          <p:nvPr/>
        </p:nvSpPr>
        <p:spPr>
          <a:xfrm>
            <a:off x="2331720" y="1737360"/>
            <a:ext cx="2633472" cy="950976"/>
          </a:xfrm>
          <a:prstGeom prst="rect">
            <a:avLst/>
          </a:prstGeom>
          <a:solidFill>
            <a:srgbClr val="D6EBF4"/>
          </a:solidFill>
          <a:ln w="7365">
            <a:solidFill>
              <a:srgbClr val="B6CBD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2418588" y="1824228"/>
            <a:ext cx="2464308" cy="777240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3000"/>
              </a:lnSpc>
              <a:spcBef>
                <a:spcPts val="0"/>
              </a:spcBef>
              <a:spcAft>
                <a:spcPts val="0"/>
              </a:spcAft>
            </a:pPr>
            <a:r>
              <a:rPr sz="1415" b="0" i="0">
                <a:solidFill>
                  <a:srgbClr val="143140"/>
                </a:solidFill>
                <a:latin typeface="Arial"/>
              </a:rPr>
              <a:t>Serious incidents should be investigated to prevent repetition (NHS England, 2015).</a:t>
            </a:r>
          </a:p>
        </p:txBody>
      </p:sp>
      <p:sp>
        <p:nvSpPr>
          <p:cNvPr id="17" name="Rectangle 16"/>
          <p:cNvSpPr/>
          <p:nvPr/>
        </p:nvSpPr>
        <p:spPr>
          <a:xfrm>
            <a:off x="4965192" y="1737360"/>
            <a:ext cx="3346704" cy="950976"/>
          </a:xfrm>
          <a:prstGeom prst="rect">
            <a:avLst/>
          </a:prstGeom>
          <a:solidFill>
            <a:srgbClr val="D6EBF4"/>
          </a:solidFill>
          <a:ln w="7365">
            <a:solidFill>
              <a:srgbClr val="B6CBD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5052059" y="1824228"/>
            <a:ext cx="3177540" cy="777240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3000"/>
              </a:lnSpc>
              <a:spcBef>
                <a:spcPts val="0"/>
              </a:spcBef>
              <a:spcAft>
                <a:spcPts val="0"/>
              </a:spcAft>
            </a:pPr>
            <a:r>
              <a:rPr sz="1415" b="0" i="0">
                <a:solidFill>
                  <a:srgbClr val="143140"/>
                </a:solidFill>
                <a:latin typeface="Arial"/>
              </a:rPr>
              <a:t>68/168 reviewed stillbirths (40%, 2011–19) had no Trust investigation (Ockenden, 2022).</a:t>
            </a:r>
          </a:p>
        </p:txBody>
      </p:sp>
      <p:sp>
        <p:nvSpPr>
          <p:cNvPr id="19" name="Rectangle 18"/>
          <p:cNvSpPr/>
          <p:nvPr/>
        </p:nvSpPr>
        <p:spPr>
          <a:xfrm>
            <a:off x="8311896" y="1737360"/>
            <a:ext cx="3401568" cy="950976"/>
          </a:xfrm>
          <a:prstGeom prst="rect">
            <a:avLst/>
          </a:prstGeom>
          <a:solidFill>
            <a:srgbClr val="D6EBF4"/>
          </a:solidFill>
          <a:ln w="7365">
            <a:solidFill>
              <a:srgbClr val="B6CBD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8398764" y="1824228"/>
            <a:ext cx="3232404" cy="777240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3000"/>
              </a:lnSpc>
              <a:spcBef>
                <a:spcPts val="0"/>
              </a:spcBef>
              <a:spcAft>
                <a:spcPts val="0"/>
              </a:spcAft>
            </a:pPr>
            <a:r>
              <a:rPr sz="1415" b="0" i="0">
                <a:solidFill>
                  <a:srgbClr val="143140"/>
                </a:solidFill>
                <a:latin typeface="Arial"/>
              </a:rPr>
              <a:t>Uninvestigated events limited learning. More reporting cannot substitute for investigation (Macrae, 2016).</a:t>
            </a:r>
          </a:p>
        </p:txBody>
      </p:sp>
      <p:sp>
        <p:nvSpPr>
          <p:cNvPr id="21" name="Rectangle 20"/>
          <p:cNvSpPr/>
          <p:nvPr/>
        </p:nvSpPr>
        <p:spPr>
          <a:xfrm>
            <a:off x="475488" y="2688336"/>
            <a:ext cx="1856231" cy="950976"/>
          </a:xfrm>
          <a:prstGeom prst="rect">
            <a:avLst/>
          </a:prstGeom>
          <a:solidFill>
            <a:srgbClr val="E9F3F8"/>
          </a:solidFill>
          <a:ln w="7365">
            <a:solidFill>
              <a:srgbClr val="B6CBD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562356" y="2775204"/>
            <a:ext cx="1687067" cy="777240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3000"/>
              </a:lnSpc>
              <a:spcBef>
                <a:spcPts val="0"/>
              </a:spcBef>
              <a:spcAft>
                <a:spcPts val="0"/>
              </a:spcAft>
            </a:pPr>
            <a:r>
              <a:rPr sz="1415" b="1" i="0">
                <a:solidFill>
                  <a:srgbClr val="143140"/>
                </a:solidFill>
                <a:latin typeface="Arial"/>
              </a:rPr>
              <a:t>2  Monitoring &amp;</a:t>
            </a:r>
          </a:p>
          <a:p>
            <a:pPr algn="l">
              <a:lnSpc>
                <a:spcPct val="103000"/>
              </a:lnSpc>
              <a:spcBef>
                <a:spcPts val="0"/>
              </a:spcBef>
              <a:spcAft>
                <a:spcPts val="0"/>
              </a:spcAft>
            </a:pPr>
            <a:r>
              <a:rPr sz="1415" b="1" i="0">
                <a:solidFill>
                  <a:srgbClr val="143140"/>
                </a:solidFill>
                <a:latin typeface="Arial"/>
              </a:rPr>
              <a:t>escalation</a:t>
            </a:r>
          </a:p>
        </p:txBody>
      </p:sp>
      <p:sp>
        <p:nvSpPr>
          <p:cNvPr id="23" name="Rectangle 22"/>
          <p:cNvSpPr/>
          <p:nvPr/>
        </p:nvSpPr>
        <p:spPr>
          <a:xfrm>
            <a:off x="2331720" y="2688336"/>
            <a:ext cx="2633472" cy="950976"/>
          </a:xfrm>
          <a:prstGeom prst="rect">
            <a:avLst/>
          </a:prstGeom>
          <a:solidFill>
            <a:srgbClr val="E9F3F8"/>
          </a:solidFill>
          <a:ln w="7365">
            <a:solidFill>
              <a:srgbClr val="B6CBD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2418588" y="2775204"/>
            <a:ext cx="2464308" cy="777240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3000"/>
              </a:lnSpc>
              <a:spcBef>
                <a:spcPts val="0"/>
              </a:spcBef>
              <a:spcAft>
                <a:spcPts val="0"/>
              </a:spcAft>
            </a:pPr>
            <a:r>
              <a:rPr sz="1415" b="0" i="0">
                <a:solidFill>
                  <a:srgbClr val="143140"/>
                </a:solidFill>
                <a:latin typeface="Arial"/>
              </a:rPr>
              <a:t>Recognise changing intrapartum risk and escalate promptly (NICE, 2014).</a:t>
            </a:r>
          </a:p>
        </p:txBody>
      </p:sp>
      <p:sp>
        <p:nvSpPr>
          <p:cNvPr id="25" name="Rectangle 24"/>
          <p:cNvSpPr/>
          <p:nvPr/>
        </p:nvSpPr>
        <p:spPr>
          <a:xfrm>
            <a:off x="4965192" y="2688336"/>
            <a:ext cx="3346704" cy="950976"/>
          </a:xfrm>
          <a:prstGeom prst="rect">
            <a:avLst/>
          </a:prstGeom>
          <a:solidFill>
            <a:srgbClr val="E9F3F8"/>
          </a:solidFill>
          <a:ln w="7365">
            <a:solidFill>
              <a:srgbClr val="B6CBD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5052059" y="2775204"/>
            <a:ext cx="3177540" cy="777240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3000"/>
              </a:lnSpc>
              <a:spcBef>
                <a:spcPts val="0"/>
              </a:spcBef>
              <a:spcAft>
                <a:spcPts val="0"/>
              </a:spcAft>
            </a:pPr>
            <a:r>
              <a:rPr sz="1415" b="0" i="0">
                <a:solidFill>
                  <a:srgbClr val="143140"/>
                </a:solidFill>
                <a:latin typeface="Arial"/>
              </a:rPr>
              <a:t>Repeated CTG/monitoring problems and delayed obstetric escalation (Ockenden, 2022).</a:t>
            </a:r>
          </a:p>
        </p:txBody>
      </p:sp>
      <p:sp>
        <p:nvSpPr>
          <p:cNvPr id="27" name="Rectangle 26"/>
          <p:cNvSpPr/>
          <p:nvPr/>
        </p:nvSpPr>
        <p:spPr>
          <a:xfrm>
            <a:off x="8311896" y="2688336"/>
            <a:ext cx="3401568" cy="950976"/>
          </a:xfrm>
          <a:prstGeom prst="rect">
            <a:avLst/>
          </a:prstGeom>
          <a:solidFill>
            <a:srgbClr val="E9F3F8"/>
          </a:solidFill>
          <a:ln w="7365">
            <a:solidFill>
              <a:srgbClr val="B6CBD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8398764" y="2775204"/>
            <a:ext cx="3232404" cy="777240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3000"/>
              </a:lnSpc>
              <a:spcBef>
                <a:spcPts val="0"/>
              </a:spcBef>
              <a:spcAft>
                <a:spcPts val="0"/>
              </a:spcAft>
            </a:pPr>
            <a:r>
              <a:rPr sz="1415" b="0" i="0">
                <a:solidFill>
                  <a:srgbClr val="143140"/>
                </a:solidFill>
                <a:latin typeface="Arial"/>
              </a:rPr>
              <a:t>The gap was unreliable translation of clinical guidance into timely decisions (Ockenden, 2022).</a:t>
            </a:r>
          </a:p>
        </p:txBody>
      </p:sp>
      <p:sp>
        <p:nvSpPr>
          <p:cNvPr id="29" name="Rectangle 28"/>
          <p:cNvSpPr/>
          <p:nvPr/>
        </p:nvSpPr>
        <p:spPr>
          <a:xfrm>
            <a:off x="475488" y="3639312"/>
            <a:ext cx="1856231" cy="950976"/>
          </a:xfrm>
          <a:prstGeom prst="rect">
            <a:avLst/>
          </a:prstGeom>
          <a:solidFill>
            <a:srgbClr val="D6EBF4"/>
          </a:solidFill>
          <a:ln w="7365">
            <a:solidFill>
              <a:srgbClr val="B6CBD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562356" y="3726180"/>
            <a:ext cx="1687067" cy="777240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3000"/>
              </a:lnSpc>
              <a:spcBef>
                <a:spcPts val="0"/>
              </a:spcBef>
              <a:spcAft>
                <a:spcPts val="0"/>
              </a:spcAft>
            </a:pPr>
            <a:r>
              <a:rPr sz="1415" b="1" i="0">
                <a:solidFill>
                  <a:srgbClr val="143140"/>
                </a:solidFill>
                <a:latin typeface="Arial"/>
              </a:rPr>
              <a:t>3  Board quality</a:t>
            </a:r>
          </a:p>
          <a:p>
            <a:pPr algn="l">
              <a:lnSpc>
                <a:spcPct val="103000"/>
              </a:lnSpc>
              <a:spcBef>
                <a:spcPts val="0"/>
              </a:spcBef>
              <a:spcAft>
                <a:spcPts val="0"/>
              </a:spcAft>
            </a:pPr>
            <a:r>
              <a:rPr sz="1415" b="1" i="0">
                <a:solidFill>
                  <a:srgbClr val="143140"/>
                </a:solidFill>
                <a:latin typeface="Arial"/>
              </a:rPr>
              <a:t>assurance</a:t>
            </a:r>
          </a:p>
        </p:txBody>
      </p:sp>
      <p:sp>
        <p:nvSpPr>
          <p:cNvPr id="31" name="Rectangle 30"/>
          <p:cNvSpPr/>
          <p:nvPr/>
        </p:nvSpPr>
        <p:spPr>
          <a:xfrm>
            <a:off x="2331720" y="3639312"/>
            <a:ext cx="2633472" cy="950976"/>
          </a:xfrm>
          <a:prstGeom prst="rect">
            <a:avLst/>
          </a:prstGeom>
          <a:solidFill>
            <a:srgbClr val="D6EBF4"/>
          </a:solidFill>
          <a:ln w="7365">
            <a:solidFill>
              <a:srgbClr val="B6CBD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TextBox 31"/>
          <p:cNvSpPr txBox="1"/>
          <p:nvPr/>
        </p:nvSpPr>
        <p:spPr>
          <a:xfrm>
            <a:off x="2418588" y="3726180"/>
            <a:ext cx="2464308" cy="777240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3000"/>
              </a:lnSpc>
              <a:spcBef>
                <a:spcPts val="0"/>
              </a:spcBef>
              <a:spcAft>
                <a:spcPts val="0"/>
              </a:spcAft>
            </a:pPr>
            <a:r>
              <a:rPr sz="1415" b="0" i="0">
                <a:solidFill>
                  <a:srgbClr val="143140"/>
                </a:solidFill>
                <a:latin typeface="Arial"/>
              </a:rPr>
              <a:t>Leaders should use coherent quality intelligence to drive improvement (NQB, 2016).</a:t>
            </a:r>
          </a:p>
        </p:txBody>
      </p:sp>
      <p:sp>
        <p:nvSpPr>
          <p:cNvPr id="33" name="Rectangle 32"/>
          <p:cNvSpPr/>
          <p:nvPr/>
        </p:nvSpPr>
        <p:spPr>
          <a:xfrm>
            <a:off x="4965192" y="3639312"/>
            <a:ext cx="3346704" cy="950976"/>
          </a:xfrm>
          <a:prstGeom prst="rect">
            <a:avLst/>
          </a:prstGeom>
          <a:solidFill>
            <a:srgbClr val="D6EBF4"/>
          </a:solidFill>
          <a:ln w="7365">
            <a:solidFill>
              <a:srgbClr val="B6CBD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TextBox 33"/>
          <p:cNvSpPr txBox="1"/>
          <p:nvPr/>
        </p:nvSpPr>
        <p:spPr>
          <a:xfrm>
            <a:off x="5052059" y="3726180"/>
            <a:ext cx="3177540" cy="777240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3000"/>
              </a:lnSpc>
              <a:spcBef>
                <a:spcPts val="0"/>
              </a:spcBef>
              <a:spcAft>
                <a:spcPts val="0"/>
              </a:spcAft>
            </a:pPr>
            <a:r>
              <a:rPr sz="1415" b="0" i="0">
                <a:solidFill>
                  <a:srgbClr val="143140"/>
                </a:solidFill>
                <a:latin typeface="Arial"/>
              </a:rPr>
              <a:t>Recurring warning signals were not effectively synthesised or acted on by governance (Ockenden, 2022).</a:t>
            </a:r>
          </a:p>
        </p:txBody>
      </p:sp>
      <p:sp>
        <p:nvSpPr>
          <p:cNvPr id="35" name="Rectangle 34"/>
          <p:cNvSpPr/>
          <p:nvPr/>
        </p:nvSpPr>
        <p:spPr>
          <a:xfrm>
            <a:off x="8311896" y="3639312"/>
            <a:ext cx="3401568" cy="950976"/>
          </a:xfrm>
          <a:prstGeom prst="rect">
            <a:avLst/>
          </a:prstGeom>
          <a:solidFill>
            <a:srgbClr val="D6EBF4"/>
          </a:solidFill>
          <a:ln w="7365">
            <a:solidFill>
              <a:srgbClr val="B6CBD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TextBox 35"/>
          <p:cNvSpPr txBox="1"/>
          <p:nvPr/>
        </p:nvSpPr>
        <p:spPr>
          <a:xfrm>
            <a:off x="8398764" y="3726180"/>
            <a:ext cx="3232404" cy="777240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3000"/>
              </a:lnSpc>
              <a:spcBef>
                <a:spcPts val="0"/>
              </a:spcBef>
              <a:spcAft>
                <a:spcPts val="0"/>
              </a:spcAft>
            </a:pPr>
            <a:r>
              <a:rPr sz="1415" b="0" i="0">
                <a:solidFill>
                  <a:srgbClr val="143140"/>
                </a:solidFill>
                <a:latin typeface="Arial"/>
              </a:rPr>
              <a:t>Risks existed, but formal oversight did not consistently convert signals into action (Ockenden, 2022).</a:t>
            </a:r>
          </a:p>
        </p:txBody>
      </p:sp>
      <p:sp>
        <p:nvSpPr>
          <p:cNvPr id="37" name="Rectangle 36"/>
          <p:cNvSpPr/>
          <p:nvPr/>
        </p:nvSpPr>
        <p:spPr>
          <a:xfrm>
            <a:off x="475488" y="4590288"/>
            <a:ext cx="1856231" cy="950976"/>
          </a:xfrm>
          <a:prstGeom prst="rect">
            <a:avLst/>
          </a:prstGeom>
          <a:solidFill>
            <a:srgbClr val="E9F3F8"/>
          </a:solidFill>
          <a:ln w="7365">
            <a:solidFill>
              <a:srgbClr val="B6CBD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8" name="TextBox 37"/>
          <p:cNvSpPr txBox="1"/>
          <p:nvPr/>
        </p:nvSpPr>
        <p:spPr>
          <a:xfrm>
            <a:off x="562356" y="4677155"/>
            <a:ext cx="1687067" cy="777240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3000"/>
              </a:lnSpc>
              <a:spcBef>
                <a:spcPts val="0"/>
              </a:spcBef>
              <a:spcAft>
                <a:spcPts val="0"/>
              </a:spcAft>
            </a:pPr>
            <a:r>
              <a:rPr sz="1415" b="1" i="0">
                <a:solidFill>
                  <a:srgbClr val="143140"/>
                </a:solidFill>
                <a:latin typeface="Arial"/>
              </a:rPr>
              <a:t>4  Women and</a:t>
            </a:r>
          </a:p>
          <a:p>
            <a:pPr algn="l">
              <a:lnSpc>
                <a:spcPct val="103000"/>
              </a:lnSpc>
              <a:spcBef>
                <a:spcPts val="0"/>
              </a:spcBef>
              <a:spcAft>
                <a:spcPts val="0"/>
              </a:spcAft>
            </a:pPr>
            <a:r>
              <a:rPr sz="1415" b="1" i="0">
                <a:solidFill>
                  <a:srgbClr val="143140"/>
                </a:solidFill>
                <a:latin typeface="Arial"/>
              </a:rPr>
              <a:t>family voice</a:t>
            </a:r>
          </a:p>
        </p:txBody>
      </p:sp>
      <p:sp>
        <p:nvSpPr>
          <p:cNvPr id="39" name="Rectangle 38"/>
          <p:cNvSpPr/>
          <p:nvPr/>
        </p:nvSpPr>
        <p:spPr>
          <a:xfrm>
            <a:off x="2331720" y="4590288"/>
            <a:ext cx="2633472" cy="950976"/>
          </a:xfrm>
          <a:prstGeom prst="rect">
            <a:avLst/>
          </a:prstGeom>
          <a:solidFill>
            <a:srgbClr val="E9F3F8"/>
          </a:solidFill>
          <a:ln w="7365">
            <a:solidFill>
              <a:srgbClr val="B6CBD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0" name="TextBox 39"/>
          <p:cNvSpPr txBox="1"/>
          <p:nvPr/>
        </p:nvSpPr>
        <p:spPr>
          <a:xfrm>
            <a:off x="2418588" y="4677155"/>
            <a:ext cx="2464308" cy="777240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3000"/>
              </a:lnSpc>
              <a:spcBef>
                <a:spcPts val="0"/>
              </a:spcBef>
              <a:spcAft>
                <a:spcPts val="0"/>
              </a:spcAft>
            </a:pPr>
            <a:r>
              <a:rPr sz="1415" b="0" i="0">
                <a:solidFill>
                  <a:srgbClr val="143140"/>
                </a:solidFill>
                <a:latin typeface="Arial"/>
              </a:rPr>
              <a:t>Families should be engaged in serious-incident investigation (NHS England, 2015).</a:t>
            </a:r>
          </a:p>
        </p:txBody>
      </p:sp>
      <p:sp>
        <p:nvSpPr>
          <p:cNvPr id="41" name="Rectangle 40"/>
          <p:cNvSpPr/>
          <p:nvPr/>
        </p:nvSpPr>
        <p:spPr>
          <a:xfrm>
            <a:off x="4965192" y="4590288"/>
            <a:ext cx="3346704" cy="950976"/>
          </a:xfrm>
          <a:prstGeom prst="rect">
            <a:avLst/>
          </a:prstGeom>
          <a:solidFill>
            <a:srgbClr val="E9F3F8"/>
          </a:solidFill>
          <a:ln w="7365">
            <a:solidFill>
              <a:srgbClr val="B6CBD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2" name="TextBox 41"/>
          <p:cNvSpPr txBox="1"/>
          <p:nvPr/>
        </p:nvSpPr>
        <p:spPr>
          <a:xfrm>
            <a:off x="5052059" y="4677155"/>
            <a:ext cx="3177540" cy="777240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3000"/>
              </a:lnSpc>
              <a:spcBef>
                <a:spcPts val="0"/>
              </a:spcBef>
              <a:spcAft>
                <a:spcPts val="0"/>
              </a:spcAft>
            </a:pPr>
            <a:r>
              <a:rPr sz="1415" b="0" i="0">
                <a:solidFill>
                  <a:srgbClr val="143140"/>
                </a:solidFill>
                <a:latin typeface="Arial"/>
              </a:rPr>
              <a:t>Family input appropriate in 32.9% of 85 graded stillbirth reviews (Ockenden, 2022).</a:t>
            </a:r>
          </a:p>
        </p:txBody>
      </p:sp>
      <p:sp>
        <p:nvSpPr>
          <p:cNvPr id="43" name="Rectangle 42"/>
          <p:cNvSpPr/>
          <p:nvPr/>
        </p:nvSpPr>
        <p:spPr>
          <a:xfrm>
            <a:off x="8311896" y="4590288"/>
            <a:ext cx="3401568" cy="950976"/>
          </a:xfrm>
          <a:prstGeom prst="rect">
            <a:avLst/>
          </a:prstGeom>
          <a:solidFill>
            <a:srgbClr val="E9F3F8"/>
          </a:solidFill>
          <a:ln w="7365">
            <a:solidFill>
              <a:srgbClr val="B6CBD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4" name="TextBox 43"/>
          <p:cNvSpPr txBox="1"/>
          <p:nvPr/>
        </p:nvSpPr>
        <p:spPr>
          <a:xfrm>
            <a:off x="8398764" y="4677155"/>
            <a:ext cx="3232404" cy="777240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no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415" b="0" i="0">
                <a:solidFill>
                  <a:srgbClr val="143140"/>
                </a:solidFill>
                <a:latin typeface="Arial"/>
              </a:rPr>
              <a:t>Family evidence was underused at SaTH (Ockenden, 2022). NHS research shows speaking up may not trigger action (Rance et al., 2013).</a:t>
            </a:r>
          </a:p>
        </p:txBody>
      </p:sp>
      <p:sp>
        <p:nvSpPr>
          <p:cNvPr id="45" name="Rounded Rectangle 44"/>
          <p:cNvSpPr/>
          <p:nvPr/>
        </p:nvSpPr>
        <p:spPr>
          <a:xfrm>
            <a:off x="475488" y="5660136"/>
            <a:ext cx="11237976" cy="704088"/>
          </a:xfrm>
          <a:prstGeom prst="roundRect">
            <a:avLst>
              <a:gd name="adj" fmla="val 7000"/>
            </a:avLst>
          </a:prstGeom>
          <a:solidFill>
            <a:srgbClr val="103447"/>
          </a:solidFill>
          <a:ln w="11430">
            <a:solidFill>
              <a:srgbClr val="4CC0C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6" name="TextBox 45"/>
          <p:cNvSpPr txBox="1"/>
          <p:nvPr/>
        </p:nvSpPr>
        <p:spPr>
          <a:xfrm>
            <a:off x="640080" y="5824728"/>
            <a:ext cx="1271016" cy="228600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440" b="1" i="0">
                <a:solidFill>
                  <a:srgbClr val="4CC0CE"/>
                </a:solidFill>
                <a:latin typeface="Arial"/>
              </a:rPr>
              <a:t>LIMITATION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1993392" y="5705856"/>
            <a:ext cx="9427464" cy="566928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405" b="0" i="0">
                <a:solidFill>
                  <a:srgbClr val="FFFFFF"/>
                </a:solidFill>
                <a:latin typeface="Arial"/>
              </a:rPr>
              <a:t>NICE (2014), NHS England (2015) and NQB (2016) do not apply to earlier incidents. The data describe reviewed cases, not Trust-wide rates. Later improvement does not remove the historical assurance gap (CQC, 2024).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11558016" y="6537960"/>
            <a:ext cx="292608" cy="182880"/>
          </a:xfrm>
          <a:prstGeom prst="rect">
            <a:avLst/>
          </a:prstGeom>
          <a:noFill/>
        </p:spPr>
        <p:txBody>
          <a:bodyPr wrap="square" lIns="22860" tIns="13716" rIns="22860" bIns="13716" anchor="ctr">
            <a:spAutoFit/>
          </a:bodyPr>
          <a:lstStyle/>
          <a:p>
            <a:pPr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sz="1400" b="0" i="0">
                <a:solidFill>
                  <a:srgbClr val="BCE1E6"/>
                </a:solidFill>
                <a:latin typeface="Arial"/>
              </a:rPr>
              <a:t>07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7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49190"/>
            <a:ext cx="11064240" cy="489173"/>
          </a:xfrm>
          <a:prstGeom prst="rect">
            <a:avLst/>
          </a:prstGeom>
          <a:noFill/>
        </p:spPr>
        <p:txBody>
          <a:bodyPr wrap="square" lIns="0" tIns="13716" rIns="0" bIns="13716" anchor="ctr">
            <a:spAutoFit/>
          </a:bodyPr>
          <a:lstStyle/>
          <a:p>
            <a:pPr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sz="3000" b="1" i="0" dirty="0">
                <a:solidFill>
                  <a:srgbClr val="173B59"/>
                </a:solidFill>
                <a:latin typeface="Arial"/>
              </a:rPr>
              <a:t>Component 2: The Report</a:t>
            </a:r>
          </a:p>
        </p:txBody>
      </p:sp>
      <p:sp>
        <p:nvSpPr>
          <p:cNvPr id="4" name="Rectangle 3"/>
          <p:cNvSpPr/>
          <p:nvPr/>
        </p:nvSpPr>
        <p:spPr>
          <a:xfrm>
            <a:off x="676656" y="779511"/>
            <a:ext cx="4652428" cy="45719"/>
          </a:xfrm>
          <a:prstGeom prst="rect">
            <a:avLst/>
          </a:prstGeom>
          <a:solidFill>
            <a:srgbClr val="167E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640080" y="884666"/>
            <a:ext cx="10844784" cy="273858"/>
          </a:xfrm>
          <a:prstGeom prst="rect">
            <a:avLst/>
          </a:prstGeom>
          <a:noFill/>
        </p:spPr>
        <p:txBody>
          <a:bodyPr wrap="square" lIns="0" tIns="13716" rIns="0" bIns="13716" anchor="ctr">
            <a:spAutoFit/>
          </a:bodyPr>
          <a:lstStyle/>
          <a:p>
            <a:pPr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sz="1600" b="0" i="0" dirty="0">
                <a:solidFill>
                  <a:srgbClr val="4E7488"/>
                </a:solidFill>
                <a:latin typeface="Arial"/>
              </a:rPr>
              <a:t>A structured follow-up to the </a:t>
            </a:r>
            <a:r>
              <a:rPr sz="1600" b="0" i="0" dirty="0" err="1">
                <a:solidFill>
                  <a:srgbClr val="4E7488"/>
                </a:solidFill>
                <a:latin typeface="Arial"/>
              </a:rPr>
              <a:t>SaTH</a:t>
            </a:r>
            <a:r>
              <a:rPr sz="1600" b="0" i="0" dirty="0">
                <a:solidFill>
                  <a:srgbClr val="4E7488"/>
                </a:solidFill>
                <a:latin typeface="Arial"/>
              </a:rPr>
              <a:t> maternity case analysis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94360" y="1444752"/>
            <a:ext cx="10991088" cy="731520"/>
          </a:xfrm>
          <a:prstGeom prst="roundRect">
            <a:avLst>
              <a:gd name="adj" fmla="val 12000"/>
            </a:avLst>
          </a:prstGeom>
          <a:solidFill>
            <a:srgbClr val="E7F2F7"/>
          </a:solidFill>
          <a:ln w="8890">
            <a:solidFill>
              <a:srgbClr val="ABCED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7" name="TextBox 6"/>
          <p:cNvSpPr txBox="1"/>
          <p:nvPr/>
        </p:nvSpPr>
        <p:spPr>
          <a:xfrm>
            <a:off x="758952" y="1602345"/>
            <a:ext cx="1846596" cy="335413"/>
          </a:xfrm>
          <a:prstGeom prst="rect">
            <a:avLst/>
          </a:prstGeom>
          <a:noFill/>
        </p:spPr>
        <p:txBody>
          <a:bodyPr wrap="square" lIns="0" tIns="13716" rIns="0" bIns="13716" anchor="ctr">
            <a:spAutoFit/>
          </a:bodyPr>
          <a:lstStyle/>
          <a:p>
            <a:pPr algn="l"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sz="2000" b="1" i="0" dirty="0">
                <a:solidFill>
                  <a:srgbClr val="0C6170"/>
                </a:solidFill>
                <a:latin typeface="Arial"/>
              </a:rPr>
              <a:t>Component 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108960" y="1470268"/>
            <a:ext cx="8476488" cy="603883"/>
          </a:xfrm>
          <a:prstGeom prst="rect">
            <a:avLst/>
          </a:prstGeom>
          <a:noFill/>
        </p:spPr>
        <p:txBody>
          <a:bodyPr wrap="square" lIns="0" tIns="13716" rIns="0" bIns="13716" anchor="ctr">
            <a:spAutoFit/>
          </a:bodyPr>
          <a:lstStyle/>
          <a:p>
            <a:pPr algn="ctr"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b="0" i="0" dirty="0">
                <a:solidFill>
                  <a:srgbClr val="163341"/>
                </a:solidFill>
                <a:latin typeface="Arial"/>
              </a:rPr>
              <a:t>Identified recurring harm, failed safeguards and governance gaps in </a:t>
            </a:r>
            <a:r>
              <a:rPr b="0" i="0" dirty="0" err="1">
                <a:solidFill>
                  <a:srgbClr val="163341"/>
                </a:solidFill>
                <a:latin typeface="Arial"/>
              </a:rPr>
              <a:t>SaTH</a:t>
            </a:r>
            <a:r>
              <a:rPr b="0" i="0" dirty="0">
                <a:solidFill>
                  <a:srgbClr val="163341"/>
                </a:solidFill>
                <a:latin typeface="Arial"/>
              </a:rPr>
              <a:t> maternity care.</a:t>
            </a:r>
          </a:p>
        </p:txBody>
      </p:sp>
      <p:sp>
        <p:nvSpPr>
          <p:cNvPr id="9" name="Rectangle 8"/>
          <p:cNvSpPr/>
          <p:nvPr/>
        </p:nvSpPr>
        <p:spPr>
          <a:xfrm>
            <a:off x="585216" y="2331720"/>
            <a:ext cx="2359152" cy="438912"/>
          </a:xfrm>
          <a:prstGeom prst="rect">
            <a:avLst/>
          </a:prstGeom>
          <a:solidFill>
            <a:srgbClr val="0C617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10" name="Rectangle 9"/>
          <p:cNvSpPr/>
          <p:nvPr/>
        </p:nvSpPr>
        <p:spPr>
          <a:xfrm>
            <a:off x="2944368" y="2331720"/>
            <a:ext cx="8668512" cy="438912"/>
          </a:xfrm>
          <a:prstGeom prst="rect">
            <a:avLst/>
          </a:prstGeom>
          <a:solidFill>
            <a:srgbClr val="0C617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11" name="TextBox 10"/>
          <p:cNvSpPr txBox="1"/>
          <p:nvPr/>
        </p:nvSpPr>
        <p:spPr>
          <a:xfrm>
            <a:off x="758952" y="2394254"/>
            <a:ext cx="2066544" cy="304699"/>
          </a:xfrm>
          <a:prstGeom prst="rect">
            <a:avLst/>
          </a:prstGeom>
          <a:noFill/>
        </p:spPr>
        <p:txBody>
          <a:bodyPr wrap="square" lIns="0" tIns="13716" rIns="0" bIns="13716" anchor="ctr">
            <a:spAutoFit/>
          </a:bodyPr>
          <a:lstStyle/>
          <a:p>
            <a:pPr algn="l"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b="1" i="0">
                <a:solidFill>
                  <a:srgbClr val="FFFFFF"/>
                </a:solidFill>
                <a:latin typeface="Arial"/>
              </a:rPr>
              <a:t>Report section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108960" y="2394254"/>
            <a:ext cx="8375904" cy="304699"/>
          </a:xfrm>
          <a:prstGeom prst="rect">
            <a:avLst/>
          </a:prstGeom>
          <a:noFill/>
        </p:spPr>
        <p:txBody>
          <a:bodyPr wrap="square" lIns="0" tIns="13716" rIns="0" bIns="13716" anchor="ctr">
            <a:spAutoFit/>
          </a:bodyPr>
          <a:lstStyle/>
          <a:p>
            <a:pPr algn="l"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b="1" i="0">
                <a:solidFill>
                  <a:srgbClr val="FFFFFF"/>
                </a:solidFill>
                <a:latin typeface="Arial"/>
              </a:rPr>
              <a:t>Planned content and analysis</a:t>
            </a:r>
          </a:p>
        </p:txBody>
      </p:sp>
      <p:sp>
        <p:nvSpPr>
          <p:cNvPr id="13" name="Rectangle 12"/>
          <p:cNvSpPr/>
          <p:nvPr/>
        </p:nvSpPr>
        <p:spPr>
          <a:xfrm>
            <a:off x="585216" y="2770632"/>
            <a:ext cx="2359152" cy="553212"/>
          </a:xfrm>
          <a:prstGeom prst="rect">
            <a:avLst/>
          </a:prstGeom>
          <a:solidFill>
            <a:srgbClr val="F1F7FA"/>
          </a:solidFill>
          <a:ln w="5080">
            <a:solidFill>
              <a:srgbClr val="B6D3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14" name="Rectangle 13"/>
          <p:cNvSpPr/>
          <p:nvPr/>
        </p:nvSpPr>
        <p:spPr>
          <a:xfrm>
            <a:off x="2944368" y="2770632"/>
            <a:ext cx="8668512" cy="553212"/>
          </a:xfrm>
          <a:prstGeom prst="rect">
            <a:avLst/>
          </a:prstGeom>
          <a:solidFill>
            <a:srgbClr val="F1F7FA"/>
          </a:solidFill>
          <a:ln w="5080">
            <a:solidFill>
              <a:srgbClr val="B6D3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15" name="TextBox 14"/>
          <p:cNvSpPr txBox="1"/>
          <p:nvPr/>
        </p:nvSpPr>
        <p:spPr>
          <a:xfrm>
            <a:off x="749808" y="2919452"/>
            <a:ext cx="2075688" cy="273858"/>
          </a:xfrm>
          <a:prstGeom prst="rect">
            <a:avLst/>
          </a:prstGeom>
          <a:noFill/>
        </p:spPr>
        <p:txBody>
          <a:bodyPr wrap="square" lIns="0" tIns="13716" rIns="0" bIns="13716" anchor="ctr">
            <a:spAutoFit/>
          </a:bodyPr>
          <a:lstStyle/>
          <a:p>
            <a:pPr algn="l"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sz="1600" b="1" i="0">
                <a:solidFill>
                  <a:srgbClr val="163341"/>
                </a:solidFill>
                <a:latin typeface="Arial"/>
              </a:rPr>
              <a:t>Component 2 focus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108960" y="2779643"/>
            <a:ext cx="8375904" cy="539763"/>
          </a:xfrm>
          <a:prstGeom prst="rect">
            <a:avLst/>
          </a:prstGeom>
          <a:noFill/>
        </p:spPr>
        <p:txBody>
          <a:bodyPr wrap="square" lIns="0" tIns="13716" rIns="0" bIns="13716" anchor="ctr">
            <a:spAutoFit/>
          </a:bodyPr>
          <a:lstStyle/>
          <a:p>
            <a:pPr algn="l"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sz="1600" b="0" i="0">
                <a:solidFill>
                  <a:srgbClr val="163341"/>
                </a:solidFill>
                <a:latin typeface="Arial"/>
              </a:rPr>
              <a:t>Examine why repeated maternity safety warnings failed to produce sustained improvement and how change can be evaluated.</a:t>
            </a:r>
          </a:p>
        </p:txBody>
      </p:sp>
      <p:sp>
        <p:nvSpPr>
          <p:cNvPr id="17" name="Rectangle 16"/>
          <p:cNvSpPr/>
          <p:nvPr/>
        </p:nvSpPr>
        <p:spPr>
          <a:xfrm>
            <a:off x="585216" y="3323844"/>
            <a:ext cx="2359152" cy="553212"/>
          </a:xfrm>
          <a:prstGeom prst="rect">
            <a:avLst/>
          </a:prstGeom>
          <a:solidFill>
            <a:srgbClr val="E3EFF5"/>
          </a:solidFill>
          <a:ln w="5080">
            <a:solidFill>
              <a:srgbClr val="B6D3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18" name="Rectangle 17"/>
          <p:cNvSpPr/>
          <p:nvPr/>
        </p:nvSpPr>
        <p:spPr>
          <a:xfrm>
            <a:off x="2944368" y="3323844"/>
            <a:ext cx="8668512" cy="553212"/>
          </a:xfrm>
          <a:prstGeom prst="rect">
            <a:avLst/>
          </a:prstGeom>
          <a:solidFill>
            <a:srgbClr val="E3EFF5"/>
          </a:solidFill>
          <a:ln w="5080">
            <a:solidFill>
              <a:srgbClr val="B6D3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19" name="TextBox 18"/>
          <p:cNvSpPr txBox="1"/>
          <p:nvPr/>
        </p:nvSpPr>
        <p:spPr>
          <a:xfrm>
            <a:off x="749808" y="3472664"/>
            <a:ext cx="2075688" cy="273858"/>
          </a:xfrm>
          <a:prstGeom prst="rect">
            <a:avLst/>
          </a:prstGeom>
          <a:noFill/>
        </p:spPr>
        <p:txBody>
          <a:bodyPr wrap="square" lIns="0" tIns="13716" rIns="0" bIns="13716" anchor="ctr">
            <a:spAutoFit/>
          </a:bodyPr>
          <a:lstStyle/>
          <a:p>
            <a:pPr algn="l"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sz="1600" b="1" i="0">
                <a:solidFill>
                  <a:srgbClr val="163341"/>
                </a:solidFill>
                <a:latin typeface="Arial"/>
              </a:rPr>
              <a:t>Introduction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108960" y="3332855"/>
            <a:ext cx="8375904" cy="539763"/>
          </a:xfrm>
          <a:prstGeom prst="rect">
            <a:avLst/>
          </a:prstGeom>
          <a:noFill/>
        </p:spPr>
        <p:txBody>
          <a:bodyPr wrap="square" lIns="0" tIns="13716" rIns="0" bIns="13716" anchor="ctr">
            <a:spAutoFit/>
          </a:bodyPr>
          <a:lstStyle/>
          <a:p>
            <a:pPr algn="l"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sz="1600" b="0" i="0">
                <a:solidFill>
                  <a:srgbClr val="163341"/>
                </a:solidFill>
                <a:latin typeface="Arial"/>
              </a:rPr>
              <a:t>Present the SaTH context, the Ockenden findings and the quality assurance problem requiring investigation.</a:t>
            </a:r>
          </a:p>
        </p:txBody>
      </p:sp>
      <p:sp>
        <p:nvSpPr>
          <p:cNvPr id="21" name="Rectangle 20"/>
          <p:cNvSpPr/>
          <p:nvPr/>
        </p:nvSpPr>
        <p:spPr>
          <a:xfrm>
            <a:off x="585216" y="3877056"/>
            <a:ext cx="2359152" cy="553212"/>
          </a:xfrm>
          <a:prstGeom prst="rect">
            <a:avLst/>
          </a:prstGeom>
          <a:solidFill>
            <a:srgbClr val="F1F7FA"/>
          </a:solidFill>
          <a:ln w="5080">
            <a:solidFill>
              <a:srgbClr val="B6D3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22" name="Rectangle 21"/>
          <p:cNvSpPr/>
          <p:nvPr/>
        </p:nvSpPr>
        <p:spPr>
          <a:xfrm>
            <a:off x="2944368" y="3877056"/>
            <a:ext cx="8668512" cy="553212"/>
          </a:xfrm>
          <a:prstGeom prst="rect">
            <a:avLst/>
          </a:prstGeom>
          <a:solidFill>
            <a:srgbClr val="F1F7FA"/>
          </a:solidFill>
          <a:ln w="5080">
            <a:solidFill>
              <a:srgbClr val="B6D3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23" name="TextBox 22"/>
          <p:cNvSpPr txBox="1"/>
          <p:nvPr/>
        </p:nvSpPr>
        <p:spPr>
          <a:xfrm>
            <a:off x="749808" y="3892925"/>
            <a:ext cx="2075688" cy="539763"/>
          </a:xfrm>
          <a:prstGeom prst="rect">
            <a:avLst/>
          </a:prstGeom>
          <a:noFill/>
        </p:spPr>
        <p:txBody>
          <a:bodyPr wrap="square" lIns="0" tIns="13716" rIns="0" bIns="13716" anchor="ctr">
            <a:spAutoFit/>
          </a:bodyPr>
          <a:lstStyle/>
          <a:p>
            <a:pPr algn="l"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sz="1600" b="1" i="0">
                <a:solidFill>
                  <a:srgbClr val="163341"/>
                </a:solidFill>
                <a:latin typeface="Arial"/>
              </a:rPr>
              <a:t>Main body: root causes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3108960" y="3886067"/>
            <a:ext cx="8375904" cy="539763"/>
          </a:xfrm>
          <a:prstGeom prst="rect">
            <a:avLst/>
          </a:prstGeom>
          <a:noFill/>
        </p:spPr>
        <p:txBody>
          <a:bodyPr wrap="square" lIns="0" tIns="13716" rIns="0" bIns="13716" anchor="ctr">
            <a:spAutoFit/>
          </a:bodyPr>
          <a:lstStyle/>
          <a:p>
            <a:pPr algn="l"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sz="1600" b="0" i="0">
                <a:solidFill>
                  <a:srgbClr val="163341"/>
                </a:solidFill>
                <a:latin typeface="Arial"/>
              </a:rPr>
              <a:t>Apply Fishbone and 5 Whys; use Donabedian to connect organisational structures, clinical processes and outcomes.</a:t>
            </a:r>
          </a:p>
        </p:txBody>
      </p:sp>
      <p:sp>
        <p:nvSpPr>
          <p:cNvPr id="25" name="Rectangle 24"/>
          <p:cNvSpPr/>
          <p:nvPr/>
        </p:nvSpPr>
        <p:spPr>
          <a:xfrm>
            <a:off x="585216" y="4430268"/>
            <a:ext cx="2359152" cy="553212"/>
          </a:xfrm>
          <a:prstGeom prst="rect">
            <a:avLst/>
          </a:prstGeom>
          <a:solidFill>
            <a:srgbClr val="E3EFF5"/>
          </a:solidFill>
          <a:ln w="5080">
            <a:solidFill>
              <a:srgbClr val="B6D3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26" name="Rectangle 25"/>
          <p:cNvSpPr/>
          <p:nvPr/>
        </p:nvSpPr>
        <p:spPr>
          <a:xfrm>
            <a:off x="2944368" y="4430268"/>
            <a:ext cx="8668512" cy="553212"/>
          </a:xfrm>
          <a:prstGeom prst="rect">
            <a:avLst/>
          </a:prstGeom>
          <a:solidFill>
            <a:srgbClr val="E3EFF5"/>
          </a:solidFill>
          <a:ln w="5080">
            <a:solidFill>
              <a:srgbClr val="B6D3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27" name="TextBox 26"/>
          <p:cNvSpPr txBox="1"/>
          <p:nvPr/>
        </p:nvSpPr>
        <p:spPr>
          <a:xfrm>
            <a:off x="749808" y="4446137"/>
            <a:ext cx="2075688" cy="539763"/>
          </a:xfrm>
          <a:prstGeom prst="rect">
            <a:avLst/>
          </a:prstGeom>
          <a:noFill/>
        </p:spPr>
        <p:txBody>
          <a:bodyPr wrap="square" lIns="0" tIns="13716" rIns="0" bIns="13716" anchor="ctr">
            <a:spAutoFit/>
          </a:bodyPr>
          <a:lstStyle/>
          <a:p>
            <a:pPr algn="l"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sz="1600" b="1" i="0">
                <a:solidFill>
                  <a:srgbClr val="163341"/>
                </a:solidFill>
                <a:latin typeface="Arial"/>
              </a:rPr>
              <a:t>Policy and service impact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3108960" y="4439279"/>
            <a:ext cx="8375904" cy="539763"/>
          </a:xfrm>
          <a:prstGeom prst="rect">
            <a:avLst/>
          </a:prstGeom>
          <a:noFill/>
        </p:spPr>
        <p:txBody>
          <a:bodyPr wrap="square" lIns="0" tIns="13716" rIns="0" bIns="13716" anchor="ctr">
            <a:spAutoFit/>
          </a:bodyPr>
          <a:lstStyle/>
          <a:p>
            <a:pPr algn="l"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sz="1600" b="0" i="0">
                <a:solidFill>
                  <a:srgbClr val="163341"/>
                </a:solidFill>
                <a:latin typeface="Arial"/>
              </a:rPr>
              <a:t>Evaluate historical standards and local implementation, then assess effects on quality, efficiency and equity.</a:t>
            </a:r>
          </a:p>
        </p:txBody>
      </p:sp>
      <p:sp>
        <p:nvSpPr>
          <p:cNvPr id="29" name="Rectangle 28"/>
          <p:cNvSpPr/>
          <p:nvPr/>
        </p:nvSpPr>
        <p:spPr>
          <a:xfrm>
            <a:off x="585216" y="4983479"/>
            <a:ext cx="2359152" cy="553212"/>
          </a:xfrm>
          <a:prstGeom prst="rect">
            <a:avLst/>
          </a:prstGeom>
          <a:solidFill>
            <a:srgbClr val="F1F7FA"/>
          </a:solidFill>
          <a:ln w="5080">
            <a:solidFill>
              <a:srgbClr val="B6D3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30" name="Rectangle 29"/>
          <p:cNvSpPr/>
          <p:nvPr/>
        </p:nvSpPr>
        <p:spPr>
          <a:xfrm>
            <a:off x="2944368" y="4983479"/>
            <a:ext cx="8668512" cy="553212"/>
          </a:xfrm>
          <a:prstGeom prst="rect">
            <a:avLst/>
          </a:prstGeom>
          <a:solidFill>
            <a:srgbClr val="F1F7FA"/>
          </a:solidFill>
          <a:ln w="5080">
            <a:solidFill>
              <a:srgbClr val="B6D3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31" name="TextBox 30"/>
          <p:cNvSpPr txBox="1"/>
          <p:nvPr/>
        </p:nvSpPr>
        <p:spPr>
          <a:xfrm>
            <a:off x="749808" y="5132300"/>
            <a:ext cx="2075688" cy="273858"/>
          </a:xfrm>
          <a:prstGeom prst="rect">
            <a:avLst/>
          </a:prstGeom>
          <a:noFill/>
        </p:spPr>
        <p:txBody>
          <a:bodyPr wrap="square" lIns="0" tIns="13716" rIns="0" bIns="13716" anchor="ctr">
            <a:spAutoFit/>
          </a:bodyPr>
          <a:lstStyle/>
          <a:p>
            <a:pPr algn="l"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sz="1600" b="1" i="0">
                <a:solidFill>
                  <a:srgbClr val="163341"/>
                </a:solidFill>
                <a:latin typeface="Arial"/>
              </a:rPr>
              <a:t>Recommendations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3108960" y="4992490"/>
            <a:ext cx="8375904" cy="539763"/>
          </a:xfrm>
          <a:prstGeom prst="rect">
            <a:avLst/>
          </a:prstGeom>
          <a:noFill/>
        </p:spPr>
        <p:txBody>
          <a:bodyPr wrap="square" lIns="0" tIns="13716" rIns="0" bIns="13716" anchor="ctr">
            <a:spAutoFit/>
          </a:bodyPr>
          <a:lstStyle/>
          <a:p>
            <a:pPr algn="l"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sz="1600" b="0" i="0">
                <a:solidFill>
                  <a:srgbClr val="163341"/>
                </a:solidFill>
                <a:latin typeface="Arial"/>
              </a:rPr>
              <a:t>Prioritise timely escalation, incident learning, Board oversight and family involvement, with measurable review indicators.</a:t>
            </a:r>
          </a:p>
        </p:txBody>
      </p:sp>
      <p:sp>
        <p:nvSpPr>
          <p:cNvPr id="33" name="Rectangle 32"/>
          <p:cNvSpPr/>
          <p:nvPr/>
        </p:nvSpPr>
        <p:spPr>
          <a:xfrm>
            <a:off x="585216" y="5536692"/>
            <a:ext cx="2359152" cy="553212"/>
          </a:xfrm>
          <a:prstGeom prst="rect">
            <a:avLst/>
          </a:prstGeom>
          <a:solidFill>
            <a:srgbClr val="E3EFF5"/>
          </a:solidFill>
          <a:ln w="5080">
            <a:solidFill>
              <a:srgbClr val="B6D3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34" name="Rectangle 33"/>
          <p:cNvSpPr/>
          <p:nvPr/>
        </p:nvSpPr>
        <p:spPr>
          <a:xfrm>
            <a:off x="2944368" y="5536692"/>
            <a:ext cx="8668512" cy="553212"/>
          </a:xfrm>
          <a:prstGeom prst="rect">
            <a:avLst/>
          </a:prstGeom>
          <a:solidFill>
            <a:srgbClr val="E3EFF5"/>
          </a:solidFill>
          <a:ln w="5080">
            <a:solidFill>
              <a:srgbClr val="B6D3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000"/>
          </a:p>
        </p:txBody>
      </p:sp>
      <p:sp>
        <p:nvSpPr>
          <p:cNvPr id="35" name="TextBox 34"/>
          <p:cNvSpPr txBox="1"/>
          <p:nvPr/>
        </p:nvSpPr>
        <p:spPr>
          <a:xfrm>
            <a:off x="749808" y="5552561"/>
            <a:ext cx="2075688" cy="539763"/>
          </a:xfrm>
          <a:prstGeom prst="rect">
            <a:avLst/>
          </a:prstGeom>
          <a:noFill/>
        </p:spPr>
        <p:txBody>
          <a:bodyPr wrap="square" lIns="0" tIns="13716" rIns="0" bIns="13716" anchor="ctr">
            <a:spAutoFit/>
          </a:bodyPr>
          <a:lstStyle/>
          <a:p>
            <a:pPr algn="l"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sz="1600" b="1" i="0">
                <a:solidFill>
                  <a:srgbClr val="163341"/>
                </a:solidFill>
                <a:latin typeface="Arial"/>
              </a:rPr>
              <a:t>Conclusion and references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3108960" y="5545703"/>
            <a:ext cx="8375904" cy="539763"/>
          </a:xfrm>
          <a:prstGeom prst="rect">
            <a:avLst/>
          </a:prstGeom>
          <a:noFill/>
        </p:spPr>
        <p:txBody>
          <a:bodyPr wrap="square" lIns="0" tIns="13716" rIns="0" bIns="13716" anchor="ctr">
            <a:spAutoFit/>
          </a:bodyPr>
          <a:lstStyle/>
          <a:p>
            <a:pPr algn="l"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sz="1600" b="0" i="0">
                <a:solidFill>
                  <a:srgbClr val="163341"/>
                </a:solidFill>
                <a:latin typeface="Arial"/>
              </a:rPr>
              <a:t>Synthesize the evidence, assess sustainable improvement and supply the report’s Harvard reference list.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11612880" y="6526148"/>
            <a:ext cx="274320" cy="243080"/>
          </a:xfrm>
          <a:prstGeom prst="rect">
            <a:avLst/>
          </a:prstGeom>
          <a:noFill/>
        </p:spPr>
        <p:txBody>
          <a:bodyPr wrap="square" lIns="0" tIns="13716" rIns="0" bIns="13716" anchor="ctr">
            <a:spAutoFit/>
          </a:bodyPr>
          <a:lstStyle/>
          <a:p>
            <a:pPr algn="r"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sz="1400" b="0" i="0">
                <a:solidFill>
                  <a:srgbClr val="6F93A5"/>
                </a:solidFill>
                <a:latin typeface="Arial"/>
              </a:rPr>
              <a:t>08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02A4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4" name="Text 0"/>
          <p:cNvSpPr/>
          <p:nvPr/>
        </p:nvSpPr>
        <p:spPr>
          <a:xfrm>
            <a:off x="567000" y="292680"/>
            <a:ext cx="11018160" cy="4752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2800" b="1" u="none" strike="noStrike">
                <a:solidFill>
                  <a:srgbClr val="FFFFFF"/>
                </a:solidFill>
                <a:effectLst/>
                <a:uFillTx/>
                <a:latin typeface="Arial"/>
                <a:ea typeface="Arial"/>
              </a:rPr>
              <a:t>Acronyms and Key Terms</a:t>
            </a:r>
            <a:endParaRPr lang="en-US" sz="28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65" name="Shape 1"/>
          <p:cNvSpPr/>
          <p:nvPr/>
        </p:nvSpPr>
        <p:spPr>
          <a:xfrm>
            <a:off x="566639" y="850320"/>
            <a:ext cx="4349489" cy="27360"/>
          </a:xfrm>
          <a:prstGeom prst="line">
            <a:avLst/>
          </a:prstGeom>
          <a:ln w="50800">
            <a:solidFill>
              <a:srgbClr val="F2B84B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-44640" rIns="90000" bIns="-44640" anchor="t">
            <a:noAutofit/>
          </a:bodyPr>
          <a:lstStyle/>
          <a:p>
            <a:endParaRPr lang="en-US" sz="18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67" name="Text 3"/>
          <p:cNvSpPr/>
          <p:nvPr/>
        </p:nvSpPr>
        <p:spPr>
          <a:xfrm>
            <a:off x="868680" y="1280160"/>
            <a:ext cx="4754520" cy="292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900" b="1" u="none" strike="noStrike">
                <a:solidFill>
                  <a:srgbClr val="FFFFFF"/>
                </a:solidFill>
                <a:effectLst/>
                <a:uFillTx/>
                <a:latin typeface="Arial"/>
              </a:rPr>
              <a:t>Acronyms</a:t>
            </a:r>
            <a:endParaRPr lang="en-US" sz="19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68" name="Text 4"/>
          <p:cNvSpPr/>
          <p:nvPr/>
        </p:nvSpPr>
        <p:spPr>
          <a:xfrm>
            <a:off x="6446520" y="1280160"/>
            <a:ext cx="4754520" cy="2923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900" b="1" u="none" strike="noStrike">
                <a:solidFill>
                  <a:srgbClr val="FFFFFF"/>
                </a:solidFill>
                <a:effectLst/>
                <a:uFillTx/>
                <a:latin typeface="Arial"/>
              </a:rPr>
              <a:t>Key terms</a:t>
            </a:r>
            <a:endParaRPr lang="en-US" sz="19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69" name="Shape 5"/>
          <p:cNvSpPr/>
          <p:nvPr/>
        </p:nvSpPr>
        <p:spPr>
          <a:xfrm>
            <a:off x="868680" y="2148840"/>
            <a:ext cx="4937400" cy="502560"/>
          </a:xfrm>
          <a:prstGeom prst="rect">
            <a:avLst/>
          </a:prstGeom>
          <a:solidFill>
            <a:srgbClr val="DCEAF1"/>
          </a:solidFill>
          <a:ln w="12700">
            <a:solidFill>
              <a:srgbClr val="FFFFFF">
                <a:alpha val="60000"/>
              </a:srgbClr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24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70" name="Text 6"/>
          <p:cNvSpPr/>
          <p:nvPr/>
        </p:nvSpPr>
        <p:spPr>
          <a:xfrm>
            <a:off x="978480" y="2277000"/>
            <a:ext cx="1325520" cy="173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>
                <a:solidFill>
                  <a:srgbClr val="102A43"/>
                </a:solidFill>
                <a:effectLst/>
                <a:uFillTx/>
                <a:latin typeface="Arial"/>
              </a:rPr>
              <a:t>SaTH</a:t>
            </a:r>
            <a:endParaRPr lang="en-US" sz="16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71" name="Text 7"/>
          <p:cNvSpPr/>
          <p:nvPr/>
        </p:nvSpPr>
        <p:spPr>
          <a:xfrm>
            <a:off x="2468880" y="2258640"/>
            <a:ext cx="3154320" cy="200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0" u="none" strike="noStrike">
                <a:solidFill>
                  <a:srgbClr val="102A43"/>
                </a:solidFill>
                <a:effectLst/>
                <a:uFillTx/>
                <a:latin typeface="Arial"/>
              </a:rPr>
              <a:t>Shrewsbury and Telford Hospital NHS Trust</a:t>
            </a:r>
            <a:endParaRPr lang="en-US" sz="16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72" name="Shape 8"/>
          <p:cNvSpPr/>
          <p:nvPr/>
        </p:nvSpPr>
        <p:spPr>
          <a:xfrm>
            <a:off x="868680" y="2651760"/>
            <a:ext cx="4937400" cy="502560"/>
          </a:xfrm>
          <a:prstGeom prst="rect">
            <a:avLst/>
          </a:prstGeom>
          <a:solidFill>
            <a:srgbClr val="C6D9E8"/>
          </a:solidFill>
          <a:ln w="12700">
            <a:solidFill>
              <a:srgbClr val="FFFFFF">
                <a:alpha val="60000"/>
              </a:srgbClr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24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73" name="Text 9"/>
          <p:cNvSpPr/>
          <p:nvPr/>
        </p:nvSpPr>
        <p:spPr>
          <a:xfrm>
            <a:off x="978480" y="2779920"/>
            <a:ext cx="1325520" cy="173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>
                <a:solidFill>
                  <a:srgbClr val="102A43"/>
                </a:solidFill>
                <a:effectLst/>
                <a:uFillTx/>
                <a:latin typeface="Arial"/>
              </a:rPr>
              <a:t>NHS</a:t>
            </a:r>
            <a:endParaRPr lang="en-US" sz="16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74" name="Text 10"/>
          <p:cNvSpPr/>
          <p:nvPr/>
        </p:nvSpPr>
        <p:spPr>
          <a:xfrm>
            <a:off x="2468880" y="2761560"/>
            <a:ext cx="3154320" cy="200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b="0" u="none" strike="noStrike">
                <a:solidFill>
                  <a:srgbClr val="102A43"/>
                </a:solidFill>
                <a:effectLst/>
                <a:uFillTx/>
                <a:latin typeface="Arial"/>
              </a:rPr>
              <a:t>National Health Service</a:t>
            </a:r>
            <a:endParaRPr lang="en-US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75" name="Shape 11"/>
          <p:cNvSpPr/>
          <p:nvPr/>
        </p:nvSpPr>
        <p:spPr>
          <a:xfrm>
            <a:off x="868680" y="3154680"/>
            <a:ext cx="4937400" cy="502560"/>
          </a:xfrm>
          <a:prstGeom prst="rect">
            <a:avLst/>
          </a:prstGeom>
          <a:solidFill>
            <a:srgbClr val="DCEAF1"/>
          </a:solidFill>
          <a:ln w="12700">
            <a:solidFill>
              <a:srgbClr val="FFFFFF">
                <a:alpha val="60000"/>
              </a:srgbClr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24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76" name="Text 12"/>
          <p:cNvSpPr/>
          <p:nvPr/>
        </p:nvSpPr>
        <p:spPr>
          <a:xfrm>
            <a:off x="978480" y="3282840"/>
            <a:ext cx="1325520" cy="173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>
                <a:solidFill>
                  <a:srgbClr val="102A43"/>
                </a:solidFill>
                <a:effectLst/>
                <a:uFillTx/>
                <a:latin typeface="Arial"/>
              </a:rPr>
              <a:t>CQC</a:t>
            </a:r>
            <a:endParaRPr lang="en-US" sz="16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77" name="Text 13"/>
          <p:cNvSpPr/>
          <p:nvPr/>
        </p:nvSpPr>
        <p:spPr>
          <a:xfrm>
            <a:off x="2468880" y="3264480"/>
            <a:ext cx="3154320" cy="200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b="0" u="none" strike="noStrike">
                <a:solidFill>
                  <a:srgbClr val="102A43"/>
                </a:solidFill>
                <a:effectLst/>
                <a:uFillTx/>
                <a:latin typeface="Arial"/>
              </a:rPr>
              <a:t>Care Quality Commission</a:t>
            </a:r>
            <a:endParaRPr lang="en-US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78" name="Shape 14"/>
          <p:cNvSpPr/>
          <p:nvPr/>
        </p:nvSpPr>
        <p:spPr>
          <a:xfrm>
            <a:off x="868680" y="3657600"/>
            <a:ext cx="4937400" cy="502560"/>
          </a:xfrm>
          <a:prstGeom prst="rect">
            <a:avLst/>
          </a:prstGeom>
          <a:solidFill>
            <a:srgbClr val="C6D9E8"/>
          </a:solidFill>
          <a:ln w="12700">
            <a:solidFill>
              <a:srgbClr val="FFFFFF">
                <a:alpha val="60000"/>
              </a:srgbClr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24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79" name="Text 15"/>
          <p:cNvSpPr/>
          <p:nvPr/>
        </p:nvSpPr>
        <p:spPr>
          <a:xfrm>
            <a:off x="978480" y="3785760"/>
            <a:ext cx="1325520" cy="173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>
                <a:solidFill>
                  <a:srgbClr val="102A43"/>
                </a:solidFill>
                <a:effectLst/>
                <a:uFillTx/>
                <a:latin typeface="Arial"/>
              </a:rPr>
              <a:t>NICE</a:t>
            </a:r>
            <a:endParaRPr lang="en-US" sz="16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80" name="Text 16"/>
          <p:cNvSpPr/>
          <p:nvPr/>
        </p:nvSpPr>
        <p:spPr>
          <a:xfrm>
            <a:off x="2468880" y="3767400"/>
            <a:ext cx="3154320" cy="200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0" u="none" strike="noStrike">
                <a:solidFill>
                  <a:srgbClr val="102A43"/>
                </a:solidFill>
                <a:effectLst/>
                <a:uFillTx/>
                <a:latin typeface="Arial"/>
              </a:rPr>
              <a:t>National Institute for Health and Care Excellence</a:t>
            </a:r>
            <a:endParaRPr lang="en-US" sz="16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81" name="Shape 17"/>
          <p:cNvSpPr/>
          <p:nvPr/>
        </p:nvSpPr>
        <p:spPr>
          <a:xfrm>
            <a:off x="868680" y="4160520"/>
            <a:ext cx="4937400" cy="502560"/>
          </a:xfrm>
          <a:prstGeom prst="rect">
            <a:avLst/>
          </a:prstGeom>
          <a:solidFill>
            <a:srgbClr val="DCEAF1"/>
          </a:solidFill>
          <a:ln w="12700">
            <a:solidFill>
              <a:srgbClr val="FFFFFF">
                <a:alpha val="60000"/>
              </a:srgbClr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24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82" name="Text 18"/>
          <p:cNvSpPr/>
          <p:nvPr/>
        </p:nvSpPr>
        <p:spPr>
          <a:xfrm>
            <a:off x="978480" y="4288680"/>
            <a:ext cx="1325520" cy="173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>
                <a:solidFill>
                  <a:srgbClr val="102A43"/>
                </a:solidFill>
                <a:effectLst/>
                <a:uFillTx/>
                <a:latin typeface="Arial"/>
              </a:rPr>
              <a:t>CTG</a:t>
            </a:r>
            <a:endParaRPr lang="en-US" sz="16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83" name="Text 19"/>
          <p:cNvSpPr/>
          <p:nvPr/>
        </p:nvSpPr>
        <p:spPr>
          <a:xfrm>
            <a:off x="2468880" y="4270320"/>
            <a:ext cx="3154320" cy="200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b="0" u="none" strike="noStrike">
                <a:solidFill>
                  <a:srgbClr val="102A43"/>
                </a:solidFill>
                <a:effectLst/>
                <a:uFillTx/>
                <a:latin typeface="Arial"/>
              </a:rPr>
              <a:t>Cardiotocography</a:t>
            </a:r>
            <a:endParaRPr lang="en-US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84" name="Shape 20"/>
          <p:cNvSpPr/>
          <p:nvPr/>
        </p:nvSpPr>
        <p:spPr>
          <a:xfrm>
            <a:off x="868680" y="4663440"/>
            <a:ext cx="4937400" cy="502560"/>
          </a:xfrm>
          <a:prstGeom prst="rect">
            <a:avLst/>
          </a:prstGeom>
          <a:solidFill>
            <a:srgbClr val="C6D9E8"/>
          </a:solidFill>
          <a:ln w="12700">
            <a:solidFill>
              <a:srgbClr val="FFFFFF">
                <a:alpha val="60000"/>
              </a:srgbClr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24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85" name="Text 21"/>
          <p:cNvSpPr/>
          <p:nvPr/>
        </p:nvSpPr>
        <p:spPr>
          <a:xfrm>
            <a:off x="978480" y="4791600"/>
            <a:ext cx="1325520" cy="173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>
                <a:solidFill>
                  <a:srgbClr val="102A43"/>
                </a:solidFill>
                <a:effectLst/>
                <a:uFillTx/>
                <a:latin typeface="Arial"/>
              </a:rPr>
              <a:t>PSIRF</a:t>
            </a:r>
            <a:endParaRPr lang="en-US" sz="16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86" name="Text 22"/>
          <p:cNvSpPr/>
          <p:nvPr/>
        </p:nvSpPr>
        <p:spPr>
          <a:xfrm>
            <a:off x="2468880" y="4773240"/>
            <a:ext cx="3154320" cy="200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0" u="none" strike="noStrike">
                <a:solidFill>
                  <a:srgbClr val="102A43"/>
                </a:solidFill>
                <a:effectLst/>
                <a:uFillTx/>
                <a:latin typeface="Arial"/>
              </a:rPr>
              <a:t>Patient Safety Incident Response Framework</a:t>
            </a:r>
            <a:endParaRPr lang="en-US" sz="16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87" name="Shape 23"/>
          <p:cNvSpPr/>
          <p:nvPr/>
        </p:nvSpPr>
        <p:spPr>
          <a:xfrm>
            <a:off x="868680" y="5166360"/>
            <a:ext cx="4937400" cy="502560"/>
          </a:xfrm>
          <a:prstGeom prst="rect">
            <a:avLst/>
          </a:prstGeom>
          <a:solidFill>
            <a:srgbClr val="DCEAF1"/>
          </a:solidFill>
          <a:ln w="12700">
            <a:solidFill>
              <a:srgbClr val="FFFFFF">
                <a:alpha val="60000"/>
              </a:srgbClr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24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88" name="Text 24"/>
          <p:cNvSpPr/>
          <p:nvPr/>
        </p:nvSpPr>
        <p:spPr>
          <a:xfrm>
            <a:off x="978480" y="5294520"/>
            <a:ext cx="1325520" cy="173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>
                <a:solidFill>
                  <a:srgbClr val="102A43"/>
                </a:solidFill>
                <a:effectLst/>
                <a:uFillTx/>
                <a:latin typeface="Arial"/>
              </a:rPr>
              <a:t>QA</a:t>
            </a:r>
            <a:endParaRPr lang="en-US" sz="16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89" name="Text 25"/>
          <p:cNvSpPr/>
          <p:nvPr/>
        </p:nvSpPr>
        <p:spPr>
          <a:xfrm>
            <a:off x="2468880" y="5276160"/>
            <a:ext cx="3154320" cy="200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b="0" u="none" strike="noStrike">
                <a:solidFill>
                  <a:srgbClr val="102A43"/>
                </a:solidFill>
                <a:effectLst/>
                <a:uFillTx/>
                <a:latin typeface="Arial"/>
              </a:rPr>
              <a:t>Quality assurance</a:t>
            </a:r>
            <a:endParaRPr lang="en-US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90" name="Shape 26"/>
          <p:cNvSpPr/>
          <p:nvPr/>
        </p:nvSpPr>
        <p:spPr>
          <a:xfrm>
            <a:off x="868680" y="1737360"/>
            <a:ext cx="4937400" cy="411120"/>
          </a:xfrm>
          <a:prstGeom prst="rect">
            <a:avLst/>
          </a:prstGeom>
          <a:solidFill>
            <a:srgbClr val="324B65"/>
          </a:solidFill>
          <a:ln w="12700">
            <a:solidFill>
              <a:srgbClr val="324B65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24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91" name="Shape 27"/>
          <p:cNvSpPr/>
          <p:nvPr/>
        </p:nvSpPr>
        <p:spPr>
          <a:xfrm>
            <a:off x="6446520" y="2148840"/>
            <a:ext cx="4937400" cy="502560"/>
          </a:xfrm>
          <a:prstGeom prst="rect">
            <a:avLst/>
          </a:prstGeom>
          <a:solidFill>
            <a:srgbClr val="DCEAF1"/>
          </a:solidFill>
          <a:ln w="12700">
            <a:solidFill>
              <a:srgbClr val="FFFFFF">
                <a:alpha val="60000"/>
              </a:srgbClr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24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92" name="Text 28"/>
          <p:cNvSpPr/>
          <p:nvPr/>
        </p:nvSpPr>
        <p:spPr>
          <a:xfrm>
            <a:off x="6556320" y="2277000"/>
            <a:ext cx="1490400" cy="246888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102A43"/>
                </a:solidFill>
                <a:effectLst/>
                <a:uFillTx/>
                <a:latin typeface="Arial"/>
              </a:rPr>
              <a:t>Clinical governance</a:t>
            </a:r>
            <a:endParaRPr lang="en-US" sz="1600" b="0" u="none" strike="noStrike" dirty="0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93" name="Text 29"/>
          <p:cNvSpPr/>
          <p:nvPr/>
        </p:nvSpPr>
        <p:spPr>
          <a:xfrm>
            <a:off x="8046720" y="2230848"/>
            <a:ext cx="3337200" cy="384048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0" u="none" strike="noStrike" dirty="0">
                <a:solidFill>
                  <a:srgbClr val="102A43"/>
                </a:solidFill>
                <a:effectLst/>
                <a:uFillTx/>
                <a:latin typeface="Arial"/>
              </a:rPr>
              <a:t>Systems for safe, accountable and continuously improving care</a:t>
            </a:r>
            <a:endParaRPr lang="en-US" sz="1400" b="0" u="none" strike="noStrike" dirty="0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94" name="Shape 30"/>
          <p:cNvSpPr/>
          <p:nvPr/>
        </p:nvSpPr>
        <p:spPr>
          <a:xfrm>
            <a:off x="6446520" y="2651760"/>
            <a:ext cx="4937400" cy="502560"/>
          </a:xfrm>
          <a:prstGeom prst="rect">
            <a:avLst/>
          </a:prstGeom>
          <a:solidFill>
            <a:srgbClr val="C6D9E8"/>
          </a:solidFill>
          <a:ln w="12700">
            <a:solidFill>
              <a:srgbClr val="FFFFFF">
                <a:alpha val="60000"/>
              </a:srgbClr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24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95" name="Text 31"/>
          <p:cNvSpPr/>
          <p:nvPr/>
        </p:nvSpPr>
        <p:spPr>
          <a:xfrm>
            <a:off x="6556320" y="2779920"/>
            <a:ext cx="1325520" cy="173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>
                <a:solidFill>
                  <a:srgbClr val="102A43"/>
                </a:solidFill>
                <a:effectLst/>
                <a:uFillTx/>
                <a:latin typeface="Arial"/>
              </a:rPr>
              <a:t>Escalation</a:t>
            </a:r>
            <a:endParaRPr lang="en-US" sz="16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96" name="Text 32"/>
          <p:cNvSpPr/>
          <p:nvPr/>
        </p:nvSpPr>
        <p:spPr>
          <a:xfrm>
            <a:off x="8046720" y="2761560"/>
            <a:ext cx="3154320" cy="200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0" u="none" strike="noStrike">
                <a:solidFill>
                  <a:srgbClr val="102A43"/>
                </a:solidFill>
                <a:effectLst/>
                <a:uFillTx/>
                <a:latin typeface="Arial"/>
              </a:rPr>
              <a:t>Moving concern to senior staff when risk increases</a:t>
            </a:r>
            <a:endParaRPr lang="en-US" sz="16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97" name="Shape 33"/>
          <p:cNvSpPr/>
          <p:nvPr/>
        </p:nvSpPr>
        <p:spPr>
          <a:xfrm>
            <a:off x="6446520" y="3154680"/>
            <a:ext cx="4937400" cy="502560"/>
          </a:xfrm>
          <a:prstGeom prst="rect">
            <a:avLst/>
          </a:prstGeom>
          <a:solidFill>
            <a:srgbClr val="DCEAF1"/>
          </a:solidFill>
          <a:ln w="12700">
            <a:solidFill>
              <a:srgbClr val="FFFFFF">
                <a:alpha val="60000"/>
              </a:srgbClr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24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398" name="Text 34"/>
          <p:cNvSpPr/>
          <p:nvPr/>
        </p:nvSpPr>
        <p:spPr>
          <a:xfrm>
            <a:off x="6556320" y="3282840"/>
            <a:ext cx="1325520" cy="173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>
                <a:solidFill>
                  <a:srgbClr val="102A43"/>
                </a:solidFill>
                <a:effectLst/>
                <a:uFillTx/>
                <a:latin typeface="Arial"/>
              </a:rPr>
              <a:t>Duty of Candour</a:t>
            </a:r>
            <a:endParaRPr lang="en-US" sz="16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399" name="Text 35"/>
          <p:cNvSpPr/>
          <p:nvPr/>
        </p:nvSpPr>
        <p:spPr>
          <a:xfrm>
            <a:off x="8046720" y="3264480"/>
            <a:ext cx="3154320" cy="200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0" u="none" strike="noStrike">
                <a:solidFill>
                  <a:srgbClr val="102A43"/>
                </a:solidFill>
                <a:effectLst/>
                <a:uFillTx/>
                <a:latin typeface="Arial"/>
              </a:rPr>
              <a:t>Being open with patients and families after harm</a:t>
            </a:r>
            <a:endParaRPr lang="en-US" sz="16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400" name="Shape 36"/>
          <p:cNvSpPr/>
          <p:nvPr/>
        </p:nvSpPr>
        <p:spPr>
          <a:xfrm>
            <a:off x="6446520" y="3657600"/>
            <a:ext cx="4937400" cy="594648"/>
          </a:xfrm>
          <a:prstGeom prst="rect">
            <a:avLst/>
          </a:prstGeom>
          <a:solidFill>
            <a:srgbClr val="C6D9E8"/>
          </a:solidFill>
          <a:ln w="12700">
            <a:solidFill>
              <a:srgbClr val="FFFFFF">
                <a:alpha val="60000"/>
              </a:srgbClr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24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01" name="Text 37"/>
          <p:cNvSpPr/>
          <p:nvPr/>
        </p:nvSpPr>
        <p:spPr>
          <a:xfrm>
            <a:off x="6556320" y="3785760"/>
            <a:ext cx="1490400" cy="246888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 dirty="0">
                <a:solidFill>
                  <a:srgbClr val="102A43"/>
                </a:solidFill>
                <a:effectLst/>
                <a:uFillTx/>
                <a:latin typeface="Arial"/>
              </a:rPr>
              <a:t>Benchmarking</a:t>
            </a:r>
            <a:endParaRPr lang="en-US" sz="1600" b="0" u="none" strike="noStrike" dirty="0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402" name="Text 38"/>
          <p:cNvSpPr/>
          <p:nvPr/>
        </p:nvSpPr>
        <p:spPr>
          <a:xfrm>
            <a:off x="8046720" y="3767400"/>
            <a:ext cx="3154320" cy="384048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0" u="none" strike="noStrike" dirty="0">
                <a:solidFill>
                  <a:srgbClr val="102A43"/>
                </a:solidFill>
                <a:effectLst/>
                <a:uFillTx/>
                <a:latin typeface="Arial"/>
              </a:rPr>
              <a:t>Comparing performance with standards or best practice</a:t>
            </a:r>
            <a:endParaRPr lang="en-US" sz="1400" b="0" u="none" strike="noStrike" dirty="0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403" name="Shape 39"/>
          <p:cNvSpPr/>
          <p:nvPr/>
        </p:nvSpPr>
        <p:spPr>
          <a:xfrm>
            <a:off x="6446520" y="4260960"/>
            <a:ext cx="4937400" cy="503208"/>
          </a:xfrm>
          <a:prstGeom prst="rect">
            <a:avLst/>
          </a:prstGeom>
          <a:solidFill>
            <a:srgbClr val="DCEAF1"/>
          </a:solidFill>
          <a:ln w="12700">
            <a:solidFill>
              <a:srgbClr val="FFFFFF">
                <a:alpha val="60000"/>
              </a:srgbClr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24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04" name="Text 40"/>
          <p:cNvSpPr/>
          <p:nvPr/>
        </p:nvSpPr>
        <p:spPr>
          <a:xfrm>
            <a:off x="6556320" y="4288680"/>
            <a:ext cx="1325520" cy="173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>
                <a:solidFill>
                  <a:srgbClr val="102A43"/>
                </a:solidFill>
                <a:effectLst/>
                <a:uFillTx/>
                <a:latin typeface="Arial"/>
              </a:rPr>
              <a:t>Family voice</a:t>
            </a:r>
            <a:endParaRPr lang="en-US" sz="16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405" name="Text 41"/>
          <p:cNvSpPr/>
          <p:nvPr/>
        </p:nvSpPr>
        <p:spPr>
          <a:xfrm>
            <a:off x="8046720" y="4270320"/>
            <a:ext cx="3154320" cy="3927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0" u="none" strike="noStrike" dirty="0">
                <a:solidFill>
                  <a:srgbClr val="102A43"/>
                </a:solidFill>
                <a:effectLst/>
                <a:uFillTx/>
                <a:latin typeface="Arial"/>
              </a:rPr>
              <a:t>Using women and families’ experience as safety intelligence</a:t>
            </a:r>
            <a:endParaRPr lang="en-US" sz="1600" b="0" u="none" strike="noStrike" dirty="0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406" name="Shape 42"/>
          <p:cNvSpPr/>
          <p:nvPr/>
        </p:nvSpPr>
        <p:spPr>
          <a:xfrm>
            <a:off x="6446520" y="4772880"/>
            <a:ext cx="4937400" cy="640440"/>
          </a:xfrm>
          <a:prstGeom prst="rect">
            <a:avLst/>
          </a:prstGeom>
          <a:solidFill>
            <a:srgbClr val="C6D9E8"/>
          </a:solidFill>
          <a:ln w="12700">
            <a:solidFill>
              <a:srgbClr val="FFFFFF">
                <a:alpha val="60000"/>
              </a:srgbClr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24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07" name="Text 43"/>
          <p:cNvSpPr/>
          <p:nvPr/>
        </p:nvSpPr>
        <p:spPr>
          <a:xfrm>
            <a:off x="6556320" y="4791600"/>
            <a:ext cx="1325520" cy="173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1" u="none" strike="noStrike">
                <a:solidFill>
                  <a:srgbClr val="102A43"/>
                </a:solidFill>
                <a:effectLst/>
                <a:uFillTx/>
                <a:latin typeface="Arial"/>
              </a:rPr>
              <a:t>Root cause</a:t>
            </a:r>
            <a:endParaRPr lang="en-US" sz="1600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408" name="Text 44"/>
          <p:cNvSpPr/>
          <p:nvPr/>
        </p:nvSpPr>
        <p:spPr>
          <a:xfrm>
            <a:off x="8046720" y="4773240"/>
            <a:ext cx="3154320" cy="384048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sz="1600" b="0" u="none" strike="noStrike" dirty="0">
                <a:solidFill>
                  <a:srgbClr val="102A43"/>
                </a:solidFill>
                <a:effectLst/>
                <a:uFillTx/>
                <a:latin typeface="Arial"/>
              </a:rPr>
              <a:t>Underlying factor that helps explain why harm occurred</a:t>
            </a:r>
            <a:endParaRPr lang="en-US" sz="1400" b="0" u="none" strike="noStrike" dirty="0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409" name="Shape 45"/>
          <p:cNvSpPr/>
          <p:nvPr/>
        </p:nvSpPr>
        <p:spPr>
          <a:xfrm>
            <a:off x="6446520" y="1737360"/>
            <a:ext cx="4937400" cy="411120"/>
          </a:xfrm>
          <a:prstGeom prst="rect">
            <a:avLst/>
          </a:prstGeom>
          <a:solidFill>
            <a:srgbClr val="7B3F93"/>
          </a:solidFill>
          <a:ln w="12700">
            <a:solidFill>
              <a:srgbClr val="7B3F93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2400" b="0" u="none" strike="noStrike">
              <a:solidFill>
                <a:schemeClr val="dk1"/>
              </a:solidFill>
              <a:effectLst/>
              <a:uFillTx/>
              <a:latin typeface="Arial"/>
            </a:endParaRPr>
          </a:p>
        </p:txBody>
      </p:sp>
      <p:sp>
        <p:nvSpPr>
          <p:cNvPr id="410" name="Text 46"/>
          <p:cNvSpPr/>
          <p:nvPr/>
        </p:nvSpPr>
        <p:spPr>
          <a:xfrm>
            <a:off x="978480" y="1865520"/>
            <a:ext cx="91404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b="1" u="none" strike="noStrike">
                <a:solidFill>
                  <a:srgbClr val="FFFFFF"/>
                </a:solidFill>
                <a:effectLst/>
                <a:uFillTx/>
                <a:latin typeface="Arial"/>
              </a:rPr>
              <a:t>Term</a:t>
            </a:r>
            <a:endParaRPr lang="en-US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411" name="Text 47"/>
          <p:cNvSpPr/>
          <p:nvPr/>
        </p:nvSpPr>
        <p:spPr>
          <a:xfrm>
            <a:off x="2468880" y="1865520"/>
            <a:ext cx="109692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b="1" u="none" strike="noStrike">
                <a:solidFill>
                  <a:srgbClr val="FFFFFF"/>
                </a:solidFill>
                <a:effectLst/>
                <a:uFillTx/>
                <a:latin typeface="Arial"/>
              </a:rPr>
              <a:t>Meaning</a:t>
            </a:r>
            <a:endParaRPr lang="en-US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412" name="Text 48"/>
          <p:cNvSpPr/>
          <p:nvPr/>
        </p:nvSpPr>
        <p:spPr>
          <a:xfrm>
            <a:off x="6556320" y="1865520"/>
            <a:ext cx="91404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b="1" u="none" strike="noStrike">
                <a:solidFill>
                  <a:srgbClr val="FFFFFF"/>
                </a:solidFill>
                <a:effectLst/>
                <a:uFillTx/>
                <a:latin typeface="Arial"/>
              </a:rPr>
              <a:t>Term</a:t>
            </a:r>
            <a:endParaRPr lang="en-US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413" name="Text 49"/>
          <p:cNvSpPr/>
          <p:nvPr/>
        </p:nvSpPr>
        <p:spPr>
          <a:xfrm>
            <a:off x="8046720" y="1865520"/>
            <a:ext cx="1096920" cy="228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 algn="l"/>
              </a:tabLst>
            </a:pPr>
            <a:r>
              <a:rPr lang="en-US" b="1" u="none" strike="noStrike">
                <a:solidFill>
                  <a:srgbClr val="FFFFFF"/>
                </a:solidFill>
                <a:effectLst/>
                <a:uFillTx/>
                <a:latin typeface="Arial"/>
              </a:rPr>
              <a:t>Meaning</a:t>
            </a:r>
            <a:endParaRPr lang="en-US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414" name="Text 50"/>
          <p:cNvSpPr/>
          <p:nvPr/>
        </p:nvSpPr>
        <p:spPr>
          <a:xfrm>
            <a:off x="11384280" y="6419160"/>
            <a:ext cx="411120" cy="16416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pPr algn="r" defTabSz="914400">
              <a:lnSpc>
                <a:spcPct val="100000"/>
              </a:lnSpc>
              <a:tabLst>
                <a:tab pos="0" algn="l"/>
              </a:tabLst>
            </a:pPr>
            <a:r>
              <a:rPr lang="en-US" b="0" u="none" strike="noStrike">
                <a:solidFill>
                  <a:srgbClr val="8AA4B6"/>
                </a:solidFill>
                <a:effectLst/>
                <a:uFillTx/>
                <a:latin typeface="Arial"/>
                <a:ea typeface="Arial"/>
              </a:rPr>
              <a:t>09</a:t>
            </a:r>
            <a:endParaRPr lang="en-US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415" name="NQB acronym row background"/>
          <p:cNvSpPr/>
          <p:nvPr/>
        </p:nvSpPr>
        <p:spPr>
          <a:xfrm>
            <a:off x="868680" y="5669280"/>
            <a:ext cx="4937400" cy="502560"/>
          </a:xfrm>
          <a:prstGeom prst="rect">
            <a:avLst/>
          </a:prstGeom>
          <a:solidFill>
            <a:srgbClr val="C6D9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2400" b="0" u="none" strike="noStrike">
              <a:solidFill>
                <a:schemeClr val="lt1"/>
              </a:solidFill>
              <a:effectLst/>
              <a:uFillTx/>
              <a:latin typeface="Arial"/>
            </a:endParaRPr>
          </a:p>
        </p:txBody>
      </p:sp>
      <p:sp>
        <p:nvSpPr>
          <p:cNvPr id="416" name="NQB term"/>
          <p:cNvSpPr/>
          <p:nvPr/>
        </p:nvSpPr>
        <p:spPr>
          <a:xfrm>
            <a:off x="978480" y="5759381"/>
            <a:ext cx="512961" cy="276999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0" tIns="0" rIns="0" bIns="0" anchor="ctr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b="1" u="none" strike="noStrike">
                <a:solidFill>
                  <a:srgbClr val="18354A"/>
                </a:solidFill>
                <a:effectLst/>
                <a:uFillTx/>
                <a:latin typeface="Arial"/>
              </a:rPr>
              <a:t>NQB</a:t>
            </a:r>
            <a:endParaRPr lang="en-US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  <p:sp>
        <p:nvSpPr>
          <p:cNvPr id="417" name="NQB meaning"/>
          <p:cNvSpPr/>
          <p:nvPr/>
        </p:nvSpPr>
        <p:spPr>
          <a:xfrm>
            <a:off x="2468880" y="5754701"/>
            <a:ext cx="2308324" cy="276999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0" tIns="0" rIns="0" bIns="0" anchor="ctr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b="0" u="none" strike="noStrike">
                <a:solidFill>
                  <a:srgbClr val="18354A"/>
                </a:solidFill>
                <a:effectLst/>
                <a:uFillTx/>
                <a:latin typeface="Arial"/>
              </a:rPr>
              <a:t>National Quality Board</a:t>
            </a:r>
            <a:endParaRPr lang="en-US" b="0" u="none" strike="noStrike">
              <a:solidFill>
                <a:srgbClr val="FFFFFF"/>
              </a:solidFill>
              <a:effectLst/>
              <a:uFillTx/>
              <a:latin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B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8" name="TextBox 1"/>
          <p:cNvSpPr/>
          <p:nvPr/>
        </p:nvSpPr>
        <p:spPr>
          <a:xfrm>
            <a:off x="557640" y="365760"/>
            <a:ext cx="9600840" cy="446276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2900" b="1" u="none" strike="noStrike" dirty="0">
                <a:solidFill>
                  <a:srgbClr val="193646"/>
                </a:solidFill>
                <a:effectLst/>
                <a:uFillTx/>
                <a:latin typeface="Arial"/>
              </a:rPr>
              <a:t>Reference (1/2)</a:t>
            </a:r>
            <a:endParaRPr lang="en-US" sz="29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19" name="Rectangle 2"/>
          <p:cNvSpPr/>
          <p:nvPr/>
        </p:nvSpPr>
        <p:spPr>
          <a:xfrm>
            <a:off x="567000" y="960120"/>
            <a:ext cx="1243080" cy="41760"/>
          </a:xfrm>
          <a:prstGeom prst="rect">
            <a:avLst/>
          </a:prstGeom>
          <a:solidFill>
            <a:srgbClr val="087E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-2880" rIns="90000" bIns="-288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DB0B42E-5C32-3EC3-9ADA-3619EAED8BEE}"/>
              </a:ext>
            </a:extLst>
          </p:cNvPr>
          <p:cNvSpPr txBox="1"/>
          <p:nvPr/>
        </p:nvSpPr>
        <p:spPr>
          <a:xfrm>
            <a:off x="462116" y="1084680"/>
            <a:ext cx="11503742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Beecham, E., Brady, G., Iqbal, S., Fatima, Q., Arshad, S., </a:t>
            </a:r>
            <a:r>
              <a:rPr lang="en-US" dirty="0" err="1"/>
              <a:t>Bondaronek</a:t>
            </a:r>
            <a:r>
              <a:rPr lang="en-US" dirty="0"/>
              <a:t>, P., O’Carroll, J., Glaser, S., </a:t>
            </a:r>
            <a:r>
              <a:rPr lang="en-US" dirty="0" err="1"/>
              <a:t>Siassakos</a:t>
            </a:r>
            <a:r>
              <a:rPr lang="en-US" dirty="0"/>
              <a:t>, D., Gilchrist, K., Dorey, J., </a:t>
            </a:r>
            <a:r>
              <a:rPr lang="en-US" dirty="0" err="1"/>
              <a:t>Knagg</a:t>
            </a:r>
            <a:r>
              <a:rPr lang="en-US" dirty="0"/>
              <a:t>, R. and Vindrola, C. (2025) ‘Systematic review of patient safety incident reporting practices in maternity care’, </a:t>
            </a:r>
            <a:r>
              <a:rPr lang="en-US" i="1" dirty="0"/>
              <a:t>BMJ Open Quality</a:t>
            </a:r>
            <a:r>
              <a:rPr lang="en-US" dirty="0"/>
              <a:t>, 14(4), e003432. Available at: </a:t>
            </a:r>
            <a:r>
              <a:rPr lang="en-US" dirty="0">
                <a:hlinkClick r:id="rId2"/>
              </a:rPr>
              <a:t>https://doi.org/10.1136/bmjoq-2025-003432</a:t>
            </a:r>
            <a:r>
              <a:rPr lang="en-US" dirty="0"/>
              <a:t>.</a:t>
            </a:r>
          </a:p>
          <a:p>
            <a:r>
              <a:rPr lang="en-US" dirty="0"/>
              <a:t>Burden, C., </a:t>
            </a:r>
            <a:r>
              <a:rPr lang="en-US" dirty="0" err="1"/>
              <a:t>Bakhbakhi</a:t>
            </a:r>
            <a:r>
              <a:rPr lang="en-US" dirty="0"/>
              <a:t>, D., </a:t>
            </a:r>
            <a:r>
              <a:rPr lang="en-US" dirty="0" err="1"/>
              <a:t>Heazell</a:t>
            </a:r>
            <a:r>
              <a:rPr lang="en-US" dirty="0"/>
              <a:t>, A.E., Lynch, M., Timlin, L., Bevan, C., </a:t>
            </a:r>
            <a:r>
              <a:rPr lang="en-US" dirty="0" err="1"/>
              <a:t>Storey</a:t>
            </a:r>
            <a:r>
              <a:rPr lang="en-US" dirty="0"/>
              <a:t>, C., </a:t>
            </a:r>
            <a:r>
              <a:rPr lang="en-US" dirty="0" err="1"/>
              <a:t>Kurinczuk</a:t>
            </a:r>
            <a:r>
              <a:rPr lang="en-US" dirty="0"/>
              <a:t>, J.J. and </a:t>
            </a:r>
            <a:r>
              <a:rPr lang="en-US" dirty="0" err="1"/>
              <a:t>Siassakos</a:t>
            </a:r>
            <a:r>
              <a:rPr lang="en-US" dirty="0"/>
              <a:t>, D. (2021) ‘Parents’ active role and engagement in the review of their stillbirth/perinatal death 2 (PARENTS 2) study: a mixed-methods study of implementation’, </a:t>
            </a:r>
            <a:r>
              <a:rPr lang="en-US" i="1" dirty="0"/>
              <a:t>BMJ Open</a:t>
            </a:r>
            <a:r>
              <a:rPr lang="en-US" dirty="0"/>
              <a:t>, 11(3), e044563. Available at: </a:t>
            </a:r>
            <a:r>
              <a:rPr lang="en-US" dirty="0">
                <a:hlinkClick r:id="rId3"/>
              </a:rPr>
              <a:t>https://doi.org/10.1136/bmjopen-2020-044563</a:t>
            </a:r>
            <a:r>
              <a:rPr lang="en-US" dirty="0"/>
              <a:t>.</a:t>
            </a:r>
          </a:p>
          <a:p>
            <a:r>
              <a:rPr lang="en-US" dirty="0"/>
              <a:t>Care Quality Commission (CQC) (2024) </a:t>
            </a:r>
            <a:r>
              <a:rPr lang="en-US" i="1" dirty="0"/>
              <a:t>CQC finds improvements in services run by The Shrewsbury and Telford Hospital NHS Trust, but more is needed</a:t>
            </a:r>
            <a:r>
              <a:rPr lang="en-US" dirty="0"/>
              <a:t>. Available at: </a:t>
            </a:r>
            <a:r>
              <a:rPr lang="en-US" dirty="0">
                <a:hlinkClick r:id="rId4"/>
              </a:rPr>
              <a:t>https://www.cqc.org.uk/press-release/cqc-finds-improvements-services-run-shrewsbury-and-telford-hospital-nhs-trust-more</a:t>
            </a:r>
            <a:r>
              <a:rPr lang="en-US" dirty="0"/>
              <a:t> (Accessed: 13 October 2026).</a:t>
            </a:r>
          </a:p>
          <a:p>
            <a:r>
              <a:rPr lang="en-US" dirty="0"/>
              <a:t>Macrae, C. (2016) ‘The problem with incident reporting’, </a:t>
            </a:r>
            <a:r>
              <a:rPr lang="en-US" i="1" dirty="0"/>
              <a:t>BMJ Quality &amp; Safety</a:t>
            </a:r>
            <a:r>
              <a:rPr lang="en-US" dirty="0"/>
              <a:t>, 25(2), pp. 71–75. Available at: </a:t>
            </a:r>
            <a:r>
              <a:rPr lang="en-US" dirty="0">
                <a:hlinkClick r:id="rId5"/>
              </a:rPr>
              <a:t>https://doi.org/10.1136/bmjqs-2015-004732</a:t>
            </a:r>
            <a:r>
              <a:rPr lang="en-US" dirty="0"/>
              <a:t>.</a:t>
            </a:r>
          </a:p>
          <a:p>
            <a:r>
              <a:rPr lang="en-US" dirty="0"/>
              <a:t>National Institute for Health and Care Excellence (NICE) (2014) </a:t>
            </a:r>
            <a:r>
              <a:rPr lang="en-US" i="1" dirty="0"/>
              <a:t>Intrapartum care for healthy women and babies</a:t>
            </a:r>
            <a:r>
              <a:rPr lang="en-US" dirty="0"/>
              <a:t>. Clinical guideline CG190. Available at: </a:t>
            </a:r>
            <a:r>
              <a:rPr lang="en-US" dirty="0">
                <a:hlinkClick r:id="rId6"/>
              </a:rPr>
              <a:t>https://www.nice.org.uk/guidance/cg190</a:t>
            </a:r>
            <a:r>
              <a:rPr lang="en-US" dirty="0"/>
              <a:t> (Accessed: 13 October 2026).</a:t>
            </a:r>
          </a:p>
          <a:p>
            <a:r>
              <a:rPr lang="en-US" dirty="0"/>
              <a:t>National Quality Board (NQB) (2016) </a:t>
            </a:r>
            <a:r>
              <a:rPr lang="en-US" i="1" dirty="0"/>
              <a:t>Shared commitment to quality</a:t>
            </a:r>
            <a:r>
              <a:rPr lang="en-US" dirty="0"/>
              <a:t>. NHS England. Available at: </a:t>
            </a:r>
            <a:r>
              <a:rPr lang="en-US" dirty="0">
                <a:hlinkClick r:id="rId7"/>
              </a:rPr>
              <a:t>https://www.england.nhs.uk/publication/shared-commitment-to-quality-from-nqb/</a:t>
            </a:r>
            <a:r>
              <a:rPr lang="en-US" dirty="0"/>
              <a:t> (Accessed: 13 October 2026).</a:t>
            </a:r>
          </a:p>
          <a:p>
            <a:r>
              <a:rPr lang="en-US" dirty="0"/>
              <a:t>NHS England (2015) </a:t>
            </a:r>
            <a:r>
              <a:rPr lang="en-US" i="1" dirty="0"/>
              <a:t>Serious incident framework: supporting learning to prevent recurrence of harm</a:t>
            </a:r>
            <a:r>
              <a:rPr lang="en-US" dirty="0"/>
              <a:t>. Available at: </a:t>
            </a:r>
            <a:r>
              <a:rPr lang="en-US" dirty="0">
                <a:hlinkClick r:id="rId8"/>
              </a:rPr>
              <a:t>https://www.england.nhs.uk/patient-safety/serious-incident-framework/</a:t>
            </a:r>
            <a:r>
              <a:rPr lang="en-US" dirty="0"/>
              <a:t> (Accessed: 13 October 2026).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B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5" name="TextBox 1"/>
          <p:cNvSpPr/>
          <p:nvPr/>
        </p:nvSpPr>
        <p:spPr>
          <a:xfrm>
            <a:off x="557640" y="365760"/>
            <a:ext cx="9600840" cy="446276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2900" b="1" u="none" strike="noStrike" dirty="0">
                <a:solidFill>
                  <a:srgbClr val="193646"/>
                </a:solidFill>
                <a:effectLst/>
                <a:uFillTx/>
                <a:latin typeface="Arial"/>
              </a:rPr>
              <a:t>Reference (2/2)</a:t>
            </a:r>
            <a:endParaRPr lang="en-US" sz="29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436" name="Rectangle 2"/>
          <p:cNvSpPr/>
          <p:nvPr/>
        </p:nvSpPr>
        <p:spPr>
          <a:xfrm>
            <a:off x="567000" y="960120"/>
            <a:ext cx="1243080" cy="41760"/>
          </a:xfrm>
          <a:prstGeom prst="rect">
            <a:avLst/>
          </a:prstGeom>
          <a:solidFill>
            <a:srgbClr val="087E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-2880" rIns="90000" bIns="-288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93F04E1-F84C-1202-139B-5DA55A6950E0}"/>
              </a:ext>
            </a:extLst>
          </p:cNvPr>
          <p:cNvSpPr txBox="1"/>
          <p:nvPr/>
        </p:nvSpPr>
        <p:spPr>
          <a:xfrm>
            <a:off x="557640" y="1084680"/>
            <a:ext cx="1135905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Ockenden</a:t>
            </a:r>
            <a:r>
              <a:rPr lang="en-US" dirty="0"/>
              <a:t>, D. (2022) </a:t>
            </a:r>
            <a:r>
              <a:rPr lang="en-US" i="1" dirty="0"/>
              <a:t>Findings, conclusions and essential actions from the independent review of maternity services at The Shrewsbury and Telford Hospital NHS Trust</a:t>
            </a:r>
            <a:r>
              <a:rPr lang="en-US" dirty="0"/>
              <a:t>. Available at: </a:t>
            </a:r>
            <a:r>
              <a:rPr lang="en-US" dirty="0">
                <a:hlinkClick r:id="rId2"/>
              </a:rPr>
              <a:t>https://www.gov.uk/government/publications/final-report-of-the-ockenden-review</a:t>
            </a:r>
            <a:r>
              <a:rPr lang="en-US" dirty="0"/>
              <a:t> (Accessed: 13 October 2026).</a:t>
            </a:r>
          </a:p>
          <a:p>
            <a:r>
              <a:rPr lang="en-US" dirty="0"/>
              <a:t>Okuyama, A., Wagner, C. and </a:t>
            </a:r>
            <a:r>
              <a:rPr lang="en-US" dirty="0" err="1"/>
              <a:t>Bijnen</a:t>
            </a:r>
            <a:r>
              <a:rPr lang="en-US" dirty="0"/>
              <a:t>, B. (2014) ‘Speaking up for patient safety by hospital-based health care professionals: a literature review’, </a:t>
            </a:r>
            <a:r>
              <a:rPr lang="en-US" i="1" dirty="0"/>
              <a:t>BMC Health Services Research</a:t>
            </a:r>
            <a:r>
              <a:rPr lang="en-US" dirty="0"/>
              <a:t>, 14, article 61. Available at: </a:t>
            </a:r>
            <a:r>
              <a:rPr lang="en-US" dirty="0">
                <a:hlinkClick r:id="rId3"/>
              </a:rPr>
              <a:t>https://doi.org/10.1186/1472-6963-14-61</a:t>
            </a:r>
            <a:r>
              <a:rPr lang="en-US" dirty="0"/>
              <a:t>.</a:t>
            </a:r>
          </a:p>
          <a:p>
            <a:r>
              <a:rPr lang="en-US" dirty="0"/>
              <a:t>Rance, S., McCourt, C., Rayment, J., Mackintosh, N., Carter, W., Watson, K. and Sandall, J. (2013) ‘Women’s safety alerts in maternity care: is speaking up enough?’, </a:t>
            </a:r>
            <a:r>
              <a:rPr lang="en-US" i="1" dirty="0"/>
              <a:t>BMJ Quality &amp; Safety</a:t>
            </a:r>
            <a:r>
              <a:rPr lang="en-US" dirty="0"/>
              <a:t>, 22(4), pp. 348–355. Available at: </a:t>
            </a:r>
            <a:r>
              <a:rPr lang="en-US" dirty="0">
                <a:hlinkClick r:id="rId4"/>
              </a:rPr>
              <a:t>https://doi.org/10.1136/bmjqs-2012-001295</a:t>
            </a:r>
            <a:r>
              <a:rPr lang="en-US" dirty="0"/>
              <a:t>.</a:t>
            </a:r>
          </a:p>
          <a:p>
            <a:r>
              <a:rPr lang="en-US" dirty="0"/>
              <a:t>Reason, J. (2000) ‘Human error: models and management’, </a:t>
            </a:r>
            <a:r>
              <a:rPr lang="en-US" i="1" dirty="0"/>
              <a:t>BMJ</a:t>
            </a:r>
            <a:r>
              <a:rPr lang="en-US" dirty="0"/>
              <a:t>, 320(7237), pp. 768–770. Available at: </a:t>
            </a:r>
            <a:r>
              <a:rPr lang="en-US" dirty="0">
                <a:hlinkClick r:id="rId5"/>
              </a:rPr>
              <a:t>https://doi.org/10.1136/bmj.320.7237.768</a:t>
            </a:r>
            <a:r>
              <a:rPr lang="en-US" dirty="0"/>
              <a:t>.</a:t>
            </a:r>
          </a:p>
          <a:p>
            <a:r>
              <a:rPr lang="en-US" dirty="0"/>
              <a:t>Thompson, J. (2024) ‘The crucial conversation on maternity care failures: a Panorama insight’, </a:t>
            </a:r>
            <a:r>
              <a:rPr lang="en-US" i="1" dirty="0" err="1"/>
              <a:t>Tayntons</a:t>
            </a:r>
            <a:r>
              <a:rPr lang="en-US" dirty="0"/>
              <a:t>, 31 January. Available at: </a:t>
            </a:r>
            <a:r>
              <a:rPr lang="en-US" dirty="0">
                <a:hlinkClick r:id="rId6"/>
              </a:rPr>
              <a:t>https://www.tayntons.co.uk/the-crucial-conversation-on-maternity-care-failures-a-panorama-insight/</a:t>
            </a:r>
            <a:r>
              <a:rPr lang="en-US" dirty="0"/>
              <a:t> (Accessed: 13 October 2026).</a:t>
            </a:r>
          </a:p>
          <a:p>
            <a:r>
              <a:rPr lang="en-US" dirty="0"/>
              <a:t>Tooley, D. (2026) ‘New Shropshire NHS group name revealed’, </a:t>
            </a:r>
            <a:r>
              <a:rPr lang="en-US" i="1" dirty="0"/>
              <a:t>BBC News</a:t>
            </a:r>
            <a:r>
              <a:rPr lang="en-US" dirty="0"/>
              <a:t>, 21 March. Available at: </a:t>
            </a:r>
            <a:r>
              <a:rPr lang="en-US" dirty="0">
                <a:hlinkClick r:id="rId7"/>
              </a:rPr>
              <a:t>https://www.bbc.com/news/articles/cql7v65d569o</a:t>
            </a:r>
            <a:r>
              <a:rPr lang="en-US" dirty="0"/>
              <a:t> (Accessed: 13 October 2026).</a:t>
            </a:r>
          </a:p>
          <a:p>
            <a:r>
              <a:rPr lang="en-US" dirty="0"/>
              <a:t>Wiegmann, D.A., Wood, L.J., Cohen, T.N. and Shappell, S.A. (2022) ‘Understanding the “Swiss Cheese Model” and its application to patient safety’, </a:t>
            </a:r>
            <a:r>
              <a:rPr lang="en-US" i="1" dirty="0"/>
              <a:t>Journal of Patient Safety</a:t>
            </a:r>
            <a:r>
              <a:rPr lang="en-US" dirty="0"/>
              <a:t>, 18(2), pp. 119–123. Available at: </a:t>
            </a:r>
            <a:r>
              <a:rPr lang="en-US" dirty="0">
                <a:hlinkClick r:id="rId8"/>
              </a:rPr>
              <a:t>https://doi.org/10.1097/PTS.0000000000000810</a:t>
            </a:r>
            <a:r>
              <a:rPr lang="en-US" dirty="0"/>
              <a:t>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Mod val="110000"/>
                <a:tint val="67000"/>
              </a:schemeClr>
            </a:gs>
            <a:gs pos="50000">
              <a:schemeClr val="phClr">
                <a:lumMod val="105000"/>
                <a:tint val="73000"/>
              </a:schemeClr>
            </a:gs>
            <a:gs pos="100000">
              <a:schemeClr val="phClr">
                <a:lumMod val="105000"/>
                <a:tint val="81000"/>
              </a:schemeClr>
            </a:gs>
          </a:gsLst>
          <a:lin ang="5400000" scaled="0"/>
          <a:tileRect/>
        </a:gradFill>
        <a:gradFill>
          <a:gsLst>
            <a:gs pos="0">
              <a:schemeClr val="phClr">
                <a:lumMod val="102000"/>
                <a:tint val="94000"/>
              </a:schemeClr>
            </a:gs>
            <a:gs pos="50000">
              <a:schemeClr val="phClr">
                <a:lumMod val="100000"/>
                <a:shade val="100000"/>
              </a:schemeClr>
            </a:gs>
            <a:gs pos="100000">
              <a:schemeClr val="phClr">
                <a:lumMod val="99000"/>
                <a:shade val="78000"/>
              </a:schemeClr>
            </a:gs>
          </a:gsLst>
          <a:lin ang="5400000" scaled="0"/>
          <a:tileRect/>
        </a:gradFill>
      </a:fillStyleLst>
      <a:lnStyleLst>
        <a:ln w="635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905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  <a:tileRect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</TotalTime>
  <Words>2110</Words>
  <Application>Microsoft Office PowerPoint</Application>
  <PresentationFormat>Widescreen</PresentationFormat>
  <Paragraphs>208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Symbol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Critical Evaluation of Maternity Care Failures at Shrewsbury and Telford Hospital NHS Trust, UK</dc:title>
  <dc:subject>LCHS7006 Component 1 Presentation</dc:subject>
  <dc:creator>HP</dc:creator>
  <dc:description/>
  <cp:lastModifiedBy>Ritu Panna Saha</cp:lastModifiedBy>
  <cp:revision>10</cp:revision>
  <dcterms:created xsi:type="dcterms:W3CDTF">2026-10-11T17:50:48Z</dcterms:created>
  <dcterms:modified xsi:type="dcterms:W3CDTF">2026-10-15T18:31:28Z</dcterms:modified>
  <dc:language>en-US</dc:languag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Notes">
    <vt:r8>11</vt:r8>
  </property>
  <property fmtid="{D5CDD505-2E9C-101B-9397-08002B2CF9AE}" pid="3" name="PresentationFormat">
    <vt:lpwstr>On-screen Show (16:9)</vt:lpwstr>
  </property>
  <property fmtid="{D5CDD505-2E9C-101B-9397-08002B2CF9AE}" pid="4" name="Slides">
    <vt:r8>11</vt:r8>
  </property>
</Properties>
</file>