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7CC6C-6686-435B-9701-722529663FD5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A266B-6F9C-40A3-8C40-928A28D7F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335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889F598-70C6-4E43-9BBF-56FB2DF35F33}" type="slidenum">
              <a:rPr lang="en-US" smtClean="0">
                <a:latin typeface="Arial" charset="0"/>
              </a:rPr>
              <a:pPr eaLnBrk="1" hangingPunct="1"/>
              <a:t>1</a:t>
            </a:fld>
            <a:endParaRPr lang="en-US">
              <a:latin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E2CB234E-0C97-453F-B531-D5420EAFEF26}" type="slidenum">
              <a:rPr lang="en-US" smtClean="0">
                <a:latin typeface="Arial" charset="0"/>
              </a:rPr>
              <a:pPr eaLnBrk="1" hangingPunct="1"/>
              <a:t>2</a:t>
            </a:fld>
            <a:endParaRPr lang="en-US">
              <a:latin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64471964-1993-442E-9CB9-6C4315D40B12}" type="slidenum">
              <a:rPr lang="en-US" smtClean="0">
                <a:latin typeface="Arial" charset="0"/>
              </a:rPr>
              <a:pPr eaLnBrk="1" hangingPunct="1"/>
              <a:t>3</a:t>
            </a:fld>
            <a:endParaRPr lang="en-US">
              <a:latin typeface="Arial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DC3341A-F217-4151-B2A7-84D65123816A}" type="slidenum">
              <a:rPr lang="en-US" smtClean="0">
                <a:latin typeface="Arial" charset="0"/>
              </a:rPr>
              <a:pPr eaLnBrk="1" hangingPunct="1"/>
              <a:t>9</a:t>
            </a:fld>
            <a:endParaRPr lang="en-US">
              <a:latin typeface="Arial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48E1B8F-B6FE-4398-971E-FAC5915BF82C}" type="slidenum">
              <a:rPr lang="en-US" smtClean="0">
                <a:latin typeface="Arial" charset="0"/>
              </a:rPr>
              <a:pPr eaLnBrk="1" hangingPunct="1"/>
              <a:t>10</a:t>
            </a:fld>
            <a:endParaRPr lang="en-US">
              <a:latin typeface="Arial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43FBF68-5FB4-4A12-BF99-22DE613A0A74}" type="slidenum">
              <a:rPr lang="en-US" smtClean="0">
                <a:latin typeface="Arial" charset="0"/>
              </a:rPr>
              <a:pPr eaLnBrk="1" hangingPunct="1"/>
              <a:t>12</a:t>
            </a:fld>
            <a:endParaRPr lang="en-US">
              <a:latin typeface="Arial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E49F5BFC-2ABA-4DD1-A855-1554830E3B27}" type="slidenum">
              <a:rPr lang="en-US" smtClean="0">
                <a:latin typeface="Arial" charset="0"/>
              </a:rPr>
              <a:pPr eaLnBrk="1" hangingPunct="1"/>
              <a:t>13</a:t>
            </a:fld>
            <a:endParaRPr lang="en-US">
              <a:latin typeface="Arial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00773C8B-42C9-4AED-A29D-6A68516AA715}" type="slidenum">
              <a:rPr lang="en-US" smtClean="0">
                <a:latin typeface="Arial" charset="0"/>
              </a:rPr>
              <a:pPr eaLnBrk="1" hangingPunct="1"/>
              <a:t>14</a:t>
            </a:fld>
            <a:endParaRPr lang="en-US">
              <a:latin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9E1F16-783C-4F06-AD1C-158505F1F080}" type="slidenum">
              <a:rPr lang="en-US" smtClean="0">
                <a:latin typeface="Arial" charset="0"/>
              </a:rPr>
              <a:pPr eaLnBrk="1" hangingPunct="1"/>
              <a:t>15</a:t>
            </a:fld>
            <a:endParaRPr lang="en-US">
              <a:latin typeface="Arial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8FF78F85-9A1E-46F0-9084-E86CEA21FADF}" type="slidenum">
              <a:rPr lang="en-US" smtClean="0">
                <a:latin typeface="Arial" charset="0"/>
              </a:rPr>
              <a:pPr eaLnBrk="1" hangingPunct="1"/>
              <a:t>16</a:t>
            </a:fld>
            <a:endParaRPr lang="en-US">
              <a:latin typeface="Arial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C217F10B-83D9-4987-A57F-C09E168DD401}" type="slidenum">
              <a:rPr lang="en-US" smtClean="0">
                <a:latin typeface="Arial" charset="0"/>
              </a:rPr>
              <a:pPr eaLnBrk="1" hangingPunct="1"/>
              <a:t>17</a:t>
            </a:fld>
            <a:endParaRPr lang="en-US">
              <a:latin typeface="Arial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0BD0B6C-B2B7-4126-A451-94BE8BAE9166}" type="slidenum">
              <a:rPr lang="en-US" smtClean="0">
                <a:latin typeface="Arial" charset="0"/>
              </a:rPr>
              <a:pPr eaLnBrk="1" hangingPunct="1"/>
              <a:t>19</a:t>
            </a:fld>
            <a:endParaRPr lang="en-US">
              <a:latin typeface="Arial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3E8270-D01B-43FF-9B6E-38BECD68F2CA}" type="slidenum">
              <a:rPr lang="en-US" smtClean="0">
                <a:latin typeface="Arial" charset="0"/>
              </a:rPr>
              <a:pPr eaLnBrk="1" hangingPunct="1"/>
              <a:t>20</a:t>
            </a:fld>
            <a:endParaRPr lang="en-US">
              <a:latin typeface="Arial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8C5E5084-CB41-4AE7-9722-7FC1C2A9B0EB}" type="slidenum">
              <a:rPr lang="en-US" smtClean="0">
                <a:latin typeface="Arial" charset="0"/>
              </a:rPr>
              <a:pPr eaLnBrk="1" hangingPunct="1"/>
              <a:t>21</a:t>
            </a:fld>
            <a:endParaRPr lang="en-US">
              <a:latin typeface="Arial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3935BFAE-CA83-474F-B767-0006E66EE5E3}" type="slidenum">
              <a:rPr lang="en-US" smtClean="0">
                <a:latin typeface="Arial" charset="0"/>
              </a:rPr>
              <a:pPr eaLnBrk="1" hangingPunct="1"/>
              <a:t>22</a:t>
            </a:fld>
            <a:endParaRPr lang="en-US">
              <a:latin typeface="Arial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479EB9A-94A9-45EB-908C-E01337B2A4DE}" type="slidenum">
              <a:rPr lang="en-US" smtClean="0">
                <a:latin typeface="Arial" charset="0"/>
              </a:rPr>
              <a:pPr eaLnBrk="1" hangingPunct="1"/>
              <a:t>23</a:t>
            </a:fld>
            <a:endParaRPr lang="en-US">
              <a:latin typeface="Arial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9284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483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7853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335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25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167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494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112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581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870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583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FEEAC-48A8-4339-8130-0463324C26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242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9DCAD77-17F4-4EA7-8AEE-822D0B66032E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1042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8200" y="4267200"/>
            <a:ext cx="7721600" cy="1944688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>
                <a:latin typeface="Times New Roman" pitchFamily="18" charset="0"/>
                <a:ea typeface="+mj-ea"/>
                <a:cs typeface="+mj-cs"/>
              </a:rPr>
              <a:t>GOAL SETTING WITHIN SPORT TEAMS</a:t>
            </a:r>
            <a:endParaRPr lang="en-US" dirty="0">
              <a:latin typeface="Times New Roman" pitchFamily="18" charset="0"/>
              <a:ea typeface="+mj-ea"/>
              <a:cs typeface="+mj-cs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5086350"/>
            <a:ext cx="6400800" cy="177165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Times New Roman" pitchFamily="18" charset="0"/>
                <a:ea typeface="MS PGothic" pitchFamily="34" charset="-128"/>
              </a:rPr>
              <a:t>Sport and Exercise Psychology</a:t>
            </a:r>
          </a:p>
          <a:p>
            <a:pPr eaLnBrk="1" hangingPunct="1">
              <a:defRPr/>
            </a:pPr>
            <a:r>
              <a:rPr lang="en-GB" dirty="0">
                <a:latin typeface="Times New Roman" pitchFamily="18" charset="0"/>
                <a:ea typeface="MS PGothic" pitchFamily="34" charset="-128"/>
              </a:rPr>
              <a:t>Alison Connaughton</a:t>
            </a:r>
          </a:p>
        </p:txBody>
      </p:sp>
    </p:spTree>
    <p:extLst>
      <p:ext uri="{BB962C8B-B14F-4D97-AF65-F5344CB8AC3E}">
        <p14:creationId xmlns:p14="http://schemas.microsoft.com/office/powerpoint/2010/main" val="422006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The Purpose of Goal Setting?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US" sz="2800">
              <a:ea typeface="+mn-ea"/>
              <a:cs typeface="+mn-cs"/>
            </a:endParaRP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r>
              <a:rPr lang="en-US" sz="2400" b="1">
                <a:ea typeface="+mn-ea"/>
                <a:cs typeface="+mn-cs"/>
              </a:rPr>
              <a:t>	The purpose of goals is to focus the attention. </a:t>
            </a: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endParaRPr lang="en-US" sz="2400" b="1">
              <a:ea typeface="+mn-ea"/>
              <a:cs typeface="+mn-cs"/>
            </a:endParaRP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r>
              <a:rPr lang="en-US" sz="2400" b="1">
                <a:ea typeface="+mn-ea"/>
                <a:cs typeface="+mn-cs"/>
              </a:rPr>
              <a:t>	Vision expands to horizons; the greater the vision, the greater the goal that will be achieved...</a:t>
            </a:r>
            <a:endParaRPr lang="en-US" sz="280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668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+mj-ea"/>
                <a:cs typeface="+mj-cs"/>
              </a:rPr>
              <a:t>What does Goal Setting do?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2400" b="1">
                <a:ea typeface="+mn-ea"/>
                <a:cs typeface="+mn-cs"/>
              </a:rPr>
              <a:t>Locke </a:t>
            </a:r>
            <a:r>
              <a:rPr lang="en-US" sz="2400" b="1" i="1">
                <a:ea typeface="+mn-ea"/>
                <a:cs typeface="+mn-cs"/>
              </a:rPr>
              <a:t>et al</a:t>
            </a:r>
            <a:r>
              <a:rPr lang="en-US" sz="2400" b="1">
                <a:ea typeface="+mn-ea"/>
                <a:cs typeface="+mn-cs"/>
              </a:rPr>
              <a:t>., (1981); Weldon &amp; Weingart (1993).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z="2400" b="1">
              <a:ea typeface="+mn-ea"/>
              <a:cs typeface="+mn-cs"/>
            </a:endParaRP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Focuses attention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Directs effort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Mobilises effort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Increases persistence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Motivates strategy development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Extra role behaviour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Morale building communication</a:t>
            </a: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9776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ea typeface="MS PGothic" pitchFamily="34" charset="-128"/>
              </a:rPr>
              <a:t>Types of Goals…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376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MS PGothic" pitchFamily="34" charset="-128"/>
              </a:rPr>
              <a:t>Process Goals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6984"/>
            <a:ext cx="8229600" cy="4495800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  <a:defRPr/>
            </a:pPr>
            <a:r>
              <a:rPr lang="en-GB" sz="2800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sz="2800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sz="2800" i="1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Process</a:t>
            </a: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: goals which refer to the methods and strategies designed to help achieve skill mastery (e.g. elbow down and wrist firm during backhand in tennis).  </a:t>
            </a:r>
          </a:p>
          <a:p>
            <a:pPr eaLnBrk="1" hangingPunct="1">
              <a:defRPr/>
            </a:pP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 </a:t>
            </a:r>
            <a:r>
              <a:rPr lang="ja-JP" alt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“</a:t>
            </a:r>
            <a:r>
              <a:rPr lang="en-GB" altLang="ja-JP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doing of performance</a:t>
            </a:r>
            <a:r>
              <a:rPr lang="ja-JP" alt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”</a:t>
            </a:r>
            <a:r>
              <a:rPr lang="en-GB" altLang="ja-JP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. </a:t>
            </a:r>
          </a:p>
          <a:p>
            <a:pPr eaLnBrk="1" hangingPunct="1">
              <a:defRPr/>
            </a:pP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can be achieved even if an outcome or performance goal is not achieved. </a:t>
            </a:r>
          </a:p>
          <a:p>
            <a:pPr eaLnBrk="1" hangingPunct="1">
              <a:defRPr/>
            </a:pP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Fully under control of performer.  </a:t>
            </a:r>
          </a:p>
          <a:p>
            <a:pPr eaLnBrk="1" hangingPunct="1">
              <a:defRPr/>
            </a:pPr>
            <a:r>
              <a:rPr lang="en-GB" sz="2800" b="1" i="1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What process goals could you focus on?</a:t>
            </a:r>
          </a:p>
          <a:p>
            <a:pPr eaLnBrk="1" hangingPunct="1">
              <a:defRPr/>
            </a:pPr>
            <a:endParaRPr lang="en-US" sz="2800" b="1" i="1" dirty="0">
              <a:solidFill>
                <a:schemeClr val="bg2"/>
              </a:solidFill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51859188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MS PGothic" pitchFamily="34" charset="-128"/>
              </a:rPr>
              <a:t>Performance Goals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i="1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Performance</a:t>
            </a: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: also under control of performer.  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goals refer to reaching a relative standard </a:t>
            </a:r>
            <a:r>
              <a:rPr lang="en-GB" dirty="0">
                <a:solidFill>
                  <a:schemeClr val="tx2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(e.g. a personal best, completing a certain time, distance, speed). 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can be achieved even if an outcome goal is not achieved.</a:t>
            </a:r>
          </a:p>
          <a:p>
            <a:pPr eaLnBrk="1" hangingPunct="1">
              <a:defRPr/>
            </a:pPr>
            <a:endParaRPr lang="en-US" dirty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56452658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MS PGothic" pitchFamily="34" charset="-128"/>
              </a:rPr>
              <a:t>Outcome Goals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i="1" dirty="0">
                <a:solidFill>
                  <a:srgbClr val="1F497D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Outcome</a:t>
            </a:r>
            <a:r>
              <a:rPr lang="en-GB" dirty="0">
                <a:solidFill>
                  <a:srgbClr val="1F497D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:  </a:t>
            </a: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Desired result of an event.  Performance is compared to an absolute standard </a:t>
            </a:r>
            <a:r>
              <a:rPr lang="en-GB" dirty="0">
                <a:solidFill>
                  <a:srgbClr val="1F497D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(e.g. win/loss, position, top 10).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Often focus on interpersonal comparison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Not under control of performer.</a:t>
            </a:r>
          </a:p>
          <a:p>
            <a:pPr eaLnBrk="1" hangingPunct="1">
              <a:defRPr/>
            </a:pPr>
            <a:endParaRPr lang="en-US" dirty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40348316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>
                <a:ea typeface="MS PGothic" pitchFamily="34" charset="-128"/>
              </a:rPr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r>
              <a:rPr lang="en-US" dirty="0">
                <a:ea typeface="ＭＳ Ｐゴシック" charset="0"/>
              </a:rPr>
              <a:t>Come up with performance, process and outcome goals which meet the needs of the athlete.</a:t>
            </a:r>
          </a:p>
          <a:p>
            <a:pPr>
              <a:buFont typeface="Wingdings" charset="0"/>
              <a:buBlip>
                <a:blip r:embed="rId2"/>
              </a:buBlip>
              <a:defRPr/>
            </a:pPr>
            <a:r>
              <a:rPr lang="en-US" dirty="0">
                <a:ea typeface="ＭＳ Ｐゴシック" charset="0"/>
              </a:rPr>
              <a:t>For each goal, justify its inclusion.</a:t>
            </a:r>
          </a:p>
          <a:p>
            <a:pPr marL="514350" indent="-514350">
              <a:buFont typeface="Wingdings" charset="0"/>
              <a:buAutoNum type="arabicPeriod"/>
              <a:defRPr/>
            </a:pPr>
            <a:r>
              <a:rPr lang="en-US" sz="2000" dirty="0">
                <a:ea typeface="ＭＳ Ｐゴシック" charset="0"/>
              </a:rPr>
              <a:t>An 800m runner (junior) who wishes to race at the National Championships. She currently has a PB of 2min:14 seconds, with an entry time of 2min: 10 seconds being required. </a:t>
            </a:r>
          </a:p>
          <a:p>
            <a:pPr marL="0" indent="0">
              <a:buNone/>
              <a:defRPr/>
            </a:pPr>
            <a:endParaRPr lang="en-US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54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677863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ea typeface="+mj-ea"/>
                <a:cs typeface="+mj-cs"/>
              </a:rPr>
              <a:t>Goal Setting Principles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066800"/>
            <a:ext cx="8229600" cy="4530725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2400" b="1" dirty="0">
                <a:ea typeface="MS PGothic" pitchFamily="34" charset="-128"/>
              </a:rPr>
              <a:t>Locke, Shaw, </a:t>
            </a:r>
            <a:r>
              <a:rPr lang="en-US" sz="2400" b="1" dirty="0" err="1">
                <a:ea typeface="MS PGothic" pitchFamily="34" charset="-128"/>
              </a:rPr>
              <a:t>Saari</a:t>
            </a:r>
            <a:r>
              <a:rPr lang="en-US" sz="2400" b="1" dirty="0">
                <a:ea typeface="MS PGothic" pitchFamily="34" charset="-128"/>
              </a:rPr>
              <a:t>, &amp; Latham (1981)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Specific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Measurable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Adjustable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Realistic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Time-based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Exciting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Recordable</a:t>
            </a:r>
            <a:endParaRPr lang="en-US" dirty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US" sz="2000" dirty="0">
                <a:ea typeface="MS PGothic" pitchFamily="34" charset="-128"/>
              </a:rPr>
              <a:t>You will see several slight variations on the SMARTER principle.</a:t>
            </a:r>
          </a:p>
          <a:p>
            <a:pPr eaLnBrk="1" hangingPunct="1">
              <a:defRPr/>
            </a:pPr>
            <a:r>
              <a:rPr lang="en-US" sz="2000" dirty="0">
                <a:ea typeface="MS PGothic" pitchFamily="34" charset="-128"/>
              </a:rPr>
              <a:t>For the goals you outlined previously for the athletes…Identify how they meet the criteria above.</a:t>
            </a:r>
          </a:p>
          <a:p>
            <a:pPr eaLnBrk="1" hangingPunct="1">
              <a:defRPr/>
            </a:pPr>
            <a:r>
              <a:rPr lang="en-US" sz="2000" dirty="0">
                <a:ea typeface="MS PGothic" pitchFamily="34" charset="-128"/>
              </a:rPr>
              <a:t>If they do not…change them!</a:t>
            </a:r>
          </a:p>
        </p:txBody>
      </p:sp>
    </p:spTree>
    <p:extLst>
      <p:ext uri="{BB962C8B-B14F-4D97-AF65-F5344CB8AC3E}">
        <p14:creationId xmlns:p14="http://schemas.microsoft.com/office/powerpoint/2010/main" val="1094190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Goals within Groups</a:t>
            </a:r>
          </a:p>
        </p:txBody>
      </p:sp>
      <p:graphicFrame>
        <p:nvGraphicFramePr>
          <p:cNvPr id="5123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395288" y="1628775"/>
          <a:ext cx="8178800" cy="3960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083440" imgH="1568160" progId="OrgPlusWOPX.4">
                  <p:embed followColorScheme="full"/>
                </p:oleObj>
              </mc:Choice>
              <mc:Fallback>
                <p:oleObj name="MS Org Chart" r:id="rId3" imgW="8083440" imgH="1568160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28775"/>
                        <a:ext cx="8178800" cy="3960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895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5334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>
                <a:ea typeface="MS PGothic" pitchFamily="34" charset="-128"/>
              </a:rPr>
              <a:t>Task:</a:t>
            </a:r>
          </a:p>
        </p:txBody>
      </p:sp>
      <p:graphicFrame>
        <p:nvGraphicFramePr>
          <p:cNvPr id="50180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611188" y="908050"/>
          <a:ext cx="8083550" cy="2303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2" imgW="8071104" imgH="1572768" progId="OrgPlusWOPX.4">
                  <p:embed followColorScheme="full"/>
                </p:oleObj>
              </mc:Choice>
              <mc:Fallback>
                <p:oleObj name="MS Org Chart" r:id="rId2" imgW="8071104" imgH="1572768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908050"/>
                        <a:ext cx="8083550" cy="2303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4" name="Rectangle 8"/>
          <p:cNvSpPr>
            <a:spLocks noGrp="1" noChangeArrowheads="1"/>
          </p:cNvSpPr>
          <p:nvPr>
            <p:ph type="body" idx="4294967295"/>
          </p:nvPr>
        </p:nvSpPr>
        <p:spPr>
          <a:xfrm>
            <a:off x="480874" y="1600200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solidFill>
                <a:srgbClr val="FFFF00"/>
              </a:solidFill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Think about when you have been part of a group / team.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For the situation you have chosen,  what were  the four sets of goals as outlined  above?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Were any of these missing?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If so, what impact (if any) did this have?</a:t>
            </a:r>
          </a:p>
        </p:txBody>
      </p:sp>
    </p:spTree>
    <p:extLst>
      <p:ext uri="{BB962C8B-B14F-4D97-AF65-F5344CB8AC3E}">
        <p14:creationId xmlns:p14="http://schemas.microsoft.com/office/powerpoint/2010/main" val="182993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Do Individual Goals enhance Sports Performance?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2800">
                <a:effectLst/>
                <a:ea typeface="MS PGothic" pitchFamily="34" charset="-128"/>
              </a:rPr>
              <a:t>Kyllo &amp; Landers (1995)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z="2800">
              <a:effectLst/>
              <a:ea typeface="MS PGothic" pitchFamily="34" charset="-128"/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altLang="en-US" sz="2800">
                <a:effectLst/>
                <a:ea typeface="MS PGothic" pitchFamily="34" charset="-128"/>
              </a:rPr>
              <a:t>“</a:t>
            </a:r>
            <a:r>
              <a:rPr lang="en-US" sz="2800">
                <a:effectLst/>
                <a:ea typeface="MS PGothic" pitchFamily="34" charset="-128"/>
              </a:rPr>
              <a:t>Goal setting is a succesful technique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sz="2800">
                <a:effectLst/>
                <a:ea typeface="MS PGothic" pitchFamily="34" charset="-128"/>
              </a:rPr>
              <a:t>for motivating sport and exercise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sz="2800">
                <a:effectLst/>
                <a:ea typeface="MS PGothic" pitchFamily="34" charset="-128"/>
              </a:rPr>
              <a:t>performance</a:t>
            </a:r>
            <a:r>
              <a:rPr lang="en-US" altLang="en-US" sz="2800">
                <a:effectLst/>
                <a:ea typeface="MS PGothic" pitchFamily="34" charset="-128"/>
              </a:rPr>
              <a:t>”</a:t>
            </a:r>
            <a:r>
              <a:rPr lang="en-US" sz="2800">
                <a:effectLst/>
                <a:ea typeface="MS PGothic" pitchFamily="34" charset="-128"/>
              </a:rPr>
              <a:t> (p. 126).</a:t>
            </a:r>
          </a:p>
        </p:txBody>
      </p:sp>
    </p:spTree>
    <p:extLst>
      <p:ext uri="{BB962C8B-B14F-4D97-AF65-F5344CB8AC3E}">
        <p14:creationId xmlns:p14="http://schemas.microsoft.com/office/powerpoint/2010/main" val="3000106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The Nature of Individual Goals within Sport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Weinberg, Burton, Yukelson, &amp; Weigand (1993) </a:t>
            </a: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Burton, Weinberg, Yukelson, &amp; Weigand (1998) </a:t>
            </a: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Weinberg, Burton, Yukelson, &amp; Weigand (2000) </a:t>
            </a:r>
          </a:p>
          <a:p>
            <a:pPr eaLnBrk="1" hangingPunct="1">
              <a:defRPr/>
            </a:pPr>
            <a:endParaRPr lang="en-US" sz="2400" b="1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Increased use, type, effectiveness, &amp; difficulty of goals as level of competition rises </a:t>
            </a: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Performance, winning, fun</a:t>
            </a:r>
            <a:endParaRPr lang="en-US" sz="2800" b="1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84727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>
                <a:ea typeface="+mj-ea"/>
                <a:cs typeface="+mj-cs"/>
              </a:rPr>
              <a:t>Group Goals</a:t>
            </a:r>
            <a:endParaRPr lang="en-US" sz="3600">
              <a:ea typeface="+mj-ea"/>
              <a:cs typeface="+mj-cs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2400" b="1">
                <a:ea typeface="MS PGothic" pitchFamily="34" charset="-128"/>
              </a:rPr>
              <a:t>Mills (1984)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z="2400" b="1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sz="2400" b="1">
                <a:ea typeface="MS PGothic" pitchFamily="34" charset="-128"/>
              </a:rPr>
              <a:t>“</a:t>
            </a:r>
            <a:r>
              <a:rPr lang="en-US" sz="2400" b="1">
                <a:ea typeface="MS PGothic" pitchFamily="34" charset="-128"/>
              </a:rPr>
              <a:t>the group goal is not a simple sum of personal goals, nor can it be directly inferred from them</a:t>
            </a:r>
            <a:r>
              <a:rPr lang="en-US" altLang="en-US" sz="2400" b="1">
                <a:ea typeface="MS PGothic" pitchFamily="34" charset="-128"/>
              </a:rPr>
              <a:t>”</a:t>
            </a:r>
            <a:endParaRPr lang="en-US" sz="2400" b="1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 sz="2400" b="1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sz="2400" b="1">
                <a:ea typeface="MS PGothic" pitchFamily="34" charset="-128"/>
              </a:rPr>
              <a:t>“</a:t>
            </a:r>
            <a:r>
              <a:rPr lang="en-US" sz="2400" b="1">
                <a:ea typeface="MS PGothic" pitchFamily="34" charset="-128"/>
              </a:rPr>
              <a:t>it refers to a desirable state for the group, not simply a desirable state for individuals…</a:t>
            </a:r>
            <a:r>
              <a:rPr lang="en-US" altLang="en-US" sz="2400" b="1">
                <a:ea typeface="MS PGothic" pitchFamily="34" charset="-128"/>
              </a:rPr>
              <a:t>”</a:t>
            </a:r>
            <a:r>
              <a:rPr lang="en-US" sz="2400" b="1">
                <a:ea typeface="MS PGothic" pitchFamily="34" charset="-128"/>
              </a:rPr>
              <a:t> (p. 81).</a:t>
            </a:r>
            <a:endParaRPr lang="en-US" sz="240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6828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Group Goals and Group Performance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657600" y="3276600"/>
            <a:ext cx="26670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Effort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Planning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Cooperation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Morale-Building 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Communication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1828800" y="3962400"/>
            <a:ext cx="10668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X</a:t>
            </a:r>
          </a:p>
        </p:txBody>
      </p:sp>
      <p:sp>
        <p:nvSpPr>
          <p:cNvPr id="17413" name="Line 5"/>
          <p:cNvSpPr>
            <a:spLocks noChangeShapeType="1"/>
          </p:cNvSpPr>
          <p:nvPr/>
        </p:nvSpPr>
        <p:spPr bwMode="auto">
          <a:xfrm>
            <a:off x="2895600" y="4343400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685800" y="2209800"/>
            <a:ext cx="17526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 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Difficulty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381000" y="5486400"/>
            <a:ext cx="2057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Commitment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6" name="Line 8"/>
          <p:cNvSpPr>
            <a:spLocks noChangeShapeType="1"/>
          </p:cNvSpPr>
          <p:nvPr/>
        </p:nvSpPr>
        <p:spPr bwMode="auto">
          <a:xfrm flipV="1">
            <a:off x="1600200" y="4724400"/>
            <a:ext cx="8382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>
            <a:off x="1676400" y="3124200"/>
            <a:ext cx="68580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2895600" y="1828800"/>
            <a:ext cx="16002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Task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Complexity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>
            <a:off x="3200400" y="2743200"/>
            <a:ext cx="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0" name="Rectangle 12"/>
          <p:cNvSpPr>
            <a:spLocks noChangeArrowheads="1"/>
          </p:cNvSpPr>
          <p:nvPr/>
        </p:nvSpPr>
        <p:spPr bwMode="auto">
          <a:xfrm>
            <a:off x="2743200" y="5562600"/>
            <a:ext cx="2438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Workflow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Interdependence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 flipV="1">
            <a:off x="3200400" y="4343400"/>
            <a:ext cx="0" cy="1219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2" name="Rectangle 14"/>
          <p:cNvSpPr>
            <a:spLocks noChangeArrowheads="1"/>
          </p:cNvSpPr>
          <p:nvPr/>
        </p:nvSpPr>
        <p:spPr bwMode="auto">
          <a:xfrm>
            <a:off x="6934200" y="4038600"/>
            <a:ext cx="1905000" cy="838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Performance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3" name="Line 15"/>
          <p:cNvSpPr>
            <a:spLocks noChangeShapeType="1"/>
          </p:cNvSpPr>
          <p:nvPr/>
        </p:nvSpPr>
        <p:spPr bwMode="auto">
          <a:xfrm>
            <a:off x="6324600" y="42672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864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Do Team Goals enhance Sport Performance?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Lee (1988)</a:t>
            </a:r>
            <a:r>
              <a:rPr lang="en-US" sz="2400">
                <a:ea typeface="+mn-ea"/>
                <a:cs typeface="+mn-cs"/>
              </a:rPr>
              <a:t> ~ positively related to winning percentage</a:t>
            </a:r>
          </a:p>
          <a:p>
            <a:pPr eaLnBrk="1" hangingPunct="1">
              <a:defRPr/>
            </a:pPr>
            <a:endParaRPr lang="en-US" sz="2400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Frierman and Gill (1994)</a:t>
            </a:r>
            <a:r>
              <a:rPr lang="en-US" sz="2400">
                <a:ea typeface="+mn-ea"/>
                <a:cs typeface="+mn-cs"/>
              </a:rPr>
              <a:t> ~ individual, &amp; team, goal conditions outperformed do your best condition</a:t>
            </a:r>
          </a:p>
          <a:p>
            <a:pPr eaLnBrk="1" hangingPunct="1">
              <a:defRPr/>
            </a:pPr>
            <a:endParaRPr lang="en-US" sz="2400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Johnson, Ostrow, Perna, &amp; Etzel (1997)</a:t>
            </a:r>
            <a:r>
              <a:rPr lang="en-US" sz="2400">
                <a:ea typeface="+mn-ea"/>
                <a:cs typeface="+mn-cs"/>
              </a:rPr>
              <a:t> ~ group goal condition outperformed individual &amp; do your best goal conditions</a:t>
            </a:r>
            <a:endParaRPr lang="en-US" sz="280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68485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Goal Commitment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b="1">
                <a:ea typeface="MS PGothic" pitchFamily="34" charset="-128"/>
              </a:rPr>
              <a:t>Locke, Latham, &amp; Erez (1988)</a:t>
            </a: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a typeface="MS PGothic" pitchFamily="34" charset="-128"/>
              </a:rPr>
              <a:t>“</a:t>
            </a:r>
            <a:r>
              <a:rPr lang="en-US">
                <a:ea typeface="MS PGothic" pitchFamily="34" charset="-128"/>
              </a:rPr>
              <a:t>Without goal commitment, goal setting will not work…</a:t>
            </a:r>
            <a:r>
              <a:rPr lang="en-US" altLang="en-US">
                <a:ea typeface="MS PGothic" pitchFamily="34" charset="-128"/>
              </a:rPr>
              <a:t>”</a:t>
            </a: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a typeface="MS PGothic" pitchFamily="34" charset="-128"/>
              </a:rPr>
              <a:t>“</a:t>
            </a:r>
            <a:r>
              <a:rPr lang="en-US">
                <a:ea typeface="MS PGothic" pitchFamily="34" charset="-128"/>
              </a:rPr>
              <a:t>One</a:t>
            </a:r>
            <a:r>
              <a:rPr lang="en-US" altLang="en-US">
                <a:ea typeface="MS PGothic" pitchFamily="34" charset="-128"/>
              </a:rPr>
              <a:t>’</a:t>
            </a:r>
            <a:r>
              <a:rPr lang="en-US">
                <a:ea typeface="MS PGothic" pitchFamily="34" charset="-128"/>
              </a:rPr>
              <a:t>s attachment to, or determination to, reach a goal…</a:t>
            </a:r>
            <a:r>
              <a:rPr lang="en-US" altLang="en-US">
                <a:ea typeface="MS PGothic" pitchFamily="34" charset="-128"/>
              </a:rPr>
              <a:t>”</a:t>
            </a:r>
            <a:r>
              <a:rPr lang="en-US">
                <a:ea typeface="MS PGothic" pitchFamily="34" charset="-128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a typeface="MS PGothic" pitchFamily="34" charset="-128"/>
              </a:rPr>
              <a:t>   (p. 24).</a:t>
            </a:r>
          </a:p>
        </p:txBody>
      </p:sp>
    </p:spTree>
    <p:extLst>
      <p:ext uri="{BB962C8B-B14F-4D97-AF65-F5344CB8AC3E}">
        <p14:creationId xmlns:p14="http://schemas.microsoft.com/office/powerpoint/2010/main" val="24502911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MS PGothic" pitchFamily="34" charset="-128"/>
              </a:rPr>
              <a:t>Task: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>
            <a:normAutofit/>
          </a:bodyPr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dirty="0">
                <a:ea typeface="MS PGothic" pitchFamily="34" charset="-128"/>
              </a:rPr>
              <a:t>Think of a goal that you have set yourself for this year…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dirty="0">
              <a:ea typeface="MS PGothic" pitchFamily="34" charset="-128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>
                <a:ea typeface="MS PGothic" pitchFamily="34" charset="-128"/>
              </a:rPr>
              <a:t>Realistically, how committed are you to this goal?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>
                <a:ea typeface="MS PGothic" pitchFamily="34" charset="-128"/>
              </a:rPr>
              <a:t>What are the signs that someone is committed to their goals?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>
                <a:ea typeface="MS PGothic" pitchFamily="34" charset="-128"/>
              </a:rPr>
              <a:t>Think of an example of a person that you know is committed to their goal (it can be in any aspect of their life). What type of attitude / behaviours do they exhibit?</a:t>
            </a:r>
          </a:p>
        </p:txBody>
      </p:sp>
    </p:spTree>
    <p:extLst>
      <p:ext uri="{BB962C8B-B14F-4D97-AF65-F5344CB8AC3E}">
        <p14:creationId xmlns:p14="http://schemas.microsoft.com/office/powerpoint/2010/main" val="1946176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8580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ea typeface="MS PGothic" pitchFamily="34" charset="-128"/>
              </a:rPr>
              <a:t>How does Goal Commitment develop? </a:t>
            </a:r>
          </a:p>
        </p:txBody>
      </p:sp>
      <p:graphicFrame>
        <p:nvGraphicFramePr>
          <p:cNvPr id="21507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482600" y="2081212"/>
          <a:ext cx="8178800" cy="356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178480" imgH="3568680" progId="OrgPlusWOPX.4">
                  <p:embed followColorScheme="full"/>
                </p:oleObj>
              </mc:Choice>
              <mc:Fallback>
                <p:oleObj name="MS Org Chart" r:id="rId3" imgW="8178480" imgH="3568680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2600" y="2081212"/>
                        <a:ext cx="8178800" cy="3568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892845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Goal Commitment in Sport?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ea typeface="MS PGothic" pitchFamily="34" charset="-128"/>
              </a:rPr>
              <a:t>Weinberg </a:t>
            </a:r>
            <a:r>
              <a:rPr lang="en-US" i="1">
                <a:ea typeface="MS PGothic" pitchFamily="34" charset="-128"/>
              </a:rPr>
              <a:t>et al</a:t>
            </a:r>
            <a:r>
              <a:rPr lang="en-US">
                <a:ea typeface="MS PGothic" pitchFamily="34" charset="-128"/>
              </a:rPr>
              <a:t>., (2000)</a:t>
            </a:r>
          </a:p>
          <a:p>
            <a:pPr eaLnBrk="1" hangingPunct="1">
              <a:defRPr/>
            </a:pPr>
            <a:r>
              <a:rPr lang="en-US">
                <a:ea typeface="MS PGothic" pitchFamily="34" charset="-128"/>
              </a:rPr>
              <a:t>Weinberg, Butt, Knight, &amp; Perritt (2001)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a typeface="MS PGothic" pitchFamily="34" charset="-128"/>
              </a:rPr>
              <a:t>barriers to goal commitment ~ time, finances, family, work</a:t>
            </a:r>
          </a:p>
        </p:txBody>
      </p:sp>
    </p:spTree>
    <p:extLst>
      <p:ext uri="{BB962C8B-B14F-4D97-AF65-F5344CB8AC3E}">
        <p14:creationId xmlns:p14="http://schemas.microsoft.com/office/powerpoint/2010/main" val="23154789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dirty="0">
                <a:ea typeface="+mj-ea"/>
                <a:cs typeface="+mj-cs"/>
              </a:rPr>
              <a:t>How do you go about goal setting?</a:t>
            </a:r>
            <a:endParaRPr lang="en-US" b="1" dirty="0">
              <a:ea typeface="+mj-ea"/>
              <a:cs typeface="+mj-cs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sz="2800" dirty="0">
                <a:effectLst/>
              </a:rPr>
              <a:t>Needs analysis ~ e.g. performance profile</a:t>
            </a:r>
          </a:p>
          <a:p>
            <a:pPr eaLnBrk="1" hangingPunct="1"/>
            <a:r>
              <a:rPr lang="en-US" sz="2800" dirty="0">
                <a:effectLst/>
              </a:rPr>
              <a:t>Select priorities</a:t>
            </a:r>
          </a:p>
          <a:p>
            <a:pPr eaLnBrk="1" hangingPunct="1"/>
            <a:r>
              <a:rPr lang="en-US" sz="2800" dirty="0">
                <a:effectLst/>
              </a:rPr>
              <a:t>Assess present ability level </a:t>
            </a:r>
          </a:p>
          <a:p>
            <a:pPr eaLnBrk="1" hangingPunct="1">
              <a:buFont typeface="Wingdings" pitchFamily="2" charset="2"/>
              <a:buNone/>
            </a:pPr>
            <a:endParaRPr lang="en-US" sz="2800" dirty="0">
              <a:effectLst/>
            </a:endParaRPr>
          </a:p>
          <a:p>
            <a:pPr eaLnBrk="1" hangingPunct="1"/>
            <a:r>
              <a:rPr lang="en-US" sz="2800" dirty="0">
                <a:effectLst/>
              </a:rPr>
              <a:t>Set goals ~ individual &amp; team</a:t>
            </a:r>
          </a:p>
          <a:p>
            <a:pPr eaLnBrk="1" hangingPunct="1"/>
            <a:r>
              <a:rPr lang="en-US" sz="2800" dirty="0">
                <a:effectLst/>
              </a:rPr>
              <a:t>Create action</a:t>
            </a:r>
          </a:p>
          <a:p>
            <a:pPr eaLnBrk="1" hangingPunct="1"/>
            <a:r>
              <a:rPr lang="en-US" sz="2800" dirty="0">
                <a:effectLst/>
              </a:rPr>
              <a:t>Write the goals down! </a:t>
            </a:r>
          </a:p>
          <a:p>
            <a:pPr eaLnBrk="1" hangingPunct="1"/>
            <a:r>
              <a:rPr lang="en-US" sz="2800" dirty="0">
                <a:effectLst/>
              </a:rPr>
              <a:t>Monitor &amp; modify goals</a:t>
            </a:r>
            <a:endParaRPr lang="en-US" dirty="0">
              <a:effectLst/>
            </a:endParaRPr>
          </a:p>
          <a:p>
            <a:pPr eaLnBrk="1" hangingPunct="1"/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226555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Common problems when setting goals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Failing to recognise individual differences</a:t>
            </a:r>
          </a:p>
          <a:p>
            <a:pPr eaLnBrk="1" hangingPunct="1">
              <a:defRPr/>
            </a:pPr>
            <a:endParaRPr lang="en-US" sz="28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Setting too many goals at the start </a:t>
            </a:r>
          </a:p>
          <a:p>
            <a:pPr eaLnBrk="1" hangingPunct="1">
              <a:defRPr/>
            </a:pPr>
            <a:endParaRPr lang="en-US" sz="28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Failing to set specific, measurable goals</a:t>
            </a:r>
          </a:p>
          <a:p>
            <a:pPr eaLnBrk="1" hangingPunct="1">
              <a:defRPr/>
            </a:pPr>
            <a:endParaRPr lang="en-US" sz="28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Failing to monitor progress and readjust goals</a:t>
            </a: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271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+mj-ea"/>
                <a:cs typeface="+mj-cs"/>
              </a:rPr>
              <a:t>Fostering Goal Commitment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Establish formal &amp; informal leaders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Ensure roles are accepted, known, + adhered to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Build collective efficacy, team identity, cohesion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Value individual contribution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Encourage mutual support 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Encourage ownership of goals</a:t>
            </a:r>
          </a:p>
          <a:p>
            <a:pPr eaLnBrk="1" hangingPunct="1">
              <a:defRPr/>
            </a:pPr>
            <a:endParaRPr lang="en-US" sz="24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 sz="240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33369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575468"/>
            <a:ext cx="8229600" cy="6778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>
                <a:ea typeface="MS PGothic" pitchFamily="34" charset="-128"/>
              </a:rPr>
              <a:t>Task: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914400"/>
            <a:ext cx="8229600" cy="5616575"/>
          </a:xfrm>
        </p:spPr>
        <p:txBody>
          <a:bodyPr/>
          <a:lstStyle/>
          <a:p>
            <a:pPr eaLnBrk="1" hangingPunct="1">
              <a:defRPr/>
            </a:pPr>
            <a:endParaRPr lang="en-GB" dirty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US" dirty="0">
                <a:ea typeface="MS PGothic" pitchFamily="34" charset="-128"/>
              </a:rPr>
              <a:t>For any aspect of your life!) Sport / career / exercise </a:t>
            </a:r>
          </a:p>
          <a:p>
            <a:pPr eaLnBrk="1" hangingPunct="1">
              <a:defRPr/>
            </a:pPr>
            <a:endParaRPr lang="en-GB" dirty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GB" dirty="0">
                <a:ea typeface="MS PGothic" pitchFamily="34" charset="-128"/>
              </a:rPr>
              <a:t>Taking into account the principles that you have just read about, devise a goal setting programme for yourself using the sheet provided.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30824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571</TotalTime>
  <Words>971</Words>
  <Application>Microsoft Office PowerPoint</Application>
  <PresentationFormat>On-screen Show (4:3)</PresentationFormat>
  <Paragraphs>168</Paragraphs>
  <Slides>24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Arial</vt:lpstr>
      <vt:lpstr>Calibri</vt:lpstr>
      <vt:lpstr>Symbol</vt:lpstr>
      <vt:lpstr>Times New Roman</vt:lpstr>
      <vt:lpstr>Tw Cen MT</vt:lpstr>
      <vt:lpstr>Tw Cen MT Condensed</vt:lpstr>
      <vt:lpstr>Wingdings</vt:lpstr>
      <vt:lpstr>Wingdings 3</vt:lpstr>
      <vt:lpstr>Integral</vt:lpstr>
      <vt:lpstr>MS Org Chart</vt:lpstr>
      <vt:lpstr>GOAL SETTING WITHIN SPORT TEAMS</vt:lpstr>
      <vt:lpstr>The Purpose of Goal Setting?</vt:lpstr>
      <vt:lpstr>What does Goal Setting do?</vt:lpstr>
      <vt:lpstr>Types of Goals…</vt:lpstr>
      <vt:lpstr>Process Goals</vt:lpstr>
      <vt:lpstr>Performance Goals</vt:lpstr>
      <vt:lpstr>Outcome Goals</vt:lpstr>
      <vt:lpstr>Task:</vt:lpstr>
      <vt:lpstr>Goal Setting Principles</vt:lpstr>
      <vt:lpstr>Goals within Groups</vt:lpstr>
      <vt:lpstr>Task:</vt:lpstr>
      <vt:lpstr>Do Individual Goals enhance Sports Performance?</vt:lpstr>
      <vt:lpstr>The Nature of Individual Goals within Sport</vt:lpstr>
      <vt:lpstr>Group Goals</vt:lpstr>
      <vt:lpstr>Group Goals and Group Performance</vt:lpstr>
      <vt:lpstr>Do Team Goals enhance Sport Performance?</vt:lpstr>
      <vt:lpstr>Goal Commitment</vt:lpstr>
      <vt:lpstr>Task:</vt:lpstr>
      <vt:lpstr>How does Goal Commitment develop? </vt:lpstr>
      <vt:lpstr>Goal Commitment in Sport?</vt:lpstr>
      <vt:lpstr>How do you go about goal setting?</vt:lpstr>
      <vt:lpstr>Common problems when setting goals</vt:lpstr>
      <vt:lpstr>Fostering Goal Commitment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GOAL SETTING WITHIN SPORT TEAMS</dc:title>
  <dc:creator>Administrator</dc:creator>
  <cp:lastModifiedBy>Alison Connaughton</cp:lastModifiedBy>
  <cp:revision>4</cp:revision>
  <dcterms:created xsi:type="dcterms:W3CDTF">2015-11-03T15:17:27Z</dcterms:created>
  <dcterms:modified xsi:type="dcterms:W3CDTF">2023-12-05T10:52:03Z</dcterms:modified>
</cp:coreProperties>
</file>