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5" r:id="rId9"/>
    <p:sldId id="267" r:id="rId10"/>
    <p:sldId id="26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962" autoAdjust="0"/>
    <p:restoredTop sz="94660"/>
  </p:normalViewPr>
  <p:slideViewPr>
    <p:cSldViewPr>
      <p:cViewPr>
        <p:scale>
          <a:sx n="66" d="100"/>
          <a:sy n="66" d="100"/>
        </p:scale>
        <p:origin x="-948" y="-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98003-CCE7-43BA-A167-01B7F47D853C}" type="datetimeFigureOut">
              <a:rPr lang="en-GB" smtClean="0"/>
              <a:pPr/>
              <a:t>20/06/2024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C0FB6-F817-4972-975B-03554F4F41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98003-CCE7-43BA-A167-01B7F47D853C}" type="datetimeFigureOut">
              <a:rPr lang="en-GB" smtClean="0"/>
              <a:pPr/>
              <a:t>20/06/2024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C0FB6-F817-4972-975B-03554F4F41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98003-CCE7-43BA-A167-01B7F47D853C}" type="datetimeFigureOut">
              <a:rPr lang="en-GB" smtClean="0"/>
              <a:pPr/>
              <a:t>20/06/2024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C0FB6-F817-4972-975B-03554F4F41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98003-CCE7-43BA-A167-01B7F47D853C}" type="datetimeFigureOut">
              <a:rPr lang="en-GB" smtClean="0"/>
              <a:pPr/>
              <a:t>20/06/2024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C0FB6-F817-4972-975B-03554F4F41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98003-CCE7-43BA-A167-01B7F47D853C}" type="datetimeFigureOut">
              <a:rPr lang="en-GB" smtClean="0"/>
              <a:pPr/>
              <a:t>20/06/2024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C0FB6-F817-4972-975B-03554F4F41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98003-CCE7-43BA-A167-01B7F47D853C}" type="datetimeFigureOut">
              <a:rPr lang="en-GB" smtClean="0"/>
              <a:pPr/>
              <a:t>20/06/2024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C0FB6-F817-4972-975B-03554F4F41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98003-CCE7-43BA-A167-01B7F47D853C}" type="datetimeFigureOut">
              <a:rPr lang="en-GB" smtClean="0"/>
              <a:pPr/>
              <a:t>20/06/2024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C0FB6-F817-4972-975B-03554F4F41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98003-CCE7-43BA-A167-01B7F47D853C}" type="datetimeFigureOut">
              <a:rPr lang="en-GB" smtClean="0"/>
              <a:pPr/>
              <a:t>20/06/2024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C0FB6-F817-4972-975B-03554F4F41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98003-CCE7-43BA-A167-01B7F47D853C}" type="datetimeFigureOut">
              <a:rPr lang="en-GB" smtClean="0"/>
              <a:pPr/>
              <a:t>20/06/2024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BBC0FB6-F817-4972-975B-03554F4F412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98003-CCE7-43BA-A167-01B7F47D853C}" type="datetimeFigureOut">
              <a:rPr lang="en-GB" smtClean="0"/>
              <a:pPr/>
              <a:t>20/06/2024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C0FB6-F817-4972-975B-03554F4F41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98003-CCE7-43BA-A167-01B7F47D853C}" type="datetimeFigureOut">
              <a:rPr lang="en-GB" smtClean="0"/>
              <a:pPr/>
              <a:t>20/06/2024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C0FB6-F817-4972-975B-03554F4F41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C598003-CCE7-43BA-A167-01B7F47D853C}" type="datetimeFigureOut">
              <a:rPr lang="en-GB" smtClean="0"/>
              <a:pPr/>
              <a:t>20/06/2024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BC0FB6-F817-4972-975B-03554F4F4128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Introduction To Health And Social Care 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LCHS4003</a:t>
            </a:r>
          </a:p>
          <a:p>
            <a:r>
              <a:rPr lang="en-GB" dirty="0" smtClean="0"/>
              <a:t>Nana </a:t>
            </a:r>
            <a:r>
              <a:rPr lang="en-GB" dirty="0" err="1" smtClean="0"/>
              <a:t>Serwah</a:t>
            </a:r>
            <a:r>
              <a:rPr lang="en-GB" dirty="0" smtClean="0"/>
              <a:t> </a:t>
            </a:r>
            <a:r>
              <a:rPr lang="en-GB" dirty="0" err="1" smtClean="0"/>
              <a:t>Bonsu</a:t>
            </a:r>
            <a:endParaRPr lang="en-GB" dirty="0" smtClean="0"/>
          </a:p>
          <a:p>
            <a:r>
              <a:rPr lang="en-GB" dirty="0" smtClean="0"/>
              <a:t>2325745</a:t>
            </a:r>
          </a:p>
          <a:p>
            <a:r>
              <a:rPr lang="en-GB" dirty="0" smtClean="0"/>
              <a:t>Rita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="" xmlns:p14="http://schemas.microsoft.com/office/powerpoint/2010/main" val="4062593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0"/>
          </a:xfrm>
        </p:spPr>
        <p:txBody>
          <a:bodyPr/>
          <a:lstStyle/>
          <a:p>
            <a:r>
              <a:rPr lang="en-GB" b="1" u="sng" dirty="0" smtClean="0"/>
              <a:t>Dental Care Services In 1984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The dental care services from 1948 around the time </a:t>
            </a:r>
            <a:r>
              <a:rPr lang="en-GB" dirty="0" err="1" smtClean="0"/>
              <a:t>Nhs</a:t>
            </a:r>
            <a:r>
              <a:rPr lang="en-GB" dirty="0" smtClean="0"/>
              <a:t> was established was terrible, the first 9 months were used to treat a backlog of badly rotten teeth. </a:t>
            </a:r>
          </a:p>
          <a:p>
            <a:endParaRPr lang="en-GB" dirty="0" smtClean="0"/>
          </a:p>
          <a:p>
            <a:r>
              <a:rPr lang="en-GB" dirty="0" smtClean="0"/>
              <a:t> Prior to the </a:t>
            </a:r>
            <a:r>
              <a:rPr lang="en-GB" dirty="0" err="1" smtClean="0"/>
              <a:t>Nhs</a:t>
            </a:r>
            <a:r>
              <a:rPr lang="en-GB" dirty="0" smtClean="0"/>
              <a:t> </a:t>
            </a:r>
            <a:r>
              <a:rPr lang="en-GB" dirty="0" smtClean="0"/>
              <a:t>people couldn't get free dental treatment and a lot of children were having to have false teeth as their teeth was so bad. </a:t>
            </a:r>
          </a:p>
          <a:p>
            <a:endParaRPr lang="en-GB" dirty="0" smtClean="0"/>
          </a:p>
          <a:p>
            <a:r>
              <a:rPr lang="en-GB" dirty="0" smtClean="0"/>
              <a:t>ADD PICTURES!!!!!!!</a:t>
            </a:r>
            <a:endParaRPr lang="en-GB" dirty="0" smtClean="0"/>
          </a:p>
        </p:txBody>
      </p:sp>
    </p:spTree>
    <p:extLst>
      <p:ext uri="{BB962C8B-B14F-4D97-AF65-F5344CB8AC3E}">
        <p14:creationId xmlns="" xmlns:p14="http://schemas.microsoft.com/office/powerpoint/2010/main" val="34985220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Dental Care Services In 2024</a:t>
            </a:r>
            <a:r>
              <a:rPr lang="en-GB" b="1" u="sng" dirty="0" smtClean="0"/>
              <a:t> 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comparison to the dental care in 1984 now we have  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9475745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158" y="714356"/>
            <a:ext cx="8229600" cy="1143000"/>
          </a:xfrm>
        </p:spPr>
        <p:txBody>
          <a:bodyPr>
            <a:noAutofit/>
          </a:bodyPr>
          <a:lstStyle/>
          <a:p>
            <a:r>
              <a:rPr lang="en-GB" sz="4000" b="1" u="sng" dirty="0" smtClean="0"/>
              <a:t>How the dental service is currently running 2024</a:t>
            </a:r>
            <a:endParaRPr lang="en-GB" sz="40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1"/>
            <a:ext cx="7472386" cy="517166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="" xmlns:p14="http://schemas.microsoft.com/office/powerpoint/2010/main" val="28027898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 smtClean="0"/>
              <a:t>How the development has aided healthcare services in the community</a:t>
            </a:r>
            <a:r>
              <a:rPr lang="en-GB" b="1" u="sng" dirty="0" smtClean="0"/>
              <a:t> 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US" dirty="0"/>
              <a:t> 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2224837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389120"/>
          </a:xfrm>
        </p:spPr>
        <p:txBody>
          <a:bodyPr/>
          <a:lstStyle/>
          <a:p>
            <a:endParaRPr lang="en-GB" dirty="0" smtClean="0"/>
          </a:p>
          <a:p>
            <a:r>
              <a:rPr lang="en-GB" sz="7200" b="1" u="sng" dirty="0" smtClean="0"/>
              <a:t>ANY QUESTIONS?</a:t>
            </a:r>
            <a:endParaRPr lang="en-GB" sz="7200" b="1" u="sng" dirty="0"/>
          </a:p>
        </p:txBody>
      </p:sp>
    </p:spTree>
    <p:extLst>
      <p:ext uri="{BB962C8B-B14F-4D97-AF65-F5344CB8AC3E}">
        <p14:creationId xmlns="" xmlns:p14="http://schemas.microsoft.com/office/powerpoint/2010/main" val="7314104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736913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Chapter 2</a:t>
            </a:r>
            <a:br>
              <a:rPr lang="en-GB" sz="3200" dirty="0" smtClean="0"/>
            </a:br>
            <a:r>
              <a:rPr lang="en-GB" sz="3200" dirty="0" smtClean="0"/>
              <a:t>Objectives to </a:t>
            </a:r>
            <a:r>
              <a:rPr lang="en-GB" sz="3200" dirty="0"/>
              <a:t>t</a:t>
            </a:r>
            <a:r>
              <a:rPr lang="en-GB" sz="3200" dirty="0" smtClean="0"/>
              <a:t>hematic subheadings summary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US" sz="2900" b="1" u="sng" dirty="0" smtClean="0"/>
              <a:t>Research Question</a:t>
            </a:r>
            <a:endParaRPr lang="en-GB" sz="2900" b="1" dirty="0" smtClean="0"/>
          </a:p>
          <a:p>
            <a:r>
              <a:rPr lang="en-GB" sz="2900" dirty="0" smtClean="0"/>
              <a:t>What is the impact of childhood obesity on children’s health and wellbeing in Westminster? </a:t>
            </a:r>
          </a:p>
          <a:p>
            <a:pPr marL="0" indent="0">
              <a:buNone/>
            </a:pPr>
            <a:r>
              <a:rPr lang="en-US" sz="2900" b="1" u="sng" dirty="0" smtClean="0"/>
              <a:t>Aim</a:t>
            </a:r>
            <a:endParaRPr lang="en-GB" sz="2900" b="1" dirty="0" smtClean="0"/>
          </a:p>
          <a:p>
            <a:r>
              <a:rPr lang="en-US" sz="2900" dirty="0" smtClean="0"/>
              <a:t>To examine the impact of childhood obesity on children’s health and wellbeing in West minister</a:t>
            </a:r>
            <a:endParaRPr lang="en-GB" sz="2900" dirty="0" smtClean="0"/>
          </a:p>
          <a:p>
            <a:pPr marL="0" indent="0">
              <a:buNone/>
            </a:pPr>
            <a:r>
              <a:rPr lang="en-US" sz="2900" b="1" u="sng" dirty="0" smtClean="0"/>
              <a:t>Objective 1</a:t>
            </a:r>
            <a:endParaRPr lang="en-GB" sz="2900" b="1" dirty="0" smtClean="0"/>
          </a:p>
          <a:p>
            <a:r>
              <a:rPr lang="en-US" sz="2900" dirty="0" smtClean="0"/>
              <a:t>To explore the prevalence of childhood obesity in Westminster</a:t>
            </a:r>
            <a:endParaRPr lang="en-GB" sz="2900" dirty="0" smtClean="0"/>
          </a:p>
          <a:p>
            <a:pPr marL="0" indent="0">
              <a:buNone/>
            </a:pPr>
            <a:r>
              <a:rPr lang="en-US" sz="2900" b="1" u="sng" dirty="0" smtClean="0"/>
              <a:t>Objective 2</a:t>
            </a:r>
            <a:r>
              <a:rPr lang="en-US" sz="2900" u="sng" dirty="0" smtClean="0"/>
              <a:t> </a:t>
            </a:r>
            <a:endParaRPr lang="en-GB" sz="2900" dirty="0" smtClean="0"/>
          </a:p>
          <a:p>
            <a:r>
              <a:rPr lang="en-US" sz="2900" dirty="0" smtClean="0"/>
              <a:t>To examine the impact of childhood obesity on children’s health and wellbeing in Westminster </a:t>
            </a:r>
            <a:endParaRPr lang="en-GB" sz="2900" dirty="0" smtClean="0"/>
          </a:p>
          <a:p>
            <a:pPr marL="0" indent="0">
              <a:buNone/>
            </a:pPr>
            <a:r>
              <a:rPr lang="en-US" sz="2900" dirty="0" smtClean="0">
                <a:solidFill>
                  <a:srgbClr val="FF0000"/>
                </a:solidFill>
              </a:rPr>
              <a:t> </a:t>
            </a:r>
            <a:r>
              <a:rPr lang="en-US" sz="2900" b="1" u="sng" dirty="0" smtClean="0">
                <a:solidFill>
                  <a:srgbClr val="FF0000"/>
                </a:solidFill>
              </a:rPr>
              <a:t>Objective 3</a:t>
            </a:r>
            <a:r>
              <a:rPr lang="en-US" sz="2900" dirty="0" smtClean="0">
                <a:solidFill>
                  <a:srgbClr val="FF0000"/>
                </a:solidFill>
              </a:rPr>
              <a:t> </a:t>
            </a:r>
            <a:endParaRPr lang="en-GB" sz="2900" dirty="0" smtClean="0">
              <a:solidFill>
                <a:srgbClr val="FF0000"/>
              </a:solidFill>
            </a:endParaRPr>
          </a:p>
          <a:p>
            <a:r>
              <a:rPr lang="en-US" sz="2900" dirty="0" smtClean="0">
                <a:solidFill>
                  <a:srgbClr val="FF0000"/>
                </a:solidFill>
              </a:rPr>
              <a:t>To explore the impact of government policy initiatives in tackling childhood obesity in Westminster</a:t>
            </a:r>
          </a:p>
          <a:p>
            <a:pPr marL="0" indent="0">
              <a:buNone/>
            </a:pPr>
            <a:r>
              <a:rPr lang="en-US" sz="3200" b="1" u="sng" dirty="0" smtClean="0">
                <a:solidFill>
                  <a:srgbClr val="FF0000"/>
                </a:solidFill>
              </a:rPr>
              <a:t>Objective 4</a:t>
            </a:r>
          </a:p>
          <a:p>
            <a:r>
              <a:rPr lang="en-US" sz="3200" dirty="0" smtClean="0">
                <a:solidFill>
                  <a:srgbClr val="FF0000"/>
                </a:solidFill>
              </a:rPr>
              <a:t>To identify an agency link, justify its selection and </a:t>
            </a:r>
            <a:r>
              <a:rPr lang="en-GB" sz="3200" dirty="0" smtClean="0">
                <a:solidFill>
                  <a:srgbClr val="FF0000"/>
                </a:solidFill>
              </a:rPr>
              <a:t>critically analyse  programme / intervention in relation to </a:t>
            </a:r>
            <a:r>
              <a:rPr lang="en-US" sz="3200" dirty="0" smtClean="0">
                <a:solidFill>
                  <a:srgbClr val="FF0000"/>
                </a:solidFill>
              </a:rPr>
              <a:t>government policy initiatives tackling childhood obesity</a:t>
            </a:r>
            <a:endParaRPr lang="en-GB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2900" dirty="0" smtClean="0">
                <a:solidFill>
                  <a:srgbClr val="FF0000"/>
                </a:solidFill>
              </a:rPr>
              <a:t>(</a:t>
            </a:r>
            <a:r>
              <a:rPr lang="en-US" sz="2900" b="1" dirty="0" smtClean="0">
                <a:solidFill>
                  <a:srgbClr val="FF0000"/>
                </a:solidFill>
              </a:rPr>
              <a:t>Note  objective 3 &amp; 4  belong to chapter 3 – theory and practice)</a:t>
            </a:r>
            <a:endParaRPr lang="en-GB" sz="2900" b="1" dirty="0" smtClean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4641379"/>
          </a:xfrm>
        </p:spPr>
        <p:txBody>
          <a:bodyPr>
            <a:normAutofit fontScale="40000" lnSpcReduction="20000"/>
          </a:bodyPr>
          <a:lstStyle/>
          <a:p>
            <a:pPr marL="514350" indent="-514350">
              <a:buAutoNum type="arabicPeriod"/>
            </a:pPr>
            <a:endParaRPr lang="en-US" sz="1800" dirty="0" smtClean="0"/>
          </a:p>
          <a:p>
            <a:pPr marL="0" indent="0">
              <a:buNone/>
            </a:pPr>
            <a:endParaRPr lang="en-US" sz="1800" dirty="0"/>
          </a:p>
          <a:p>
            <a:pPr marL="514350" indent="-514350">
              <a:buAutoNum type="arabicPeriod"/>
            </a:pPr>
            <a:endParaRPr lang="en-US" sz="3300" dirty="0" smtClean="0"/>
          </a:p>
          <a:p>
            <a:pPr marL="514350" indent="-514350">
              <a:buAutoNum type="arabicPeriod"/>
            </a:pPr>
            <a:r>
              <a:rPr lang="en-US" sz="4400" dirty="0" smtClean="0"/>
              <a:t>An overview of child hood obesity in UK </a:t>
            </a:r>
          </a:p>
          <a:p>
            <a:pPr marL="514350" indent="-514350">
              <a:buAutoNum type="arabicPeriod"/>
            </a:pPr>
            <a:r>
              <a:rPr lang="en-GB" sz="4400" dirty="0" smtClean="0"/>
              <a:t>The </a:t>
            </a:r>
            <a:r>
              <a:rPr lang="en-US" sz="4400" dirty="0" smtClean="0"/>
              <a:t>prevalence of childhood obesity in Westminster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4400" dirty="0" smtClean="0"/>
              <a:t>Factors  contributing to childhood obesity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4400" dirty="0" smtClean="0"/>
              <a:t>The Impact of childhood on children’s health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4400" dirty="0" smtClean="0"/>
              <a:t>The Impact of childhood obesity on children’s </a:t>
            </a:r>
            <a:r>
              <a:rPr lang="en-US" sz="4400" dirty="0"/>
              <a:t>wellbeing (Social, emotional, intellectual and Psychological)</a:t>
            </a:r>
          </a:p>
          <a:p>
            <a:pPr marL="0" indent="0">
              <a:buNone/>
            </a:pPr>
            <a:endParaRPr lang="en-GB" sz="4400" dirty="0" smtClean="0"/>
          </a:p>
          <a:p>
            <a:endParaRPr lang="en-GB" sz="4400" dirty="0"/>
          </a:p>
        </p:txBody>
      </p:sp>
    </p:spTree>
    <p:extLst>
      <p:ext uri="{BB962C8B-B14F-4D97-AF65-F5344CB8AC3E}">
        <p14:creationId xmlns="" xmlns:p14="http://schemas.microsoft.com/office/powerpoint/2010/main" val="34732257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301006"/>
          </a:xfrm>
        </p:spPr>
        <p:txBody>
          <a:bodyPr>
            <a:normAutofit fontScale="90000"/>
          </a:bodyPr>
          <a:lstStyle/>
          <a:p>
            <a:r>
              <a:rPr lang="en-GB" sz="2700" dirty="0" smtClean="0"/>
              <a:t/>
            </a:r>
            <a:br>
              <a:rPr lang="en-GB" sz="2700" dirty="0" smtClean="0"/>
            </a:br>
            <a:r>
              <a:rPr lang="en-GB" sz="2700" dirty="0" smtClean="0"/>
              <a:t/>
            </a:r>
            <a:br>
              <a:rPr lang="en-GB" sz="2700" dirty="0" smtClean="0"/>
            </a:br>
            <a:r>
              <a:rPr lang="en-GB" sz="2700" dirty="0" smtClean="0"/>
              <a:t>Chapter 2 Contents (Exemplar headings )</a:t>
            </a:r>
            <a:br>
              <a:rPr lang="en-GB" sz="2700" dirty="0" smtClean="0"/>
            </a:br>
            <a:r>
              <a:rPr lang="en-GB" sz="2700" dirty="0" smtClean="0"/>
              <a:t>What is the impact of childhood obesity on children’s health and wellbeing in Westminster?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AutoNum type="arabicPeriod"/>
            </a:pPr>
            <a:r>
              <a:rPr lang="en-US" sz="2800" dirty="0" smtClean="0"/>
              <a:t>Introduction (signpost the reader)</a:t>
            </a:r>
          </a:p>
          <a:p>
            <a:pPr marL="514350" indent="-514350">
              <a:buAutoNum type="arabicPeriod"/>
            </a:pPr>
            <a:r>
              <a:rPr lang="en-US" sz="2800" dirty="0" smtClean="0"/>
              <a:t>An overview of child hood obesity in UK </a:t>
            </a:r>
          </a:p>
          <a:p>
            <a:pPr marL="514350" indent="-514350">
              <a:buAutoNum type="arabicPeriod"/>
            </a:pPr>
            <a:r>
              <a:rPr lang="en-GB" sz="2800" dirty="0" smtClean="0"/>
              <a:t>The </a:t>
            </a:r>
            <a:r>
              <a:rPr lang="en-US" sz="2800" dirty="0" smtClean="0"/>
              <a:t>prevalence of childhood obesity in Westminster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 smtClean="0"/>
              <a:t>Factors contributing to childhood obesity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 smtClean="0"/>
              <a:t>The Impact of childhood on children’s health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 smtClean="0"/>
              <a:t>The Impact of childhood obesity on children’s wellbeing (</a:t>
            </a:r>
            <a:r>
              <a:rPr lang="en-US" sz="2800" dirty="0"/>
              <a:t>Social, emotional, intellectual and Psychological</a:t>
            </a:r>
            <a:r>
              <a:rPr lang="en-US" sz="2800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 smtClean="0"/>
              <a:t>Summary </a:t>
            </a:r>
            <a:endParaRPr lang="en-GB" sz="28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094676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Seminar discussion</a:t>
            </a:r>
            <a:r>
              <a:rPr lang="en-GB" smtClean="0"/>
              <a:t/>
            </a:r>
            <a:br>
              <a:rPr lang="en-GB" smtClean="0"/>
            </a:br>
            <a:r>
              <a:rPr lang="en-GB" smtClean="0"/>
              <a:t>Chapter 2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600" dirty="0"/>
              <a:t>Consider the </a:t>
            </a:r>
            <a:r>
              <a:rPr lang="en-GB" sz="1600" dirty="0" smtClean="0"/>
              <a:t>exemplar  </a:t>
            </a:r>
            <a:r>
              <a:rPr lang="en-GB" sz="1600" dirty="0"/>
              <a:t>piece of work (You will be given a piece of  work, i.e.  Chapter </a:t>
            </a:r>
            <a:r>
              <a:rPr lang="en-GB" sz="1600" dirty="0" smtClean="0"/>
              <a:t>2 </a:t>
            </a:r>
            <a:r>
              <a:rPr lang="en-GB" sz="1600" dirty="0"/>
              <a:t>from a research project to read in class by your seminar tutor. This work should not be photocopied or taken away from the room, but </a:t>
            </a:r>
            <a:r>
              <a:rPr lang="en-GB" sz="1600" u="sng" dirty="0"/>
              <a:t>returned to the seminar tutor at the end of the session)</a:t>
            </a:r>
          </a:p>
          <a:p>
            <a:pPr marL="0" indent="0">
              <a:buNone/>
            </a:pPr>
            <a:r>
              <a:rPr lang="en-GB" sz="1600" dirty="0"/>
              <a:t>In groups of 5, discuss the following: </a:t>
            </a:r>
          </a:p>
          <a:p>
            <a:pPr marL="514350" indent="-514350">
              <a:buAutoNum type="arabicPeriod"/>
            </a:pPr>
            <a:r>
              <a:rPr lang="en-GB" sz="1600" dirty="0"/>
              <a:t>Is the introduction presented sound/ does it sign post the reader about </a:t>
            </a:r>
            <a:r>
              <a:rPr lang="en-GB" sz="1600" dirty="0" smtClean="0"/>
              <a:t>this </a:t>
            </a:r>
            <a:r>
              <a:rPr lang="en-GB" sz="1600" dirty="0"/>
              <a:t>particular chapter? </a:t>
            </a:r>
            <a:endParaRPr lang="en-GB" sz="1600" dirty="0" smtClean="0"/>
          </a:p>
          <a:p>
            <a:pPr marL="514350" indent="-514350">
              <a:buAutoNum type="arabicPeriod"/>
            </a:pPr>
            <a:r>
              <a:rPr lang="en-GB" sz="1600" dirty="0" smtClean="0"/>
              <a:t>Are the headings/ subheadings presented relevant to the first 2 objectives of the study? </a:t>
            </a:r>
          </a:p>
          <a:p>
            <a:pPr marL="514350" indent="-514350">
              <a:buAutoNum type="arabicPeriod"/>
            </a:pPr>
            <a:r>
              <a:rPr lang="en-GB" sz="1600" dirty="0" smtClean="0"/>
              <a:t>Does the “prevalence  section” on the health issue presented in a wider context? Does it narrow down to the selected context? Does it present  </a:t>
            </a:r>
            <a:r>
              <a:rPr lang="en-GB" sz="1600" dirty="0"/>
              <a:t>historical data, statistical data with required variations  &amp; comparisons– geographical, ethnicity, age etc. plus any other relevant qualitative data? </a:t>
            </a:r>
          </a:p>
          <a:p>
            <a:pPr marL="514350" indent="-514350">
              <a:buAutoNum type="arabicPeriod"/>
            </a:pPr>
            <a:r>
              <a:rPr lang="en-GB" sz="1600" dirty="0" smtClean="0"/>
              <a:t>Ethical </a:t>
            </a:r>
            <a:r>
              <a:rPr lang="en-GB" sz="1600" dirty="0"/>
              <a:t>and anti oppressive considerations- Four principals, theories- deontology, human rights etc</a:t>
            </a:r>
            <a:r>
              <a:rPr lang="en-GB" sz="1600" dirty="0" smtClean="0"/>
              <a:t>.- are these considered in the literature review where appropriate? </a:t>
            </a:r>
          </a:p>
          <a:p>
            <a:pPr marL="514350" indent="-514350">
              <a:buAutoNum type="arabicPeriod"/>
            </a:pPr>
            <a:r>
              <a:rPr lang="en-GB" sz="1600" dirty="0" smtClean="0"/>
              <a:t>Does it engage with research papers and  research design issues in an appropriate way? </a:t>
            </a:r>
          </a:p>
          <a:p>
            <a:pPr marL="514350" indent="-514350">
              <a:buAutoNum type="arabicPeriod"/>
            </a:pPr>
            <a:r>
              <a:rPr lang="en-GB" sz="1600" dirty="0" smtClean="0"/>
              <a:t>Summary </a:t>
            </a:r>
            <a:r>
              <a:rPr lang="en-GB" sz="1600" dirty="0"/>
              <a:t>– is this representative of issues discussed in the chapter? </a:t>
            </a:r>
          </a:p>
          <a:p>
            <a:pPr marL="514350" indent="-514350">
              <a:buAutoNum type="arabicPeriod"/>
            </a:pPr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="" xmlns:p14="http://schemas.microsoft.com/office/powerpoint/2010/main" val="20284635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10143</TotalTime>
  <Words>540</Words>
  <Application>Microsoft Office PowerPoint</Application>
  <PresentationFormat>On-screen Show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Flow</vt:lpstr>
      <vt:lpstr>Introduction To Health And Social Care  </vt:lpstr>
      <vt:lpstr>Dental Care Services In 1984</vt:lpstr>
      <vt:lpstr>Dental Care Services In 2024 </vt:lpstr>
      <vt:lpstr>How the dental service is currently running 2024</vt:lpstr>
      <vt:lpstr>How the development has aided healthcare services in the community </vt:lpstr>
      <vt:lpstr>Slide 6</vt:lpstr>
      <vt:lpstr>References </vt:lpstr>
      <vt:lpstr>Chapter 2 Objectives to thematic subheadings summary </vt:lpstr>
      <vt:lpstr>  Chapter 2 Contents (Exemplar headings ) What is the impact of childhood obesity on children’s health and wellbeing in Westminster?   </vt:lpstr>
      <vt:lpstr>Seminar discussion Chapter 2 </vt:lpstr>
    </vt:vector>
  </TitlesOfParts>
  <Company>London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2 Revision</dc:title>
  <dc:creator>Catherine Madziva</dc:creator>
  <cp:lastModifiedBy>my pc</cp:lastModifiedBy>
  <cp:revision>23</cp:revision>
  <dcterms:created xsi:type="dcterms:W3CDTF">2016-03-31T16:14:37Z</dcterms:created>
  <dcterms:modified xsi:type="dcterms:W3CDTF">2024-06-27T16:18:29Z</dcterms:modified>
</cp:coreProperties>
</file>