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72" d="100"/>
          <a:sy n="72" d="100"/>
        </p:scale>
        <p:origin x="90"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2/26/2018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2/26/2018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2/26/2018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2/26/2018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2/26/2018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2/26/2018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www.perseus.tufts.edu/hopper/text?doc=Perseus:text:1999.01.0126:book=5:chapter=22&amp;highlight=alexander#note1"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www.perseus.tufts.edu/hopper/entityvote?doc=Perseus:text:1999.01.0084:book=13:chapter=49&amp;auth=perseus,Pydna&amp;n=1&amp;type=place" TargetMode="External"/><Relationship Id="rId2" Type="http://schemas.openxmlformats.org/officeDocument/2006/relationships/hyperlink" Target="http://www.perseus.tufts.edu/hopper/text?doc=Diod.+13.49&amp;fromdoc=Perseus%3Atext%3A1999.01.0084#note1" TargetMode="External"/><Relationship Id="rId1" Type="http://schemas.openxmlformats.org/officeDocument/2006/relationships/slideLayout" Target="../slideLayouts/slideLayout4.xml"/><Relationship Id="rId6" Type="http://schemas.openxmlformats.org/officeDocument/2006/relationships/image" Target="../media/image7.jpg"/><Relationship Id="rId5" Type="http://schemas.openxmlformats.org/officeDocument/2006/relationships/hyperlink" Target="http://www.perseus.tufts.edu/hopper/entityvote?doc=Perseus:text:1999.01.0084:book=13:chapter=49&amp;auth=perseus,Pydna&amp;n=2&amp;type=place" TargetMode="External"/><Relationship Id="rId4" Type="http://schemas.openxmlformats.org/officeDocument/2006/relationships/hyperlink" Target="http://www.perseus.tufts.edu/hopper/entityvote?doc=Perseus:text:1999.01.0084:book=13:chapter=49&amp;auth=tgn,7002756&amp;n=1&amp;type=place"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Archelaus</a:t>
            </a:r>
            <a:r>
              <a:rPr lang="en-GB" dirty="0" smtClean="0"/>
              <a:t>, Athens and Dion</a:t>
            </a:r>
            <a:endParaRPr lang="en-GB" dirty="0"/>
          </a:p>
        </p:txBody>
      </p:sp>
      <p:sp>
        <p:nvSpPr>
          <p:cNvPr id="3" name="Subtitle 2"/>
          <p:cNvSpPr>
            <a:spLocks noGrp="1"/>
          </p:cNvSpPr>
          <p:nvPr>
            <p:ph type="subTitle" idx="1"/>
          </p:nvPr>
        </p:nvSpPr>
        <p:spPr/>
        <p:txBody>
          <a:bodyPr/>
          <a:lstStyle/>
          <a:p>
            <a:r>
              <a:rPr lang="en-GB" dirty="0" smtClean="0"/>
              <a:t>Sport, theatre, cult and identity</a:t>
            </a:r>
            <a:endParaRPr lang="en-GB" dirty="0"/>
          </a:p>
        </p:txBody>
      </p:sp>
    </p:spTree>
    <p:extLst>
      <p:ext uri="{BB962C8B-B14F-4D97-AF65-F5344CB8AC3E}">
        <p14:creationId xmlns:p14="http://schemas.microsoft.com/office/powerpoint/2010/main" val="2229871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problem of the sources</a:t>
            </a:r>
            <a:endParaRPr lang="en-GB" dirty="0"/>
          </a:p>
        </p:txBody>
      </p:sp>
      <p:sp>
        <p:nvSpPr>
          <p:cNvPr id="5" name="Content Placeholder 4"/>
          <p:cNvSpPr>
            <a:spLocks noGrp="1"/>
          </p:cNvSpPr>
          <p:nvPr>
            <p:ph sz="half" idx="1"/>
          </p:nvPr>
        </p:nvSpPr>
        <p:spPr/>
        <p:txBody>
          <a:bodyPr>
            <a:normAutofit/>
          </a:bodyPr>
          <a:lstStyle/>
          <a:p>
            <a:r>
              <a:rPr lang="en-GB" sz="2000" dirty="0"/>
              <a:t>He then proceeded to show them where their advantage lay and by appeals aroused their enthusiasm for the contests which lay ahead. He </a:t>
            </a:r>
            <a:r>
              <a:rPr lang="en-GB" sz="2000" b="1" dirty="0"/>
              <a:t>made lavish sacrifices to the gods at </a:t>
            </a:r>
            <a:r>
              <a:rPr lang="en-GB" sz="2000" b="1" dirty="0" err="1"/>
              <a:t>Dium</a:t>
            </a:r>
            <a:r>
              <a:rPr lang="en-GB" sz="2000" b="1" dirty="0"/>
              <a:t> in Macedonia and held the dramatic contests in honour of Zeus and the Muses which </a:t>
            </a:r>
            <a:r>
              <a:rPr lang="en-GB" sz="2000" b="1" u="sng" dirty="0" err="1"/>
              <a:t>Archelaus</a:t>
            </a:r>
            <a:r>
              <a:rPr lang="en-GB" sz="2000" b="1" dirty="0"/>
              <a:t>, one of his predecessors, had </a:t>
            </a:r>
            <a:r>
              <a:rPr lang="en-GB" sz="2000" b="1" dirty="0" smtClean="0"/>
              <a:t>instituted</a:t>
            </a:r>
            <a:r>
              <a:rPr lang="en-GB" sz="2000" dirty="0" smtClean="0"/>
              <a:t>… </a:t>
            </a:r>
            <a:r>
              <a:rPr lang="en-GB" sz="2000" dirty="0" err="1" smtClean="0"/>
              <a:t>Diod</a:t>
            </a:r>
            <a:r>
              <a:rPr lang="en-GB" sz="2000" dirty="0" smtClean="0"/>
              <a:t>. 17.16</a:t>
            </a:r>
            <a:endParaRPr lang="en-GB" sz="2000" dirty="0"/>
          </a:p>
        </p:txBody>
      </p:sp>
      <p:sp>
        <p:nvSpPr>
          <p:cNvPr id="6" name="Content Placeholder 5"/>
          <p:cNvSpPr>
            <a:spLocks noGrp="1"/>
          </p:cNvSpPr>
          <p:nvPr>
            <p:ph sz="half" idx="2"/>
          </p:nvPr>
        </p:nvSpPr>
        <p:spPr/>
        <p:txBody>
          <a:bodyPr>
            <a:noAutofit/>
          </a:bodyPr>
          <a:lstStyle/>
          <a:p>
            <a:r>
              <a:rPr lang="en-GB" sz="2000" dirty="0"/>
              <a:t>After completing these operations Alexander returned to Macedonia, </a:t>
            </a:r>
            <a:r>
              <a:rPr lang="en-GB" sz="2000" b="1" dirty="0"/>
              <a:t>where he offered the traditional sacrifice (established by </a:t>
            </a:r>
            <a:r>
              <a:rPr lang="en-GB" sz="2000" b="1" u="sng" dirty="0" err="1"/>
              <a:t>Archelaus</a:t>
            </a:r>
            <a:r>
              <a:rPr lang="en-GB" sz="2000" b="1" dirty="0"/>
              <a:t>) to Olympian Zeus and celebrated the Olympian games at </a:t>
            </a:r>
            <a:r>
              <a:rPr lang="en-GB" sz="2000" b="1" dirty="0" err="1"/>
              <a:t>Aegae</a:t>
            </a:r>
            <a:r>
              <a:rPr lang="en-GB" sz="2000" dirty="0"/>
              <a:t>: others </a:t>
            </a:r>
            <a:r>
              <a:rPr lang="en-GB" sz="2000" dirty="0" smtClean="0"/>
              <a:t>add</a:t>
            </a:r>
            <a:r>
              <a:rPr lang="en-GB" sz="2000" dirty="0"/>
              <a:t> that he held games in honour of the Muses. </a:t>
            </a:r>
            <a:r>
              <a:rPr lang="en-GB" sz="2000" dirty="0" err="1" smtClean="0"/>
              <a:t>Arrian</a:t>
            </a:r>
            <a:r>
              <a:rPr lang="en-GB" sz="2000" dirty="0" smtClean="0"/>
              <a:t> </a:t>
            </a:r>
            <a:r>
              <a:rPr lang="en-GB" sz="2000" dirty="0" err="1" smtClean="0"/>
              <a:t>Anab</a:t>
            </a:r>
            <a:r>
              <a:rPr lang="en-GB" sz="2000" dirty="0" smtClean="0"/>
              <a:t>. 1.11.1</a:t>
            </a:r>
            <a:endParaRPr lang="en-GB" sz="2000" dirty="0"/>
          </a:p>
        </p:txBody>
      </p:sp>
    </p:spTree>
    <p:extLst>
      <p:ext uri="{BB962C8B-B14F-4D97-AF65-F5344CB8AC3E}">
        <p14:creationId xmlns:p14="http://schemas.microsoft.com/office/powerpoint/2010/main" val="1678431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Scholarship &amp; Religion in Macedon</a:t>
            </a:r>
            <a:endParaRPr lang="en-GB" dirty="0"/>
          </a:p>
        </p:txBody>
      </p:sp>
      <p:sp>
        <p:nvSpPr>
          <p:cNvPr id="5" name="Content Placeholder 4"/>
          <p:cNvSpPr>
            <a:spLocks noGrp="1"/>
          </p:cNvSpPr>
          <p:nvPr>
            <p:ph idx="1"/>
          </p:nvPr>
        </p:nvSpPr>
        <p:spPr/>
        <p:txBody>
          <a:bodyPr/>
          <a:lstStyle/>
          <a:p>
            <a:r>
              <a:rPr lang="en-GB" dirty="0" smtClean="0"/>
              <a:t>Searching for Homeric and Archaic political and religious systems.</a:t>
            </a:r>
          </a:p>
          <a:p>
            <a:r>
              <a:rPr lang="en-GB" dirty="0" smtClean="0"/>
              <a:t>Macedon as backwater…</a:t>
            </a:r>
          </a:p>
          <a:p>
            <a:r>
              <a:rPr lang="en-GB" dirty="0" smtClean="0"/>
              <a:t>VS. “Thracian and Non-Greek” religions and cults.</a:t>
            </a:r>
          </a:p>
          <a:p>
            <a:endParaRPr lang="en-GB" dirty="0"/>
          </a:p>
          <a:p>
            <a:r>
              <a:rPr lang="en-GB" dirty="0" smtClean="0"/>
              <a:t>Demeter the earliest sanctuary.</a:t>
            </a:r>
          </a:p>
          <a:p>
            <a:r>
              <a:rPr lang="en-GB" dirty="0" smtClean="0"/>
              <a:t>Literary sources concentrate on “oddities” by Greek standards.</a:t>
            </a:r>
          </a:p>
          <a:p>
            <a:endParaRPr lang="en-GB" dirty="0"/>
          </a:p>
          <a:p>
            <a:r>
              <a:rPr lang="en-GB" dirty="0" smtClean="0"/>
              <a:t>Epigraphy and Archaeology show no discernible differences.</a:t>
            </a:r>
            <a:endParaRPr lang="en-GB" dirty="0"/>
          </a:p>
        </p:txBody>
      </p:sp>
    </p:spTree>
    <p:extLst>
      <p:ext uri="{BB962C8B-B14F-4D97-AF65-F5344CB8AC3E}">
        <p14:creationId xmlns:p14="http://schemas.microsoft.com/office/powerpoint/2010/main" val="4246893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Epithets, deities and faces of gods</a:t>
            </a:r>
            <a:endParaRPr lang="en-GB" dirty="0"/>
          </a:p>
        </p:txBody>
      </p:sp>
      <p:sp>
        <p:nvSpPr>
          <p:cNvPr id="4" name="Content Placeholder 3"/>
          <p:cNvSpPr>
            <a:spLocks noGrp="1"/>
          </p:cNvSpPr>
          <p:nvPr>
            <p:ph sz="half" idx="1"/>
          </p:nvPr>
        </p:nvSpPr>
        <p:spPr/>
        <p:txBody>
          <a:bodyPr>
            <a:normAutofit/>
          </a:bodyPr>
          <a:lstStyle/>
          <a:p>
            <a:r>
              <a:rPr lang="en-GB" dirty="0" smtClean="0"/>
              <a:t>Epithets and Cults that SCHOLARS have found odd in Macedonia:</a:t>
            </a:r>
          </a:p>
          <a:p>
            <a:r>
              <a:rPr lang="en-GB" dirty="0" smtClean="0"/>
              <a:t>Artemis </a:t>
            </a:r>
            <a:r>
              <a:rPr lang="en-GB" dirty="0" err="1" smtClean="0"/>
              <a:t>Eilethyia</a:t>
            </a:r>
            <a:endParaRPr lang="en-GB" dirty="0" smtClean="0"/>
          </a:p>
          <a:p>
            <a:r>
              <a:rPr lang="en-GB" dirty="0" smtClean="0"/>
              <a:t>Aphrodite </a:t>
            </a:r>
            <a:r>
              <a:rPr lang="en-GB" dirty="0" err="1" smtClean="0"/>
              <a:t>Hypolympidia</a:t>
            </a:r>
            <a:endParaRPr lang="en-GB" dirty="0" smtClean="0"/>
          </a:p>
          <a:p>
            <a:r>
              <a:rPr lang="en-GB" dirty="0" smtClean="0"/>
              <a:t>Heracles </a:t>
            </a:r>
            <a:r>
              <a:rPr lang="en-GB" dirty="0" err="1" smtClean="0"/>
              <a:t>Patroos</a:t>
            </a:r>
            <a:endParaRPr lang="en-GB" dirty="0" smtClean="0"/>
          </a:p>
          <a:p>
            <a:endParaRPr lang="en-GB" dirty="0"/>
          </a:p>
        </p:txBody>
      </p:sp>
      <p:sp>
        <p:nvSpPr>
          <p:cNvPr id="5" name="Content Placeholder 4"/>
          <p:cNvSpPr>
            <a:spLocks noGrp="1"/>
          </p:cNvSpPr>
          <p:nvPr>
            <p:ph sz="half" idx="2"/>
          </p:nvPr>
        </p:nvSpPr>
        <p:spPr>
          <a:xfrm>
            <a:off x="5654493" y="1349298"/>
            <a:ext cx="5775507" cy="4907039"/>
          </a:xfrm>
        </p:spPr>
        <p:txBody>
          <a:bodyPr>
            <a:normAutofit/>
          </a:bodyPr>
          <a:lstStyle/>
          <a:p>
            <a:r>
              <a:rPr lang="en-GB" dirty="0"/>
              <a:t>_ </a:t>
            </a:r>
            <a:r>
              <a:rPr lang="en-GB" dirty="0" err="1"/>
              <a:t>Boedromion</a:t>
            </a:r>
            <a:r>
              <a:rPr lang="en-GB" dirty="0"/>
              <a:t>: the </a:t>
            </a:r>
            <a:r>
              <a:rPr lang="en-GB" dirty="0" err="1"/>
              <a:t>Proerosia</a:t>
            </a:r>
            <a:r>
              <a:rPr lang="en-GB" dirty="0"/>
              <a:t>;[5] for Zeus </a:t>
            </a:r>
            <a:r>
              <a:rPr lang="en-GB" dirty="0" err="1"/>
              <a:t>Polieus</a:t>
            </a:r>
            <a:r>
              <a:rPr lang="en-GB" dirty="0"/>
              <a:t>, a select sheep, a select piglet; at </a:t>
            </a:r>
            <a:r>
              <a:rPr lang="en-GB" dirty="0" err="1"/>
              <a:t>Automenai</a:t>
            </a:r>
            <a:r>
              <a:rPr lang="en-GB" dirty="0"/>
              <a:t> (?),[4] 15 a bought piglet, burnt whole;[9] the priest[10] is to provide lunch for the attendant; for </a:t>
            </a:r>
            <a:r>
              <a:rPr lang="en-GB" dirty="0" err="1"/>
              <a:t>Kephalos</a:t>
            </a:r>
            <a:r>
              <a:rPr lang="en-GB" dirty="0"/>
              <a:t>, a select sheep; for </a:t>
            </a:r>
            <a:r>
              <a:rPr lang="en-GB" dirty="0" err="1"/>
              <a:t>Prokris</a:t>
            </a:r>
            <a:r>
              <a:rPr lang="en-GB" dirty="0"/>
              <a:t>, a table;[11] for </a:t>
            </a:r>
            <a:r>
              <a:rPr lang="en-GB" dirty="0" err="1"/>
              <a:t>Thorikos</a:t>
            </a:r>
            <a:r>
              <a:rPr lang="en-GB" dirty="0"/>
              <a:t>, a select sheep; for the Heroines of </a:t>
            </a:r>
            <a:r>
              <a:rPr lang="en-GB" dirty="0" err="1"/>
              <a:t>Thorikos</a:t>
            </a:r>
            <a:r>
              <a:rPr lang="en-GB" dirty="0"/>
              <a:t>, a table;[12] at </a:t>
            </a:r>
            <a:r>
              <a:rPr lang="en-GB" dirty="0" err="1"/>
              <a:t>Sounion</a:t>
            </a:r>
            <a:r>
              <a:rPr lang="en-GB" dirty="0"/>
              <a:t>, for Poseidon a select lamb; 20 for Apollo, a select young billy goat; for </a:t>
            </a:r>
            <a:r>
              <a:rPr lang="en-GB" dirty="0" err="1"/>
              <a:t>Kourotrophos</a:t>
            </a:r>
            <a:r>
              <a:rPr lang="en-GB" dirty="0"/>
              <a:t>,[13] a select piglet; for Demeter, a full-grown victim;[15] for Zeus </a:t>
            </a:r>
            <a:r>
              <a:rPr lang="en-GB" dirty="0" err="1"/>
              <a:t>Herkeios</a:t>
            </a:r>
            <a:r>
              <a:rPr lang="en-GB" dirty="0"/>
              <a:t>, a full-grown victim; for </a:t>
            </a:r>
            <a:r>
              <a:rPr lang="en-GB" dirty="0" err="1"/>
              <a:t>Kourotrophos</a:t>
            </a:r>
            <a:r>
              <a:rPr lang="en-GB" dirty="0"/>
              <a:t>,[13] a piglet; [[for Athena, a sheep, to be sold;]][14] at the salt-pan, for Poseidon, a full-grown victim; for Apollo, a piglet</a:t>
            </a:r>
            <a:r>
              <a:rPr lang="en-GB" dirty="0" smtClean="0"/>
              <a:t>. Excerpt from </a:t>
            </a:r>
            <a:r>
              <a:rPr lang="en-GB" dirty="0" err="1" smtClean="0"/>
              <a:t>Thorikos</a:t>
            </a:r>
            <a:r>
              <a:rPr lang="en-GB" dirty="0" smtClean="0"/>
              <a:t> Sacrificial Calendar</a:t>
            </a:r>
            <a:endParaRPr lang="en-GB" dirty="0"/>
          </a:p>
        </p:txBody>
      </p:sp>
    </p:spTree>
    <p:extLst>
      <p:ext uri="{BB962C8B-B14F-4D97-AF65-F5344CB8AC3E}">
        <p14:creationId xmlns:p14="http://schemas.microsoft.com/office/powerpoint/2010/main" val="97116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Olympics, Scholarship and </a:t>
            </a:r>
            <a:r>
              <a:rPr lang="en-GB" dirty="0" err="1" smtClean="0"/>
              <a:t>Archelaus</a:t>
            </a:r>
            <a:endParaRPr lang="en-GB" dirty="0"/>
          </a:p>
        </p:txBody>
      </p:sp>
      <p:sp>
        <p:nvSpPr>
          <p:cNvPr id="3" name="Content Placeholder 2"/>
          <p:cNvSpPr>
            <a:spLocks noGrp="1"/>
          </p:cNvSpPr>
          <p:nvPr>
            <p:ph sz="half" idx="1"/>
          </p:nvPr>
        </p:nvSpPr>
        <p:spPr>
          <a:xfrm>
            <a:off x="256478" y="2060575"/>
            <a:ext cx="5243173" cy="4607854"/>
          </a:xfrm>
        </p:spPr>
        <p:txBody>
          <a:bodyPr>
            <a:normAutofit/>
          </a:bodyPr>
          <a:lstStyle/>
          <a:p>
            <a:r>
              <a:rPr lang="en-GB" dirty="0"/>
              <a:t>Now that these descendants of </a:t>
            </a:r>
            <a:r>
              <a:rPr lang="en-GB" dirty="0" err="1"/>
              <a:t>Perdiccas</a:t>
            </a:r>
            <a:r>
              <a:rPr lang="en-GB" dirty="0"/>
              <a:t> are Greeks, as they themselves say, I myself chance to know and will prove it in the later part of my history. Furthermore, the Hellenodicae</a:t>
            </a:r>
            <a:r>
              <a:rPr lang="en-GB" baseline="30000" dirty="0">
                <a:hlinkClick r:id="rId2"/>
              </a:rPr>
              <a:t>1</a:t>
            </a:r>
            <a:r>
              <a:rPr lang="en-GB" dirty="0"/>
              <a:t> who manage the contest at Olympia determined that it is so, [2] for when </a:t>
            </a:r>
            <a:r>
              <a:rPr lang="en-GB" dirty="0" smtClean="0"/>
              <a:t>Alexander chose </a:t>
            </a:r>
            <a:r>
              <a:rPr lang="en-GB" dirty="0"/>
              <a:t>to contend and entered the lists for that purpose, the Greeks who were to run against him wanted to bar him from the race, saying that the contest should be for Greeks and not for foreigners. Alexander, however, proving himself to be an Argive, was judged to be a Greek. He accordingly competed in the furlong race and tied step for first place. </a:t>
            </a:r>
            <a:r>
              <a:rPr lang="en-GB" dirty="0" smtClean="0"/>
              <a:t> </a:t>
            </a:r>
            <a:r>
              <a:rPr lang="en-GB" dirty="0" err="1" smtClean="0"/>
              <a:t>Hdt</a:t>
            </a:r>
            <a:r>
              <a:rPr lang="en-GB" dirty="0" smtClean="0"/>
              <a:t>. 5.22</a:t>
            </a:r>
            <a:endParaRPr lang="en-GB" dirty="0"/>
          </a:p>
        </p:txBody>
      </p:sp>
      <p:sp>
        <p:nvSpPr>
          <p:cNvPr id="4" name="Content Placeholder 3"/>
          <p:cNvSpPr>
            <a:spLocks noGrp="1"/>
          </p:cNvSpPr>
          <p:nvPr>
            <p:ph sz="half" idx="2"/>
          </p:nvPr>
        </p:nvSpPr>
        <p:spPr>
          <a:xfrm>
            <a:off x="5654493" y="1193180"/>
            <a:ext cx="4396341" cy="5063157"/>
          </a:xfrm>
        </p:spPr>
        <p:txBody>
          <a:bodyPr>
            <a:normAutofit/>
          </a:bodyPr>
          <a:lstStyle/>
          <a:p>
            <a:r>
              <a:rPr lang="en-GB" sz="1900" dirty="0"/>
              <a:t>hic </a:t>
            </a:r>
            <a:r>
              <a:rPr lang="en-GB" sz="1900" dirty="0" err="1"/>
              <a:t>Archelaus</a:t>
            </a:r>
            <a:r>
              <a:rPr lang="en-GB" sz="1900" dirty="0"/>
              <a:t> in </a:t>
            </a:r>
            <a:r>
              <a:rPr lang="en-GB" sz="1900" dirty="0" err="1"/>
              <a:t>tantum</a:t>
            </a:r>
            <a:r>
              <a:rPr lang="en-GB" sz="1900" dirty="0"/>
              <a:t> </a:t>
            </a:r>
            <a:r>
              <a:rPr lang="en-GB" sz="1900" dirty="0" err="1"/>
              <a:t>litterarum</a:t>
            </a:r>
            <a:r>
              <a:rPr lang="en-GB" sz="1900" dirty="0"/>
              <a:t> mire </a:t>
            </a:r>
            <a:r>
              <a:rPr lang="en-GB" sz="1900" dirty="0" err="1"/>
              <a:t>amator</a:t>
            </a:r>
            <a:r>
              <a:rPr lang="en-GB" sz="1900" dirty="0"/>
              <a:t> </a:t>
            </a:r>
            <a:r>
              <a:rPr lang="en-GB" sz="1900" dirty="0" err="1"/>
              <a:t>fuit</a:t>
            </a:r>
            <a:r>
              <a:rPr lang="en-GB" sz="1900" dirty="0"/>
              <a:t> </a:t>
            </a:r>
            <a:r>
              <a:rPr lang="en-GB" sz="1900" dirty="0" err="1"/>
              <a:t>ut</a:t>
            </a:r>
            <a:r>
              <a:rPr lang="en-GB" sz="1900" dirty="0"/>
              <a:t> </a:t>
            </a:r>
            <a:r>
              <a:rPr lang="en-GB" sz="1900" dirty="0" err="1"/>
              <a:t>Euripidi</a:t>
            </a:r>
            <a:r>
              <a:rPr lang="en-GB" sz="1900" dirty="0"/>
              <a:t> </a:t>
            </a:r>
            <a:r>
              <a:rPr lang="en-GB" sz="1900" dirty="0" err="1"/>
              <a:t>tragico</a:t>
            </a:r>
            <a:r>
              <a:rPr lang="en-GB" sz="1900" dirty="0"/>
              <a:t> </a:t>
            </a:r>
            <a:r>
              <a:rPr lang="en-GB" sz="1900" dirty="0" err="1"/>
              <a:t>consiliorum</a:t>
            </a:r>
            <a:r>
              <a:rPr lang="en-GB" sz="1900" dirty="0"/>
              <a:t> </a:t>
            </a:r>
            <a:r>
              <a:rPr lang="en-GB" sz="1900" dirty="0" err="1"/>
              <a:t>summam</a:t>
            </a:r>
            <a:r>
              <a:rPr lang="en-GB" sz="1900" dirty="0"/>
              <a:t> </a:t>
            </a:r>
            <a:r>
              <a:rPr lang="en-GB" sz="1900" dirty="0" err="1"/>
              <a:t>concrederet</a:t>
            </a:r>
            <a:r>
              <a:rPr lang="en-GB" sz="1900" dirty="0"/>
              <a:t>: </a:t>
            </a:r>
            <a:r>
              <a:rPr lang="en-GB" sz="1900" dirty="0" err="1"/>
              <a:t>cuius</a:t>
            </a:r>
            <a:r>
              <a:rPr lang="en-GB" sz="1900" dirty="0"/>
              <a:t> suprema non </a:t>
            </a:r>
            <a:r>
              <a:rPr lang="en-GB" sz="1900" dirty="0" err="1"/>
              <a:t>contentus</a:t>
            </a:r>
            <a:r>
              <a:rPr lang="en-GB" sz="1900" dirty="0"/>
              <a:t> </a:t>
            </a:r>
            <a:r>
              <a:rPr lang="en-GB" sz="1900" dirty="0" err="1"/>
              <a:t>prosequi</a:t>
            </a:r>
            <a:r>
              <a:rPr lang="en-GB" sz="1900" dirty="0"/>
              <a:t> </a:t>
            </a:r>
            <a:r>
              <a:rPr lang="en-GB" sz="1900" dirty="0" err="1"/>
              <a:t>sumptu</a:t>
            </a:r>
            <a:r>
              <a:rPr lang="en-GB" sz="1900" dirty="0"/>
              <a:t> </a:t>
            </a:r>
            <a:r>
              <a:rPr lang="en-GB" sz="1900" dirty="0" err="1"/>
              <a:t>funeris</a:t>
            </a:r>
            <a:r>
              <a:rPr lang="en-GB" sz="1900" dirty="0"/>
              <a:t>, </a:t>
            </a:r>
            <a:r>
              <a:rPr lang="en-GB" sz="1900" dirty="0" err="1"/>
              <a:t>crinem</a:t>
            </a:r>
            <a:r>
              <a:rPr lang="en-GB" sz="1900" dirty="0"/>
              <a:t> </a:t>
            </a:r>
            <a:r>
              <a:rPr lang="en-GB" sz="1900" dirty="0" err="1"/>
              <a:t>tonsus</a:t>
            </a:r>
            <a:r>
              <a:rPr lang="en-GB" sz="1900" dirty="0"/>
              <a:t> </a:t>
            </a:r>
            <a:r>
              <a:rPr lang="en-GB" sz="1900" dirty="0" err="1"/>
              <a:t>est</a:t>
            </a:r>
            <a:r>
              <a:rPr lang="en-GB" sz="1900" dirty="0"/>
              <a:t> et </a:t>
            </a:r>
            <a:r>
              <a:rPr lang="en-GB" sz="1900" dirty="0" err="1"/>
              <a:t>maerorem</a:t>
            </a:r>
            <a:r>
              <a:rPr lang="en-GB" sz="1900" dirty="0"/>
              <a:t> </a:t>
            </a:r>
            <a:r>
              <a:rPr lang="en-GB" sz="1900" dirty="0" err="1"/>
              <a:t>quem</a:t>
            </a:r>
            <a:r>
              <a:rPr lang="en-GB" sz="1900" dirty="0"/>
              <a:t> </a:t>
            </a:r>
            <a:r>
              <a:rPr lang="en-GB" sz="1900" dirty="0" err="1"/>
              <a:t>animo</a:t>
            </a:r>
            <a:r>
              <a:rPr lang="en-GB" sz="1900" dirty="0"/>
              <a:t> </a:t>
            </a:r>
            <a:r>
              <a:rPr lang="en-GB" sz="1900" dirty="0" err="1"/>
              <a:t>conceperat</a:t>
            </a:r>
            <a:r>
              <a:rPr lang="en-GB" sz="1900" dirty="0"/>
              <a:t> </a:t>
            </a:r>
            <a:r>
              <a:rPr lang="en-GB" sz="1900" dirty="0" err="1"/>
              <a:t>vultu</a:t>
            </a:r>
            <a:r>
              <a:rPr lang="en-GB" sz="1900" dirty="0"/>
              <a:t> </a:t>
            </a:r>
            <a:r>
              <a:rPr lang="en-GB" sz="1900" dirty="0" err="1"/>
              <a:t>publicavit</a:t>
            </a:r>
            <a:r>
              <a:rPr lang="en-GB" sz="1900" dirty="0"/>
              <a:t>. </a:t>
            </a:r>
            <a:r>
              <a:rPr lang="en-GB" sz="1900" b="1" u="sng" dirty="0"/>
              <a:t>idem Pythias et </a:t>
            </a:r>
            <a:r>
              <a:rPr lang="en-GB" sz="1900" b="1" u="sng" dirty="0" err="1"/>
              <a:t>Olympiacas</a:t>
            </a:r>
            <a:r>
              <a:rPr lang="en-GB" sz="1900" b="1" u="sng" dirty="0"/>
              <a:t> </a:t>
            </a:r>
            <a:r>
              <a:rPr lang="en-GB" sz="1900" b="1" u="sng" dirty="0" err="1"/>
              <a:t>palmas</a:t>
            </a:r>
            <a:r>
              <a:rPr lang="en-GB" sz="1900" b="1" u="sng" dirty="0"/>
              <a:t> </a:t>
            </a:r>
            <a:r>
              <a:rPr lang="en-GB" sz="1900" b="1" u="sng" dirty="0" err="1"/>
              <a:t>quadrigis</a:t>
            </a:r>
            <a:r>
              <a:rPr lang="en-GB" sz="1900" b="1" u="sng" dirty="0"/>
              <a:t> </a:t>
            </a:r>
            <a:r>
              <a:rPr lang="en-GB" sz="1900" b="1" u="sng" dirty="0" err="1"/>
              <a:t>adeptus</a:t>
            </a:r>
            <a:r>
              <a:rPr lang="en-GB" sz="1900" dirty="0"/>
              <a:t>, </a:t>
            </a:r>
            <a:r>
              <a:rPr lang="en-GB" sz="1900" dirty="0" err="1"/>
              <a:t>Graeco</a:t>
            </a:r>
            <a:r>
              <a:rPr lang="en-GB" sz="1900" dirty="0"/>
              <a:t> </a:t>
            </a:r>
            <a:r>
              <a:rPr lang="en-GB" sz="1900" dirty="0" err="1"/>
              <a:t>potius</a:t>
            </a:r>
            <a:r>
              <a:rPr lang="en-GB" sz="1900" dirty="0"/>
              <a:t> </a:t>
            </a:r>
            <a:r>
              <a:rPr lang="en-GB" sz="1900" dirty="0" err="1"/>
              <a:t>animo</a:t>
            </a:r>
            <a:r>
              <a:rPr lang="en-GB" sz="1900" dirty="0"/>
              <a:t> quam </a:t>
            </a:r>
            <a:r>
              <a:rPr lang="en-GB" sz="1900" dirty="0" err="1"/>
              <a:t>regali</a:t>
            </a:r>
            <a:r>
              <a:rPr lang="en-GB" sz="1900" dirty="0"/>
              <a:t> </a:t>
            </a:r>
            <a:r>
              <a:rPr lang="en-GB" sz="1900" dirty="0" err="1"/>
              <a:t>gloriam</a:t>
            </a:r>
            <a:r>
              <a:rPr lang="en-GB" sz="1900" dirty="0"/>
              <a:t> </a:t>
            </a:r>
            <a:r>
              <a:rPr lang="en-GB" sz="1900" dirty="0" err="1"/>
              <a:t>illam</a:t>
            </a:r>
            <a:r>
              <a:rPr lang="en-GB" sz="1900" dirty="0"/>
              <a:t> </a:t>
            </a:r>
            <a:r>
              <a:rPr lang="en-GB" sz="1900" dirty="0" err="1"/>
              <a:t>prae</a:t>
            </a:r>
            <a:r>
              <a:rPr lang="en-GB" sz="1900" dirty="0"/>
              <a:t> se </a:t>
            </a:r>
            <a:r>
              <a:rPr lang="en-GB" sz="1900" dirty="0" err="1"/>
              <a:t>tulit</a:t>
            </a:r>
            <a:r>
              <a:rPr lang="en-GB" sz="1900" dirty="0" smtClean="0"/>
              <a:t>. </a:t>
            </a:r>
            <a:r>
              <a:rPr lang="en-GB" sz="1900" dirty="0" err="1" smtClean="0"/>
              <a:t>Solinus</a:t>
            </a:r>
            <a:r>
              <a:rPr lang="en-GB" sz="1900" dirty="0" smtClean="0"/>
              <a:t> 9.16</a:t>
            </a:r>
            <a:endParaRPr lang="en-GB" sz="1900" dirty="0"/>
          </a:p>
        </p:txBody>
      </p:sp>
      <p:sp>
        <p:nvSpPr>
          <p:cNvPr id="5" name="TextBox 4"/>
          <p:cNvSpPr txBox="1"/>
          <p:nvPr/>
        </p:nvSpPr>
        <p:spPr>
          <a:xfrm>
            <a:off x="5894257" y="5142664"/>
            <a:ext cx="5455734" cy="1477328"/>
          </a:xfrm>
          <a:prstGeom prst="rect">
            <a:avLst/>
          </a:prstGeom>
          <a:noFill/>
        </p:spPr>
        <p:txBody>
          <a:bodyPr wrap="square" rtlCol="0">
            <a:spAutoFit/>
          </a:bodyPr>
          <a:lstStyle/>
          <a:p>
            <a:r>
              <a:rPr lang="el-GR" dirty="0"/>
              <a:t>Ταῦτα δὲ διαπραξάμενος ἐπανῆλθεν εἰς Μακεδονίαν· καὶ τῷ τε Διὶ τῷ Ὀλυμπίῳ τὴν θυσίαν τὴν ἀπ᾿ Ἀρχελάου ἔτι καθεστῶσαν ἔθυσε καὶ τὸν ἀγῶνα ἐν Αἰγαῖς διέθηκε </a:t>
            </a:r>
            <a:r>
              <a:rPr lang="el-GR" b="1" u="sng" dirty="0"/>
              <a:t>τὰ Ὀλύμπια</a:t>
            </a:r>
            <a:r>
              <a:rPr lang="el-GR" dirty="0" smtClean="0"/>
              <a:t>·</a:t>
            </a:r>
            <a:r>
              <a:rPr lang="en-GB" dirty="0" smtClean="0"/>
              <a:t> </a:t>
            </a:r>
            <a:r>
              <a:rPr lang="en-GB" dirty="0" err="1" smtClean="0"/>
              <a:t>Arrian</a:t>
            </a:r>
            <a:r>
              <a:rPr lang="en-GB" dirty="0" smtClean="0"/>
              <a:t> </a:t>
            </a:r>
            <a:r>
              <a:rPr lang="en-GB" dirty="0" err="1" smtClean="0"/>
              <a:t>Anab</a:t>
            </a:r>
            <a:r>
              <a:rPr lang="en-GB" dirty="0" smtClean="0"/>
              <a:t>. 1.11.1</a:t>
            </a:r>
            <a:endParaRPr lang="en-GB" dirty="0"/>
          </a:p>
        </p:txBody>
      </p:sp>
    </p:spTree>
    <p:extLst>
      <p:ext uri="{BB962C8B-B14F-4D97-AF65-F5344CB8AC3E}">
        <p14:creationId xmlns:p14="http://schemas.microsoft.com/office/powerpoint/2010/main" val="589214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Olympics after </a:t>
            </a:r>
            <a:r>
              <a:rPr lang="en-GB" dirty="0" err="1" smtClean="0"/>
              <a:t>Archelaus</a:t>
            </a:r>
            <a:endParaRPr lang="en-GB" dirty="0"/>
          </a:p>
        </p:txBody>
      </p:sp>
      <p:sp>
        <p:nvSpPr>
          <p:cNvPr id="3" name="Content Placeholder 2"/>
          <p:cNvSpPr>
            <a:spLocks noGrp="1"/>
          </p:cNvSpPr>
          <p:nvPr>
            <p:ph sz="half" idx="1"/>
          </p:nvPr>
        </p:nvSpPr>
        <p:spPr/>
        <p:txBody>
          <a:bodyPr>
            <a:normAutofit lnSpcReduction="10000"/>
          </a:bodyPr>
          <a:lstStyle/>
          <a:p>
            <a:r>
              <a:rPr lang="en-GB" dirty="0"/>
              <a:t>To Philip, however, who had just taken Potidaea, there came three messages at the same time: [5] the first that </a:t>
            </a:r>
            <a:r>
              <a:rPr lang="en-GB" dirty="0" err="1"/>
              <a:t>Parmenio</a:t>
            </a:r>
            <a:r>
              <a:rPr lang="en-GB" dirty="0"/>
              <a:t> had conquered the Illyrians in a great battle, the second that his race-horse had won a victory at the </a:t>
            </a:r>
            <a:r>
              <a:rPr lang="en-GB" dirty="0" err="1"/>
              <a:t>Olympicgames</a:t>
            </a:r>
            <a:r>
              <a:rPr lang="en-GB" dirty="0"/>
              <a:t>, while a third announced the birth of Alexander. These things delighted him, of course, and the seers raised his spirits still higher by declaring that the son whose birth coincided with three victories would be always victorious</a:t>
            </a:r>
            <a:r>
              <a:rPr lang="en-GB" dirty="0" smtClean="0"/>
              <a:t>. </a:t>
            </a:r>
            <a:r>
              <a:rPr lang="en-GB" dirty="0" err="1" smtClean="0"/>
              <a:t>Plut</a:t>
            </a:r>
            <a:r>
              <a:rPr lang="en-GB" dirty="0" smtClean="0"/>
              <a:t>. Alex. 3.5</a:t>
            </a:r>
            <a:endParaRPr lang="en-GB" dirty="0"/>
          </a:p>
        </p:txBody>
      </p:sp>
      <p:graphicFrame>
        <p:nvGraphicFramePr>
          <p:cNvPr id="7" name="Content Placeholder 6"/>
          <p:cNvGraphicFramePr>
            <a:graphicFrameLocks noGrp="1"/>
          </p:cNvGraphicFramePr>
          <p:nvPr>
            <p:ph sz="half" idx="2"/>
            <p:extLst>
              <p:ext uri="{D42A27DB-BD31-4B8C-83A1-F6EECF244321}">
                <p14:modId xmlns:p14="http://schemas.microsoft.com/office/powerpoint/2010/main" val="4271920177"/>
              </p:ext>
            </p:extLst>
          </p:nvPr>
        </p:nvGraphicFramePr>
        <p:xfrm>
          <a:off x="5654675" y="2055813"/>
          <a:ext cx="4395788" cy="3337560"/>
        </p:xfrm>
        <a:graphic>
          <a:graphicData uri="http://schemas.openxmlformats.org/drawingml/2006/table">
            <a:tbl>
              <a:tblPr firstRow="1" bandRow="1">
                <a:tableStyleId>{5C22544A-7EE6-4342-B048-85BDC9FD1C3A}</a:tableStyleId>
              </a:tblPr>
              <a:tblGrid>
                <a:gridCol w="2197894"/>
                <a:gridCol w="2197894"/>
              </a:tblGrid>
              <a:tr h="370840">
                <a:tc>
                  <a:txBody>
                    <a:bodyPr/>
                    <a:lstStyle/>
                    <a:p>
                      <a:r>
                        <a:rPr lang="en-GB" dirty="0" smtClean="0"/>
                        <a:t>Year</a:t>
                      </a:r>
                      <a:endParaRPr lang="en-GB" dirty="0"/>
                    </a:p>
                  </a:txBody>
                  <a:tcPr/>
                </a:tc>
                <a:tc>
                  <a:txBody>
                    <a:bodyPr/>
                    <a:lstStyle/>
                    <a:p>
                      <a:r>
                        <a:rPr lang="en-GB" dirty="0" smtClean="0"/>
                        <a:t>Event</a:t>
                      </a:r>
                      <a:endParaRPr lang="en-GB" dirty="0"/>
                    </a:p>
                  </a:txBody>
                  <a:tcPr/>
                </a:tc>
              </a:tr>
              <a:tr h="370840">
                <a:tc>
                  <a:txBody>
                    <a:bodyPr/>
                    <a:lstStyle/>
                    <a:p>
                      <a:pPr>
                        <a:lnSpc>
                          <a:spcPct val="107000"/>
                        </a:lnSpc>
                        <a:spcAft>
                          <a:spcPts val="0"/>
                        </a:spcAft>
                      </a:pPr>
                      <a:r>
                        <a:rPr lang="en-GB" sz="1800" dirty="0">
                          <a:solidFill>
                            <a:schemeClr val="bg1"/>
                          </a:solidFill>
                          <a:effectLst/>
                          <a:latin typeface="+mn-lt"/>
                          <a:ea typeface="Calibri" panose="020F0502020204030204" pitchFamily="34" charset="0"/>
                          <a:cs typeface="Times New Roman" panose="02020603050405020304" pitchFamily="18" charset="0"/>
                        </a:rPr>
                        <a:t>328 BC</a:t>
                      </a:r>
                    </a:p>
                  </a:txBody>
                  <a:tcPr marL="60960" marR="60960" marT="30480" marB="30480" anchor="ctr"/>
                </a:tc>
                <a:tc>
                  <a:txBody>
                    <a:bodyPr/>
                    <a:lstStyle/>
                    <a:p>
                      <a:pPr>
                        <a:lnSpc>
                          <a:spcPct val="107000"/>
                        </a:lnSpc>
                        <a:spcAft>
                          <a:spcPts val="0"/>
                        </a:spcAft>
                      </a:pPr>
                      <a:r>
                        <a:rPr lang="en-GB" sz="1800" u="none" strike="noStrike" dirty="0">
                          <a:solidFill>
                            <a:schemeClr val="bg1"/>
                          </a:solidFill>
                          <a:effectLst/>
                          <a:latin typeface="+mn-lt"/>
                          <a:ea typeface="Calibri" panose="020F0502020204030204" pitchFamily="34" charset="0"/>
                          <a:cs typeface="Times New Roman" panose="02020603050405020304" pitchFamily="18" charset="0"/>
                        </a:rPr>
                        <a:t>stadion</a:t>
                      </a:r>
                      <a:endParaRPr lang="en-GB" sz="1800" dirty="0">
                        <a:solidFill>
                          <a:schemeClr val="bg1"/>
                        </a:solidFill>
                        <a:effectLst/>
                        <a:latin typeface="+mn-lt"/>
                        <a:ea typeface="Calibri" panose="020F0502020204030204" pitchFamily="34" charset="0"/>
                        <a:cs typeface="Times New Roman" panose="02020603050405020304" pitchFamily="18" charset="0"/>
                      </a:endParaRPr>
                    </a:p>
                  </a:txBody>
                  <a:tcPr marL="60960" marR="60960" marT="30480" marB="30480" anchor="ctr"/>
                </a:tc>
              </a:tr>
              <a:tr h="370840">
                <a:tc>
                  <a:txBody>
                    <a:bodyPr/>
                    <a:lstStyle/>
                    <a:p>
                      <a:pPr>
                        <a:lnSpc>
                          <a:spcPct val="107000"/>
                        </a:lnSpc>
                        <a:spcAft>
                          <a:spcPts val="0"/>
                        </a:spcAft>
                      </a:pPr>
                      <a:r>
                        <a:rPr lang="en-GB" sz="1800" dirty="0">
                          <a:solidFill>
                            <a:schemeClr val="bg1"/>
                          </a:solidFill>
                          <a:effectLst/>
                          <a:latin typeface="+mn-lt"/>
                          <a:ea typeface="Calibri" panose="020F0502020204030204" pitchFamily="34" charset="0"/>
                          <a:cs typeface="Times New Roman" panose="02020603050405020304" pitchFamily="18" charset="0"/>
                        </a:rPr>
                        <a:t>304 BC</a:t>
                      </a:r>
                    </a:p>
                  </a:txBody>
                  <a:tcPr marL="60960" marR="60960" marT="30480" marB="30480" anchor="ctr"/>
                </a:tc>
                <a:tc>
                  <a:txBody>
                    <a:bodyPr/>
                    <a:lstStyle/>
                    <a:p>
                      <a:pPr>
                        <a:lnSpc>
                          <a:spcPct val="107000"/>
                        </a:lnSpc>
                        <a:spcAft>
                          <a:spcPts val="0"/>
                        </a:spcAft>
                      </a:pPr>
                      <a:r>
                        <a:rPr lang="en-GB" sz="1800" u="none" strike="noStrike" dirty="0">
                          <a:solidFill>
                            <a:schemeClr val="bg1"/>
                          </a:solidFill>
                          <a:effectLst/>
                          <a:latin typeface="+mn-lt"/>
                          <a:ea typeface="Calibri" panose="020F0502020204030204" pitchFamily="34" charset="0"/>
                          <a:cs typeface="Times New Roman" panose="02020603050405020304" pitchFamily="18" charset="0"/>
                        </a:rPr>
                        <a:t>Tethrippon</a:t>
                      </a:r>
                      <a:endParaRPr lang="en-GB" sz="1800" dirty="0">
                        <a:solidFill>
                          <a:schemeClr val="bg1"/>
                        </a:solidFill>
                        <a:effectLst/>
                        <a:latin typeface="+mn-lt"/>
                        <a:ea typeface="Calibri" panose="020F0502020204030204" pitchFamily="34" charset="0"/>
                        <a:cs typeface="Times New Roman" panose="02020603050405020304" pitchFamily="18" charset="0"/>
                      </a:endParaRPr>
                    </a:p>
                  </a:txBody>
                  <a:tcPr marL="60960" marR="60960" marT="30480" marB="30480" anchor="ctr"/>
                </a:tc>
              </a:tr>
              <a:tr h="370840">
                <a:tc>
                  <a:txBody>
                    <a:bodyPr/>
                    <a:lstStyle/>
                    <a:p>
                      <a:r>
                        <a:rPr lang="en-GB" sz="1800" dirty="0">
                          <a:solidFill>
                            <a:schemeClr val="bg1"/>
                          </a:solidFill>
                          <a:effectLst/>
                          <a:latin typeface="+mn-lt"/>
                        </a:rPr>
                        <a:t>292 BC</a:t>
                      </a:r>
                    </a:p>
                  </a:txBody>
                  <a:tcPr anchor="ctr"/>
                </a:tc>
                <a:tc>
                  <a:txBody>
                    <a:bodyPr/>
                    <a:lstStyle/>
                    <a:p>
                      <a:r>
                        <a:rPr lang="en-GB" sz="1800" u="none" strike="noStrike" dirty="0" smtClean="0">
                          <a:solidFill>
                            <a:schemeClr val="bg1"/>
                          </a:solidFill>
                          <a:effectLst/>
                          <a:latin typeface="+mn-lt"/>
                        </a:rPr>
                        <a:t>Stadion</a:t>
                      </a:r>
                      <a:endParaRPr lang="en-GB" sz="1800" dirty="0">
                        <a:solidFill>
                          <a:schemeClr val="bg1"/>
                        </a:solidFill>
                        <a:effectLst/>
                        <a:latin typeface="+mn-lt"/>
                      </a:endParaRPr>
                    </a:p>
                  </a:txBody>
                  <a:tcPr anchor="ctr"/>
                </a:tc>
              </a:tr>
              <a:tr h="370840">
                <a:tc>
                  <a:txBody>
                    <a:bodyPr/>
                    <a:lstStyle/>
                    <a:p>
                      <a:r>
                        <a:rPr lang="en-GB" sz="1800" dirty="0">
                          <a:solidFill>
                            <a:schemeClr val="bg1"/>
                          </a:solidFill>
                          <a:effectLst/>
                          <a:latin typeface="+mn-lt"/>
                        </a:rPr>
                        <a:t>288 BC</a:t>
                      </a:r>
                    </a:p>
                  </a:txBody>
                  <a:tcPr anchor="ctr"/>
                </a:tc>
                <a:tc>
                  <a:txBody>
                    <a:bodyPr/>
                    <a:lstStyle/>
                    <a:p>
                      <a:r>
                        <a:rPr lang="en-GB" sz="1800" u="none" strike="noStrike" dirty="0">
                          <a:solidFill>
                            <a:schemeClr val="bg1"/>
                          </a:solidFill>
                          <a:effectLst/>
                          <a:latin typeface="+mn-lt"/>
                        </a:rPr>
                        <a:t>stadion</a:t>
                      </a:r>
                      <a:endParaRPr lang="en-GB" sz="1800" dirty="0">
                        <a:solidFill>
                          <a:schemeClr val="bg1"/>
                        </a:solidFill>
                        <a:effectLst/>
                        <a:latin typeface="+mn-lt"/>
                      </a:endParaRPr>
                    </a:p>
                  </a:txBody>
                  <a:tcPr anchor="ctr"/>
                </a:tc>
              </a:tr>
              <a:tr h="370840">
                <a:tc>
                  <a:txBody>
                    <a:bodyPr/>
                    <a:lstStyle/>
                    <a:p>
                      <a:r>
                        <a:rPr lang="en-GB" sz="1800" dirty="0">
                          <a:solidFill>
                            <a:schemeClr val="bg1"/>
                          </a:solidFill>
                          <a:effectLst/>
                          <a:latin typeface="+mn-lt"/>
                        </a:rPr>
                        <a:t>268 BC</a:t>
                      </a:r>
                    </a:p>
                  </a:txBody>
                  <a:tcPr anchor="ctr"/>
                </a:tc>
                <a:tc>
                  <a:txBody>
                    <a:bodyPr/>
                    <a:lstStyle/>
                    <a:p>
                      <a:r>
                        <a:rPr lang="en-GB" sz="1800" u="none" strike="noStrike" dirty="0">
                          <a:solidFill>
                            <a:schemeClr val="bg1"/>
                          </a:solidFill>
                          <a:effectLst/>
                          <a:latin typeface="+mn-lt"/>
                        </a:rPr>
                        <a:t>stadion</a:t>
                      </a:r>
                      <a:endParaRPr lang="en-GB" sz="1800" dirty="0">
                        <a:solidFill>
                          <a:schemeClr val="bg1"/>
                        </a:solidFill>
                        <a:effectLst/>
                        <a:latin typeface="+mn-lt"/>
                      </a:endParaRPr>
                    </a:p>
                  </a:txBody>
                  <a:tcPr anchor="ctr"/>
                </a:tc>
              </a:tr>
              <a:tr h="370840">
                <a:tc>
                  <a:txBody>
                    <a:bodyPr/>
                    <a:lstStyle/>
                    <a:p>
                      <a:r>
                        <a:rPr lang="en-GB" sz="1800" dirty="0">
                          <a:solidFill>
                            <a:schemeClr val="bg1"/>
                          </a:solidFill>
                          <a:effectLst/>
                          <a:latin typeface="+mn-lt"/>
                        </a:rPr>
                        <a:t>268 BC</a:t>
                      </a:r>
                    </a:p>
                  </a:txBody>
                  <a:tcPr anchor="ctr"/>
                </a:tc>
                <a:tc>
                  <a:txBody>
                    <a:bodyPr/>
                    <a:lstStyle/>
                    <a:p>
                      <a:r>
                        <a:rPr lang="en-GB" sz="1800" dirty="0">
                          <a:solidFill>
                            <a:schemeClr val="bg1"/>
                          </a:solidFill>
                          <a:effectLst/>
                          <a:latin typeface="+mn-lt"/>
                        </a:rPr>
                        <a:t>Foals' </a:t>
                      </a:r>
                      <a:r>
                        <a:rPr lang="en-GB" sz="1800" u="none" strike="noStrike" dirty="0">
                          <a:solidFill>
                            <a:schemeClr val="bg1"/>
                          </a:solidFill>
                          <a:effectLst/>
                          <a:latin typeface="+mn-lt"/>
                        </a:rPr>
                        <a:t>Tethrippon</a:t>
                      </a:r>
                      <a:endParaRPr lang="en-GB" sz="1800" dirty="0">
                        <a:solidFill>
                          <a:schemeClr val="bg1"/>
                        </a:solidFill>
                        <a:effectLst/>
                        <a:latin typeface="+mn-lt"/>
                      </a:endParaRPr>
                    </a:p>
                  </a:txBody>
                  <a:tcPr anchor="ctr"/>
                </a:tc>
              </a:tr>
              <a:tr h="370840">
                <a:tc>
                  <a:txBody>
                    <a:bodyPr/>
                    <a:lstStyle/>
                    <a:p>
                      <a:r>
                        <a:rPr lang="en-GB" sz="1800" dirty="0">
                          <a:solidFill>
                            <a:schemeClr val="bg1"/>
                          </a:solidFill>
                          <a:effectLst/>
                          <a:latin typeface="+mn-lt"/>
                        </a:rPr>
                        <a:t>264 BC</a:t>
                      </a:r>
                    </a:p>
                  </a:txBody>
                  <a:tcPr anchor="ctr"/>
                </a:tc>
                <a:tc>
                  <a:txBody>
                    <a:bodyPr/>
                    <a:lstStyle/>
                    <a:p>
                      <a:r>
                        <a:rPr lang="en-GB" sz="1800" dirty="0">
                          <a:solidFill>
                            <a:schemeClr val="bg1"/>
                          </a:solidFill>
                          <a:effectLst/>
                          <a:latin typeface="+mn-lt"/>
                        </a:rPr>
                        <a:t>Colts' </a:t>
                      </a:r>
                      <a:r>
                        <a:rPr lang="en-GB" sz="1800" u="none" strike="noStrike" dirty="0" err="1">
                          <a:solidFill>
                            <a:schemeClr val="bg1"/>
                          </a:solidFill>
                          <a:effectLst/>
                          <a:latin typeface="+mn-lt"/>
                        </a:rPr>
                        <a:t>Synoris</a:t>
                      </a:r>
                      <a:endParaRPr lang="en-GB" sz="1800" dirty="0">
                        <a:solidFill>
                          <a:schemeClr val="bg1"/>
                        </a:solidFill>
                        <a:effectLst/>
                        <a:latin typeface="+mn-lt"/>
                      </a:endParaRPr>
                    </a:p>
                  </a:txBody>
                  <a:tcPr anchor="ctr"/>
                </a:tc>
              </a:tr>
              <a:tr h="370840">
                <a:tc>
                  <a:txBody>
                    <a:bodyPr/>
                    <a:lstStyle/>
                    <a:p>
                      <a:r>
                        <a:rPr lang="en-GB" sz="1800" dirty="0">
                          <a:solidFill>
                            <a:schemeClr val="bg1"/>
                          </a:solidFill>
                          <a:effectLst/>
                          <a:latin typeface="+mn-lt"/>
                        </a:rPr>
                        <a:t>264 BC</a:t>
                      </a:r>
                    </a:p>
                  </a:txBody>
                  <a:tcPr anchor="ctr"/>
                </a:tc>
                <a:tc>
                  <a:txBody>
                    <a:bodyPr/>
                    <a:lstStyle/>
                    <a:p>
                      <a:r>
                        <a:rPr lang="en-GB" sz="1800" u="none" strike="noStrike" dirty="0" err="1">
                          <a:solidFill>
                            <a:schemeClr val="bg1"/>
                          </a:solidFill>
                          <a:effectLst/>
                          <a:latin typeface="+mn-lt"/>
                        </a:rPr>
                        <a:t>Synoris</a:t>
                      </a:r>
                      <a:endParaRPr lang="en-GB" sz="1800" dirty="0">
                        <a:solidFill>
                          <a:schemeClr val="bg1"/>
                        </a:solidFill>
                        <a:effectLst/>
                        <a:latin typeface="+mn-lt"/>
                      </a:endParaRPr>
                    </a:p>
                  </a:txBody>
                  <a:tcPr anchor="ctr"/>
                </a:tc>
              </a:tr>
            </a:tbl>
          </a:graphicData>
        </a:graphic>
      </p:graphicFrame>
      <p:pic>
        <p:nvPicPr>
          <p:cNvPr id="8" name="Picture 7"/>
          <p:cNvPicPr>
            <a:picLocks noChangeAspect="1"/>
          </p:cNvPicPr>
          <p:nvPr/>
        </p:nvPicPr>
        <p:blipFill>
          <a:blip r:embed="rId2"/>
          <a:stretch>
            <a:fillRect/>
          </a:stretch>
        </p:blipFill>
        <p:spPr>
          <a:xfrm>
            <a:off x="8196146" y="31866"/>
            <a:ext cx="3865524" cy="1821382"/>
          </a:xfrm>
          <a:prstGeom prst="rect">
            <a:avLst/>
          </a:prstGeom>
        </p:spPr>
      </p:pic>
    </p:spTree>
    <p:extLst>
      <p:ext uri="{BB962C8B-B14F-4D97-AF65-F5344CB8AC3E}">
        <p14:creationId xmlns:p14="http://schemas.microsoft.com/office/powerpoint/2010/main" val="2913689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Archelaus</a:t>
            </a:r>
            <a:r>
              <a:rPr lang="en-GB" dirty="0" smtClean="0"/>
              <a:t> and Athens</a:t>
            </a:r>
            <a:endParaRPr lang="en-GB" dirty="0"/>
          </a:p>
        </p:txBody>
      </p:sp>
      <p:sp>
        <p:nvSpPr>
          <p:cNvPr id="3" name="Content Placeholder 2"/>
          <p:cNvSpPr>
            <a:spLocks noGrp="1"/>
          </p:cNvSpPr>
          <p:nvPr>
            <p:ph sz="half" idx="1"/>
          </p:nvPr>
        </p:nvSpPr>
        <p:spPr>
          <a:xfrm>
            <a:off x="0" y="1168402"/>
            <a:ext cx="4396339" cy="4195763"/>
          </a:xfrm>
        </p:spPr>
        <p:txBody>
          <a:bodyPr/>
          <a:lstStyle/>
          <a:p>
            <a:r>
              <a:rPr lang="en-GB" b="1" dirty="0" err="1">
                <a:effectLst>
                  <a:outerShdw blurRad="38100" dist="38100" dir="2700000" algn="tl">
                    <a:srgbClr val="000000">
                      <a:alpha val="43137"/>
                    </a:srgbClr>
                  </a:outerShdw>
                </a:effectLst>
              </a:rPr>
              <a:t>Archelaos</a:t>
            </a:r>
            <a:r>
              <a:rPr lang="en-GB" b="1" dirty="0">
                <a:effectLst>
                  <a:outerShdw blurRad="38100" dist="38100" dir="2700000" algn="tl">
                    <a:srgbClr val="000000">
                      <a:alpha val="43137"/>
                    </a:srgbClr>
                  </a:outerShdw>
                </a:effectLst>
              </a:rPr>
              <a:t> has been a good man towards the Athenians, in the past and in the present.</a:t>
            </a:r>
            <a:r>
              <a:rPr lang="en-GB" dirty="0"/>
              <a:t> He took care of the ship builders who sailed out and sent them to the shipyard in … and also put them up in that camp and gave them timber and oars and whatever other goods they asked of him. IG I</a:t>
            </a:r>
            <a:r>
              <a:rPr lang="en-GB" baseline="30000" dirty="0"/>
              <a:t>3</a:t>
            </a:r>
            <a:r>
              <a:rPr lang="en-GB" dirty="0"/>
              <a:t> 117</a:t>
            </a:r>
          </a:p>
          <a:p>
            <a:endParaRPr lang="en-GB" dirty="0"/>
          </a:p>
        </p:txBody>
      </p:sp>
      <p:sp>
        <p:nvSpPr>
          <p:cNvPr id="4" name="Content Placeholder 3"/>
          <p:cNvSpPr>
            <a:spLocks noGrp="1"/>
          </p:cNvSpPr>
          <p:nvPr>
            <p:ph sz="half" idx="2"/>
          </p:nvPr>
        </p:nvSpPr>
        <p:spPr>
          <a:xfrm>
            <a:off x="4396339" y="1168402"/>
            <a:ext cx="4396341" cy="4200245"/>
          </a:xfrm>
        </p:spPr>
        <p:txBody>
          <a:bodyPr/>
          <a:lstStyle/>
          <a:p>
            <a:r>
              <a:rPr lang="en-GB" dirty="0"/>
              <a:t>Then I imported oars to your troops in Samos, when the Four Hundred had already taken over here. </a:t>
            </a:r>
            <a:r>
              <a:rPr lang="en-GB" b="1" dirty="0"/>
              <a:t>For </a:t>
            </a:r>
            <a:r>
              <a:rPr lang="en-GB" b="1" dirty="0" err="1"/>
              <a:t>Archelaos</a:t>
            </a:r>
            <a:r>
              <a:rPr lang="en-GB" b="1" dirty="0"/>
              <a:t> was my family’s </a:t>
            </a:r>
            <a:r>
              <a:rPr lang="en-GB" b="1" i="1" dirty="0" err="1"/>
              <a:t>xenos</a:t>
            </a:r>
            <a:r>
              <a:rPr lang="en-GB" b="1" i="1" dirty="0"/>
              <a:t> and he </a:t>
            </a:r>
            <a:r>
              <a:rPr lang="en-GB" b="1" dirty="0"/>
              <a:t>gave me rights to cut and export as many as I wished</a:t>
            </a:r>
            <a:r>
              <a:rPr lang="en-GB" dirty="0"/>
              <a:t>. I imported those oars, and at a price of five </a:t>
            </a:r>
            <a:r>
              <a:rPr lang="en-GB" i="1" dirty="0" err="1"/>
              <a:t>drachmai</a:t>
            </a:r>
            <a:r>
              <a:rPr lang="en-GB" i="1" dirty="0"/>
              <a:t>, because I did not want to sell them at </a:t>
            </a:r>
            <a:r>
              <a:rPr lang="en-GB" dirty="0"/>
              <a:t>a higher price than they cost me. </a:t>
            </a:r>
            <a:r>
              <a:rPr lang="en-GB" dirty="0" err="1"/>
              <a:t>Andocides</a:t>
            </a:r>
            <a:r>
              <a:rPr lang="en-GB" dirty="0"/>
              <a:t> 2.11.</a:t>
            </a:r>
          </a:p>
          <a:p>
            <a:endParaRPr lang="en-GB" dirty="0"/>
          </a:p>
        </p:txBody>
      </p:sp>
      <p:sp>
        <p:nvSpPr>
          <p:cNvPr id="6" name="TextBox 5"/>
          <p:cNvSpPr txBox="1"/>
          <p:nvPr/>
        </p:nvSpPr>
        <p:spPr>
          <a:xfrm>
            <a:off x="8642195" y="1282390"/>
            <a:ext cx="3439315" cy="5355312"/>
          </a:xfrm>
          <a:prstGeom prst="rect">
            <a:avLst/>
          </a:prstGeom>
          <a:noFill/>
        </p:spPr>
        <p:txBody>
          <a:bodyPr wrap="square" rtlCol="0">
            <a:spAutoFit/>
          </a:bodyPr>
          <a:lstStyle/>
          <a:p>
            <a:r>
              <a:rPr lang="en-GB" dirty="0" err="1"/>
              <a:t>Archelaus</a:t>
            </a:r>
            <a:r>
              <a:rPr lang="en-GB" dirty="0"/>
              <a:t>, the king of the Macedonians,</a:t>
            </a:r>
            <a:r>
              <a:rPr lang="en-GB" baseline="30000" dirty="0">
                <a:hlinkClick r:id="rId2"/>
              </a:rPr>
              <a:t>1</a:t>
            </a:r>
            <a:r>
              <a:rPr lang="en-GB" dirty="0"/>
              <a:t> since the people of </a:t>
            </a:r>
            <a:r>
              <a:rPr lang="en-GB" dirty="0" err="1" smtClean="0">
                <a:hlinkClick r:id="rId3"/>
              </a:rPr>
              <a:t>Pydna</a:t>
            </a:r>
            <a:r>
              <a:rPr lang="en-GB" dirty="0" smtClean="0"/>
              <a:t> would </a:t>
            </a:r>
            <a:r>
              <a:rPr lang="en-GB" dirty="0"/>
              <a:t>not obey his orders, laid siege to the city with a great army. </a:t>
            </a:r>
            <a:r>
              <a:rPr lang="en-GB" b="1" u="sng" dirty="0"/>
              <a:t>He received reinforcement also from </a:t>
            </a:r>
            <a:r>
              <a:rPr lang="en-GB" b="1" u="sng" dirty="0" err="1"/>
              <a:t>Theramenes</a:t>
            </a:r>
            <a:r>
              <a:rPr lang="en-GB" b="1" u="sng" dirty="0"/>
              <a:t>, who brought a fleet</a:t>
            </a:r>
            <a:r>
              <a:rPr lang="en-GB" dirty="0"/>
              <a:t>; but he, as the siege dragged on, sailed to </a:t>
            </a:r>
            <a:r>
              <a:rPr lang="en-GB" dirty="0">
                <a:hlinkClick r:id="rId4"/>
              </a:rPr>
              <a:t>Thrace</a:t>
            </a:r>
            <a:r>
              <a:rPr lang="en-GB" dirty="0"/>
              <a:t>, where he joined Thrasybulus who was commander of the entire fleet. [2] </a:t>
            </a:r>
            <a:r>
              <a:rPr lang="en-GB" dirty="0" err="1"/>
              <a:t>Archelaus</a:t>
            </a:r>
            <a:r>
              <a:rPr lang="en-GB" dirty="0"/>
              <a:t> now pressed the siege of </a:t>
            </a:r>
            <a:r>
              <a:rPr lang="en-GB" dirty="0" err="1">
                <a:hlinkClick r:id="rId5"/>
              </a:rPr>
              <a:t>Pydna</a:t>
            </a:r>
            <a:r>
              <a:rPr lang="en-GB" dirty="0"/>
              <a:t> more vigorously, and after reducing it he removed the city some twenty </a:t>
            </a:r>
            <a:r>
              <a:rPr lang="en-GB" dirty="0" err="1"/>
              <a:t>stades</a:t>
            </a:r>
            <a:r>
              <a:rPr lang="en-GB" dirty="0"/>
              <a:t> distant from the sea</a:t>
            </a:r>
            <a:r>
              <a:rPr lang="en-GB" dirty="0" smtClean="0"/>
              <a:t>. </a:t>
            </a:r>
            <a:r>
              <a:rPr lang="en-GB" dirty="0" err="1" smtClean="0"/>
              <a:t>Diod</a:t>
            </a:r>
            <a:r>
              <a:rPr lang="en-GB" dirty="0" smtClean="0"/>
              <a:t>. 13.49</a:t>
            </a:r>
            <a:endParaRPr lang="en-GB" dirty="0"/>
          </a:p>
        </p:txBody>
      </p:sp>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07509" y="4305221"/>
            <a:ext cx="5075888" cy="2355212"/>
          </a:xfrm>
          <a:prstGeom prst="rect">
            <a:avLst/>
          </a:prstGeom>
        </p:spPr>
      </p:pic>
    </p:spTree>
    <p:extLst>
      <p:ext uri="{BB962C8B-B14F-4D97-AF65-F5344CB8AC3E}">
        <p14:creationId xmlns:p14="http://schemas.microsoft.com/office/powerpoint/2010/main" val="31017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46111" y="452718"/>
            <a:ext cx="11205436" cy="1400530"/>
          </a:xfrm>
        </p:spPr>
        <p:txBody>
          <a:bodyPr/>
          <a:lstStyle/>
          <a:p>
            <a:r>
              <a:rPr lang="en-GB" dirty="0" err="1" smtClean="0"/>
              <a:t>Archelaus</a:t>
            </a:r>
            <a:r>
              <a:rPr lang="en-GB" dirty="0" smtClean="0"/>
              <a:t> &amp;Athenian Art and Literature</a:t>
            </a:r>
            <a:endParaRPr lang="en-GB" dirty="0"/>
          </a:p>
        </p:txBody>
      </p:sp>
      <p:pic>
        <p:nvPicPr>
          <p:cNvPr id="6" name="Picture 5"/>
          <p:cNvPicPr>
            <a:picLocks noChangeAspect="1"/>
          </p:cNvPicPr>
          <p:nvPr/>
        </p:nvPicPr>
        <p:blipFill>
          <a:blip r:embed="rId2"/>
          <a:stretch>
            <a:fillRect/>
          </a:stretch>
        </p:blipFill>
        <p:spPr>
          <a:xfrm>
            <a:off x="339374" y="1371600"/>
            <a:ext cx="1306325" cy="1739590"/>
          </a:xfrm>
          <a:prstGeom prst="rect">
            <a:avLst/>
          </a:prstGeom>
        </p:spPr>
      </p:pic>
      <p:sp>
        <p:nvSpPr>
          <p:cNvPr id="7" name="TextBox 6"/>
          <p:cNvSpPr txBox="1"/>
          <p:nvPr/>
        </p:nvSpPr>
        <p:spPr>
          <a:xfrm>
            <a:off x="468351" y="3401122"/>
            <a:ext cx="1167307" cy="369332"/>
          </a:xfrm>
          <a:prstGeom prst="rect">
            <a:avLst/>
          </a:prstGeom>
          <a:noFill/>
        </p:spPr>
        <p:txBody>
          <a:bodyPr wrap="none" rtlCol="0">
            <a:spAutoFit/>
          </a:bodyPr>
          <a:lstStyle/>
          <a:p>
            <a:r>
              <a:rPr lang="en-GB" dirty="0" smtClean="0"/>
              <a:t>Euripides</a:t>
            </a:r>
            <a:endParaRPr lang="en-GB" dirty="0"/>
          </a:p>
        </p:txBody>
      </p:sp>
      <p:sp>
        <p:nvSpPr>
          <p:cNvPr id="8" name="Rectangle 7"/>
          <p:cNvSpPr/>
          <p:nvPr/>
        </p:nvSpPr>
        <p:spPr>
          <a:xfrm>
            <a:off x="2891882" y="3159456"/>
            <a:ext cx="6096000" cy="1754326"/>
          </a:xfrm>
          <a:prstGeom prst="rect">
            <a:avLst/>
          </a:prstGeom>
          <a:ln w="38100">
            <a:solidFill>
              <a:schemeClr val="accent1"/>
            </a:solidFill>
          </a:ln>
        </p:spPr>
        <p:txBody>
          <a:bodyPr>
            <a:spAutoFit/>
          </a:bodyPr>
          <a:lstStyle/>
          <a:p>
            <a:r>
              <a:rPr lang="en-GB" dirty="0"/>
              <a:t>It is true that in some tragedies one or two of the names are familiar and the rest invented; indeed in some they are all invented, </a:t>
            </a:r>
            <a:r>
              <a:rPr lang="en-GB" b="1" u="sng" dirty="0"/>
              <a:t>as for instance in </a:t>
            </a:r>
            <a:r>
              <a:rPr lang="en-GB" b="1" u="sng" dirty="0" err="1"/>
              <a:t>Agathon's</a:t>
            </a:r>
            <a:r>
              <a:rPr lang="en-GB" b="1" u="sng" dirty="0"/>
              <a:t> </a:t>
            </a:r>
            <a:r>
              <a:rPr lang="en-GB" b="1" u="sng" dirty="0" err="1"/>
              <a:t>Antheus</a:t>
            </a:r>
            <a:r>
              <a:rPr lang="en-GB" b="1" u="sng" dirty="0"/>
              <a:t>, </a:t>
            </a:r>
            <a:r>
              <a:rPr lang="en-GB" dirty="0"/>
              <a:t>where both the incidents and the names are invented and yet it is none the less a favourite</a:t>
            </a:r>
            <a:r>
              <a:rPr lang="en-GB" dirty="0" smtClean="0"/>
              <a:t>. </a:t>
            </a:r>
            <a:r>
              <a:rPr lang="en-GB" dirty="0" err="1" smtClean="0"/>
              <a:t>Arist</a:t>
            </a:r>
            <a:r>
              <a:rPr lang="en-GB" dirty="0" smtClean="0"/>
              <a:t>. Poet. 1451b </a:t>
            </a:r>
            <a:endParaRPr lang="en-GB" dirty="0"/>
          </a:p>
        </p:txBody>
      </p:sp>
      <p:pic>
        <p:nvPicPr>
          <p:cNvPr id="9" name="Picture 8"/>
          <p:cNvPicPr>
            <a:picLocks noChangeAspect="1"/>
          </p:cNvPicPr>
          <p:nvPr/>
        </p:nvPicPr>
        <p:blipFill>
          <a:blip r:embed="rId3"/>
          <a:stretch>
            <a:fillRect/>
          </a:stretch>
        </p:blipFill>
        <p:spPr>
          <a:xfrm>
            <a:off x="3501482" y="1152983"/>
            <a:ext cx="4194717" cy="2006473"/>
          </a:xfrm>
          <a:prstGeom prst="rect">
            <a:avLst/>
          </a:prstGeom>
        </p:spPr>
      </p:pic>
      <p:sp>
        <p:nvSpPr>
          <p:cNvPr id="10" name="TextBox 9"/>
          <p:cNvSpPr txBox="1"/>
          <p:nvPr/>
        </p:nvSpPr>
        <p:spPr>
          <a:xfrm>
            <a:off x="7939947" y="1325880"/>
            <a:ext cx="2110887" cy="1477328"/>
          </a:xfrm>
          <a:prstGeom prst="rect">
            <a:avLst/>
          </a:prstGeom>
          <a:noFill/>
        </p:spPr>
        <p:txBody>
          <a:bodyPr wrap="square" rtlCol="0">
            <a:spAutoFit/>
          </a:bodyPr>
          <a:lstStyle/>
          <a:p>
            <a:r>
              <a:rPr lang="en-GB" dirty="0" err="1" smtClean="0"/>
              <a:t>Agathon</a:t>
            </a:r>
            <a:r>
              <a:rPr lang="en-GB" dirty="0" smtClean="0"/>
              <a:t> welcoming Alkibiades (Plato’s Symposium)</a:t>
            </a:r>
            <a:endParaRPr lang="en-GB" dirty="0"/>
          </a:p>
        </p:txBody>
      </p:sp>
      <p:sp>
        <p:nvSpPr>
          <p:cNvPr id="11" name="TextBox 10"/>
          <p:cNvSpPr txBox="1"/>
          <p:nvPr/>
        </p:nvSpPr>
        <p:spPr>
          <a:xfrm>
            <a:off x="5614172" y="5128764"/>
            <a:ext cx="6237375" cy="1754326"/>
          </a:xfrm>
          <a:prstGeom prst="rect">
            <a:avLst/>
          </a:prstGeom>
          <a:noFill/>
          <a:ln w="38100">
            <a:solidFill>
              <a:schemeClr val="accent3"/>
            </a:solidFill>
          </a:ln>
        </p:spPr>
        <p:txBody>
          <a:bodyPr wrap="square" rtlCol="0">
            <a:spAutoFit/>
          </a:bodyPr>
          <a:lstStyle/>
          <a:p>
            <a:r>
              <a:rPr lang="en-GB" dirty="0"/>
              <a:t>The gates of art having been now thrown open </a:t>
            </a:r>
            <a:r>
              <a:rPr lang="en-GB" dirty="0" smtClean="0"/>
              <a:t>by Zeuxis. </a:t>
            </a:r>
            <a:r>
              <a:rPr lang="en-GB" dirty="0" err="1" smtClean="0"/>
              <a:t>Apollodorus</a:t>
            </a:r>
            <a:r>
              <a:rPr lang="en-GB" dirty="0" smtClean="0"/>
              <a:t> </a:t>
            </a:r>
            <a:r>
              <a:rPr lang="en-GB" dirty="0"/>
              <a:t>they were entered by Zeuxis of Heraclea in the 4th year of the 95th Olympiad, who led forward400–397 </a:t>
            </a:r>
            <a:r>
              <a:rPr lang="en-GB" dirty="0" err="1"/>
              <a:t>b.c.</a:t>
            </a:r>
            <a:r>
              <a:rPr lang="en-GB" dirty="0"/>
              <a:t> the already not unadventurous paintbrush—for this is what we are still speaking of—to great glory. </a:t>
            </a:r>
            <a:r>
              <a:rPr lang="en-GB" dirty="0" smtClean="0"/>
              <a:t>Pliny NH 35.61</a:t>
            </a:r>
            <a:endParaRPr lang="en-GB" dirty="0"/>
          </a:p>
        </p:txBody>
      </p:sp>
    </p:spTree>
    <p:extLst>
      <p:ext uri="{BB962C8B-B14F-4D97-AF65-F5344CB8AC3E}">
        <p14:creationId xmlns:p14="http://schemas.microsoft.com/office/powerpoint/2010/main" val="12561225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77</TotalTime>
  <Words>799</Words>
  <Application>Microsoft Office PowerPoint</Application>
  <PresentationFormat>Widescreen</PresentationFormat>
  <Paragraphs>53</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Times New Roman</vt:lpstr>
      <vt:lpstr>Wingdings 3</vt:lpstr>
      <vt:lpstr>Ion</vt:lpstr>
      <vt:lpstr>Archelaus, Athens and Dion</vt:lpstr>
      <vt:lpstr>The problem of the sources</vt:lpstr>
      <vt:lpstr>Scholarship &amp; Religion in Macedon</vt:lpstr>
      <vt:lpstr>Epithets, deities and faces of gods</vt:lpstr>
      <vt:lpstr>Olympics, Scholarship and Archelaus</vt:lpstr>
      <vt:lpstr>Olympics after Archelaus</vt:lpstr>
      <vt:lpstr>Archelaus and Athens</vt:lpstr>
      <vt:lpstr>Archelaus &amp;Athenian Art and Literature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Archelaus, Athens and Dion</dc:title>
  <dc:creator>Errietta Bissa</dc:creator>
  <cp:lastModifiedBy>Errietta Bissa</cp:lastModifiedBy>
  <cp:revision>10</cp:revision>
  <dcterms:created xsi:type="dcterms:W3CDTF">2018-02-26T10:55:08Z</dcterms:created>
  <dcterms:modified xsi:type="dcterms:W3CDTF">2018-02-26T12:13:01Z</dcterms:modified>
</cp:coreProperties>
</file>