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57" r:id="rId3"/>
    <p:sldId id="258" r:id="rId4"/>
    <p:sldId id="259" r:id="rId5"/>
    <p:sldId id="263" r:id="rId6"/>
    <p:sldId id="264" r:id="rId7"/>
    <p:sldId id="260" r:id="rId8"/>
    <p:sldId id="262"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7EADD7-7368-4401-1F18-7A0A61DB4CB0}" v="789" dt="2024-03-10T11:35:01.1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theme" Target="theme/theme1.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viewProps" Target="viewProps.xml" Id="rId12" /><Relationship Type="http://schemas.openxmlformats.org/officeDocument/2006/relationships/slide" Target="slides/slide1.xml" Id="rId2" /><Relationship Type="http://schemas.microsoft.com/office/2015/10/relationships/revisionInfo" Target="revisionInfo.xml" Id="rId16"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presProps" Target="presProps.xml" Id="rId11" /><Relationship Type="http://schemas.openxmlformats.org/officeDocument/2006/relationships/slide" Target="slides/slide4.xml" Id="rId5" /><Relationship Type="http://schemas.openxmlformats.org/officeDocument/2006/relationships/slide" Target="slides/slide9.xml" Id="rId1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tableStyles" Target="tableStyles.xml" Id="rId14"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058BF-C5E1-4B52-BD8A-FD1AD5779347}"/>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FCD51F7-3CC3-4BB7-8291-B1789482E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D320447-D6C7-43E1-AE88-1FB66CC9C55E}"/>
              </a:ext>
            </a:extLst>
          </p:cNvPr>
          <p:cNvSpPr>
            <a:spLocks noGrp="1"/>
          </p:cNvSpPr>
          <p:nvPr>
            <p:ph type="dt" sz="half" idx="10"/>
          </p:nvPr>
        </p:nvSpPr>
        <p:spPr/>
        <p:txBody>
          <a:bodyPr/>
          <a:lstStyle/>
          <a:p>
            <a:fld id="{C43A76A3-ADC8-4477-8FC1-B9DD55D84908}" type="datetime1">
              <a:rPr lang="en-US" smtClean="0"/>
              <a:t>3/10/2024</a:t>
            </a:fld>
            <a:endParaRPr lang="en-US" dirty="0"/>
          </a:p>
        </p:txBody>
      </p:sp>
      <p:sp>
        <p:nvSpPr>
          <p:cNvPr id="5" name="Footer Placeholder 4">
            <a:extLst>
              <a:ext uri="{FF2B5EF4-FFF2-40B4-BE49-F238E27FC236}">
                <a16:creationId xmlns:a16="http://schemas.microsoft.com/office/drawing/2014/main" id="{6F5E17B6-E7FC-473A-8D5F-0E6B838EA7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4AF4E0-FDDB-42B9-862C-7BBC501CDAC5}"/>
              </a:ext>
            </a:extLst>
          </p:cNvPr>
          <p:cNvSpPr>
            <a:spLocks noGrp="1"/>
          </p:cNvSpPr>
          <p:nvPr>
            <p:ph type="sldNum" sz="quarter" idx="12"/>
          </p:nvPr>
        </p:nvSpPr>
        <p:spPr/>
        <p:txBody>
          <a:bodyPr/>
          <a:lstStyle/>
          <a:p>
            <a:fld id="{35747434-7036-48DB-A148-6B3D8EE75CDA}" type="slidenum">
              <a:rPr lang="en-US" smtClean="0"/>
              <a:t>‹#›</a:t>
            </a:fld>
            <a:endParaRPr lang="en-US" dirty="0"/>
          </a:p>
        </p:txBody>
      </p:sp>
    </p:spTree>
    <p:extLst>
      <p:ext uri="{BB962C8B-B14F-4D97-AF65-F5344CB8AC3E}">
        <p14:creationId xmlns:p14="http://schemas.microsoft.com/office/powerpoint/2010/main" val="3292866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6C8-0B4F-4655-A630-0B1D2540B7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78B888-85E0-4D92-903E-C3FE7E870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48916-250B-4232-BD7D-571FDE79F5E7}"/>
              </a:ext>
            </a:extLst>
          </p:cNvPr>
          <p:cNvSpPr>
            <a:spLocks noGrp="1"/>
          </p:cNvSpPr>
          <p:nvPr>
            <p:ph type="dt" sz="half" idx="10"/>
          </p:nvPr>
        </p:nvSpPr>
        <p:spPr/>
        <p:txBody>
          <a:bodyPr/>
          <a:lstStyle/>
          <a:p>
            <a:fld id="{DE7F49BE-398D-479A-8A7E-5DDBCA61EDCB}" type="datetime1">
              <a:rPr lang="en-US" smtClean="0"/>
              <a:t>3/10/2024</a:t>
            </a:fld>
            <a:endParaRPr lang="en-US"/>
          </a:p>
        </p:txBody>
      </p:sp>
      <p:sp>
        <p:nvSpPr>
          <p:cNvPr id="5" name="Footer Placeholder 4">
            <a:extLst>
              <a:ext uri="{FF2B5EF4-FFF2-40B4-BE49-F238E27FC236}">
                <a16:creationId xmlns:a16="http://schemas.microsoft.com/office/drawing/2014/main" id="{B6A8BFB4-647C-4104-B6D4-3346051C36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FA73F-2BE8-4370-AE90-58F4CE51FC5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318272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446D-9FAC-4157-A41A-51675C8BE929}"/>
              </a:ext>
            </a:extLst>
          </p:cNvPr>
          <p:cNvSpPr>
            <a:spLocks noGrp="1"/>
          </p:cNvSpPr>
          <p:nvPr>
            <p:ph type="title"/>
          </p:nvPr>
        </p:nvSpPr>
        <p:spPr>
          <a:xfrm>
            <a:off x="777240" y="1709738"/>
            <a:ext cx="10570210" cy="2758895"/>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2AF8D4A-8F93-4399-9546-64F286400D24}"/>
              </a:ext>
            </a:extLst>
          </p:cNvPr>
          <p:cNvSpPr>
            <a:spLocks noGrp="1"/>
          </p:cNvSpPr>
          <p:nvPr>
            <p:ph type="body" idx="1"/>
          </p:nvPr>
        </p:nvSpPr>
        <p:spPr>
          <a:xfrm>
            <a:off x="777240" y="4589463"/>
            <a:ext cx="1057021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9C2FD4-BF96-470C-8247-20DFAE1CF870}"/>
              </a:ext>
            </a:extLst>
          </p:cNvPr>
          <p:cNvSpPr>
            <a:spLocks noGrp="1"/>
          </p:cNvSpPr>
          <p:nvPr>
            <p:ph type="dt" sz="half" idx="10"/>
          </p:nvPr>
        </p:nvSpPr>
        <p:spPr/>
        <p:txBody>
          <a:bodyPr/>
          <a:lstStyle/>
          <a:p>
            <a:fld id="{CCD0C193-4974-4A1F-9C63-07D595E30D66}" type="datetime1">
              <a:rPr lang="en-US" smtClean="0"/>
              <a:t>3/10/2024</a:t>
            </a:fld>
            <a:endParaRPr lang="en-US"/>
          </a:p>
        </p:txBody>
      </p:sp>
      <p:sp>
        <p:nvSpPr>
          <p:cNvPr id="5" name="Footer Placeholder 4">
            <a:extLst>
              <a:ext uri="{FF2B5EF4-FFF2-40B4-BE49-F238E27FC236}">
                <a16:creationId xmlns:a16="http://schemas.microsoft.com/office/drawing/2014/main" id="{27175A2D-86C4-4467-BAB8-E9ED004D2C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442A4D-D9B2-4C82-95E4-B86F9F5F380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012315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B3AA-8C30-429E-B934-AF12204387B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915834E-691F-4728-88F5-A0C4696695EB}"/>
              </a:ext>
            </a:extLst>
          </p:cNvPr>
          <p:cNvSpPr>
            <a:spLocks noGrp="1"/>
          </p:cNvSpPr>
          <p:nvPr>
            <p:ph sz="half" idx="1"/>
          </p:nvPr>
        </p:nvSpPr>
        <p:spPr>
          <a:xfrm>
            <a:off x="777240" y="1825625"/>
            <a:ext cx="52425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3876374-880F-4E25-9F88-79E3C1AB1F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19BD69-B509-4FCE-95A8-ED03FFC8CC3C}"/>
              </a:ext>
            </a:extLst>
          </p:cNvPr>
          <p:cNvSpPr>
            <a:spLocks noGrp="1"/>
          </p:cNvSpPr>
          <p:nvPr>
            <p:ph type="dt" sz="half" idx="10"/>
          </p:nvPr>
        </p:nvSpPr>
        <p:spPr/>
        <p:txBody>
          <a:bodyPr/>
          <a:lstStyle/>
          <a:p>
            <a:fld id="{701AA87F-28D4-4BF0-B81F-877A89DFD5AC}" type="datetime1">
              <a:rPr lang="en-US" smtClean="0"/>
              <a:t>3/10/2024</a:t>
            </a:fld>
            <a:endParaRPr lang="en-US"/>
          </a:p>
        </p:txBody>
      </p:sp>
      <p:sp>
        <p:nvSpPr>
          <p:cNvPr id="6" name="Footer Placeholder 5">
            <a:extLst>
              <a:ext uri="{FF2B5EF4-FFF2-40B4-BE49-F238E27FC236}">
                <a16:creationId xmlns:a16="http://schemas.microsoft.com/office/drawing/2014/main" id="{DB7C287B-AE5B-490B-BF81-A50D7A2E87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3C2246-303C-4A29-B6EA-E62CEDE6C2A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150884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FE79-D5BE-43E8-B6C5-2675B7F4D818}"/>
              </a:ext>
            </a:extLst>
          </p:cNvPr>
          <p:cNvSpPr>
            <a:spLocks noGrp="1"/>
          </p:cNvSpPr>
          <p:nvPr>
            <p:ph type="title"/>
          </p:nvPr>
        </p:nvSpPr>
        <p:spPr>
          <a:xfrm>
            <a:off x="777240" y="365125"/>
            <a:ext cx="1057814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9D3A07-BA51-4113-902E-830A887D2394}"/>
              </a:ext>
            </a:extLst>
          </p:cNvPr>
          <p:cNvSpPr>
            <a:spLocks noGrp="1"/>
          </p:cNvSpPr>
          <p:nvPr>
            <p:ph type="body" idx="1"/>
          </p:nvPr>
        </p:nvSpPr>
        <p:spPr>
          <a:xfrm>
            <a:off x="777240" y="1801812"/>
            <a:ext cx="5220335" cy="935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E320A9-E274-4E1B-B02D-9A3F510A1F22}"/>
              </a:ext>
            </a:extLst>
          </p:cNvPr>
          <p:cNvSpPr>
            <a:spLocks noGrp="1"/>
          </p:cNvSpPr>
          <p:nvPr>
            <p:ph sz="half" idx="2"/>
          </p:nvPr>
        </p:nvSpPr>
        <p:spPr>
          <a:xfrm>
            <a:off x="777240" y="2825749"/>
            <a:ext cx="5220335" cy="3363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DBE80D3A-C2A8-4B78-B7E2-4908C74B1C43}"/>
              </a:ext>
            </a:extLst>
          </p:cNvPr>
          <p:cNvSpPr>
            <a:spLocks noGrp="1"/>
          </p:cNvSpPr>
          <p:nvPr>
            <p:ph type="body" sz="quarter" idx="3"/>
          </p:nvPr>
        </p:nvSpPr>
        <p:spPr>
          <a:xfrm>
            <a:off x="6172200" y="1801812"/>
            <a:ext cx="5183188" cy="935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5D84DD-9460-4B08-86AD-27486A940047}"/>
              </a:ext>
            </a:extLst>
          </p:cNvPr>
          <p:cNvSpPr>
            <a:spLocks noGrp="1"/>
          </p:cNvSpPr>
          <p:nvPr>
            <p:ph sz="quarter" idx="4"/>
          </p:nvPr>
        </p:nvSpPr>
        <p:spPr>
          <a:xfrm>
            <a:off x="6172200" y="2825749"/>
            <a:ext cx="5183188" cy="3363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B0B7F8-282C-4210-AE7D-F35228BAC803}"/>
              </a:ext>
            </a:extLst>
          </p:cNvPr>
          <p:cNvSpPr>
            <a:spLocks noGrp="1"/>
          </p:cNvSpPr>
          <p:nvPr>
            <p:ph type="dt" sz="half" idx="10"/>
          </p:nvPr>
        </p:nvSpPr>
        <p:spPr/>
        <p:txBody>
          <a:bodyPr/>
          <a:lstStyle/>
          <a:p>
            <a:fld id="{A8A9F1F3-208B-49A3-B337-9C8ACEB3E0E1}" type="datetime1">
              <a:rPr lang="en-US" smtClean="0"/>
              <a:t>3/10/2024</a:t>
            </a:fld>
            <a:endParaRPr lang="en-US"/>
          </a:p>
        </p:txBody>
      </p:sp>
      <p:sp>
        <p:nvSpPr>
          <p:cNvPr id="8" name="Footer Placeholder 7">
            <a:extLst>
              <a:ext uri="{FF2B5EF4-FFF2-40B4-BE49-F238E27FC236}">
                <a16:creationId xmlns:a16="http://schemas.microsoft.com/office/drawing/2014/main" id="{FAE343A9-1067-4DCF-BACC-1F7F380502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84E471-04DB-4DB5-8CC5-16B3FC88509D}"/>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772783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87C0-272E-4E50-A316-78079B2B923E}"/>
              </a:ext>
            </a:extLst>
          </p:cNvPr>
          <p:cNvSpPr>
            <a:spLocks noGrp="1"/>
          </p:cNvSpPr>
          <p:nvPr>
            <p:ph type="title"/>
          </p:nvPr>
        </p:nvSpPr>
        <p:spPr>
          <a:xfrm>
            <a:off x="777240" y="365125"/>
            <a:ext cx="1065911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06C1C9-1F69-432A-858C-D828B56E1659}"/>
              </a:ext>
            </a:extLst>
          </p:cNvPr>
          <p:cNvSpPr>
            <a:spLocks noGrp="1"/>
          </p:cNvSpPr>
          <p:nvPr>
            <p:ph type="dt" sz="half" idx="10"/>
          </p:nvPr>
        </p:nvSpPr>
        <p:spPr/>
        <p:txBody>
          <a:bodyPr/>
          <a:lstStyle/>
          <a:p>
            <a:fld id="{27AF6CA6-7293-4AA2-A0E0-A3BF4416E786}" type="datetime1">
              <a:rPr lang="en-US" smtClean="0"/>
              <a:t>3/10/2024</a:t>
            </a:fld>
            <a:endParaRPr lang="en-US"/>
          </a:p>
        </p:txBody>
      </p:sp>
      <p:sp>
        <p:nvSpPr>
          <p:cNvPr id="4" name="Footer Placeholder 3">
            <a:extLst>
              <a:ext uri="{FF2B5EF4-FFF2-40B4-BE49-F238E27FC236}">
                <a16:creationId xmlns:a16="http://schemas.microsoft.com/office/drawing/2014/main" id="{BD6D9A1B-D149-4B97-B161-3D7C9ADBCF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B3722F-8C88-4E54-8CD6-12D31A05F813}"/>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103358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E1B4EE-6DFC-45F3-9174-D913EB57CB9D}"/>
              </a:ext>
            </a:extLst>
          </p:cNvPr>
          <p:cNvSpPr>
            <a:spLocks noGrp="1"/>
          </p:cNvSpPr>
          <p:nvPr>
            <p:ph type="dt" sz="half" idx="10"/>
          </p:nvPr>
        </p:nvSpPr>
        <p:spPr/>
        <p:txBody>
          <a:bodyPr/>
          <a:lstStyle/>
          <a:p>
            <a:fld id="{98D87016-7BCD-46FB-8EE3-AB6C369108B4}" type="datetime1">
              <a:rPr lang="en-US" smtClean="0"/>
              <a:t>3/10/2024</a:t>
            </a:fld>
            <a:endParaRPr lang="en-US"/>
          </a:p>
        </p:txBody>
      </p:sp>
      <p:sp>
        <p:nvSpPr>
          <p:cNvPr id="3" name="Footer Placeholder 2">
            <a:extLst>
              <a:ext uri="{FF2B5EF4-FFF2-40B4-BE49-F238E27FC236}">
                <a16:creationId xmlns:a16="http://schemas.microsoft.com/office/drawing/2014/main" id="{0BF7F7DC-6DDE-4337-AD27-BBE7D54224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CC58EA9-3AC4-421E-B133-1FA7757DF8BA}"/>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56688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035BB-74CC-43E9-B71F-A5C05D17EB78}"/>
              </a:ext>
            </a:extLst>
          </p:cNvPr>
          <p:cNvSpPr>
            <a:spLocks noGrp="1"/>
          </p:cNvSpPr>
          <p:nvPr>
            <p:ph type="title"/>
          </p:nvPr>
        </p:nvSpPr>
        <p:spPr>
          <a:xfrm>
            <a:off x="777240" y="457200"/>
            <a:ext cx="3994785" cy="2501900"/>
          </a:xfrm>
        </p:spPr>
        <p:txBody>
          <a:bodyPr anchor="b">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CAADC9E-7845-4DB1-87E3-6FBFB2B03B8A}"/>
              </a:ext>
            </a:extLst>
          </p:cNvPr>
          <p:cNvSpPr>
            <a:spLocks noGrp="1"/>
          </p:cNvSpPr>
          <p:nvPr>
            <p:ph idx="1"/>
          </p:nvPr>
        </p:nvSpPr>
        <p:spPr>
          <a:xfrm>
            <a:off x="5183188" y="457201"/>
            <a:ext cx="6172200" cy="540385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5C925A8-2A07-43B9-B549-061F3684986B}"/>
              </a:ext>
            </a:extLst>
          </p:cNvPr>
          <p:cNvSpPr>
            <a:spLocks noGrp="1"/>
          </p:cNvSpPr>
          <p:nvPr>
            <p:ph type="body" sz="half" idx="2"/>
          </p:nvPr>
        </p:nvSpPr>
        <p:spPr>
          <a:xfrm>
            <a:off x="777240" y="3092450"/>
            <a:ext cx="3994785" cy="27765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1A9037-0564-43A1-8156-1D9932E1F85F}"/>
              </a:ext>
            </a:extLst>
          </p:cNvPr>
          <p:cNvSpPr>
            <a:spLocks noGrp="1"/>
          </p:cNvSpPr>
          <p:nvPr>
            <p:ph type="dt" sz="half" idx="10"/>
          </p:nvPr>
        </p:nvSpPr>
        <p:spPr/>
        <p:txBody>
          <a:bodyPr/>
          <a:lstStyle/>
          <a:p>
            <a:fld id="{A1547011-1FFC-4EF8-9A2E-53B4AD2ADBD4}" type="datetime1">
              <a:rPr lang="en-US" smtClean="0"/>
              <a:t>3/10/2024</a:t>
            </a:fld>
            <a:endParaRPr lang="en-US"/>
          </a:p>
        </p:txBody>
      </p:sp>
      <p:sp>
        <p:nvSpPr>
          <p:cNvPr id="6" name="Footer Placeholder 5">
            <a:extLst>
              <a:ext uri="{FF2B5EF4-FFF2-40B4-BE49-F238E27FC236}">
                <a16:creationId xmlns:a16="http://schemas.microsoft.com/office/drawing/2014/main" id="{CBFF0D40-D0E1-49C9-BE47-91BBC50AB2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D129BD-890D-412E-9805-D29F4A0D362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286876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8ADB4-BA7B-42C2-9C6C-58B2763F8617}"/>
              </a:ext>
            </a:extLst>
          </p:cNvPr>
          <p:cNvSpPr>
            <a:spLocks noGrp="1"/>
          </p:cNvSpPr>
          <p:nvPr>
            <p:ph type="title"/>
          </p:nvPr>
        </p:nvSpPr>
        <p:spPr>
          <a:xfrm>
            <a:off x="777240" y="457200"/>
            <a:ext cx="3994785" cy="2505456"/>
          </a:xfrm>
        </p:spPr>
        <p:txBody>
          <a:bodyPr anchor="b"/>
          <a:lstStyle>
            <a:lvl1pPr>
              <a:defRPr sz="4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9519B58-B546-4E6B-BE00-3D1D64DA8699}"/>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FAA0AB8-41A9-4548-9B83-3EFF79A00793}"/>
              </a:ext>
            </a:extLst>
          </p:cNvPr>
          <p:cNvSpPr>
            <a:spLocks noGrp="1"/>
          </p:cNvSpPr>
          <p:nvPr>
            <p:ph type="body" sz="half" idx="2"/>
          </p:nvPr>
        </p:nvSpPr>
        <p:spPr>
          <a:xfrm>
            <a:off x="777240" y="3081275"/>
            <a:ext cx="3994785" cy="277977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BB33ED-A015-4992-A004-33D41CFFADA1}"/>
              </a:ext>
            </a:extLst>
          </p:cNvPr>
          <p:cNvSpPr>
            <a:spLocks noGrp="1"/>
          </p:cNvSpPr>
          <p:nvPr>
            <p:ph type="dt" sz="half" idx="10"/>
          </p:nvPr>
        </p:nvSpPr>
        <p:spPr/>
        <p:txBody>
          <a:bodyPr/>
          <a:lstStyle/>
          <a:p>
            <a:fld id="{9562EB47-45B4-4EF5-A743-B4885DD2F060}" type="datetime1">
              <a:rPr lang="en-US" smtClean="0"/>
              <a:t>3/10/2024</a:t>
            </a:fld>
            <a:endParaRPr lang="en-US"/>
          </a:p>
        </p:txBody>
      </p:sp>
      <p:sp>
        <p:nvSpPr>
          <p:cNvPr id="6" name="Footer Placeholder 5">
            <a:extLst>
              <a:ext uri="{FF2B5EF4-FFF2-40B4-BE49-F238E27FC236}">
                <a16:creationId xmlns:a16="http://schemas.microsoft.com/office/drawing/2014/main" id="{D3C29CDA-E85F-47D1-83B7-02A50DEBFD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49625F-5352-4136-8AC4-F8899D00A1A9}"/>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889484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E922F-6166-4009-A42D-027DC718071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F7791CF-167D-446D-9F99-6976C986E2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3CA422-E040-4DE1-9DA5-C8D37C116A7B}"/>
              </a:ext>
            </a:extLst>
          </p:cNvPr>
          <p:cNvSpPr>
            <a:spLocks noGrp="1"/>
          </p:cNvSpPr>
          <p:nvPr>
            <p:ph type="dt" sz="half" idx="10"/>
          </p:nvPr>
        </p:nvSpPr>
        <p:spPr/>
        <p:txBody>
          <a:bodyPr/>
          <a:lstStyle/>
          <a:p>
            <a:fld id="{D6762538-DC4D-4667-96E5-B3278DDF8B12}" type="datetime1">
              <a:rPr lang="en-US" smtClean="0"/>
              <a:t>3/10/2024</a:t>
            </a:fld>
            <a:endParaRPr lang="en-US"/>
          </a:p>
        </p:txBody>
      </p:sp>
      <p:sp>
        <p:nvSpPr>
          <p:cNvPr id="5" name="Footer Placeholder 4">
            <a:extLst>
              <a:ext uri="{FF2B5EF4-FFF2-40B4-BE49-F238E27FC236}">
                <a16:creationId xmlns:a16="http://schemas.microsoft.com/office/drawing/2014/main" id="{6C813B0B-60E7-494E-91CB-055BC2690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8C554-7C1B-4D8F-9B6B-04492656904B}"/>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776834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66EF0-6ED8-49A7-BDAD-E20A143FAE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0FCE9CD-90A9-44BA-B293-0662E077DD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57DAE0-05C4-460B-B96D-BD183ED030C4}"/>
              </a:ext>
            </a:extLst>
          </p:cNvPr>
          <p:cNvSpPr>
            <a:spLocks noGrp="1"/>
          </p:cNvSpPr>
          <p:nvPr>
            <p:ph type="dt" sz="half" idx="10"/>
          </p:nvPr>
        </p:nvSpPr>
        <p:spPr/>
        <p:txBody>
          <a:bodyPr/>
          <a:lstStyle/>
          <a:p>
            <a:fld id="{05880548-5C08-4BE3-B63E-F2BB63B0B00C}" type="datetime1">
              <a:rPr lang="en-US" smtClean="0"/>
              <a:t>3/10/2024</a:t>
            </a:fld>
            <a:endParaRPr lang="en-US"/>
          </a:p>
        </p:txBody>
      </p:sp>
      <p:sp>
        <p:nvSpPr>
          <p:cNvPr id="5" name="Footer Placeholder 4">
            <a:extLst>
              <a:ext uri="{FF2B5EF4-FFF2-40B4-BE49-F238E27FC236}">
                <a16:creationId xmlns:a16="http://schemas.microsoft.com/office/drawing/2014/main" id="{33B3CA93-55C9-4AA3-89A0-55490F745B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FD820-FF26-4325-816F-310C30F80ACC}"/>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243389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99B5B3C5-A599-465B-B2B9-866E8B2087CE}"/>
              </a:ext>
            </a:extLst>
          </p:cNvPr>
          <p:cNvSpPr/>
          <p:nvPr/>
        </p:nvSpPr>
        <p:spPr>
          <a:xfrm>
            <a:off x="-1" y="-1"/>
            <a:ext cx="12192001"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25C84982-7DD0-43B1-8A2D-BFA4DF1B4E60}"/>
              </a:ext>
            </a:extLst>
          </p:cNvPr>
          <p:cNvSpPr/>
          <p:nvPr/>
        </p:nvSpPr>
        <p:spPr>
          <a:xfrm>
            <a:off x="-1" y="-1"/>
            <a:ext cx="12192001"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grpSp>
        <p:nvGrpSpPr>
          <p:cNvPr id="8" name="Decorative Circles">
            <a:extLst>
              <a:ext uri="{FF2B5EF4-FFF2-40B4-BE49-F238E27FC236}">
                <a16:creationId xmlns:a16="http://schemas.microsoft.com/office/drawing/2014/main" id="{1D912E1C-3BBA-42F0-A3EE-FEC382E7230A}"/>
              </a:ext>
            </a:extLst>
          </p:cNvPr>
          <p:cNvGrpSpPr/>
          <p:nvPr/>
        </p:nvGrpSpPr>
        <p:grpSpPr>
          <a:xfrm>
            <a:off x="-1" y="-1"/>
            <a:ext cx="12192001" cy="6858001"/>
            <a:chOff x="-1" y="-1"/>
            <a:chExt cx="12192001" cy="6858001"/>
          </a:xfrm>
        </p:grpSpPr>
        <p:sp>
          <p:nvSpPr>
            <p:cNvPr id="21" name="Oval 20">
              <a:extLst>
                <a:ext uri="{FF2B5EF4-FFF2-40B4-BE49-F238E27FC236}">
                  <a16:creationId xmlns:a16="http://schemas.microsoft.com/office/drawing/2014/main" id="{2FEEAC76-E273-46A8-8F8E-CE59860FE70D}"/>
                </a:ext>
              </a:extLst>
            </p:cNvPr>
            <p:cNvSpPr/>
            <p:nvPr/>
          </p:nvSpPr>
          <p:spPr>
            <a:xfrm>
              <a:off x="209098" y="727602"/>
              <a:ext cx="172408" cy="172408"/>
            </a:xfrm>
            <a:prstGeom prst="ellipse">
              <a:avLst/>
            </a:prstGeom>
            <a:solidFill>
              <a:schemeClr val="accent2">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76594A0E-9400-45AD-A431-1DA1C0B28966}"/>
                </a:ext>
              </a:extLst>
            </p:cNvPr>
            <p:cNvSpPr/>
            <p:nvPr/>
          </p:nvSpPr>
          <p:spPr>
            <a:xfrm>
              <a:off x="949947" y="136523"/>
              <a:ext cx="113367" cy="113367"/>
            </a:xfrm>
            <a:prstGeom prst="ellipse">
              <a:avLst/>
            </a:prstGeom>
            <a:solidFill>
              <a:srgbClr val="F39E2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20916D6C-D32F-42B6-8512-CD5EDB8F2B9B}"/>
                </a:ext>
              </a:extLst>
            </p:cNvPr>
            <p:cNvSpPr/>
            <p:nvPr/>
          </p:nvSpPr>
          <p:spPr>
            <a:xfrm>
              <a:off x="11575290" y="5859047"/>
              <a:ext cx="305780" cy="305780"/>
            </a:xfrm>
            <a:prstGeom prst="ellipse">
              <a:avLst/>
            </a:prstGeom>
            <a:solidFill>
              <a:schemeClr val="accent1">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3834846D-59C6-40F4-907C-F1A4689B58F1}"/>
                </a:ext>
              </a:extLst>
            </p:cNvPr>
            <p:cNvSpPr/>
            <p:nvPr/>
          </p:nvSpPr>
          <p:spPr>
            <a:xfrm>
              <a:off x="95730" y="1133938"/>
              <a:ext cx="226735" cy="226735"/>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5A257CDF-2E36-4DC7-8EE4-5CD8F8ECAC87}"/>
                </a:ext>
              </a:extLst>
            </p:cNvPr>
            <p:cNvSpPr/>
            <p:nvPr/>
          </p:nvSpPr>
          <p:spPr>
            <a:xfrm>
              <a:off x="11536830" y="554419"/>
              <a:ext cx="382700" cy="382700"/>
            </a:xfrm>
            <a:prstGeom prst="ellipse">
              <a:avLst/>
            </a:prstGeom>
            <a:solidFill>
              <a:schemeClr val="accent2">
                <a:lumMod val="60000"/>
                <a:lumOff val="4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Oval 47">
              <a:extLst>
                <a:ext uri="{FF2B5EF4-FFF2-40B4-BE49-F238E27FC236}">
                  <a16:creationId xmlns:a16="http://schemas.microsoft.com/office/drawing/2014/main" id="{D5B26E0E-A115-4AE2-82D8-76BB93CC494F}"/>
                </a:ext>
              </a:extLst>
            </p:cNvPr>
            <p:cNvSpPr/>
            <p:nvPr/>
          </p:nvSpPr>
          <p:spPr>
            <a:xfrm>
              <a:off x="11224303" y="299808"/>
              <a:ext cx="113367" cy="113367"/>
            </a:xfrm>
            <a:prstGeom prst="ellipse">
              <a:avLst/>
            </a:prstGeom>
            <a:solidFill>
              <a:srgbClr val="F39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755058DB-7E01-4E95-BF59-983AA1BBB38E}"/>
                </a:ext>
              </a:extLst>
            </p:cNvPr>
            <p:cNvSpPr/>
            <p:nvPr/>
          </p:nvSpPr>
          <p:spPr>
            <a:xfrm>
              <a:off x="11629630" y="5482355"/>
              <a:ext cx="94160" cy="94160"/>
            </a:xfrm>
            <a:prstGeom prst="ellipse">
              <a:avLst/>
            </a:prstGeom>
            <a:solidFill>
              <a:srgbClr val="E3BEBE">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A810F7E2-23F3-44D6-B09E-71E556536052}"/>
                </a:ext>
              </a:extLst>
            </p:cNvPr>
            <p:cNvSpPr/>
            <p:nvPr/>
          </p:nvSpPr>
          <p:spPr>
            <a:xfrm>
              <a:off x="10415328" y="6124958"/>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59D5C391-E1DB-410A-A78C-ED3BBDFF0758}"/>
                </a:ext>
              </a:extLst>
            </p:cNvPr>
            <p:cNvSpPr/>
            <p:nvPr/>
          </p:nvSpPr>
          <p:spPr>
            <a:xfrm>
              <a:off x="10120382" y="6255986"/>
              <a:ext cx="305780" cy="3057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Oval 52">
              <a:extLst>
                <a:ext uri="{FF2B5EF4-FFF2-40B4-BE49-F238E27FC236}">
                  <a16:creationId xmlns:a16="http://schemas.microsoft.com/office/drawing/2014/main" id="{77C4944D-9373-4283-BCAA-927A0316659E}"/>
                </a:ext>
              </a:extLst>
            </p:cNvPr>
            <p:cNvSpPr/>
            <p:nvPr/>
          </p:nvSpPr>
          <p:spPr>
            <a:xfrm>
              <a:off x="9934343" y="6204350"/>
              <a:ext cx="113367" cy="113367"/>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Freeform: Shape 53">
              <a:extLst>
                <a:ext uri="{FF2B5EF4-FFF2-40B4-BE49-F238E27FC236}">
                  <a16:creationId xmlns:a16="http://schemas.microsoft.com/office/drawing/2014/main" id="{6804C521-2D9F-4CE4-AFD3-D4F1551FEC6A}"/>
                </a:ext>
              </a:extLst>
            </p:cNvPr>
            <p:cNvSpPr/>
            <p:nvPr/>
          </p:nvSpPr>
          <p:spPr>
            <a:xfrm>
              <a:off x="11642244" y="6317718"/>
              <a:ext cx="549756" cy="540282"/>
            </a:xfrm>
            <a:custGeom>
              <a:avLst/>
              <a:gdLst>
                <a:gd name="connsiteX0" fmla="*/ 1224540 w 2115556"/>
                <a:gd name="connsiteY0" fmla="*/ 0 h 2079100"/>
                <a:gd name="connsiteX1" fmla="*/ 2090421 w 2115556"/>
                <a:gd name="connsiteY1" fmla="*/ 358660 h 2079100"/>
                <a:gd name="connsiteX2" fmla="*/ 2115556 w 2115556"/>
                <a:gd name="connsiteY2" fmla="*/ 386315 h 2079100"/>
                <a:gd name="connsiteX3" fmla="*/ 2115556 w 2115556"/>
                <a:gd name="connsiteY3" fmla="*/ 2062765 h 2079100"/>
                <a:gd name="connsiteX4" fmla="*/ 2100710 w 2115556"/>
                <a:gd name="connsiteY4" fmla="*/ 2079100 h 2079100"/>
                <a:gd name="connsiteX5" fmla="*/ 348370 w 2115556"/>
                <a:gd name="connsiteY5" fmla="*/ 2079100 h 2079100"/>
                <a:gd name="connsiteX6" fmla="*/ 279625 w 2115556"/>
                <a:gd name="connsiteY6" fmla="*/ 2003461 h 2079100"/>
                <a:gd name="connsiteX7" fmla="*/ 0 w 2115556"/>
                <a:gd name="connsiteY7" fmla="*/ 1224540 h 2079100"/>
                <a:gd name="connsiteX8" fmla="*/ 1224540 w 2115556"/>
                <a:gd name="connsiteY8" fmla="*/ 0 h 207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5556" h="2079100">
                  <a:moveTo>
                    <a:pt x="1224540" y="0"/>
                  </a:moveTo>
                  <a:cubicBezTo>
                    <a:pt x="1562687" y="0"/>
                    <a:pt x="1868823" y="137062"/>
                    <a:pt x="2090421" y="358660"/>
                  </a:cubicBezTo>
                  <a:lnTo>
                    <a:pt x="2115556" y="386315"/>
                  </a:lnTo>
                  <a:lnTo>
                    <a:pt x="2115556" y="2062765"/>
                  </a:lnTo>
                  <a:lnTo>
                    <a:pt x="2100710" y="2079100"/>
                  </a:lnTo>
                  <a:lnTo>
                    <a:pt x="348370" y="2079100"/>
                  </a:lnTo>
                  <a:lnTo>
                    <a:pt x="279625" y="2003461"/>
                  </a:lnTo>
                  <a:cubicBezTo>
                    <a:pt x="104938" y="1791789"/>
                    <a:pt x="0" y="1520419"/>
                    <a:pt x="0" y="1224540"/>
                  </a:cubicBezTo>
                  <a:cubicBezTo>
                    <a:pt x="0" y="548245"/>
                    <a:pt x="548245" y="0"/>
                    <a:pt x="1224540" y="0"/>
                  </a:cubicBez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56" name="Freeform: Shape 55">
              <a:extLst>
                <a:ext uri="{FF2B5EF4-FFF2-40B4-BE49-F238E27FC236}">
                  <a16:creationId xmlns:a16="http://schemas.microsoft.com/office/drawing/2014/main" id="{755AC65C-13EF-4182-AA3C-62BE165CC033}"/>
                </a:ext>
              </a:extLst>
            </p:cNvPr>
            <p:cNvSpPr/>
            <p:nvPr/>
          </p:nvSpPr>
          <p:spPr>
            <a:xfrm>
              <a:off x="-1" y="-1"/>
              <a:ext cx="510196" cy="538336"/>
            </a:xfrm>
            <a:custGeom>
              <a:avLst/>
              <a:gdLst>
                <a:gd name="connsiteX0" fmla="*/ 0 w 510196"/>
                <a:gd name="connsiteY0" fmla="*/ 0 h 538336"/>
                <a:gd name="connsiteX1" fmla="*/ 459276 w 510196"/>
                <a:gd name="connsiteY1" fmla="*/ 0 h 538336"/>
                <a:gd name="connsiteX2" fmla="*/ 482126 w 510196"/>
                <a:gd name="connsiteY2" fmla="*/ 42098 h 538336"/>
                <a:gd name="connsiteX3" fmla="*/ 510196 w 510196"/>
                <a:gd name="connsiteY3" fmla="*/ 181136 h 538336"/>
                <a:gd name="connsiteX4" fmla="*/ 152996 w 510196"/>
                <a:gd name="connsiteY4" fmla="*/ 538336 h 538336"/>
                <a:gd name="connsiteX5" fmla="*/ 13958 w 510196"/>
                <a:gd name="connsiteY5" fmla="*/ 510266 h 538336"/>
                <a:gd name="connsiteX6" fmla="*/ 0 w 510196"/>
                <a:gd name="connsiteY6" fmla="*/ 502690 h 538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196" h="538336">
                  <a:moveTo>
                    <a:pt x="0" y="0"/>
                  </a:moveTo>
                  <a:lnTo>
                    <a:pt x="459276" y="0"/>
                  </a:lnTo>
                  <a:lnTo>
                    <a:pt x="482126" y="42098"/>
                  </a:lnTo>
                  <a:cubicBezTo>
                    <a:pt x="500201" y="84833"/>
                    <a:pt x="510196" y="131817"/>
                    <a:pt x="510196" y="181136"/>
                  </a:cubicBezTo>
                  <a:cubicBezTo>
                    <a:pt x="510196" y="378412"/>
                    <a:pt x="350272" y="538336"/>
                    <a:pt x="152996" y="538336"/>
                  </a:cubicBezTo>
                  <a:cubicBezTo>
                    <a:pt x="103677" y="538336"/>
                    <a:pt x="56693" y="528341"/>
                    <a:pt x="13958" y="510266"/>
                  </a:cubicBezTo>
                  <a:lnTo>
                    <a:pt x="0" y="50269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58" name="Freeform: Shape 57">
              <a:extLst>
                <a:ext uri="{FF2B5EF4-FFF2-40B4-BE49-F238E27FC236}">
                  <a16:creationId xmlns:a16="http://schemas.microsoft.com/office/drawing/2014/main" id="{E40DA8D2-FA4B-4282-9D44-48C27B63A153}"/>
                </a:ext>
              </a:extLst>
            </p:cNvPr>
            <p:cNvSpPr/>
            <p:nvPr/>
          </p:nvSpPr>
          <p:spPr>
            <a:xfrm>
              <a:off x="10528695" y="1"/>
              <a:ext cx="554074" cy="282754"/>
            </a:xfrm>
            <a:custGeom>
              <a:avLst/>
              <a:gdLst>
                <a:gd name="connsiteX0" fmla="*/ 644 w 309162"/>
                <a:gd name="connsiteY0" fmla="*/ 0 h 157771"/>
                <a:gd name="connsiteX1" fmla="*/ 308518 w 309162"/>
                <a:gd name="connsiteY1" fmla="*/ 0 h 157771"/>
                <a:gd name="connsiteX2" fmla="*/ 309162 w 309162"/>
                <a:gd name="connsiteY2" fmla="*/ 3190 h 157771"/>
                <a:gd name="connsiteX3" fmla="*/ 154581 w 309162"/>
                <a:gd name="connsiteY3" fmla="*/ 157771 h 157771"/>
                <a:gd name="connsiteX4" fmla="*/ 0 w 309162"/>
                <a:gd name="connsiteY4" fmla="*/ 3190 h 157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162" h="157771">
                  <a:moveTo>
                    <a:pt x="644" y="0"/>
                  </a:moveTo>
                  <a:lnTo>
                    <a:pt x="308518" y="0"/>
                  </a:lnTo>
                  <a:lnTo>
                    <a:pt x="309162" y="3190"/>
                  </a:lnTo>
                  <a:cubicBezTo>
                    <a:pt x="309162" y="88563"/>
                    <a:pt x="239954" y="157771"/>
                    <a:pt x="154581" y="157771"/>
                  </a:cubicBezTo>
                  <a:cubicBezTo>
                    <a:pt x="69208" y="157771"/>
                    <a:pt x="0" y="88563"/>
                    <a:pt x="0" y="3190"/>
                  </a:cubicBez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10" name="Oval 9">
              <a:extLst>
                <a:ext uri="{FF2B5EF4-FFF2-40B4-BE49-F238E27FC236}">
                  <a16:creationId xmlns:a16="http://schemas.microsoft.com/office/drawing/2014/main" id="{99065014-CB18-414D-A527-31ECC45700AB}"/>
                </a:ext>
              </a:extLst>
            </p:cNvPr>
            <p:cNvSpPr/>
            <p:nvPr/>
          </p:nvSpPr>
          <p:spPr>
            <a:xfrm>
              <a:off x="504140" y="1132500"/>
              <a:ext cx="84680" cy="84680"/>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1" name="Freeform: Shape 60">
              <a:extLst>
                <a:ext uri="{FF2B5EF4-FFF2-40B4-BE49-F238E27FC236}">
                  <a16:creationId xmlns:a16="http://schemas.microsoft.com/office/drawing/2014/main" id="{8F39E27A-56C1-4328-8DF1-2DA147C78483}"/>
                </a:ext>
              </a:extLst>
            </p:cNvPr>
            <p:cNvSpPr/>
            <p:nvPr/>
          </p:nvSpPr>
          <p:spPr>
            <a:xfrm>
              <a:off x="12051348" y="5576515"/>
              <a:ext cx="137603" cy="210490"/>
            </a:xfrm>
            <a:custGeom>
              <a:avLst/>
              <a:gdLst>
                <a:gd name="connsiteX0" fmla="*/ 105245 w 137603"/>
                <a:gd name="connsiteY0" fmla="*/ 0 h 210490"/>
                <a:gd name="connsiteX1" fmla="*/ 137603 w 137603"/>
                <a:gd name="connsiteY1" fmla="*/ 6533 h 210490"/>
                <a:gd name="connsiteX2" fmla="*/ 137603 w 137603"/>
                <a:gd name="connsiteY2" fmla="*/ 203957 h 210490"/>
                <a:gd name="connsiteX3" fmla="*/ 105245 w 137603"/>
                <a:gd name="connsiteY3" fmla="*/ 210490 h 210490"/>
                <a:gd name="connsiteX4" fmla="*/ 0 w 137603"/>
                <a:gd name="connsiteY4" fmla="*/ 105245 h 210490"/>
                <a:gd name="connsiteX5" fmla="*/ 105245 w 137603"/>
                <a:gd name="connsiteY5" fmla="*/ 0 h 210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603" h="210490">
                  <a:moveTo>
                    <a:pt x="105245" y="0"/>
                  </a:moveTo>
                  <a:lnTo>
                    <a:pt x="137603" y="6533"/>
                  </a:lnTo>
                  <a:lnTo>
                    <a:pt x="137603" y="203957"/>
                  </a:lnTo>
                  <a:lnTo>
                    <a:pt x="105245" y="210490"/>
                  </a:lnTo>
                  <a:cubicBezTo>
                    <a:pt x="47120" y="210490"/>
                    <a:pt x="0" y="163370"/>
                    <a:pt x="0" y="105245"/>
                  </a:cubicBezTo>
                  <a:cubicBezTo>
                    <a:pt x="0" y="47120"/>
                    <a:pt x="47120" y="0"/>
                    <a:pt x="105245"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grpSp>
      <p:sp>
        <p:nvSpPr>
          <p:cNvPr id="4" name="Date Placeholder 3">
            <a:extLst>
              <a:ext uri="{FF2B5EF4-FFF2-40B4-BE49-F238E27FC236}">
                <a16:creationId xmlns:a16="http://schemas.microsoft.com/office/drawing/2014/main" id="{442C5EC6-E331-4312-AC12-56D55F7D2B15}"/>
              </a:ext>
            </a:extLst>
          </p:cNvPr>
          <p:cNvSpPr>
            <a:spLocks noGrp="1"/>
          </p:cNvSpPr>
          <p:nvPr>
            <p:ph type="dt" sz="half" idx="2"/>
          </p:nvPr>
        </p:nvSpPr>
        <p:spPr>
          <a:xfrm>
            <a:off x="777240" y="6488268"/>
            <a:ext cx="2743200" cy="233209"/>
          </a:xfrm>
          <a:prstGeom prst="rect">
            <a:avLst/>
          </a:prstGeom>
        </p:spPr>
        <p:txBody>
          <a:bodyPr vert="horz" lIns="91440" tIns="45720" rIns="91440" bIns="45720" rtlCol="0" anchor="ctr"/>
          <a:lstStyle>
            <a:lvl1pPr algn="l">
              <a:defRPr sz="1000">
                <a:solidFill>
                  <a:schemeClr val="tx1">
                    <a:tint val="75000"/>
                  </a:schemeClr>
                </a:solidFill>
              </a:defRPr>
            </a:lvl1pPr>
          </a:lstStyle>
          <a:p>
            <a:fld id="{4A8D24A4-5FEC-4062-8995-EB21925B3B40}" type="datetime1">
              <a:rPr lang="en-US" smtClean="0"/>
              <a:t>3/10/2024</a:t>
            </a:fld>
            <a:endParaRPr lang="en-US" sz="1000" dirty="0"/>
          </a:p>
        </p:txBody>
      </p:sp>
      <p:sp>
        <p:nvSpPr>
          <p:cNvPr id="5" name="Footer Placeholder 4">
            <a:extLst>
              <a:ext uri="{FF2B5EF4-FFF2-40B4-BE49-F238E27FC236}">
                <a16:creationId xmlns:a16="http://schemas.microsoft.com/office/drawing/2014/main" id="{3337FC5D-92B2-4B4D-8111-6EDEF280692A}"/>
              </a:ext>
            </a:extLst>
          </p:cNvPr>
          <p:cNvSpPr>
            <a:spLocks noGrp="1"/>
          </p:cNvSpPr>
          <p:nvPr>
            <p:ph type="ftr" sz="quarter" idx="3"/>
          </p:nvPr>
        </p:nvSpPr>
        <p:spPr>
          <a:xfrm>
            <a:off x="4038600" y="6488268"/>
            <a:ext cx="4114800" cy="233209"/>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sz="1000"/>
          </a:p>
        </p:txBody>
      </p:sp>
      <p:sp>
        <p:nvSpPr>
          <p:cNvPr id="6" name="Slide Number Placeholder 5">
            <a:extLst>
              <a:ext uri="{FF2B5EF4-FFF2-40B4-BE49-F238E27FC236}">
                <a16:creationId xmlns:a16="http://schemas.microsoft.com/office/drawing/2014/main" id="{723A104D-C777-4A6E-8A43-F94028E5E311}"/>
              </a:ext>
            </a:extLst>
          </p:cNvPr>
          <p:cNvSpPr>
            <a:spLocks noGrp="1"/>
          </p:cNvSpPr>
          <p:nvPr>
            <p:ph type="sldNum" sz="quarter" idx="4"/>
          </p:nvPr>
        </p:nvSpPr>
        <p:spPr>
          <a:xfrm>
            <a:off x="8693150" y="6488268"/>
            <a:ext cx="2743200" cy="233209"/>
          </a:xfrm>
          <a:prstGeom prst="rect">
            <a:avLst/>
          </a:prstGeom>
        </p:spPr>
        <p:txBody>
          <a:bodyPr vert="horz" lIns="91440" tIns="45720" rIns="91440" bIns="45720" rtlCol="0" anchor="ctr"/>
          <a:lstStyle>
            <a:lvl1pPr algn="r">
              <a:defRPr sz="1000">
                <a:solidFill>
                  <a:schemeClr val="tx1">
                    <a:tint val="75000"/>
                  </a:schemeClr>
                </a:solidFill>
              </a:defRPr>
            </a:lvl1pPr>
          </a:lstStyle>
          <a:p>
            <a:fld id="{35747434-7036-48DB-A148-6B3D8EE75CDA}" type="slidenum">
              <a:rPr lang="en-US" smtClean="0"/>
              <a:pPr/>
              <a:t>‹#›</a:t>
            </a:fld>
            <a:endParaRPr lang="en-US" sz="1000" dirty="0"/>
          </a:p>
        </p:txBody>
      </p:sp>
      <p:sp>
        <p:nvSpPr>
          <p:cNvPr id="2" name="Title Placeholder 1">
            <a:extLst>
              <a:ext uri="{FF2B5EF4-FFF2-40B4-BE49-F238E27FC236}">
                <a16:creationId xmlns:a16="http://schemas.microsoft.com/office/drawing/2014/main" id="{12D3A74F-6169-4D30-A245-B46D738BEA81}"/>
              </a:ext>
            </a:extLst>
          </p:cNvPr>
          <p:cNvSpPr>
            <a:spLocks noGrp="1"/>
          </p:cNvSpPr>
          <p:nvPr>
            <p:ph type="title"/>
          </p:nvPr>
        </p:nvSpPr>
        <p:spPr>
          <a:xfrm>
            <a:off x="777240" y="365125"/>
            <a:ext cx="1065911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3877E64-7A05-44DA-81FA-6EF4806BBF0E}"/>
              </a:ext>
            </a:extLst>
          </p:cNvPr>
          <p:cNvSpPr>
            <a:spLocks noGrp="1"/>
          </p:cNvSpPr>
          <p:nvPr>
            <p:ph type="body" idx="1"/>
          </p:nvPr>
        </p:nvSpPr>
        <p:spPr>
          <a:xfrm>
            <a:off x="777240" y="1825625"/>
            <a:ext cx="1065911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06434213"/>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74" r:id="rId8"/>
    <p:sldLayoutId id="2147483675" r:id="rId9"/>
    <p:sldLayoutId id="2147483676" r:id="rId10"/>
    <p:sldLayoutId id="2147483684" r:id="rId11"/>
  </p:sldLayoutIdLst>
  <p:hf sldNum="0" hdr="0" ftr="0" dt="0"/>
  <p:txStyles>
    <p:titleStyle>
      <a:lvl1pPr algn="l" defTabSz="914400" rtl="0" eaLnBrk="1" latinLnBrk="0" hangingPunct="1">
        <a:lnSpc>
          <a:spcPct val="90000"/>
        </a:lnSpc>
        <a:spcBef>
          <a:spcPct val="0"/>
        </a:spcBef>
        <a:buNone/>
        <a:defRPr sz="54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tx2">
            <a:lumMod val="75000"/>
            <a:lumOff val="25000"/>
          </a:schemeClr>
        </a:buClr>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6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internetretailing.net/wilko-what-went-wrong/" TargetMode="External"/><Relationship Id="rId2" Type="http://schemas.openxmlformats.org/officeDocument/2006/relationships/hyperlink" Target="https://delaunaywealth.com/why-did-wilko-fail-and-what-can-retailers-learn-from-its-collapse/#:~:text=Too%20many%20stores%20in%20high%2Dcost%2C%20outdated%20locations&amp;text=Combined%20with%20the%20low%20profit,financial%20difficulties%20in%20recent%20years" TargetMode="External"/><Relationship Id="rId1" Type="http://schemas.openxmlformats.org/officeDocument/2006/relationships/slideLayout" Target="../slideLayouts/slideLayout2.xml"/><Relationship Id="rId6" Type="http://schemas.openxmlformats.org/officeDocument/2006/relationships/hyperlink" Target="https://news.sky.com/story/around-12-000-jobs-at-risk-as-wilko-goes-into-administration-12937106" TargetMode="External"/><Relationship Id="rId5" Type="http://schemas.openxmlformats.org/officeDocument/2006/relationships/hyperlink" Target="https://www.linkedin.com/pulse/wilkos-downfall-why-beloved-uk-retailer-hit-rock-bottom-simon-taylor#:~:text=Supply%20Chain%20Issues%3A%20Wilko%20faced,affected%20the%20overall%20retail%20business" TargetMode="External"/><Relationship Id="rId4" Type="http://schemas.openxmlformats.org/officeDocument/2006/relationships/hyperlink" Target="https://www.thesun.co.uk/money/24766266/the-range-wilko-items-even-cheaper/#:~:text=The%20Wilko%20name%20and%20intellectual,the%20chain%20went%20into%20administration.&amp;text=The%20deal%20will%20see%20the,products%20in%20The%20Range%20stores"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www.independent.co.uk/business/nearly-10-000-former-wilko-staff-paid-ps42m-by-insolvency-service-since-collapse-b2453108.html" TargetMode="External"/><Relationship Id="rId3" Type="http://schemas.openxmlformats.org/officeDocument/2006/relationships/hyperlink" Target="https://www.thisismoney.co.uk/money/markets/article-12519487/Del-Boy-billionaire-Range-saves-Wilko-36-jobs.html" TargetMode="External"/><Relationship Id="rId7" Type="http://schemas.openxmlformats.org/officeDocument/2006/relationships/hyperlink" Target="https://www.thesun.co.uk/money/23439971/wilko-stores-possibly-saved-closure-rival-discount-chains/#:~:text=A%20buyer%20could%20save%20stores,likely%20need%20to%20be%20made" TargetMode="External"/><Relationship Id="rId2" Type="http://schemas.openxmlformats.org/officeDocument/2006/relationships/hyperlink" Target="https://www.timeout.com/uk/news/new-wilkos-stores-announced-011824" TargetMode="External"/><Relationship Id="rId1" Type="http://schemas.openxmlformats.org/officeDocument/2006/relationships/slideLayout" Target="../slideLayouts/slideLayout2.xml"/><Relationship Id="rId6" Type="http://schemas.openxmlformats.org/officeDocument/2006/relationships/hyperlink" Target="https://mooreks.co.uk/insights/post-brexit-opportunities-for-uk-businesses/#:~:text=Overseas%20markets,it%20makes%20their%20products%20cheaper" TargetMode="External"/><Relationship Id="rId5" Type="http://schemas.openxmlformats.org/officeDocument/2006/relationships/hyperlink" Target="https://oneplymouth.co.uk/wilko-plymouth-reopens-friday-1st-december/" TargetMode="External"/><Relationship Id="rId4" Type="http://schemas.openxmlformats.org/officeDocument/2006/relationships/hyperlink" Target="https://iconoffices.co.uk/blog/the-demise-of-wilko-has-it-left-a-gap-in-the-market.php#:~:text=Brexit,they%20even%20reached%20British%20store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7C45224-0D99-4BEB-9322-CDFAECA6DE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79D202F-0346-4034-9DF6-AE637552A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p:cNvSpPr>
            <a:spLocks noGrp="1"/>
          </p:cNvSpPr>
          <p:nvPr>
            <p:ph type="ctrTitle"/>
          </p:nvPr>
        </p:nvSpPr>
        <p:spPr>
          <a:xfrm>
            <a:off x="676597" y="2100024"/>
            <a:ext cx="6553534" cy="2401977"/>
          </a:xfrm>
        </p:spPr>
        <p:txBody>
          <a:bodyPr>
            <a:normAutofit/>
          </a:bodyPr>
          <a:lstStyle/>
          <a:p>
            <a:pPr algn="l"/>
            <a:r>
              <a:rPr lang="en-US" dirty="0"/>
              <a:t>Possible recommendations for the retailer Wilko </a:t>
            </a:r>
          </a:p>
        </p:txBody>
      </p:sp>
      <p:sp>
        <p:nvSpPr>
          <p:cNvPr id="3" name="Subtitle 2"/>
          <p:cNvSpPr>
            <a:spLocks noGrp="1"/>
          </p:cNvSpPr>
          <p:nvPr>
            <p:ph type="subTitle" idx="1"/>
          </p:nvPr>
        </p:nvSpPr>
        <p:spPr>
          <a:xfrm>
            <a:off x="676597" y="4953510"/>
            <a:ext cx="6424138" cy="1655762"/>
          </a:xfrm>
        </p:spPr>
        <p:txBody>
          <a:bodyPr vert="horz" lIns="91440" tIns="45720" rIns="91440" bIns="45720" rtlCol="0" anchor="t">
            <a:normAutofit/>
          </a:bodyPr>
          <a:lstStyle/>
          <a:p>
            <a:pPr algn="l"/>
            <a:r>
              <a:rPr lang="en-US" dirty="0">
                <a:cs typeface="Calibri"/>
              </a:rPr>
              <a:t>Maria-Lavinia Samis 2311234</a:t>
            </a:r>
          </a:p>
          <a:p>
            <a:pPr algn="l"/>
            <a:r>
              <a:rPr lang="en-US" dirty="0">
                <a:cs typeface="Calibri"/>
              </a:rPr>
              <a:t>Aniko </a:t>
            </a:r>
            <a:r>
              <a:rPr lang="en-US" dirty="0" err="1">
                <a:cs typeface="Calibri"/>
              </a:rPr>
              <a:t>Batki</a:t>
            </a:r>
            <a:r>
              <a:rPr lang="en-US" dirty="0">
                <a:cs typeface="Calibri"/>
              </a:rPr>
              <a:t> 2313036</a:t>
            </a:r>
          </a:p>
          <a:p>
            <a:pPr algn="l"/>
            <a:r>
              <a:rPr lang="en-US" dirty="0">
                <a:cs typeface="Calibri"/>
              </a:rPr>
              <a:t>Silvia Mita 2310673</a:t>
            </a:r>
            <a:endParaRPr lang="en-US" dirty="0"/>
          </a:p>
        </p:txBody>
      </p:sp>
      <p:grpSp>
        <p:nvGrpSpPr>
          <p:cNvPr id="14" name="decorative circles">
            <a:extLst>
              <a:ext uri="{FF2B5EF4-FFF2-40B4-BE49-F238E27FC236}">
                <a16:creationId xmlns:a16="http://schemas.microsoft.com/office/drawing/2014/main" id="{70271A96-70FD-4AEC-839A-1B5A946949F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93625" y="927887"/>
            <a:ext cx="3205279" cy="2727847"/>
            <a:chOff x="7893625" y="927887"/>
            <a:chExt cx="3205279" cy="2727847"/>
          </a:xfrm>
        </p:grpSpPr>
        <p:sp>
          <p:nvSpPr>
            <p:cNvPr id="15" name="Oval 14">
              <a:extLst>
                <a:ext uri="{FF2B5EF4-FFF2-40B4-BE49-F238E27FC236}">
                  <a16:creationId xmlns:a16="http://schemas.microsoft.com/office/drawing/2014/main" id="{7A2772DE-A584-41AB-BE6E-D2632CC98B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93625" y="3428999"/>
              <a:ext cx="226735" cy="226735"/>
            </a:xfrm>
            <a:prstGeom prst="ellipse">
              <a:avLst/>
            </a:prstGeom>
            <a:solidFill>
              <a:srgbClr val="974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F9A8BDCE-C226-44A5-8A37-5430B484E9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55295" y="2842228"/>
              <a:ext cx="466441" cy="466441"/>
            </a:xfrm>
            <a:prstGeom prst="ellipse">
              <a:avLst/>
            </a:prstGeom>
            <a:solidFill>
              <a:schemeClr val="tx2">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22E15C49-D45A-4916-8F87-D118D45112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35619" y="2962081"/>
              <a:ext cx="113367" cy="113367"/>
            </a:xfrm>
            <a:prstGeom prst="ellipse">
              <a:avLst/>
            </a:prstGeom>
            <a:solidFill>
              <a:srgbClr val="F39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2E4F82E-59F0-4B51-8C31-2ED59B8AE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004744" y="927887"/>
              <a:ext cx="94160" cy="94160"/>
            </a:xfrm>
            <a:prstGeom prst="ellipse">
              <a:avLst/>
            </a:prstGeom>
            <a:solidFill>
              <a:srgbClr val="E3BEBE">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11009B82-CDAE-416C-A295-B19E0FFCDE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07963" y="1870595"/>
              <a:ext cx="346588" cy="346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FD07DEE-4602-4AF0-B7E6-CDCF3DD5E5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07963" y="2560850"/>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Oval 1">
            <a:extLst>
              <a:ext uri="{FF2B5EF4-FFF2-40B4-BE49-F238E27FC236}">
                <a16:creationId xmlns:a16="http://schemas.microsoft.com/office/drawing/2014/main" id="{1CD5277C-8760-4BF9-B30B-4792ECBC8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42678" y="1"/>
            <a:ext cx="2661680" cy="2424023"/>
          </a:xfrm>
          <a:custGeom>
            <a:avLst/>
            <a:gdLst>
              <a:gd name="connsiteX0" fmla="*/ 572886 w 2661680"/>
              <a:gd name="connsiteY0" fmla="*/ 0 h 2424023"/>
              <a:gd name="connsiteX1" fmla="*/ 2088794 w 2661680"/>
              <a:gd name="connsiteY1" fmla="*/ 0 h 2424023"/>
              <a:gd name="connsiteX2" fmla="*/ 2177378 w 2661680"/>
              <a:gd name="connsiteY2" fmla="*/ 66242 h 2424023"/>
              <a:gd name="connsiteX3" fmla="*/ 2661680 w 2661680"/>
              <a:gd name="connsiteY3" fmla="*/ 1093183 h 2424023"/>
              <a:gd name="connsiteX4" fmla="*/ 1330840 w 2661680"/>
              <a:gd name="connsiteY4" fmla="*/ 2424023 h 2424023"/>
              <a:gd name="connsiteX5" fmla="*/ 0 w 2661680"/>
              <a:gd name="connsiteY5" fmla="*/ 1093183 h 2424023"/>
              <a:gd name="connsiteX6" fmla="*/ 484302 w 2661680"/>
              <a:gd name="connsiteY6" fmla="*/ 66242 h 2424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61680" h="2424023">
                <a:moveTo>
                  <a:pt x="572886" y="0"/>
                </a:moveTo>
                <a:lnTo>
                  <a:pt x="2088794" y="0"/>
                </a:lnTo>
                <a:lnTo>
                  <a:pt x="2177378" y="66242"/>
                </a:lnTo>
                <a:cubicBezTo>
                  <a:pt x="2473153" y="310338"/>
                  <a:pt x="2661680" y="679744"/>
                  <a:pt x="2661680" y="1093183"/>
                </a:cubicBezTo>
                <a:cubicBezTo>
                  <a:pt x="2661680" y="1828186"/>
                  <a:pt x="2065843" y="2424023"/>
                  <a:pt x="1330840" y="2424023"/>
                </a:cubicBezTo>
                <a:cubicBezTo>
                  <a:pt x="595837" y="2424023"/>
                  <a:pt x="0" y="1828186"/>
                  <a:pt x="0" y="1093183"/>
                </a:cubicBezTo>
                <a:cubicBezTo>
                  <a:pt x="0" y="679744"/>
                  <a:pt x="188527" y="310338"/>
                  <a:pt x="484302" y="6624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76F771B-45B7-A939-0CB8-CC5DF283CA2C}"/>
              </a:ext>
            </a:extLst>
          </p:cNvPr>
          <p:cNvPicPr>
            <a:picLocks noChangeAspect="1"/>
          </p:cNvPicPr>
          <p:nvPr/>
        </p:nvPicPr>
        <p:blipFill>
          <a:blip r:embed="rId2"/>
          <a:stretch>
            <a:fillRect/>
          </a:stretch>
        </p:blipFill>
        <p:spPr>
          <a:xfrm>
            <a:off x="8307820" y="314361"/>
            <a:ext cx="1756930" cy="1581065"/>
          </a:xfrm>
          <a:prstGeom prst="rect">
            <a:avLst/>
          </a:prstGeom>
        </p:spPr>
      </p:pic>
      <p:sp>
        <p:nvSpPr>
          <p:cNvPr id="24" name="Oval 2">
            <a:extLst>
              <a:ext uri="{FF2B5EF4-FFF2-40B4-BE49-F238E27FC236}">
                <a16:creationId xmlns:a16="http://schemas.microsoft.com/office/drawing/2014/main" id="{D75E1BF8-1653-42F5-BF2A-1C314A6D00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0676" y="2906802"/>
            <a:ext cx="4051324" cy="3951198"/>
          </a:xfrm>
          <a:custGeom>
            <a:avLst/>
            <a:gdLst>
              <a:gd name="connsiteX0" fmla="*/ 2361523 w 4051324"/>
              <a:gd name="connsiteY0" fmla="*/ 0 h 3951198"/>
              <a:gd name="connsiteX1" fmla="*/ 4031372 w 4051324"/>
              <a:gd name="connsiteY1" fmla="*/ 691674 h 3951198"/>
              <a:gd name="connsiteX2" fmla="*/ 4051324 w 4051324"/>
              <a:gd name="connsiteY2" fmla="*/ 713627 h 3951198"/>
              <a:gd name="connsiteX3" fmla="*/ 4051324 w 4051324"/>
              <a:gd name="connsiteY3" fmla="*/ 3951198 h 3951198"/>
              <a:gd name="connsiteX4" fmla="*/ 618807 w 4051324"/>
              <a:gd name="connsiteY4" fmla="*/ 3951198 h 3951198"/>
              <a:gd name="connsiteX5" fmla="*/ 539257 w 4051324"/>
              <a:gd name="connsiteY5" fmla="*/ 3863671 h 3951198"/>
              <a:gd name="connsiteX6" fmla="*/ 0 w 4051324"/>
              <a:gd name="connsiteY6" fmla="*/ 2361523 h 3951198"/>
              <a:gd name="connsiteX7" fmla="*/ 2361523 w 4051324"/>
              <a:gd name="connsiteY7" fmla="*/ 0 h 3951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51324" h="3951198">
                <a:moveTo>
                  <a:pt x="2361523" y="0"/>
                </a:moveTo>
                <a:cubicBezTo>
                  <a:pt x="3013639" y="0"/>
                  <a:pt x="3604020" y="264323"/>
                  <a:pt x="4031372" y="691674"/>
                </a:cubicBezTo>
                <a:lnTo>
                  <a:pt x="4051324" y="713627"/>
                </a:lnTo>
                <a:lnTo>
                  <a:pt x="4051324" y="3951198"/>
                </a:lnTo>
                <a:lnTo>
                  <a:pt x="618807" y="3951198"/>
                </a:lnTo>
                <a:lnTo>
                  <a:pt x="539257" y="3863671"/>
                </a:lnTo>
                <a:cubicBezTo>
                  <a:pt x="202372" y="3455461"/>
                  <a:pt x="0" y="2932125"/>
                  <a:pt x="0" y="2361523"/>
                </a:cubicBezTo>
                <a:cubicBezTo>
                  <a:pt x="0" y="1057290"/>
                  <a:pt x="1057290" y="0"/>
                  <a:pt x="236152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Graphic 25">
            <a:extLst>
              <a:ext uri="{FF2B5EF4-FFF2-40B4-BE49-F238E27FC236}">
                <a16:creationId xmlns:a16="http://schemas.microsoft.com/office/drawing/2014/main" id="{0330D5DE-1129-4237-9B94-DE766CE87BD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5">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4"/>
              </a:ext>
            </a:extLst>
          </a:blip>
          <a:srcRect l="18631" t="18963" r="52721" b="17441"/>
          <a:stretch/>
        </p:blipFill>
        <p:spPr>
          <a:xfrm>
            <a:off x="10854666" y="0"/>
            <a:ext cx="1334286" cy="2962082"/>
          </a:xfrm>
          <a:prstGeom prst="rect">
            <a:avLst/>
          </a:prstGeom>
        </p:spPr>
      </p:pic>
      <p:pic>
        <p:nvPicPr>
          <p:cNvPr id="5" name="Picture 4">
            <a:extLst>
              <a:ext uri="{FF2B5EF4-FFF2-40B4-BE49-F238E27FC236}">
                <a16:creationId xmlns:a16="http://schemas.microsoft.com/office/drawing/2014/main" id="{1591B5E3-7E9E-90BD-68B4-3CE4C438C8FB}"/>
              </a:ext>
            </a:extLst>
          </p:cNvPr>
          <p:cNvPicPr>
            <a:picLocks noChangeAspect="1"/>
          </p:cNvPicPr>
          <p:nvPr/>
        </p:nvPicPr>
        <p:blipFill>
          <a:blip r:embed="rId2"/>
          <a:stretch>
            <a:fillRect/>
          </a:stretch>
        </p:blipFill>
        <p:spPr>
          <a:xfrm>
            <a:off x="9056610" y="3730112"/>
            <a:ext cx="2830589" cy="2547253"/>
          </a:xfrm>
          <a:prstGeom prst="rect">
            <a:avLst/>
          </a:prstGeom>
        </p:spPr>
      </p:pic>
      <p:sp>
        <p:nvSpPr>
          <p:cNvPr id="6" name="TextBox 5">
            <a:extLst>
              <a:ext uri="{FF2B5EF4-FFF2-40B4-BE49-F238E27FC236}">
                <a16:creationId xmlns:a16="http://schemas.microsoft.com/office/drawing/2014/main" id="{93BAF927-C89C-3EBF-D276-CD3941BB6D8F}"/>
              </a:ext>
            </a:extLst>
          </p:cNvPr>
          <p:cNvSpPr txBox="1"/>
          <p:nvPr/>
        </p:nvSpPr>
        <p:spPr>
          <a:xfrm>
            <a:off x="682399" y="700982"/>
            <a:ext cx="360556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cs typeface="Calibri"/>
              </a:rPr>
              <a:t>Problem Solving and Innovation </a:t>
            </a:r>
          </a:p>
          <a:p>
            <a:r>
              <a:rPr lang="en-US" sz="2000" dirty="0">
                <a:cs typeface="Calibri"/>
              </a:rPr>
              <a:t>BMSW4014</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B861D1-E158-0DA4-A610-B29689252C36}"/>
              </a:ext>
            </a:extLst>
          </p:cNvPr>
          <p:cNvSpPr>
            <a:spLocks noGrp="1"/>
          </p:cNvSpPr>
          <p:nvPr>
            <p:ph idx="1"/>
          </p:nvPr>
        </p:nvSpPr>
        <p:spPr/>
        <p:txBody>
          <a:bodyPr vert="horz" lIns="91440" tIns="45720" rIns="91440" bIns="45720" rtlCol="0" anchor="t">
            <a:normAutofit/>
          </a:bodyPr>
          <a:lstStyle/>
          <a:p>
            <a:r>
              <a:rPr lang="en-US" dirty="0">
                <a:ea typeface="Calibri"/>
                <a:cs typeface="Calibri"/>
              </a:rPr>
              <a:t> The weaknesses that Wilko had was that they had too many stores in high- cost that were outdated locations. </a:t>
            </a:r>
          </a:p>
          <a:p>
            <a:pPr>
              <a:buClr>
                <a:srgbClr val="B1005E"/>
              </a:buClr>
            </a:pPr>
            <a:r>
              <a:rPr lang="en-US" dirty="0">
                <a:ea typeface="Calibri"/>
                <a:cs typeface="Calibri"/>
              </a:rPr>
              <a:t>The business was financially bankrupt; however  the business had the opportunities to sell their company to sell to another British company called THE RANGE and still make some profit of the business.</a:t>
            </a:r>
          </a:p>
          <a:p>
            <a:pPr>
              <a:buClr>
                <a:srgbClr val="B1005E"/>
              </a:buClr>
            </a:pPr>
            <a:r>
              <a:rPr lang="en-US" dirty="0">
                <a:ea typeface="Calibri"/>
                <a:cs typeface="Calibri"/>
              </a:rPr>
              <a:t>The company of Wilko before shutting down had the strength that they had mostly everything in their stores so customers would just go in the shop and do their shopping.</a:t>
            </a:r>
          </a:p>
          <a:p>
            <a:pPr>
              <a:buClr>
                <a:srgbClr val="B1005E"/>
              </a:buClr>
            </a:pPr>
            <a:r>
              <a:rPr lang="en-US" dirty="0">
                <a:ea typeface="Calibri"/>
                <a:cs typeface="Calibri"/>
              </a:rPr>
              <a:t>The threats that they had was that other companies  were coming from different countries and another companies were having better ideas then Wilko. </a:t>
            </a:r>
          </a:p>
        </p:txBody>
      </p:sp>
      <p:sp>
        <p:nvSpPr>
          <p:cNvPr id="2" name="Title 1">
            <a:extLst>
              <a:ext uri="{FF2B5EF4-FFF2-40B4-BE49-F238E27FC236}">
                <a16:creationId xmlns:a16="http://schemas.microsoft.com/office/drawing/2014/main" id="{0A940557-F71E-C688-2BA8-F96200394EE7}"/>
              </a:ext>
            </a:extLst>
          </p:cNvPr>
          <p:cNvSpPr>
            <a:spLocks noGrp="1"/>
          </p:cNvSpPr>
          <p:nvPr>
            <p:ph type="title"/>
          </p:nvPr>
        </p:nvSpPr>
        <p:spPr/>
        <p:txBody>
          <a:bodyPr/>
          <a:lstStyle/>
          <a:p>
            <a:r>
              <a:rPr lang="en-US" dirty="0"/>
              <a:t>SWOT Analysis.(maria)</a:t>
            </a:r>
          </a:p>
        </p:txBody>
      </p:sp>
    </p:spTree>
    <p:extLst>
      <p:ext uri="{BB962C8B-B14F-4D97-AF65-F5344CB8AC3E}">
        <p14:creationId xmlns:p14="http://schemas.microsoft.com/office/powerpoint/2010/main" val="2171382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1F362-E658-25CB-0077-267646278196}"/>
              </a:ext>
            </a:extLst>
          </p:cNvPr>
          <p:cNvSpPr>
            <a:spLocks noGrp="1"/>
          </p:cNvSpPr>
          <p:nvPr>
            <p:ph type="title"/>
          </p:nvPr>
        </p:nvSpPr>
        <p:spPr/>
        <p:txBody>
          <a:bodyPr>
            <a:normAutofit fontScale="90000"/>
          </a:bodyPr>
          <a:lstStyle/>
          <a:p>
            <a:r>
              <a:rPr lang="en-US" dirty="0"/>
              <a:t>References for SWOT Analysis (maria)</a:t>
            </a:r>
          </a:p>
        </p:txBody>
      </p:sp>
      <p:sp>
        <p:nvSpPr>
          <p:cNvPr id="3" name="Content Placeholder 2">
            <a:extLst>
              <a:ext uri="{FF2B5EF4-FFF2-40B4-BE49-F238E27FC236}">
                <a16:creationId xmlns:a16="http://schemas.microsoft.com/office/drawing/2014/main" id="{4FFDA33E-5A7E-8722-D2F1-A388D2F37BB8}"/>
              </a:ext>
            </a:extLst>
          </p:cNvPr>
          <p:cNvSpPr>
            <a:spLocks noGrp="1"/>
          </p:cNvSpPr>
          <p:nvPr>
            <p:ph idx="1"/>
          </p:nvPr>
        </p:nvSpPr>
        <p:spPr/>
        <p:txBody>
          <a:bodyPr vert="horz" lIns="91440" tIns="45720" rIns="91440" bIns="45720" rtlCol="0" anchor="t">
            <a:normAutofit/>
          </a:bodyPr>
          <a:lstStyle/>
          <a:p>
            <a:r>
              <a:rPr lang="en-US" dirty="0">
                <a:ea typeface="+mn-lt"/>
                <a:cs typeface="+mn-lt"/>
                <a:hlinkClick r:id="rId2"/>
              </a:rPr>
              <a:t>https://delaunaywealth.com/why-did-wilko-fail-and-what-can-retailers-learn-from-its-collapse/#:~:text=Too%20many%20stores%20in%20high%2Dcost%2C%20outdated%20locations&amp;text=Combined%20with%20the%20low%20profit,financial%20difficulties%20in%20recent%20years</a:t>
            </a:r>
            <a:r>
              <a:rPr lang="en-US" dirty="0">
                <a:ea typeface="+mn-lt"/>
                <a:cs typeface="+mn-lt"/>
              </a:rPr>
              <a:t>.</a:t>
            </a:r>
            <a:endParaRPr lang="en-US">
              <a:ea typeface="+mn-lt"/>
              <a:cs typeface="+mn-lt"/>
            </a:endParaRPr>
          </a:p>
          <a:p>
            <a:pPr>
              <a:buClr>
                <a:srgbClr val="B1005E"/>
              </a:buClr>
            </a:pPr>
            <a:r>
              <a:rPr lang="en-US" dirty="0">
                <a:ea typeface="+mn-lt"/>
                <a:cs typeface="+mn-lt"/>
                <a:hlinkClick r:id="rId3"/>
              </a:rPr>
              <a:t>https://internetretailing.net/wilko-what-went-wrong/</a:t>
            </a:r>
            <a:endParaRPr lang="en-US" dirty="0">
              <a:ea typeface="+mn-lt"/>
              <a:cs typeface="+mn-lt"/>
            </a:endParaRPr>
          </a:p>
          <a:p>
            <a:pPr>
              <a:buClr>
                <a:srgbClr val="B1005E"/>
              </a:buClr>
            </a:pPr>
            <a:r>
              <a:rPr lang="en-US" dirty="0">
                <a:ea typeface="+mn-lt"/>
                <a:cs typeface="+mn-lt"/>
                <a:hlinkClick r:id="rId4"/>
              </a:rPr>
              <a:t>https://www.thesun.co.uk/money/24766266/the-range-wilko-items-even-cheaper/#:~:text=The%20Wilko%20name%20and%20intellectual,the%20chain%20went%20into%20administration.&amp;text=The%20deal%20will%20see%20the,products%20in%20The%20Range%20stores</a:t>
            </a:r>
            <a:r>
              <a:rPr lang="en-US" dirty="0">
                <a:ea typeface="+mn-lt"/>
                <a:cs typeface="+mn-lt"/>
              </a:rPr>
              <a:t>.</a:t>
            </a:r>
          </a:p>
          <a:p>
            <a:pPr>
              <a:buClr>
                <a:srgbClr val="B1005E"/>
              </a:buClr>
            </a:pPr>
            <a:r>
              <a:rPr lang="en-US" dirty="0">
                <a:ea typeface="+mn-lt"/>
                <a:cs typeface="+mn-lt"/>
                <a:hlinkClick r:id="rId5"/>
              </a:rPr>
              <a:t>https://www.linkedin.com/pulse/wilkos-downfall-why-beloved-uk-retailer-hit-rock-bottom-simon-taylor#:~:text=Supply%20Chain%20Issues%3A%20Wilko%20faced,affected%20the%20overall%20retail%20business</a:t>
            </a:r>
            <a:r>
              <a:rPr lang="en-US" dirty="0">
                <a:ea typeface="+mn-lt"/>
                <a:cs typeface="+mn-lt"/>
              </a:rPr>
              <a:t>.</a:t>
            </a:r>
          </a:p>
          <a:p>
            <a:pPr>
              <a:buClr>
                <a:srgbClr val="B1005E"/>
              </a:buClr>
            </a:pPr>
            <a:r>
              <a:rPr lang="en-US" dirty="0">
                <a:ea typeface="+mn-lt"/>
                <a:cs typeface="+mn-lt"/>
                <a:hlinkClick r:id="rId6"/>
              </a:rPr>
              <a:t>https://news.sky.com/story/around-12-000-jobs-at-risk-as-wilko-goes-into-administration-12937106</a:t>
            </a:r>
          </a:p>
          <a:p>
            <a:pPr>
              <a:buClr>
                <a:srgbClr val="B1005E"/>
              </a:buClr>
            </a:pPr>
            <a:endParaRPr lang="en-US" dirty="0">
              <a:ea typeface="+mn-lt"/>
              <a:cs typeface="+mn-lt"/>
            </a:endParaRPr>
          </a:p>
          <a:p>
            <a:pPr>
              <a:buClr>
                <a:srgbClr val="B1005E"/>
              </a:buClr>
            </a:pPr>
            <a:endParaRPr lang="en-US" dirty="0">
              <a:ea typeface="+mn-lt"/>
              <a:cs typeface="+mn-lt"/>
            </a:endParaRPr>
          </a:p>
        </p:txBody>
      </p:sp>
    </p:spTree>
    <p:extLst>
      <p:ext uri="{BB962C8B-B14F-4D97-AF65-F5344CB8AC3E}">
        <p14:creationId xmlns:p14="http://schemas.microsoft.com/office/powerpoint/2010/main" val="4152046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D89D2-F4A3-8B0D-99A9-FA0DAFB60F5B}"/>
              </a:ext>
            </a:extLst>
          </p:cNvPr>
          <p:cNvSpPr>
            <a:spLocks noGrp="1"/>
          </p:cNvSpPr>
          <p:nvPr>
            <p:ph type="title"/>
          </p:nvPr>
        </p:nvSpPr>
        <p:spPr/>
        <p:txBody>
          <a:bodyPr/>
          <a:lstStyle/>
          <a:p>
            <a:r>
              <a:rPr lang="en-US" dirty="0"/>
              <a:t>PESTLE Analysis </a:t>
            </a:r>
            <a:r>
              <a:rPr lang="en-US" sz="2400" dirty="0"/>
              <a:t>(Aniko)</a:t>
            </a:r>
          </a:p>
        </p:txBody>
      </p:sp>
      <p:sp>
        <p:nvSpPr>
          <p:cNvPr id="3" name="Content Placeholder 2">
            <a:extLst>
              <a:ext uri="{FF2B5EF4-FFF2-40B4-BE49-F238E27FC236}">
                <a16:creationId xmlns:a16="http://schemas.microsoft.com/office/drawing/2014/main" id="{7AC2265E-3693-80B5-9ADF-C3D4DC658934}"/>
              </a:ext>
            </a:extLst>
          </p:cNvPr>
          <p:cNvSpPr>
            <a:spLocks noGrp="1"/>
          </p:cNvSpPr>
          <p:nvPr>
            <p:ph idx="1"/>
          </p:nvPr>
        </p:nvSpPr>
        <p:spPr>
          <a:xfrm>
            <a:off x="777240" y="1696229"/>
            <a:ext cx="5641411" cy="4725149"/>
          </a:xfrm>
        </p:spPr>
        <p:txBody>
          <a:bodyPr vert="horz" lIns="91440" tIns="45720" rIns="91440" bIns="45720" rtlCol="0" anchor="t">
            <a:noAutofit/>
          </a:bodyPr>
          <a:lstStyle/>
          <a:p>
            <a:r>
              <a:rPr lang="en-US" sz="2400" b="1" dirty="0">
                <a:cs typeface="Calibri"/>
              </a:rPr>
              <a:t>Political:</a:t>
            </a:r>
            <a:r>
              <a:rPr lang="en-US" sz="2400" dirty="0">
                <a:cs typeface="Calibri"/>
              </a:rPr>
              <a:t> 9,800 former Wilko employees were paid £42 million by the Government's Insolvency Service (Wise, 2023).</a:t>
            </a:r>
            <a:endParaRPr lang="en-US" sz="2400" dirty="0">
              <a:solidFill>
                <a:srgbClr val="000000"/>
              </a:solidFill>
              <a:cs typeface="Calibri"/>
            </a:endParaRPr>
          </a:p>
          <a:p>
            <a:pPr>
              <a:buClr>
                <a:srgbClr val="B1005E"/>
              </a:buClr>
            </a:pPr>
            <a:r>
              <a:rPr lang="en-US" sz="2400" b="1" dirty="0">
                <a:solidFill>
                  <a:srgbClr val="420023"/>
                </a:solidFill>
                <a:cs typeface="Calibri"/>
              </a:rPr>
              <a:t>Economic:</a:t>
            </a:r>
            <a:r>
              <a:rPr lang="en-US" sz="2400" dirty="0">
                <a:solidFill>
                  <a:srgbClr val="420023"/>
                </a:solidFill>
                <a:cs typeface="Calibri"/>
              </a:rPr>
              <a:t> Large high street premises need to be change by any possible buyer (Smitherman, 2023). </a:t>
            </a:r>
          </a:p>
          <a:p>
            <a:pPr>
              <a:buClr>
                <a:srgbClr val="B1005E"/>
              </a:buClr>
            </a:pPr>
            <a:r>
              <a:rPr lang="en-US" sz="2400" dirty="0">
                <a:solidFill>
                  <a:srgbClr val="420023"/>
                </a:solidFill>
                <a:cs typeface="Calibri"/>
              </a:rPr>
              <a:t>B&amp;M and </a:t>
            </a:r>
            <a:r>
              <a:rPr lang="en-US" sz="2400" err="1">
                <a:solidFill>
                  <a:srgbClr val="420023"/>
                </a:solidFill>
                <a:cs typeface="Calibri"/>
              </a:rPr>
              <a:t>Poundland</a:t>
            </a:r>
            <a:r>
              <a:rPr lang="en-US" sz="2400" dirty="0">
                <a:solidFill>
                  <a:srgbClr val="420023"/>
                </a:solidFill>
                <a:cs typeface="Calibri"/>
              </a:rPr>
              <a:t> took over 122 stores together with 3,200 jobs (Hawkins, 2023).</a:t>
            </a:r>
          </a:p>
          <a:p>
            <a:pPr>
              <a:buClr>
                <a:srgbClr val="B1005E"/>
              </a:buClr>
            </a:pPr>
            <a:r>
              <a:rPr lang="en-US" sz="2400" b="1" dirty="0">
                <a:solidFill>
                  <a:srgbClr val="420023"/>
                </a:solidFill>
                <a:cs typeface="Calibri"/>
              </a:rPr>
              <a:t>Social:</a:t>
            </a:r>
            <a:r>
              <a:rPr lang="en-US" sz="2400" dirty="0">
                <a:solidFill>
                  <a:srgbClr val="420023"/>
                </a:solidFill>
                <a:cs typeface="Calibri"/>
              </a:rPr>
              <a:t> Tendency to retail park shopping, so Wilko also tried to move some of its locations to these parks (Icon Offices, 2023).</a:t>
            </a:r>
          </a:p>
        </p:txBody>
      </p:sp>
      <p:pic>
        <p:nvPicPr>
          <p:cNvPr id="4" name="Picture 3" descr="A store front with signs on the windows&#10;&#10;Description automatically generated">
            <a:extLst>
              <a:ext uri="{FF2B5EF4-FFF2-40B4-BE49-F238E27FC236}">
                <a16:creationId xmlns:a16="http://schemas.microsoft.com/office/drawing/2014/main" id="{F2E984DF-9CD5-8F25-6078-7908C7F48314}"/>
              </a:ext>
            </a:extLst>
          </p:cNvPr>
          <p:cNvPicPr>
            <a:picLocks noChangeAspect="1"/>
          </p:cNvPicPr>
          <p:nvPr/>
        </p:nvPicPr>
        <p:blipFill>
          <a:blip r:embed="rId2"/>
          <a:stretch>
            <a:fillRect/>
          </a:stretch>
        </p:blipFill>
        <p:spPr>
          <a:xfrm>
            <a:off x="6657616" y="1867259"/>
            <a:ext cx="4886505" cy="3252878"/>
          </a:xfrm>
          <a:prstGeom prst="rect">
            <a:avLst/>
          </a:prstGeom>
        </p:spPr>
      </p:pic>
      <p:sp>
        <p:nvSpPr>
          <p:cNvPr id="5" name="TextBox 4">
            <a:extLst>
              <a:ext uri="{FF2B5EF4-FFF2-40B4-BE49-F238E27FC236}">
                <a16:creationId xmlns:a16="http://schemas.microsoft.com/office/drawing/2014/main" id="{5E8566BA-C281-A6C5-E161-66219970EE4B}"/>
              </a:ext>
            </a:extLst>
          </p:cNvPr>
          <p:cNvSpPr txBox="1"/>
          <p:nvPr/>
        </p:nvSpPr>
        <p:spPr>
          <a:xfrm>
            <a:off x="7416480" y="5282561"/>
            <a:ext cx="413173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dirty="0">
                <a:cs typeface="Calibri"/>
              </a:rPr>
              <a:t>www.independent.co.uk</a:t>
            </a:r>
          </a:p>
        </p:txBody>
      </p:sp>
    </p:spTree>
    <p:extLst>
      <p:ext uri="{BB962C8B-B14F-4D97-AF65-F5344CB8AC3E}">
        <p14:creationId xmlns:p14="http://schemas.microsoft.com/office/powerpoint/2010/main" val="2559932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BB4ECDFC-8958-4B83-B01F-58AEFB867B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C1D68778-F94A-4C5B-9118-3B992BB975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lumMod val="9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schemeClr val="bg1"/>
              </a:solidFill>
              <a:latin typeface="+mj-lt"/>
            </a:endParaRPr>
          </a:p>
        </p:txBody>
      </p:sp>
      <p:sp>
        <p:nvSpPr>
          <p:cNvPr id="2" name="Title 1">
            <a:extLst>
              <a:ext uri="{FF2B5EF4-FFF2-40B4-BE49-F238E27FC236}">
                <a16:creationId xmlns:a16="http://schemas.microsoft.com/office/drawing/2014/main" id="{795770CE-F165-BA21-72EB-E5FD4A7667E6}"/>
              </a:ext>
            </a:extLst>
          </p:cNvPr>
          <p:cNvSpPr>
            <a:spLocks noGrp="1"/>
          </p:cNvSpPr>
          <p:nvPr>
            <p:ph type="title"/>
          </p:nvPr>
        </p:nvSpPr>
        <p:spPr>
          <a:xfrm>
            <a:off x="777240" y="446561"/>
            <a:ext cx="5008846" cy="826104"/>
          </a:xfrm>
        </p:spPr>
        <p:txBody>
          <a:bodyPr anchor="b">
            <a:normAutofit/>
          </a:bodyPr>
          <a:lstStyle/>
          <a:p>
            <a:r>
              <a:rPr lang="en-US" sz="4400" dirty="0">
                <a:ea typeface="+mj-lt"/>
                <a:cs typeface="+mj-lt"/>
              </a:rPr>
              <a:t>PESTLE Analysis </a:t>
            </a:r>
            <a:r>
              <a:rPr lang="en-US" sz="2400" dirty="0">
                <a:ea typeface="+mj-lt"/>
                <a:cs typeface="+mj-lt"/>
              </a:rPr>
              <a:t>(Aniko)</a:t>
            </a:r>
            <a:endParaRPr lang="en-US" sz="2400" dirty="0"/>
          </a:p>
        </p:txBody>
      </p:sp>
      <p:sp>
        <p:nvSpPr>
          <p:cNvPr id="3" name="Content Placeholder 2">
            <a:extLst>
              <a:ext uri="{FF2B5EF4-FFF2-40B4-BE49-F238E27FC236}">
                <a16:creationId xmlns:a16="http://schemas.microsoft.com/office/drawing/2014/main" id="{AB510A6A-D4A2-BBFE-0A53-025FD174EACB}"/>
              </a:ext>
            </a:extLst>
          </p:cNvPr>
          <p:cNvSpPr>
            <a:spLocks noGrp="1"/>
          </p:cNvSpPr>
          <p:nvPr>
            <p:ph idx="1"/>
          </p:nvPr>
        </p:nvSpPr>
        <p:spPr>
          <a:xfrm>
            <a:off x="777240" y="1430546"/>
            <a:ext cx="5526430" cy="5148981"/>
          </a:xfrm>
        </p:spPr>
        <p:txBody>
          <a:bodyPr vert="horz" lIns="91440" tIns="45720" rIns="91440" bIns="45720" rtlCol="0" anchor="t">
            <a:noAutofit/>
          </a:bodyPr>
          <a:lstStyle/>
          <a:p>
            <a:r>
              <a:rPr lang="en-US" b="1" dirty="0">
                <a:cs typeface="Calibri"/>
              </a:rPr>
              <a:t>Technological:</a:t>
            </a:r>
            <a:r>
              <a:rPr lang="en-US" dirty="0">
                <a:cs typeface="Calibri"/>
              </a:rPr>
              <a:t> The Range will sell Wilko's products in its own stores and online too (Hawkins, 2023).</a:t>
            </a:r>
          </a:p>
          <a:p>
            <a:pPr>
              <a:buClr>
                <a:srgbClr val="B1005E"/>
              </a:buClr>
            </a:pPr>
            <a:r>
              <a:rPr lang="en-US" dirty="0">
                <a:cs typeface="Calibri"/>
              </a:rPr>
              <a:t>Wilko offered click and collect to consumers instead of online purchases and delivery options (Smitherman, 2023).</a:t>
            </a:r>
          </a:p>
          <a:p>
            <a:pPr>
              <a:buClr>
                <a:srgbClr val="B1005E"/>
              </a:buClr>
            </a:pPr>
            <a:r>
              <a:rPr lang="en-US" b="1" dirty="0">
                <a:cs typeface="Calibri"/>
              </a:rPr>
              <a:t>Legal:</a:t>
            </a:r>
            <a:r>
              <a:rPr lang="en-US" dirty="0">
                <a:cs typeface="Calibri"/>
              </a:rPr>
              <a:t> One of the negative influences of Brexit to businesses is supply chain issues (Icon Offices, 2023). Brexit also opened opportunities such as expanding markets within the UK as well as overseas (Smith, 2021).</a:t>
            </a:r>
          </a:p>
          <a:p>
            <a:pPr>
              <a:buClr>
                <a:srgbClr val="B1005E"/>
              </a:buClr>
            </a:pPr>
            <a:r>
              <a:rPr lang="en-US" b="1" dirty="0">
                <a:cs typeface="Calibri"/>
              </a:rPr>
              <a:t>Environmental:</a:t>
            </a:r>
            <a:r>
              <a:rPr lang="en-US" dirty="0">
                <a:cs typeface="Calibri"/>
              </a:rPr>
              <a:t> Chris Dawson reopens Wilko stores in shopping </a:t>
            </a:r>
            <a:r>
              <a:rPr lang="en-US" err="1">
                <a:cs typeface="Calibri"/>
              </a:rPr>
              <a:t>centres</a:t>
            </a:r>
            <a:r>
              <a:rPr lang="en-US" dirty="0">
                <a:cs typeface="Calibri"/>
              </a:rPr>
              <a:t> and shopping parks. Three stores are opened already in Plymouth, Exeter and Luton, and two more will be opened by 29th March 2024 in St Albans and Rotherham (Cummingham, 2024).</a:t>
            </a:r>
          </a:p>
        </p:txBody>
      </p:sp>
      <p:grpSp>
        <p:nvGrpSpPr>
          <p:cNvPr id="36" name="decorative circles">
            <a:extLst>
              <a:ext uri="{FF2B5EF4-FFF2-40B4-BE49-F238E27FC236}">
                <a16:creationId xmlns:a16="http://schemas.microsoft.com/office/drawing/2014/main" id="{B29252B9-8F48-4CC0-A640-09C8A8C24E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08627" y="289695"/>
            <a:ext cx="5461374" cy="5966848"/>
            <a:chOff x="6008627" y="289695"/>
            <a:chExt cx="5461374" cy="5966848"/>
          </a:xfrm>
        </p:grpSpPr>
        <p:sp>
          <p:nvSpPr>
            <p:cNvPr id="28" name="Oval 27">
              <a:extLst>
                <a:ext uri="{FF2B5EF4-FFF2-40B4-BE49-F238E27FC236}">
                  <a16:creationId xmlns:a16="http://schemas.microsoft.com/office/drawing/2014/main" id="{28548D73-0AE2-434D-B75C-77D24F5EDC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543605" y="289695"/>
              <a:ext cx="226735" cy="226735"/>
            </a:xfrm>
            <a:prstGeom prst="ellipse">
              <a:avLst/>
            </a:prstGeom>
            <a:solidFill>
              <a:srgbClr val="974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9BC26AF4-B368-411A-BF70-74F07FA77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003560" y="387281"/>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6BE4EEE7-FD25-4B68-819D-487E4D78F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08627" y="5790102"/>
              <a:ext cx="466441" cy="466441"/>
            </a:xfrm>
            <a:prstGeom prst="ellipse">
              <a:avLst/>
            </a:prstGeom>
            <a:solidFill>
              <a:schemeClr val="accent2">
                <a:lumMod val="60000"/>
                <a:lumOff val="4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6E52A4F8-9F27-4959-B733-FDA9FCA2E8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003560" y="654708"/>
              <a:ext cx="466441" cy="466441"/>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F13DA742-C9EF-49AA-ADEB-553344930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08627" y="5407667"/>
              <a:ext cx="113367" cy="11336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storefront with signs on the window&#10;&#10;Description automatically generated">
            <a:extLst>
              <a:ext uri="{FF2B5EF4-FFF2-40B4-BE49-F238E27FC236}">
                <a16:creationId xmlns:a16="http://schemas.microsoft.com/office/drawing/2014/main" id="{2B83A072-DB33-4D75-5E1B-8136E05C5572}"/>
              </a:ext>
            </a:extLst>
          </p:cNvPr>
          <p:cNvPicPr>
            <a:picLocks noChangeAspect="1"/>
          </p:cNvPicPr>
          <p:nvPr/>
        </p:nvPicPr>
        <p:blipFill rotWithShape="1">
          <a:blip r:embed="rId2"/>
          <a:srcRect l="13362" r="10639" b="2"/>
          <a:stretch/>
        </p:blipFill>
        <p:spPr>
          <a:xfrm>
            <a:off x="6967932" y="552339"/>
            <a:ext cx="5066816" cy="5066816"/>
          </a:xfrm>
          <a:custGeom>
            <a:avLst/>
            <a:gdLst/>
            <a:ahLst/>
            <a:cxnLst/>
            <a:rect l="l" t="t" r="r" b="b"/>
            <a:pathLst>
              <a:path w="3111160" h="3111160">
                <a:moveTo>
                  <a:pt x="1555580" y="0"/>
                </a:moveTo>
                <a:cubicBezTo>
                  <a:pt x="2414703" y="0"/>
                  <a:pt x="3111160" y="696457"/>
                  <a:pt x="3111160" y="1555580"/>
                </a:cubicBezTo>
                <a:cubicBezTo>
                  <a:pt x="3111160" y="2414703"/>
                  <a:pt x="2414703" y="3111160"/>
                  <a:pt x="1555580" y="3111160"/>
                </a:cubicBezTo>
                <a:cubicBezTo>
                  <a:pt x="696457" y="3111160"/>
                  <a:pt x="0" y="2414703"/>
                  <a:pt x="0" y="1555580"/>
                </a:cubicBezTo>
                <a:cubicBezTo>
                  <a:pt x="0" y="696457"/>
                  <a:pt x="696457" y="0"/>
                  <a:pt x="1555580" y="0"/>
                </a:cubicBezTo>
                <a:close/>
              </a:path>
            </a:pathLst>
          </a:custGeom>
        </p:spPr>
      </p:pic>
      <p:sp>
        <p:nvSpPr>
          <p:cNvPr id="5" name="TextBox 4">
            <a:extLst>
              <a:ext uri="{FF2B5EF4-FFF2-40B4-BE49-F238E27FC236}">
                <a16:creationId xmlns:a16="http://schemas.microsoft.com/office/drawing/2014/main" id="{80A55A7E-80C5-6700-2005-63ABCDF13DEA}"/>
              </a:ext>
            </a:extLst>
          </p:cNvPr>
          <p:cNvSpPr txBox="1"/>
          <p:nvPr/>
        </p:nvSpPr>
        <p:spPr>
          <a:xfrm>
            <a:off x="8050491" y="5920430"/>
            <a:ext cx="398584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dirty="0">
                <a:cs typeface="Calibri"/>
              </a:rPr>
              <a:t>www.oneplymouth.co.uk</a:t>
            </a:r>
          </a:p>
        </p:txBody>
      </p:sp>
    </p:spTree>
    <p:extLst>
      <p:ext uri="{BB962C8B-B14F-4D97-AF65-F5344CB8AC3E}">
        <p14:creationId xmlns:p14="http://schemas.microsoft.com/office/powerpoint/2010/main" val="872763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16A0D-33DD-0B34-DD93-203611B82BAC}"/>
              </a:ext>
            </a:extLst>
          </p:cNvPr>
          <p:cNvSpPr>
            <a:spLocks noGrp="1"/>
          </p:cNvSpPr>
          <p:nvPr>
            <p:ph type="title"/>
          </p:nvPr>
        </p:nvSpPr>
        <p:spPr/>
        <p:txBody>
          <a:bodyPr/>
          <a:lstStyle/>
          <a:p>
            <a:r>
              <a:rPr lang="en-US" sz="4400" dirty="0">
                <a:ea typeface="+mj-lt"/>
                <a:cs typeface="+mj-lt"/>
              </a:rPr>
              <a:t>PESTLE Analysis References </a:t>
            </a:r>
            <a:r>
              <a:rPr lang="en-US" sz="2400" dirty="0">
                <a:ea typeface="+mj-lt"/>
                <a:cs typeface="+mj-lt"/>
              </a:rPr>
              <a:t>(Aniko)</a:t>
            </a:r>
            <a:endParaRPr lang="en-US" sz="2400" dirty="0"/>
          </a:p>
        </p:txBody>
      </p:sp>
      <p:sp>
        <p:nvSpPr>
          <p:cNvPr id="3" name="Content Placeholder 2">
            <a:extLst>
              <a:ext uri="{FF2B5EF4-FFF2-40B4-BE49-F238E27FC236}">
                <a16:creationId xmlns:a16="http://schemas.microsoft.com/office/drawing/2014/main" id="{E1751053-05B6-06B8-191C-55D5D11B71E6}"/>
              </a:ext>
            </a:extLst>
          </p:cNvPr>
          <p:cNvSpPr>
            <a:spLocks noGrp="1"/>
          </p:cNvSpPr>
          <p:nvPr>
            <p:ph idx="1"/>
          </p:nvPr>
        </p:nvSpPr>
        <p:spPr>
          <a:xfrm>
            <a:off x="777240" y="1825625"/>
            <a:ext cx="10659110" cy="4581375"/>
          </a:xfrm>
        </p:spPr>
        <p:txBody>
          <a:bodyPr vert="horz" lIns="91440" tIns="45720" rIns="91440" bIns="45720" rtlCol="0" anchor="t">
            <a:normAutofit lnSpcReduction="10000"/>
          </a:bodyPr>
          <a:lstStyle/>
          <a:p>
            <a:pPr algn="just"/>
            <a:r>
              <a:rPr lang="en-US" sz="1600" dirty="0">
                <a:solidFill>
                  <a:schemeClr val="tx1"/>
                </a:solidFill>
                <a:latin typeface="Calibri"/>
                <a:cs typeface="Segoe UI"/>
              </a:rPr>
              <a:t>Cunningham, E. (2024) Wilko is opening 300 new UK stores – here’s the full list of confirmed locations so far. </a:t>
            </a:r>
            <a:r>
              <a:rPr lang="en-US" sz="1600" u="sng" dirty="0">
                <a:solidFill>
                  <a:schemeClr val="tx1"/>
                </a:solidFill>
                <a:latin typeface="Calibri"/>
                <a:cs typeface="Segoe UI"/>
                <a:hlinkClick r:id="rId2">
                  <a:extLst>
                    <a:ext uri="{A12FA001-AC4F-418D-AE19-62706E023703}">
                      <ahyp:hlinkClr xmlns:ahyp="http://schemas.microsoft.com/office/drawing/2018/hyperlinkcolor" val="tx"/>
                    </a:ext>
                  </a:extLst>
                </a:hlinkClick>
              </a:rPr>
              <a:t>https://www.timeout.com/uk/news/new-wilkos-stores-announced-011824</a:t>
            </a:r>
            <a:r>
              <a:rPr lang="en-US" sz="1600" dirty="0">
                <a:solidFill>
                  <a:schemeClr val="tx1"/>
                </a:solidFill>
                <a:latin typeface="Calibri"/>
                <a:cs typeface="Segoe UI"/>
              </a:rPr>
              <a:t>. (Accessed: 10 March 2024).</a:t>
            </a:r>
          </a:p>
          <a:p>
            <a:pPr algn="just">
              <a:buClr>
                <a:srgbClr val="B1005E"/>
              </a:buClr>
            </a:pPr>
            <a:r>
              <a:rPr lang="en-US" sz="1600" dirty="0">
                <a:solidFill>
                  <a:schemeClr val="tx1"/>
                </a:solidFill>
                <a:latin typeface="Calibri"/>
                <a:cs typeface="Segoe UI"/>
              </a:rPr>
              <a:t>Hawkins, E. (2023) </a:t>
            </a:r>
            <a:r>
              <a:rPr lang="en-US" sz="1600" i="1" dirty="0">
                <a:solidFill>
                  <a:schemeClr val="tx1"/>
                </a:solidFill>
                <a:latin typeface="Calibri"/>
                <a:cs typeface="Segoe UI"/>
              </a:rPr>
              <a:t>‘Del Boy billionaire’ behind the Range saves the Wilko name (but only 36 jobs)</a:t>
            </a:r>
            <a:r>
              <a:rPr lang="en-US" sz="1600" dirty="0">
                <a:solidFill>
                  <a:schemeClr val="tx1"/>
                </a:solidFill>
                <a:latin typeface="Calibri"/>
                <a:cs typeface="Segoe UI"/>
              </a:rPr>
              <a:t>. </a:t>
            </a:r>
            <a:r>
              <a:rPr lang="en-US" sz="1600" u="sng" dirty="0">
                <a:solidFill>
                  <a:schemeClr val="tx1"/>
                </a:solidFill>
                <a:latin typeface="Calibri"/>
                <a:cs typeface="Segoe UI"/>
                <a:hlinkClick r:id="rId3">
                  <a:extLst>
                    <a:ext uri="{A12FA001-AC4F-418D-AE19-62706E023703}">
                      <ahyp:hlinkClr xmlns:ahyp="http://schemas.microsoft.com/office/drawing/2018/hyperlinkcolor" val="tx"/>
                    </a:ext>
                  </a:extLst>
                </a:hlinkClick>
              </a:rPr>
              <a:t>https://www.thisismoney.co.uk/money/markets/article-12519487/Del-Boy-billionaire-Range-saves-Wilko-36-jobs.html</a:t>
            </a:r>
            <a:r>
              <a:rPr lang="en-US" sz="1600" dirty="0">
                <a:solidFill>
                  <a:schemeClr val="tx1"/>
                </a:solidFill>
                <a:latin typeface="Calibri"/>
                <a:cs typeface="Segoe UI"/>
              </a:rPr>
              <a:t>. (Accessed: 7 March 2024). </a:t>
            </a:r>
          </a:p>
          <a:p>
            <a:pPr algn="just">
              <a:buClr>
                <a:srgbClr val="B1005E"/>
              </a:buClr>
            </a:pPr>
            <a:r>
              <a:rPr lang="en-US" sz="1600" dirty="0">
                <a:solidFill>
                  <a:schemeClr val="tx1"/>
                </a:solidFill>
                <a:latin typeface="Calibri"/>
                <a:cs typeface="Segoe UI"/>
              </a:rPr>
              <a:t>Icon Offices. (2023) </a:t>
            </a:r>
            <a:r>
              <a:rPr lang="en-US" sz="1600" i="1" dirty="0">
                <a:solidFill>
                  <a:schemeClr val="tx1"/>
                </a:solidFill>
                <a:latin typeface="Calibri"/>
                <a:cs typeface="Segoe UI"/>
              </a:rPr>
              <a:t>The demise of Wilko: Has it left a gap in the market?</a:t>
            </a:r>
            <a:r>
              <a:rPr lang="en-US" sz="1600" dirty="0">
                <a:solidFill>
                  <a:schemeClr val="tx1"/>
                </a:solidFill>
                <a:latin typeface="Calibri"/>
                <a:cs typeface="Segoe UI"/>
              </a:rPr>
              <a:t> </a:t>
            </a:r>
            <a:r>
              <a:rPr lang="en-US" sz="1600" u="sng" dirty="0">
                <a:solidFill>
                  <a:schemeClr val="tx1"/>
                </a:solidFill>
                <a:latin typeface="Calibri"/>
                <a:cs typeface="Segoe UI"/>
                <a:hlinkClick r:id="rId4">
                  <a:extLst>
                    <a:ext uri="{A12FA001-AC4F-418D-AE19-62706E023703}">
                      <ahyp:hlinkClr xmlns:ahyp="http://schemas.microsoft.com/office/drawing/2018/hyperlinkcolor" val="tx"/>
                    </a:ext>
                  </a:extLst>
                </a:hlinkClick>
              </a:rPr>
              <a:t>https://iconoffices.co.uk/blog/the-demise-of-wilko-has-it-left-a-gap-in-the-market.php#:~:text=Brexit,they%20even%20reached%20British%20stores</a:t>
            </a:r>
            <a:r>
              <a:rPr lang="en-US" sz="1600" dirty="0">
                <a:solidFill>
                  <a:schemeClr val="tx1"/>
                </a:solidFill>
                <a:latin typeface="Calibri"/>
                <a:cs typeface="Segoe UI"/>
              </a:rPr>
              <a:t>. (Accessed: 8 March 2024).</a:t>
            </a:r>
          </a:p>
          <a:p>
            <a:pPr algn="just">
              <a:buClr>
                <a:srgbClr val="B1005E"/>
              </a:buClr>
            </a:pPr>
            <a:r>
              <a:rPr lang="en-US" sz="1600" dirty="0">
                <a:solidFill>
                  <a:schemeClr val="tx1"/>
                </a:solidFill>
                <a:latin typeface="Calibri"/>
                <a:cs typeface="Segoe UI"/>
              </a:rPr>
              <a:t>One Plymouth. (2023) </a:t>
            </a:r>
            <a:r>
              <a:rPr lang="en-US" sz="1600" dirty="0">
                <a:solidFill>
                  <a:schemeClr val="tx1"/>
                </a:solidFill>
                <a:latin typeface="Calibri"/>
                <a:cs typeface="Helvetica"/>
              </a:rPr>
              <a:t>Wilko Plymouth reopens Friday 1st December. </a:t>
            </a:r>
            <a:r>
              <a:rPr lang="en-US" sz="1600" dirty="0">
                <a:solidFill>
                  <a:schemeClr val="tx1"/>
                </a:solidFill>
                <a:ea typeface="+mn-lt"/>
                <a:cs typeface="+mn-lt"/>
                <a:hlinkClick r:id="rId5">
                  <a:extLst>
                    <a:ext uri="{A12FA001-AC4F-418D-AE19-62706E023703}">
                      <ahyp:hlinkClr xmlns:ahyp="http://schemas.microsoft.com/office/drawing/2018/hyperlinkcolor" val="tx"/>
                    </a:ext>
                  </a:extLst>
                </a:hlinkClick>
              </a:rPr>
              <a:t>https://oneplymouth.co.uk/wilko-plymouth-reopens-friday-1st-december/</a:t>
            </a:r>
            <a:r>
              <a:rPr lang="en-US" sz="1600" dirty="0">
                <a:solidFill>
                  <a:schemeClr val="tx1"/>
                </a:solidFill>
                <a:ea typeface="+mn-lt"/>
                <a:cs typeface="+mn-lt"/>
              </a:rPr>
              <a:t>. (Accessed: 10 March 2024).</a:t>
            </a:r>
            <a:endParaRPr lang="en-US" sz="1600" dirty="0">
              <a:solidFill>
                <a:schemeClr val="tx1"/>
              </a:solidFill>
              <a:latin typeface="Calibri"/>
              <a:cs typeface="Segoe UI"/>
            </a:endParaRPr>
          </a:p>
          <a:p>
            <a:pPr algn="just">
              <a:buClr>
                <a:srgbClr val="B1005E"/>
              </a:buClr>
            </a:pPr>
            <a:r>
              <a:rPr lang="en-US" sz="1600" dirty="0">
                <a:solidFill>
                  <a:schemeClr val="tx1"/>
                </a:solidFill>
                <a:latin typeface="Calibri"/>
                <a:cs typeface="Segoe UI"/>
              </a:rPr>
              <a:t>Smith, K. (2021) </a:t>
            </a:r>
            <a:r>
              <a:rPr lang="en-US" sz="1600" i="1" dirty="0">
                <a:solidFill>
                  <a:schemeClr val="tx1"/>
                </a:solidFill>
                <a:latin typeface="Calibri"/>
                <a:cs typeface="Segoe UI"/>
              </a:rPr>
              <a:t>Post-Brexit opportunities for UK businesses.</a:t>
            </a:r>
            <a:r>
              <a:rPr lang="en-US" sz="1600" dirty="0">
                <a:solidFill>
                  <a:schemeClr val="tx1"/>
                </a:solidFill>
                <a:latin typeface="Calibri"/>
                <a:cs typeface="Segoe UI"/>
              </a:rPr>
              <a:t> </a:t>
            </a:r>
            <a:r>
              <a:rPr lang="en-US" sz="1600" u="sng" dirty="0">
                <a:solidFill>
                  <a:schemeClr val="tx1"/>
                </a:solidFill>
                <a:latin typeface="Calibri"/>
                <a:cs typeface="Segoe UI"/>
                <a:hlinkClick r:id="rId6">
                  <a:extLst>
                    <a:ext uri="{A12FA001-AC4F-418D-AE19-62706E023703}">
                      <ahyp:hlinkClr xmlns:ahyp="http://schemas.microsoft.com/office/drawing/2018/hyperlinkcolor" val="tx"/>
                    </a:ext>
                  </a:extLst>
                </a:hlinkClick>
              </a:rPr>
              <a:t>https://mooreks.co.uk/insights/post-brexit-opportunities-for-uk-businesses/#:~:text=Overseas%20markets,it%20makes%20their%20products%20cheaper</a:t>
            </a:r>
            <a:r>
              <a:rPr lang="en-US" sz="1600" dirty="0">
                <a:solidFill>
                  <a:schemeClr val="tx1"/>
                </a:solidFill>
                <a:latin typeface="Calibri"/>
                <a:cs typeface="Segoe UI"/>
              </a:rPr>
              <a:t>. (Accessed: 9 March 2024).</a:t>
            </a:r>
          </a:p>
          <a:p>
            <a:pPr algn="just">
              <a:buClr>
                <a:srgbClr val="B1005E"/>
              </a:buClr>
            </a:pPr>
            <a:r>
              <a:rPr lang="en-US" sz="1600" dirty="0">
                <a:solidFill>
                  <a:schemeClr val="tx1"/>
                </a:solidFill>
                <a:latin typeface="Calibri"/>
                <a:cs typeface="Segoe UI"/>
              </a:rPr>
              <a:t>Smitherman, E. (2023)</a:t>
            </a:r>
            <a:r>
              <a:rPr lang="en-US" sz="1600" cap="all" dirty="0">
                <a:solidFill>
                  <a:schemeClr val="tx1"/>
                </a:solidFill>
                <a:latin typeface="Calibri"/>
                <a:cs typeface="Segoe UI"/>
              </a:rPr>
              <a:t> </a:t>
            </a:r>
            <a:r>
              <a:rPr lang="en-US" sz="1600" i="1" cap="all" dirty="0">
                <a:solidFill>
                  <a:schemeClr val="tx1"/>
                </a:solidFill>
                <a:latin typeface="Calibri"/>
                <a:cs typeface="Segoe UI"/>
              </a:rPr>
              <a:t>WILKO HOPE </a:t>
            </a:r>
            <a:r>
              <a:rPr lang="en-US" sz="1600" i="1" dirty="0">
                <a:solidFill>
                  <a:schemeClr val="tx1"/>
                </a:solidFill>
                <a:latin typeface="Calibri"/>
                <a:cs typeface="Segoe UI"/>
              </a:rPr>
              <a:t>Wilko ‘could be saved’ from closure by rival discount chains eyeing up 300 stores</a:t>
            </a:r>
            <a:r>
              <a:rPr lang="en-US" sz="1600" dirty="0">
                <a:solidFill>
                  <a:schemeClr val="tx1"/>
                </a:solidFill>
                <a:latin typeface="Calibri"/>
                <a:cs typeface="Segoe UI"/>
              </a:rPr>
              <a:t>. </a:t>
            </a:r>
            <a:r>
              <a:rPr lang="en-US" sz="1600" u="sng" dirty="0">
                <a:solidFill>
                  <a:schemeClr val="tx1"/>
                </a:solidFill>
                <a:latin typeface="Calibri"/>
                <a:cs typeface="Segoe UI"/>
                <a:hlinkClick r:id="rId7">
                  <a:extLst>
                    <a:ext uri="{A12FA001-AC4F-418D-AE19-62706E023703}">
                      <ahyp:hlinkClr xmlns:ahyp="http://schemas.microsoft.com/office/drawing/2018/hyperlinkcolor" val="tx"/>
                    </a:ext>
                  </a:extLst>
                </a:hlinkClick>
              </a:rPr>
              <a:t>https://www.thesun.co.uk/money/23439971/wilko-stores-possibly-saved-closure-rival-discount-chains/#:~:text=A%20buyer%20could%20save%20stores,likely%20need%20to%20be%20made</a:t>
            </a:r>
            <a:r>
              <a:rPr lang="en-US" sz="1600" dirty="0">
                <a:solidFill>
                  <a:schemeClr val="tx1"/>
                </a:solidFill>
                <a:latin typeface="Calibri"/>
                <a:cs typeface="Segoe UI"/>
              </a:rPr>
              <a:t>. (Accessed: 9 March 2024).</a:t>
            </a:r>
          </a:p>
          <a:p>
            <a:pPr algn="just">
              <a:buClr>
                <a:srgbClr val="B1005E"/>
              </a:buClr>
            </a:pPr>
            <a:r>
              <a:rPr lang="en-US" sz="1600" dirty="0">
                <a:solidFill>
                  <a:schemeClr val="tx1"/>
                </a:solidFill>
                <a:latin typeface="Calibri"/>
                <a:cs typeface="Segoe UI"/>
              </a:rPr>
              <a:t>Wise, A. (2023) </a:t>
            </a:r>
            <a:r>
              <a:rPr lang="en-US" sz="1600" i="1" dirty="0">
                <a:solidFill>
                  <a:schemeClr val="tx1"/>
                </a:solidFill>
                <a:latin typeface="Calibri"/>
                <a:cs typeface="Segoe UI"/>
              </a:rPr>
              <a:t>Nearly 10,000 former Wilko staff paid £42m by Insolvency Service since collapse.</a:t>
            </a:r>
            <a:r>
              <a:rPr lang="en-US" sz="1600" dirty="0">
                <a:solidFill>
                  <a:schemeClr val="tx1"/>
                </a:solidFill>
                <a:latin typeface="Calibri"/>
                <a:cs typeface="Segoe UI"/>
              </a:rPr>
              <a:t> </a:t>
            </a:r>
            <a:r>
              <a:rPr lang="en-US" sz="1600" u="sng" dirty="0">
                <a:solidFill>
                  <a:schemeClr val="tx1"/>
                </a:solidFill>
                <a:latin typeface="Calibri"/>
                <a:cs typeface="Segoe UI"/>
                <a:hlinkClick r:id="rId8">
                  <a:extLst>
                    <a:ext uri="{A12FA001-AC4F-418D-AE19-62706E023703}">
                      <ahyp:hlinkClr xmlns:ahyp="http://schemas.microsoft.com/office/drawing/2018/hyperlinkcolor" val="tx"/>
                    </a:ext>
                  </a:extLst>
                </a:hlinkClick>
              </a:rPr>
              <a:t>https://www.independent.co.uk/business/nearly-10-000-former-wilko-staff-paid-ps42m-by-insolvency-service-since-collapse-b2453108.html</a:t>
            </a:r>
            <a:r>
              <a:rPr lang="en-US" sz="1600" dirty="0">
                <a:solidFill>
                  <a:schemeClr val="tx1"/>
                </a:solidFill>
                <a:latin typeface="Calibri"/>
                <a:cs typeface="Segoe UI"/>
              </a:rPr>
              <a:t>. (Accessed: 9 March 2024).</a:t>
            </a:r>
          </a:p>
          <a:p>
            <a:pPr>
              <a:buClr>
                <a:srgbClr val="B1005E"/>
              </a:buClr>
            </a:pPr>
            <a:endParaRPr lang="en-US" dirty="0">
              <a:cs typeface="Calibri"/>
            </a:endParaRPr>
          </a:p>
        </p:txBody>
      </p:sp>
    </p:spTree>
    <p:extLst>
      <p:ext uri="{BB962C8B-B14F-4D97-AF65-F5344CB8AC3E}">
        <p14:creationId xmlns:p14="http://schemas.microsoft.com/office/powerpoint/2010/main" val="3934793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B8538-DC94-54A3-2D6D-A5F62996C73B}"/>
              </a:ext>
            </a:extLst>
          </p:cNvPr>
          <p:cNvSpPr>
            <a:spLocks noGrp="1"/>
          </p:cNvSpPr>
          <p:nvPr>
            <p:ph type="title"/>
          </p:nvPr>
        </p:nvSpPr>
        <p:spPr/>
        <p:txBody>
          <a:bodyPr>
            <a:normAutofit fontScale="90000"/>
          </a:bodyPr>
          <a:lstStyle/>
          <a:p>
            <a:r>
              <a:rPr lang="en-US" dirty="0"/>
              <a:t>Monitored, reviewed and discuss how these communicated (Silvia)</a:t>
            </a:r>
          </a:p>
        </p:txBody>
      </p:sp>
      <p:sp>
        <p:nvSpPr>
          <p:cNvPr id="3" name="Content Placeholder 2">
            <a:extLst>
              <a:ext uri="{FF2B5EF4-FFF2-40B4-BE49-F238E27FC236}">
                <a16:creationId xmlns:a16="http://schemas.microsoft.com/office/drawing/2014/main" id="{F50718CD-25C0-87E1-D2CF-692E80C8897D}"/>
              </a:ext>
            </a:extLst>
          </p:cNvPr>
          <p:cNvSpPr>
            <a:spLocks noGrp="1"/>
          </p:cNvSpPr>
          <p:nvPr>
            <p:ph idx="1"/>
          </p:nvPr>
        </p:nvSpPr>
        <p:spPr>
          <a:xfrm>
            <a:off x="592183" y="1988911"/>
            <a:ext cx="8423910" cy="4351338"/>
          </a:xfrm>
        </p:spPr>
        <p:txBody>
          <a:bodyPr vert="horz" lIns="91440" tIns="45720" rIns="91440" bIns="45720" rtlCol="0" anchor="t">
            <a:normAutofit lnSpcReduction="10000"/>
          </a:bodyPr>
          <a:lstStyle/>
          <a:p>
            <a:pPr algn="just"/>
            <a:r>
              <a:rPr lang="en-US" dirty="0">
                <a:latin typeface="Arial"/>
                <a:cs typeface="Arial"/>
              </a:rPr>
              <a:t>•</a:t>
            </a:r>
            <a:r>
              <a:rPr lang="en-US" b="1" dirty="0">
                <a:solidFill>
                  <a:srgbClr val="000000"/>
                </a:solidFill>
                <a:latin typeface="Times New Roman"/>
                <a:cs typeface="Times New Roman"/>
              </a:rPr>
              <a:t>Setting up KPIs (key overall performance indicators) for numerous solutions</a:t>
            </a:r>
            <a:endParaRPr lang="en-US" dirty="0">
              <a:ea typeface="Calibri"/>
              <a:cs typeface="Calibri"/>
            </a:endParaRPr>
          </a:p>
          <a:p>
            <a:pPr algn="just">
              <a:buClr>
                <a:srgbClr val="B1005E"/>
              </a:buClr>
            </a:pPr>
            <a:r>
              <a:rPr lang="en-US" dirty="0">
                <a:latin typeface="Arial"/>
                <a:cs typeface="Arial"/>
              </a:rPr>
              <a:t>•</a:t>
            </a:r>
            <a:r>
              <a:rPr lang="en-US" b="1" dirty="0">
                <a:solidFill>
                  <a:srgbClr val="000000"/>
                </a:solidFill>
                <a:latin typeface="Times New Roman"/>
                <a:cs typeface="Times New Roman"/>
              </a:rPr>
              <a:t>Frequent gathering and evaluation of information to screen performance (Momani, Al-Hawar, and Tahat, 2021). </a:t>
            </a:r>
            <a:endParaRPr lang="en-US"/>
          </a:p>
          <a:p>
            <a:pPr algn="just">
              <a:buClr>
                <a:srgbClr val="B1005E"/>
              </a:buClr>
            </a:pPr>
            <a:r>
              <a:rPr lang="en-US" dirty="0">
                <a:latin typeface="Arial"/>
                <a:cs typeface="Arial"/>
              </a:rPr>
              <a:t>•</a:t>
            </a:r>
            <a:r>
              <a:rPr lang="en-US" b="1" dirty="0">
                <a:solidFill>
                  <a:srgbClr val="000000"/>
                </a:solidFill>
                <a:latin typeface="Times New Roman"/>
                <a:cs typeface="Times New Roman"/>
              </a:rPr>
              <a:t>Making use of technology and gear to display in real-time</a:t>
            </a:r>
            <a:endParaRPr lang="en-US" dirty="0"/>
          </a:p>
          <a:p>
            <a:pPr algn="just">
              <a:buClr>
                <a:srgbClr val="B1005E"/>
              </a:buClr>
            </a:pPr>
            <a:r>
              <a:rPr lang="en-US" dirty="0">
                <a:latin typeface="Arial"/>
                <a:cs typeface="Arial"/>
              </a:rPr>
              <a:t>•</a:t>
            </a:r>
            <a:r>
              <a:rPr lang="en-US" b="1" dirty="0">
                <a:solidFill>
                  <a:srgbClr val="000000"/>
                </a:solidFill>
                <a:latin typeface="Times New Roman"/>
                <a:cs typeface="Times New Roman"/>
              </a:rPr>
              <a:t>Giving human beings accountability for keeping an eye (</a:t>
            </a:r>
            <a:r>
              <a:rPr lang="en-US" sz="1800" b="1" dirty="0">
                <a:solidFill>
                  <a:srgbClr val="000000"/>
                </a:solidFill>
                <a:latin typeface="Times New Roman"/>
                <a:cs typeface="Times New Roman"/>
              </a:rPr>
              <a:t>Kovalainen,  2020).</a:t>
            </a:r>
            <a:endParaRPr lang="en-US" dirty="0"/>
          </a:p>
          <a:p>
            <a:pPr>
              <a:buClr>
                <a:srgbClr val="B1005E"/>
              </a:buClr>
            </a:pPr>
            <a:r>
              <a:rPr lang="en-US" dirty="0">
                <a:latin typeface="Arial"/>
                <a:ea typeface="Calibri"/>
                <a:cs typeface="Arial"/>
              </a:rPr>
              <a:t>•</a:t>
            </a:r>
            <a:r>
              <a:rPr lang="en-US" b="1" dirty="0">
                <a:solidFill>
                  <a:srgbClr val="000000"/>
                </a:solidFill>
                <a:latin typeface="Times New Roman"/>
                <a:ea typeface="Calibri"/>
                <a:cs typeface="Times New Roman"/>
              </a:rPr>
              <a:t>Review sessions with a timetable to assess the success of answers put into location(</a:t>
            </a:r>
            <a:r>
              <a:rPr lang="en-US" b="1" dirty="0" err="1">
                <a:solidFill>
                  <a:srgbClr val="000000"/>
                </a:solidFill>
                <a:latin typeface="Times New Roman"/>
                <a:ea typeface="Calibri"/>
                <a:cs typeface="Times New Roman"/>
              </a:rPr>
              <a:t>Vardopoulos</a:t>
            </a:r>
            <a:r>
              <a:rPr lang="en-US" b="1" dirty="0">
                <a:solidFill>
                  <a:srgbClr val="000000"/>
                </a:solidFill>
                <a:latin typeface="Times New Roman"/>
                <a:ea typeface="Calibri"/>
                <a:cs typeface="Times New Roman"/>
              </a:rPr>
              <a:t> et al., 2021).</a:t>
            </a:r>
            <a:endParaRPr lang="en-US" dirty="0">
              <a:ea typeface="Calibri"/>
              <a:cs typeface="Calibri"/>
            </a:endParaRPr>
          </a:p>
          <a:p>
            <a:pPr>
              <a:buClr>
                <a:srgbClr val="B1005E"/>
              </a:buClr>
            </a:pPr>
            <a:r>
              <a:rPr lang="en-US" dirty="0">
                <a:latin typeface="Arial"/>
                <a:ea typeface="Calibri"/>
                <a:cs typeface="Arial"/>
              </a:rPr>
              <a:t>•</a:t>
            </a:r>
            <a:r>
              <a:rPr lang="en-US" b="1" dirty="0">
                <a:solidFill>
                  <a:srgbClr val="000000"/>
                </a:solidFill>
                <a:latin typeface="Times New Roman"/>
                <a:ea typeface="Calibri"/>
                <a:cs typeface="Times New Roman"/>
              </a:rPr>
              <a:t>Obtaining entry from applicable parties, along with the body of workers individuals and customers</a:t>
            </a:r>
            <a:endParaRPr lang="en-US" dirty="0"/>
          </a:p>
          <a:p>
            <a:pPr>
              <a:buClr>
                <a:srgbClr val="B1005E"/>
              </a:buClr>
            </a:pPr>
            <a:r>
              <a:rPr lang="en-US" dirty="0">
                <a:latin typeface="Arial"/>
                <a:ea typeface="Calibri"/>
                <a:cs typeface="Arial"/>
              </a:rPr>
              <a:t>•</a:t>
            </a:r>
            <a:r>
              <a:rPr lang="en-US" b="1" dirty="0">
                <a:solidFill>
                  <a:srgbClr val="000000"/>
                </a:solidFill>
                <a:latin typeface="Times New Roman"/>
                <a:ea typeface="Calibri"/>
                <a:cs typeface="Times New Roman"/>
              </a:rPr>
              <a:t>Figuring out regions in need of development or change in light of evaluation effects(Armstrong, Wilkinson and Cilliers, 2023).</a:t>
            </a:r>
            <a:endParaRPr lang="en-US" dirty="0"/>
          </a:p>
          <a:p>
            <a:pPr>
              <a:buClr>
                <a:srgbClr val="B1005E"/>
              </a:buClr>
            </a:pPr>
            <a:endParaRPr lang="en-US" dirty="0">
              <a:ea typeface="Calibri"/>
              <a:cs typeface="Calibri"/>
            </a:endParaRPr>
          </a:p>
        </p:txBody>
      </p:sp>
      <p:pic>
        <p:nvPicPr>
          <p:cNvPr id="4" name="Picture 3" descr="A person holding a piece of paper&#10;&#10;Description automatically generated">
            <a:extLst>
              <a:ext uri="{FF2B5EF4-FFF2-40B4-BE49-F238E27FC236}">
                <a16:creationId xmlns:a16="http://schemas.microsoft.com/office/drawing/2014/main" id="{74ABB861-BCDF-D800-B55E-049FA0C8CB44}"/>
              </a:ext>
            </a:extLst>
          </p:cNvPr>
          <p:cNvPicPr>
            <a:picLocks noChangeAspect="1"/>
          </p:cNvPicPr>
          <p:nvPr/>
        </p:nvPicPr>
        <p:blipFill>
          <a:blip r:embed="rId2"/>
          <a:stretch>
            <a:fillRect/>
          </a:stretch>
        </p:blipFill>
        <p:spPr>
          <a:xfrm>
            <a:off x="9747412" y="1493982"/>
            <a:ext cx="1846257" cy="2073564"/>
          </a:xfrm>
          <a:prstGeom prst="rect">
            <a:avLst/>
          </a:prstGeom>
        </p:spPr>
      </p:pic>
      <p:pic>
        <p:nvPicPr>
          <p:cNvPr id="5" name="Picture 4" descr="A cellphone with a map of the world&#10;&#10;Description automatically generated">
            <a:extLst>
              <a:ext uri="{FF2B5EF4-FFF2-40B4-BE49-F238E27FC236}">
                <a16:creationId xmlns:a16="http://schemas.microsoft.com/office/drawing/2014/main" id="{8C27A5A9-3608-23BC-D21B-38B8CE9EE017}"/>
              </a:ext>
            </a:extLst>
          </p:cNvPr>
          <p:cNvPicPr>
            <a:picLocks noChangeAspect="1"/>
          </p:cNvPicPr>
          <p:nvPr/>
        </p:nvPicPr>
        <p:blipFill>
          <a:blip r:embed="rId3"/>
          <a:stretch>
            <a:fillRect/>
          </a:stretch>
        </p:blipFill>
        <p:spPr>
          <a:xfrm>
            <a:off x="9720350" y="3798453"/>
            <a:ext cx="1722121" cy="2286001"/>
          </a:xfrm>
          <a:prstGeom prst="rect">
            <a:avLst/>
          </a:prstGeom>
        </p:spPr>
      </p:pic>
    </p:spTree>
    <p:extLst>
      <p:ext uri="{BB962C8B-B14F-4D97-AF65-F5344CB8AC3E}">
        <p14:creationId xmlns:p14="http://schemas.microsoft.com/office/powerpoint/2010/main" val="3036395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B8538-DC94-54A3-2D6D-A5F62996C73B}"/>
              </a:ext>
            </a:extLst>
          </p:cNvPr>
          <p:cNvSpPr>
            <a:spLocks noGrp="1"/>
          </p:cNvSpPr>
          <p:nvPr>
            <p:ph type="title"/>
          </p:nvPr>
        </p:nvSpPr>
        <p:spPr>
          <a:xfrm>
            <a:off x="3182983" y="343354"/>
            <a:ext cx="10659110" cy="1325563"/>
          </a:xfrm>
        </p:spPr>
        <p:txBody>
          <a:bodyPr>
            <a:normAutofit/>
          </a:bodyPr>
          <a:lstStyle/>
          <a:p>
            <a:r>
              <a:rPr lang="en-US" dirty="0"/>
              <a:t>Conclusion (Silvia)</a:t>
            </a:r>
          </a:p>
        </p:txBody>
      </p:sp>
      <p:sp>
        <p:nvSpPr>
          <p:cNvPr id="3" name="Content Placeholder 2">
            <a:extLst>
              <a:ext uri="{FF2B5EF4-FFF2-40B4-BE49-F238E27FC236}">
                <a16:creationId xmlns:a16="http://schemas.microsoft.com/office/drawing/2014/main" id="{F50718CD-25C0-87E1-D2CF-692E80C8897D}"/>
              </a:ext>
            </a:extLst>
          </p:cNvPr>
          <p:cNvSpPr>
            <a:spLocks noGrp="1"/>
          </p:cNvSpPr>
          <p:nvPr>
            <p:ph idx="1"/>
          </p:nvPr>
        </p:nvSpPr>
        <p:spPr>
          <a:xfrm>
            <a:off x="1397726" y="2391683"/>
            <a:ext cx="9142367" cy="4351338"/>
          </a:xfrm>
        </p:spPr>
        <p:txBody>
          <a:bodyPr vert="horz" lIns="91440" tIns="45720" rIns="91440" bIns="45720" rtlCol="0" anchor="t">
            <a:normAutofit/>
          </a:bodyPr>
          <a:lstStyle/>
          <a:p>
            <a:pPr algn="just">
              <a:buNone/>
            </a:pPr>
            <a:r>
              <a:rPr lang="en-US" sz="3600" dirty="0">
                <a:solidFill>
                  <a:srgbClr val="000000"/>
                </a:solidFill>
                <a:latin typeface="Times New Roman"/>
                <a:cs typeface="Times New Roman"/>
              </a:rPr>
              <a:t> To sum up, this presentation's strategic tips provide a comprehensive approach for improving Wilko's retail operations. In order to preserve its aggressive edge within the retail enterprise,  Wilko is setting a excessive priority on the in-shop and online patron experience.</a:t>
            </a:r>
            <a:endParaRPr lang="en-US" sz="3600" dirty="0"/>
          </a:p>
          <a:p>
            <a:pPr marL="0" indent="0" algn="just">
              <a:buNone/>
            </a:pPr>
            <a:endParaRPr lang="en-US" b="1" dirty="0">
              <a:solidFill>
                <a:srgbClr val="000000"/>
              </a:solidFill>
              <a:latin typeface="Times New Roman"/>
              <a:cs typeface="Times New Roman"/>
            </a:endParaRPr>
          </a:p>
          <a:p>
            <a:pPr>
              <a:buClr>
                <a:srgbClr val="B1005E"/>
              </a:buClr>
            </a:pPr>
            <a:endParaRPr lang="en-US" dirty="0">
              <a:ea typeface="Calibri"/>
              <a:cs typeface="Calibri"/>
            </a:endParaRPr>
          </a:p>
        </p:txBody>
      </p:sp>
    </p:spTree>
    <p:extLst>
      <p:ext uri="{BB962C8B-B14F-4D97-AF65-F5344CB8AC3E}">
        <p14:creationId xmlns:p14="http://schemas.microsoft.com/office/powerpoint/2010/main" val="2027621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B8538-DC94-54A3-2D6D-A5F62996C73B}"/>
              </a:ext>
            </a:extLst>
          </p:cNvPr>
          <p:cNvSpPr>
            <a:spLocks noGrp="1"/>
          </p:cNvSpPr>
          <p:nvPr>
            <p:ph type="title"/>
          </p:nvPr>
        </p:nvSpPr>
        <p:spPr>
          <a:xfrm>
            <a:off x="1746069" y="724354"/>
            <a:ext cx="9559653" cy="1347334"/>
          </a:xfrm>
        </p:spPr>
        <p:txBody>
          <a:bodyPr>
            <a:normAutofit fontScale="90000"/>
          </a:bodyPr>
          <a:lstStyle/>
          <a:p>
            <a:r>
              <a:rPr lang="en-US" dirty="0"/>
              <a:t>Monitored, reviewed and discuss how these communicated – </a:t>
            </a:r>
            <a:r>
              <a:rPr lang="en-US" b="1" dirty="0"/>
              <a:t>References</a:t>
            </a:r>
            <a:r>
              <a:rPr lang="en-US" dirty="0"/>
              <a:t> (Silvia)</a:t>
            </a:r>
          </a:p>
        </p:txBody>
      </p:sp>
      <p:sp>
        <p:nvSpPr>
          <p:cNvPr id="3" name="Content Placeholder 2">
            <a:extLst>
              <a:ext uri="{FF2B5EF4-FFF2-40B4-BE49-F238E27FC236}">
                <a16:creationId xmlns:a16="http://schemas.microsoft.com/office/drawing/2014/main" id="{F50718CD-25C0-87E1-D2CF-692E80C8897D}"/>
              </a:ext>
            </a:extLst>
          </p:cNvPr>
          <p:cNvSpPr>
            <a:spLocks noGrp="1"/>
          </p:cNvSpPr>
          <p:nvPr>
            <p:ph idx="1"/>
          </p:nvPr>
        </p:nvSpPr>
        <p:spPr>
          <a:xfrm>
            <a:off x="788851" y="2718254"/>
            <a:ext cx="10220053" cy="3273653"/>
          </a:xfrm>
        </p:spPr>
        <p:txBody>
          <a:bodyPr vert="horz" lIns="91440" tIns="45720" rIns="91440" bIns="45720" rtlCol="0" anchor="t">
            <a:normAutofit/>
          </a:bodyPr>
          <a:lstStyle/>
          <a:p>
            <a:pPr algn="just"/>
            <a:r>
              <a:rPr lang="en-US" dirty="0">
                <a:solidFill>
                  <a:srgbClr val="000000"/>
                </a:solidFill>
                <a:latin typeface="Times New Roman"/>
                <a:ea typeface="Calibri"/>
                <a:cs typeface="Times New Roman"/>
              </a:rPr>
              <a:t>Armstrong, G., Wilkinson, S. and Cilliers, E.J., (2023). A framework for sustainable adaptive reuse: understanding vacancy and underuse in existing urban buildings. Frontiers in Sustainable Cities, 5, p.29.</a:t>
            </a:r>
          </a:p>
          <a:p>
            <a:pPr algn="just">
              <a:buClr>
                <a:srgbClr val="B1005E"/>
              </a:buClr>
            </a:pPr>
            <a:r>
              <a:rPr lang="en-US" dirty="0">
                <a:solidFill>
                  <a:srgbClr val="000000"/>
                </a:solidFill>
                <a:latin typeface="Times New Roman"/>
                <a:ea typeface="Calibri"/>
                <a:cs typeface="Times New Roman"/>
              </a:rPr>
              <a:t>Kovalainen, J.M., (2020). Market entry strategy to Germany for Case Company </a:t>
            </a:r>
            <a:r>
              <a:rPr lang="en-US" err="1">
                <a:solidFill>
                  <a:srgbClr val="000000"/>
                </a:solidFill>
                <a:latin typeface="Times New Roman"/>
                <a:ea typeface="Calibri"/>
                <a:cs typeface="Times New Roman"/>
              </a:rPr>
              <a:t>Suomen</a:t>
            </a:r>
            <a:r>
              <a:rPr lang="en-US" dirty="0">
                <a:solidFill>
                  <a:srgbClr val="000000"/>
                </a:solidFill>
                <a:latin typeface="Times New Roman"/>
                <a:ea typeface="Calibri"/>
                <a:cs typeface="Times New Roman"/>
              </a:rPr>
              <a:t> </a:t>
            </a:r>
            <a:r>
              <a:rPr lang="en-US" err="1">
                <a:solidFill>
                  <a:srgbClr val="000000"/>
                </a:solidFill>
                <a:latin typeface="Times New Roman"/>
                <a:ea typeface="Calibri"/>
                <a:cs typeface="Times New Roman"/>
              </a:rPr>
              <a:t>Retkitukku</a:t>
            </a:r>
            <a:r>
              <a:rPr lang="en-US" dirty="0">
                <a:solidFill>
                  <a:srgbClr val="000000"/>
                </a:solidFill>
                <a:latin typeface="Times New Roman"/>
                <a:ea typeface="Calibri"/>
                <a:cs typeface="Times New Roman"/>
              </a:rPr>
              <a:t> OY.</a:t>
            </a:r>
            <a:endParaRPr lang="en-US">
              <a:ea typeface="Calibri"/>
              <a:cs typeface="Calibri"/>
            </a:endParaRPr>
          </a:p>
          <a:p>
            <a:pPr algn="just">
              <a:buClr>
                <a:srgbClr val="B1005E"/>
              </a:buClr>
            </a:pPr>
            <a:r>
              <a:rPr lang="en-US" dirty="0">
                <a:solidFill>
                  <a:srgbClr val="000000"/>
                </a:solidFill>
                <a:latin typeface="Times New Roman"/>
                <a:ea typeface="Calibri"/>
                <a:cs typeface="Times New Roman"/>
              </a:rPr>
              <a:t>Momani, A., Al-Hawar, T. and Tahat, S., (2021). A Framework to Diagnose the Business and Evaluate Upgrade Plans in SMEs. Management and Production Engineering Review, 13. </a:t>
            </a:r>
            <a:endParaRPr lang="en-US">
              <a:ea typeface="Calibri"/>
              <a:cs typeface="Calibri"/>
            </a:endParaRPr>
          </a:p>
          <a:p>
            <a:pPr algn="just">
              <a:buClr>
                <a:srgbClr val="B1005E"/>
              </a:buClr>
            </a:pPr>
            <a:r>
              <a:rPr lang="en-US" err="1">
                <a:solidFill>
                  <a:srgbClr val="000000"/>
                </a:solidFill>
                <a:latin typeface="Times New Roman"/>
                <a:ea typeface="Calibri"/>
                <a:cs typeface="Times New Roman"/>
              </a:rPr>
              <a:t>Vardopoulos</a:t>
            </a:r>
            <a:r>
              <a:rPr lang="en-US" dirty="0">
                <a:solidFill>
                  <a:srgbClr val="000000"/>
                </a:solidFill>
                <a:latin typeface="Times New Roman"/>
                <a:ea typeface="Calibri"/>
                <a:cs typeface="Times New Roman"/>
              </a:rPr>
              <a:t>, I., </a:t>
            </a:r>
            <a:r>
              <a:rPr lang="en-US" err="1">
                <a:solidFill>
                  <a:srgbClr val="000000"/>
                </a:solidFill>
                <a:latin typeface="Times New Roman"/>
                <a:ea typeface="Calibri"/>
                <a:cs typeface="Times New Roman"/>
              </a:rPr>
              <a:t>Tsilika</a:t>
            </a:r>
            <a:r>
              <a:rPr lang="en-US" dirty="0">
                <a:solidFill>
                  <a:srgbClr val="000000"/>
                </a:solidFill>
                <a:latin typeface="Times New Roman"/>
                <a:ea typeface="Calibri"/>
                <a:cs typeface="Times New Roman"/>
              </a:rPr>
              <a:t>, E., </a:t>
            </a:r>
            <a:r>
              <a:rPr lang="en-US" err="1">
                <a:solidFill>
                  <a:srgbClr val="000000"/>
                </a:solidFill>
                <a:latin typeface="Times New Roman"/>
                <a:ea typeface="Calibri"/>
                <a:cs typeface="Times New Roman"/>
              </a:rPr>
              <a:t>Sarantakou</a:t>
            </a:r>
            <a:r>
              <a:rPr lang="en-US" dirty="0">
                <a:solidFill>
                  <a:srgbClr val="000000"/>
                </a:solidFill>
                <a:latin typeface="Times New Roman"/>
                <a:ea typeface="Calibri"/>
                <a:cs typeface="Times New Roman"/>
              </a:rPr>
              <a:t>, E., </a:t>
            </a:r>
            <a:r>
              <a:rPr lang="en-US" err="1">
                <a:solidFill>
                  <a:srgbClr val="000000"/>
                </a:solidFill>
                <a:latin typeface="Times New Roman"/>
                <a:ea typeface="Calibri"/>
                <a:cs typeface="Times New Roman"/>
              </a:rPr>
              <a:t>Zorpas</a:t>
            </a:r>
            <a:r>
              <a:rPr lang="en-US" dirty="0">
                <a:solidFill>
                  <a:srgbClr val="000000"/>
                </a:solidFill>
                <a:latin typeface="Times New Roman"/>
                <a:ea typeface="Calibri"/>
                <a:cs typeface="Times New Roman"/>
              </a:rPr>
              <a:t>, A.A., Salvati, L. and </a:t>
            </a:r>
            <a:r>
              <a:rPr lang="en-US" err="1">
                <a:solidFill>
                  <a:srgbClr val="000000"/>
                </a:solidFill>
                <a:latin typeface="Times New Roman"/>
                <a:ea typeface="Calibri"/>
                <a:cs typeface="Times New Roman"/>
              </a:rPr>
              <a:t>Tsartas</a:t>
            </a:r>
            <a:r>
              <a:rPr lang="en-US" dirty="0">
                <a:solidFill>
                  <a:srgbClr val="000000"/>
                </a:solidFill>
                <a:latin typeface="Times New Roman"/>
                <a:ea typeface="Calibri"/>
                <a:cs typeface="Times New Roman"/>
              </a:rPr>
              <a:t>, P., (2021). An integrated SWOT-PESTLE-AHP model assessing sustainability in adaptive reuse projects. Applied Sciences, 11(15), p.7134.</a:t>
            </a:r>
            <a:endParaRPr lang="en-US">
              <a:ea typeface="Calibri"/>
              <a:cs typeface="Calibri"/>
            </a:endParaRPr>
          </a:p>
          <a:p>
            <a:pPr algn="just">
              <a:buClr>
                <a:srgbClr val="B1005E"/>
              </a:buClr>
            </a:pPr>
            <a:endParaRPr lang="en-US" b="1" dirty="0">
              <a:solidFill>
                <a:srgbClr val="000000"/>
              </a:solidFill>
              <a:latin typeface="Times New Roman"/>
              <a:ea typeface="Calibri"/>
              <a:cs typeface="Times New Roman"/>
            </a:endParaRPr>
          </a:p>
        </p:txBody>
      </p:sp>
    </p:spTree>
    <p:extLst>
      <p:ext uri="{BB962C8B-B14F-4D97-AF65-F5344CB8AC3E}">
        <p14:creationId xmlns:p14="http://schemas.microsoft.com/office/powerpoint/2010/main" val="1422124675"/>
      </p:ext>
    </p:extLst>
  </p:cSld>
  <p:clrMapOvr>
    <a:masterClrMapping/>
  </p:clrMapOvr>
</p:sld>
</file>

<file path=ppt/theme/theme1.xml><?xml version="1.0" encoding="utf-8"?>
<a:theme xmlns:a="http://schemas.openxmlformats.org/drawingml/2006/main" name="ConfettiVTI">
  <a:themeElements>
    <a:clrScheme name="Custom 30">
      <a:dk1>
        <a:sysClr val="windowText" lastClr="000000"/>
      </a:dk1>
      <a:lt1>
        <a:sysClr val="window" lastClr="FFFFFF"/>
      </a:lt1>
      <a:dk2>
        <a:srgbClr val="420023"/>
      </a:dk2>
      <a:lt2>
        <a:srgbClr val="FDFBF9"/>
      </a:lt2>
      <a:accent1>
        <a:srgbClr val="97446E"/>
      </a:accent1>
      <a:accent2>
        <a:srgbClr val="A40056"/>
      </a:accent2>
      <a:accent3>
        <a:srgbClr val="24BEEE"/>
      </a:accent3>
      <a:accent4>
        <a:srgbClr val="91274F"/>
      </a:accent4>
      <a:accent5>
        <a:srgbClr val="F39E29"/>
      </a:accent5>
      <a:accent6>
        <a:srgbClr val="E87450"/>
      </a:accent6>
      <a:hlink>
        <a:srgbClr val="F55D5D"/>
      </a:hlink>
      <a:folHlink>
        <a:srgbClr val="EA3A60"/>
      </a:folHlink>
    </a:clrScheme>
    <a:fontScheme name="Custom 10">
      <a:majorFont>
        <a:latin typeface="Gill Sans Nov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fettiVTI" id="{B5618F7C-B4F0-4D28-83B4-440D0519681F}" vid="{5F84EFDF-E14E-48C6-955C-990A32085A7F}"/>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ConfettiVTI</vt:lpstr>
      <vt:lpstr>Possible recommendations for the retailer Wilko </vt:lpstr>
      <vt:lpstr>SWOT Analysis.(maria)</vt:lpstr>
      <vt:lpstr>References for SWOT Analysis (maria)</vt:lpstr>
      <vt:lpstr>PESTLE Analysis (Aniko)</vt:lpstr>
      <vt:lpstr>PESTLE Analysis (Aniko)</vt:lpstr>
      <vt:lpstr>PESTLE Analysis References (Aniko)</vt:lpstr>
      <vt:lpstr>Monitored, reviewed and discuss how these communicated (Silvia)</vt:lpstr>
      <vt:lpstr>Conclusion (Silvia)</vt:lpstr>
      <vt:lpstr>Monitored, reviewed and discuss how these communicated – References (Silvia)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480</cp:revision>
  <dcterms:created xsi:type="dcterms:W3CDTF">2024-02-23T13:14:55Z</dcterms:created>
  <dcterms:modified xsi:type="dcterms:W3CDTF">2024-03-10T11:35:06Z</dcterms:modified>
</cp:coreProperties>
</file>