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66"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C5D286-8C8A-4539-B06E-AEFEED829B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89E0EB9C-D8D6-47D2-9AB7-15ADC77222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60B24B64-5556-4F09-9B8D-272B7CA530C4}"/>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5" name="Footer Placeholder 4">
            <a:extLst>
              <a:ext uri="{FF2B5EF4-FFF2-40B4-BE49-F238E27FC236}">
                <a16:creationId xmlns:a16="http://schemas.microsoft.com/office/drawing/2014/main" xmlns="" id="{F602A87D-4959-4DC7-AC90-4262E9F5E2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78FE29B-333F-448A-ADC1-4E2C1665DBD2}"/>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3204096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D19850D-ADCB-4005-89F8-A5B2445423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B8414E3B-845B-4609-89A2-57EB2518CFA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B78D6E6-573B-4BA4-9214-E20AC2670164}"/>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5" name="Footer Placeholder 4">
            <a:extLst>
              <a:ext uri="{FF2B5EF4-FFF2-40B4-BE49-F238E27FC236}">
                <a16:creationId xmlns:a16="http://schemas.microsoft.com/office/drawing/2014/main" xmlns="" id="{F081A3AE-EDD9-4959-86FB-157A8A2946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6F3E232-301E-4299-A1F7-C6C8B2F37BEA}"/>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2452857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A5B03-4799-415A-887C-31B5E5FE29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53D96C39-40C3-49E0-9AAF-CCEB85719B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AFD41EBA-7747-46A9-81C6-767FFE5275E2}"/>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5" name="Footer Placeholder 4">
            <a:extLst>
              <a:ext uri="{FF2B5EF4-FFF2-40B4-BE49-F238E27FC236}">
                <a16:creationId xmlns:a16="http://schemas.microsoft.com/office/drawing/2014/main" xmlns="" id="{6CBFCD08-ED31-4313-A4CA-F3CB73DDEC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AFED8A1-E4AB-4E7D-8120-42F471D1EE25}"/>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1621699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96C61F-6BC8-428B-822D-B6EE5BA783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2BCD678-98D7-466B-A723-1B8F109FCB4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59A84CA3-2AF7-437F-9FFD-99F0E3B80B1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53A33D40-4A98-4D6A-8A76-389770EC9BEE}"/>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6" name="Footer Placeholder 5">
            <a:extLst>
              <a:ext uri="{FF2B5EF4-FFF2-40B4-BE49-F238E27FC236}">
                <a16:creationId xmlns:a16="http://schemas.microsoft.com/office/drawing/2014/main" xmlns="" id="{B4A04791-52CA-455E-9629-C96461FD74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A1136872-7F38-4B43-B1F2-F74A29092C66}"/>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1849174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4B41E2-0002-4B54-967E-28059220B98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A576EF8-9668-40DE-8C94-219229307E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9345B549-D4A6-4D88-9906-DE35C56F0C8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6591A293-6159-4517-9AF2-0D74297542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47410716-5DD9-44C2-A067-210F5E650F8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DB1A85F5-49BD-4CC9-90E8-1F370A451CF1}"/>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8" name="Footer Placeholder 7">
            <a:extLst>
              <a:ext uri="{FF2B5EF4-FFF2-40B4-BE49-F238E27FC236}">
                <a16:creationId xmlns:a16="http://schemas.microsoft.com/office/drawing/2014/main" xmlns="" id="{F17A786B-7B89-4E9C-9305-B4178AD3EF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605E1D43-4A3F-4B7E-BA00-279A7D0DC7D3}"/>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2352567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60DF0F-AE4E-4296-BD81-5115E8B5E33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9D0D7447-3801-4187-B92E-0CC100151133}"/>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4" name="Footer Placeholder 3">
            <a:extLst>
              <a:ext uri="{FF2B5EF4-FFF2-40B4-BE49-F238E27FC236}">
                <a16:creationId xmlns:a16="http://schemas.microsoft.com/office/drawing/2014/main" xmlns="" id="{152ACF57-C2C2-4708-870C-9F6049D8C42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CF7C870D-ACD5-4282-853B-D60AD597298B}"/>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2531988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9D629E3-E2E5-4A71-89A7-343F2E56DF43}"/>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3" name="Footer Placeholder 2">
            <a:extLst>
              <a:ext uri="{FF2B5EF4-FFF2-40B4-BE49-F238E27FC236}">
                <a16:creationId xmlns:a16="http://schemas.microsoft.com/office/drawing/2014/main" xmlns="" id="{A17EE7CA-FC11-4382-9407-B0FD95384C8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CD4EFDC1-F390-4C18-83BF-60FF64D2A34B}"/>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412829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324AA4-2D0D-492E-B98E-BAA38A58B7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B73AB2A-1CB2-495C-91ED-B498B2549E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2DF7C097-8FAF-4560-BFA2-C987569CC1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9FC4093-57CF-4A5C-9D37-CC38C543BF45}"/>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6" name="Footer Placeholder 5">
            <a:extLst>
              <a:ext uri="{FF2B5EF4-FFF2-40B4-BE49-F238E27FC236}">
                <a16:creationId xmlns:a16="http://schemas.microsoft.com/office/drawing/2014/main" xmlns="" id="{6CE7DE63-D5F3-4889-9989-4840CF5B95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E1EAD7EA-F685-4771-A83F-A9513AFB654E}"/>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1816310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B5A70F-FE12-42D6-A32D-829BFBFFFB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901910F1-EB7E-4493-8B42-47152CE7C1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3275BC92-9FCF-4F0A-A00F-46AE69805C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9D5C9C38-0B8E-4101-9BD3-2F57B69B45EE}"/>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6" name="Footer Placeholder 5">
            <a:extLst>
              <a:ext uri="{FF2B5EF4-FFF2-40B4-BE49-F238E27FC236}">
                <a16:creationId xmlns:a16="http://schemas.microsoft.com/office/drawing/2014/main" xmlns="" id="{FBD1FE6C-48D0-4D68-8F7C-3BF5FE4541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1413455-2B7B-4E77-9CB4-01D3599D5FF8}"/>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330896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488FEE-5839-457E-801F-6A3824604DB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8F92DB19-CD48-457B-87A3-4D5E911B86C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B6D710D-7558-4515-9809-4F7ED3B953FF}"/>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5" name="Footer Placeholder 4">
            <a:extLst>
              <a:ext uri="{FF2B5EF4-FFF2-40B4-BE49-F238E27FC236}">
                <a16:creationId xmlns:a16="http://schemas.microsoft.com/office/drawing/2014/main" xmlns="" id="{167E104E-630E-4485-BC71-BC493D3BAD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F543ED1-5769-498F-B163-94EB9181AF81}"/>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741100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A25CC90-0B76-476C-A6C6-B9E12131C9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772124B-4762-4F12-A593-30866D692E3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DF1972B-168E-41CE-8CF0-D0ED323AD78D}"/>
              </a:ext>
            </a:extLst>
          </p:cNvPr>
          <p:cNvSpPr>
            <a:spLocks noGrp="1"/>
          </p:cNvSpPr>
          <p:nvPr>
            <p:ph type="dt" sz="half" idx="10"/>
          </p:nvPr>
        </p:nvSpPr>
        <p:spPr/>
        <p:txBody>
          <a:bodyPr/>
          <a:lstStyle/>
          <a:p>
            <a:fld id="{5B4B80A4-101E-4ED9-92C6-4C7E8328E7F4}" type="datetimeFigureOut">
              <a:rPr lang="en-GB" smtClean="0"/>
              <a:t>23/05/2018</a:t>
            </a:fld>
            <a:endParaRPr lang="en-GB"/>
          </a:p>
        </p:txBody>
      </p:sp>
      <p:sp>
        <p:nvSpPr>
          <p:cNvPr id="5" name="Footer Placeholder 4">
            <a:extLst>
              <a:ext uri="{FF2B5EF4-FFF2-40B4-BE49-F238E27FC236}">
                <a16:creationId xmlns:a16="http://schemas.microsoft.com/office/drawing/2014/main" xmlns="" id="{7BAAE2D3-C751-4807-BCA8-2CCFA2D1FE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89ED1E6-584A-48F3-8B0C-4E41B18B32B7}"/>
              </a:ext>
            </a:extLst>
          </p:cNvPr>
          <p:cNvSpPr>
            <a:spLocks noGrp="1"/>
          </p:cNvSpPr>
          <p:nvPr>
            <p:ph type="sldNum" sz="quarter" idx="12"/>
          </p:nvPr>
        </p:nvSpPr>
        <p:spPr/>
        <p:txBody>
          <a:bodyPr/>
          <a:lstStyle/>
          <a:p>
            <a:fld id="{519C3293-5E7F-4325-A792-3748F9884B32}" type="slidenum">
              <a:rPr lang="en-GB" smtClean="0"/>
              <a:t>‹#›</a:t>
            </a:fld>
            <a:endParaRPr lang="en-GB"/>
          </a:p>
        </p:txBody>
      </p:sp>
    </p:spTree>
    <p:extLst>
      <p:ext uri="{BB962C8B-B14F-4D97-AF65-F5344CB8AC3E}">
        <p14:creationId xmlns:p14="http://schemas.microsoft.com/office/powerpoint/2010/main" val="3508346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CA19570-AACE-443D-B479-AA79F98F6A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8244846-A336-42F8-AFEC-458D771C94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295D9EE-5882-43B0-A714-4FE870B70F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4B80A4-101E-4ED9-92C6-4C7E8328E7F4}" type="datetimeFigureOut">
              <a:rPr lang="en-GB" smtClean="0"/>
              <a:t>23/05/2018</a:t>
            </a:fld>
            <a:endParaRPr lang="en-GB"/>
          </a:p>
        </p:txBody>
      </p:sp>
      <p:sp>
        <p:nvSpPr>
          <p:cNvPr id="5" name="Footer Placeholder 4">
            <a:extLst>
              <a:ext uri="{FF2B5EF4-FFF2-40B4-BE49-F238E27FC236}">
                <a16:creationId xmlns:a16="http://schemas.microsoft.com/office/drawing/2014/main" xmlns="" id="{727F6625-5FD4-42C3-A5EB-9656836F17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7F712701-1C45-4A23-9A3B-25C98E42A8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9C3293-5E7F-4325-A792-3748F9884B32}" type="slidenum">
              <a:rPr lang="en-GB" smtClean="0"/>
              <a:t>‹#›</a:t>
            </a:fld>
            <a:endParaRPr lang="en-GB"/>
          </a:p>
        </p:txBody>
      </p:sp>
    </p:spTree>
    <p:extLst>
      <p:ext uri="{BB962C8B-B14F-4D97-AF65-F5344CB8AC3E}">
        <p14:creationId xmlns:p14="http://schemas.microsoft.com/office/powerpoint/2010/main" val="7438824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www.nbcnews.com/id/4845300/ns/health-childrens_health/t/dyslexia-more-common-boys-study-finds/#.WwFmbUgvzIV" TargetMode="External"/><Relationship Id="rId5" Type="http://schemas.openxmlformats.org/officeDocument/2006/relationships/hyperlink" Target="http://www.assembly.wales/Laid%20Documents/CR-LD7157%20-%20Report%20of%20the%20Enterprise%20and%20Learning%20Committee%20-%20Support%20for%20People%20with%20Dyslexia%20in%20Wales-16072008-93073/cr-ld7157-e-English.pdf"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hildlawadvice.org.uk/information-pages/special-educational-needs/" TargetMode="External"/><Relationship Id="rId2" Type="http://schemas.openxmlformats.org/officeDocument/2006/relationships/hyperlink" Target="http://www.ccma.ca/files/Supporting_the_Dyslexic_Child_in_the_Montessori_Environment-Communications_Magazine_-2012_v._2.pdf" TargetMode="External"/><Relationship Id="rId1" Type="http://schemas.openxmlformats.org/officeDocument/2006/relationships/slideLayout" Target="../slideLayouts/slideLayout7.xml"/><Relationship Id="rId4" Type="http://schemas.openxmlformats.org/officeDocument/2006/relationships/hyperlink" Target="http://www.crested.org.uk/"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www.assembly.wales/Laid%20Documents/CR-LD7157%20-%20Report%20of%20the%20Enterprise%20and%20Learning%20Committee%20-%20Support%20for%20People%20with%20Dyslexia%20in%20Wales-16072008-93073/cr-ld7157-e-English.pdf" TargetMode="External"/><Relationship Id="rId7" Type="http://schemas.openxmlformats.org/officeDocument/2006/relationships/hyperlink" Target="https://faculty.londondeanery.ac.uk/e-learning/small-group-teaching/Facilitating_learning_teaching_-_learning_methods.pdf" TargetMode="External"/><Relationship Id="rId2" Type="http://schemas.openxmlformats.org/officeDocument/2006/relationships/hyperlink" Target="http://www.disnm.org/NIH-statistics.html" TargetMode="External"/><Relationship Id="rId1" Type="http://schemas.openxmlformats.org/officeDocument/2006/relationships/slideLayout" Target="../slideLayouts/slideLayout7.xml"/><Relationship Id="rId6" Type="http://schemas.openxmlformats.org/officeDocument/2006/relationships/hyperlink" Target="http://www.independentschoolparent.com/school/special-needs-mainstream-or-specialist-school/" TargetMode="External"/><Relationship Id="rId5" Type="http://schemas.openxmlformats.org/officeDocument/2006/relationships/hyperlink" Target="https://www.theatlantic.com/magazine/archive/2013/10/my-daughters-homework-is-killing-me/309514/" TargetMode="External"/><Relationship Id="rId4" Type="http://schemas.openxmlformats.org/officeDocument/2006/relationships/hyperlink" Target="https://www.gov.uk/guidance/equality-act-2010-guidance"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www.safarilearning.com/images/research_determining_the_effectiveness_of_a_multisensory_approach_by_Charlene_Wrighton_site_10_10.pdf" TargetMode="External"/><Relationship Id="rId3" Type="http://schemas.openxmlformats.org/officeDocument/2006/relationships/hyperlink" Target="http://www.nbcnews.com/id/4845300/ns/health-childrens_health/t/dyslexia-more-common-boys-study-finds/#.WwFmbUgvzIV" TargetMode="External"/><Relationship Id="rId7" Type="http://schemas.openxmlformats.org/officeDocument/2006/relationships/hyperlink" Target="https://gov.wales/topics/educationandskills/schoolshome/additional-learning-special-educational-needs/transformation-programme/legislation-and-statutory-guidance/?lang=en" TargetMode="External"/><Relationship Id="rId2" Type="http://schemas.openxmlformats.org/officeDocument/2006/relationships/hyperlink" Target="http://www.nih.gov/news-events/news-realeases/nih-funded-study-finds-dysleia-not-tied-iq" TargetMode="External"/><Relationship Id="rId1" Type="http://schemas.openxmlformats.org/officeDocument/2006/relationships/slideLayout" Target="../slideLayouts/slideLayout7.xml"/><Relationship Id="rId6" Type="http://schemas.openxmlformats.org/officeDocument/2006/relationships/hyperlink" Target="https://www.theguardian.com/teacher-network/2017/feb/07/homework-is-it-worth-the-hassle" TargetMode="External"/><Relationship Id="rId5" Type="http://schemas.openxmlformats.org/officeDocument/2006/relationships/hyperlink" Target="http://www.printrest.co.uk/pin/4776631042193266589/?lp=true" TargetMode="External"/><Relationship Id="rId4" Type="http://schemas.openxmlformats.org/officeDocument/2006/relationships/hyperlink" Target="http://www.nhs.uk/conditions/dyslexia"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F479A294-040B-4434-A27E-502599157640}"/>
              </a:ext>
            </a:extLst>
          </p:cNvPr>
          <p:cNvSpPr txBox="1"/>
          <p:nvPr/>
        </p:nvSpPr>
        <p:spPr>
          <a:xfrm>
            <a:off x="404656" y="491201"/>
            <a:ext cx="10561051" cy="369332"/>
          </a:xfrm>
          <a:prstGeom prst="rect">
            <a:avLst/>
          </a:prstGeom>
          <a:noFill/>
        </p:spPr>
        <p:txBody>
          <a:bodyPr wrap="square" rtlCol="0">
            <a:spAutoFit/>
          </a:bodyPr>
          <a:lstStyle/>
          <a:p>
            <a:pPr algn="ctr"/>
            <a:r>
              <a:rPr lang="en-GB" dirty="0"/>
              <a:t>(Module EAEC6002 - Assignment B       student Number: 1402430    Stacey Rogers - 22-05-2018)</a:t>
            </a:r>
          </a:p>
        </p:txBody>
      </p:sp>
      <p:sp>
        <p:nvSpPr>
          <p:cNvPr id="12" name="TextBox 11">
            <a:extLst>
              <a:ext uri="{FF2B5EF4-FFF2-40B4-BE49-F238E27FC236}">
                <a16:creationId xmlns:a16="http://schemas.microsoft.com/office/drawing/2014/main" xmlns="" id="{6E205AD9-BBAF-40DA-8447-72C5D3169A62}"/>
              </a:ext>
            </a:extLst>
          </p:cNvPr>
          <p:cNvSpPr txBox="1"/>
          <p:nvPr/>
        </p:nvSpPr>
        <p:spPr>
          <a:xfrm>
            <a:off x="1722781" y="103112"/>
            <a:ext cx="7924802" cy="461665"/>
          </a:xfrm>
          <a:prstGeom prst="rect">
            <a:avLst/>
          </a:prstGeom>
          <a:noFill/>
        </p:spPr>
        <p:txBody>
          <a:bodyPr wrap="square" rtlCol="0">
            <a:spAutoFit/>
          </a:bodyPr>
          <a:lstStyle/>
          <a:p>
            <a:pPr algn="ctr"/>
            <a:r>
              <a:rPr lang="en-GB" sz="2400" b="1" dirty="0"/>
              <a:t>Children and additional Learning difficulties – Dyslexia</a:t>
            </a:r>
          </a:p>
        </p:txBody>
      </p:sp>
      <p:sp>
        <p:nvSpPr>
          <p:cNvPr id="14" name="Rectangle 13">
            <a:extLst>
              <a:ext uri="{FF2B5EF4-FFF2-40B4-BE49-F238E27FC236}">
                <a16:creationId xmlns:a16="http://schemas.microsoft.com/office/drawing/2014/main" xmlns="" id="{304066E1-9803-4C8C-8B1A-BA028A424966}"/>
              </a:ext>
            </a:extLst>
          </p:cNvPr>
          <p:cNvSpPr/>
          <p:nvPr/>
        </p:nvSpPr>
        <p:spPr>
          <a:xfrm>
            <a:off x="103460" y="1671050"/>
            <a:ext cx="4108417" cy="1653043"/>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a:extLst>
              <a:ext uri="{FF2B5EF4-FFF2-40B4-BE49-F238E27FC236}">
                <a16:creationId xmlns:a16="http://schemas.microsoft.com/office/drawing/2014/main" xmlns="" id="{15FFC482-2F78-48F0-A470-357B96AFC24D}"/>
              </a:ext>
            </a:extLst>
          </p:cNvPr>
          <p:cNvSpPr/>
          <p:nvPr/>
        </p:nvSpPr>
        <p:spPr>
          <a:xfrm>
            <a:off x="130099" y="3436847"/>
            <a:ext cx="2265555" cy="2189555"/>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a:extLst>
              <a:ext uri="{FF2B5EF4-FFF2-40B4-BE49-F238E27FC236}">
                <a16:creationId xmlns:a16="http://schemas.microsoft.com/office/drawing/2014/main" xmlns="" id="{5B5BC875-5E09-4FE4-9397-3DFC9974A9E7}"/>
              </a:ext>
            </a:extLst>
          </p:cNvPr>
          <p:cNvSpPr/>
          <p:nvPr/>
        </p:nvSpPr>
        <p:spPr>
          <a:xfrm>
            <a:off x="103460" y="5775458"/>
            <a:ext cx="11978110" cy="100119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a:extLst>
              <a:ext uri="{FF2B5EF4-FFF2-40B4-BE49-F238E27FC236}">
                <a16:creationId xmlns:a16="http://schemas.microsoft.com/office/drawing/2014/main" xmlns="" id="{789B26BF-83CB-4EA9-93CC-60CF936B4E80}"/>
              </a:ext>
            </a:extLst>
          </p:cNvPr>
          <p:cNvSpPr/>
          <p:nvPr/>
        </p:nvSpPr>
        <p:spPr>
          <a:xfrm>
            <a:off x="2480485" y="3413529"/>
            <a:ext cx="2236432" cy="2265809"/>
          </a:xfrm>
          <a:prstGeom prst="rect">
            <a:avLst/>
          </a:prstGeom>
          <a:solidFill>
            <a:schemeClr val="bg1"/>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t>
            </a:r>
          </a:p>
        </p:txBody>
      </p:sp>
      <p:pic>
        <p:nvPicPr>
          <p:cNvPr id="20" name="Picture 19">
            <a:extLst>
              <a:ext uri="{FF2B5EF4-FFF2-40B4-BE49-F238E27FC236}">
                <a16:creationId xmlns:a16="http://schemas.microsoft.com/office/drawing/2014/main" xmlns="" id="{A1B3B18A-F277-4243-9FB6-4F4DBA614C3A}"/>
              </a:ext>
            </a:extLst>
          </p:cNvPr>
          <p:cNvPicPr>
            <a:picLocks noChangeAspect="1"/>
          </p:cNvPicPr>
          <p:nvPr/>
        </p:nvPicPr>
        <p:blipFill>
          <a:blip r:embed="rId2"/>
          <a:stretch>
            <a:fillRect/>
          </a:stretch>
        </p:blipFill>
        <p:spPr>
          <a:xfrm>
            <a:off x="7784970" y="1675179"/>
            <a:ext cx="4313206" cy="1714971"/>
          </a:xfrm>
          <a:prstGeom prst="rect">
            <a:avLst/>
          </a:prstGeom>
          <a:ln w="19050">
            <a:solidFill>
              <a:schemeClr val="accent1">
                <a:lumMod val="75000"/>
              </a:schemeClr>
            </a:solidFill>
          </a:ln>
        </p:spPr>
      </p:pic>
      <p:pic>
        <p:nvPicPr>
          <p:cNvPr id="21" name="Picture 20">
            <a:extLst>
              <a:ext uri="{FF2B5EF4-FFF2-40B4-BE49-F238E27FC236}">
                <a16:creationId xmlns:a16="http://schemas.microsoft.com/office/drawing/2014/main" xmlns="" id="{1F5410BB-60F2-41FD-B1A0-11C856497981}"/>
              </a:ext>
            </a:extLst>
          </p:cNvPr>
          <p:cNvPicPr>
            <a:picLocks noChangeAspect="1"/>
          </p:cNvPicPr>
          <p:nvPr/>
        </p:nvPicPr>
        <p:blipFill>
          <a:blip r:embed="rId3"/>
          <a:stretch>
            <a:fillRect/>
          </a:stretch>
        </p:blipFill>
        <p:spPr>
          <a:xfrm>
            <a:off x="9241170" y="3499759"/>
            <a:ext cx="2767418" cy="2126643"/>
          </a:xfrm>
          <a:prstGeom prst="rect">
            <a:avLst/>
          </a:prstGeom>
          <a:ln w="19050">
            <a:solidFill>
              <a:schemeClr val="accent2">
                <a:lumMod val="75000"/>
              </a:schemeClr>
            </a:solidFill>
          </a:ln>
        </p:spPr>
      </p:pic>
      <p:pic>
        <p:nvPicPr>
          <p:cNvPr id="22" name="Picture 21">
            <a:extLst>
              <a:ext uri="{FF2B5EF4-FFF2-40B4-BE49-F238E27FC236}">
                <a16:creationId xmlns:a16="http://schemas.microsoft.com/office/drawing/2014/main" xmlns="" id="{1D3A2C2C-06D6-4BC0-BD57-72CDED1F3A06}"/>
              </a:ext>
            </a:extLst>
          </p:cNvPr>
          <p:cNvPicPr>
            <a:picLocks noChangeAspect="1"/>
          </p:cNvPicPr>
          <p:nvPr/>
        </p:nvPicPr>
        <p:blipFill>
          <a:blip r:embed="rId4"/>
          <a:stretch>
            <a:fillRect/>
          </a:stretch>
        </p:blipFill>
        <p:spPr>
          <a:xfrm>
            <a:off x="6822009" y="3475410"/>
            <a:ext cx="2326419" cy="2175339"/>
          </a:xfrm>
          <a:prstGeom prst="rect">
            <a:avLst/>
          </a:prstGeom>
          <a:ln w="19050">
            <a:solidFill>
              <a:schemeClr val="accent1">
                <a:lumMod val="75000"/>
              </a:schemeClr>
            </a:solidFill>
          </a:ln>
        </p:spPr>
      </p:pic>
      <p:sp>
        <p:nvSpPr>
          <p:cNvPr id="24" name="Rectangle 23">
            <a:extLst>
              <a:ext uri="{FF2B5EF4-FFF2-40B4-BE49-F238E27FC236}">
                <a16:creationId xmlns:a16="http://schemas.microsoft.com/office/drawing/2014/main" xmlns="" id="{A29DF402-9A10-40AB-92AC-92C4431BE4C0}"/>
              </a:ext>
            </a:extLst>
          </p:cNvPr>
          <p:cNvSpPr/>
          <p:nvPr/>
        </p:nvSpPr>
        <p:spPr>
          <a:xfrm>
            <a:off x="86092" y="810949"/>
            <a:ext cx="11994159" cy="751694"/>
          </a:xfrm>
          <a:prstGeom prst="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TextBox 24">
            <a:extLst>
              <a:ext uri="{FF2B5EF4-FFF2-40B4-BE49-F238E27FC236}">
                <a16:creationId xmlns:a16="http://schemas.microsoft.com/office/drawing/2014/main" xmlns="" id="{DBE3EDD2-6A2E-4970-9F1E-C020C4874903}"/>
              </a:ext>
            </a:extLst>
          </p:cNvPr>
          <p:cNvSpPr txBox="1"/>
          <p:nvPr/>
        </p:nvSpPr>
        <p:spPr>
          <a:xfrm>
            <a:off x="173032" y="1606732"/>
            <a:ext cx="3980284" cy="1769715"/>
          </a:xfrm>
          <a:prstGeom prst="rect">
            <a:avLst/>
          </a:prstGeom>
          <a:noFill/>
        </p:spPr>
        <p:txBody>
          <a:bodyPr wrap="square" rtlCol="0">
            <a:spAutoFit/>
          </a:bodyPr>
          <a:lstStyle/>
          <a:p>
            <a:pPr algn="ctr"/>
            <a:r>
              <a:rPr lang="en-GB" sz="1000" b="1" u="sng" dirty="0"/>
              <a:t>Multi sensory Strategies - Letter Manipulatives </a:t>
            </a:r>
          </a:p>
          <a:p>
            <a:pPr algn="ctr"/>
            <a:endParaRPr lang="en-GB" sz="900" b="1" u="sng" dirty="0"/>
          </a:p>
          <a:p>
            <a:r>
              <a:rPr lang="en-GB" sz="900" dirty="0"/>
              <a:t>*Letter manipulative approach provides opportunity for children to explore letters and sounds through a hand on play experiences. letter manipulative enriches opportunities to explore and develop letter recognition skills, support letter sound development  and develop word formation skills.  (Pullen and Lane: 2016) </a:t>
            </a:r>
          </a:p>
          <a:p>
            <a:r>
              <a:rPr lang="en-GB" sz="900" dirty="0"/>
              <a:t>*The Montessori philosophy also in supports  of  letter manipulative, claiming that children develop knowledge and understanding through concepts, concrete based learning provides opportunity to develop self confidences, independence, concentration and memory skills all of which are required to develop reading skills (Awes :2007).</a:t>
            </a:r>
          </a:p>
        </p:txBody>
      </p:sp>
      <p:sp>
        <p:nvSpPr>
          <p:cNvPr id="26" name="TextBox 25">
            <a:extLst>
              <a:ext uri="{FF2B5EF4-FFF2-40B4-BE49-F238E27FC236}">
                <a16:creationId xmlns:a16="http://schemas.microsoft.com/office/drawing/2014/main" xmlns="" id="{8A500AA6-6626-438D-8E52-A9B766A29691}"/>
              </a:ext>
            </a:extLst>
          </p:cNvPr>
          <p:cNvSpPr txBox="1"/>
          <p:nvPr/>
        </p:nvSpPr>
        <p:spPr>
          <a:xfrm>
            <a:off x="2590061" y="3423498"/>
            <a:ext cx="2134686" cy="246221"/>
          </a:xfrm>
          <a:prstGeom prst="rect">
            <a:avLst/>
          </a:prstGeom>
          <a:noFill/>
        </p:spPr>
        <p:txBody>
          <a:bodyPr wrap="square" rtlCol="0">
            <a:spAutoFit/>
          </a:bodyPr>
          <a:lstStyle/>
          <a:p>
            <a:pPr algn="ctr"/>
            <a:r>
              <a:rPr lang="en-GB" sz="1000" b="1" u="sng" dirty="0"/>
              <a:t>Advantages</a:t>
            </a:r>
          </a:p>
        </p:txBody>
      </p:sp>
      <p:sp>
        <p:nvSpPr>
          <p:cNvPr id="27" name="TextBox 26">
            <a:extLst>
              <a:ext uri="{FF2B5EF4-FFF2-40B4-BE49-F238E27FC236}">
                <a16:creationId xmlns:a16="http://schemas.microsoft.com/office/drawing/2014/main" xmlns="" id="{E02A2F0C-76E7-46FD-80F6-277082EF6ED8}"/>
              </a:ext>
            </a:extLst>
          </p:cNvPr>
          <p:cNvSpPr txBox="1"/>
          <p:nvPr/>
        </p:nvSpPr>
        <p:spPr>
          <a:xfrm>
            <a:off x="205664" y="3740019"/>
            <a:ext cx="2099251" cy="1754326"/>
          </a:xfrm>
          <a:prstGeom prst="rect">
            <a:avLst/>
          </a:prstGeom>
          <a:noFill/>
        </p:spPr>
        <p:txBody>
          <a:bodyPr wrap="square" rtlCol="0">
            <a:spAutoFit/>
          </a:bodyPr>
          <a:lstStyle/>
          <a:p>
            <a:r>
              <a:rPr lang="en-GB" sz="900" dirty="0">
                <a:cs typeface="Arial" panose="020B0604020202020204" pitchFamily="34" charset="0"/>
              </a:rPr>
              <a:t>*The integrate multisensory learning approach into classroom is down to the teachers own judgment, therefore multisensory strategies varies between classrooms (Davis :2018). </a:t>
            </a:r>
          </a:p>
          <a:p>
            <a:endParaRPr lang="en-GB" sz="900" dirty="0">
              <a:cs typeface="Arial" panose="020B0604020202020204" pitchFamily="34" charset="0"/>
            </a:endParaRPr>
          </a:p>
          <a:p>
            <a:r>
              <a:rPr lang="en-GB" sz="900" dirty="0">
                <a:cs typeface="Arial" panose="020B0604020202020204" pitchFamily="34" charset="0"/>
              </a:rPr>
              <a:t>*teachers are develop their own ideas for activities and instructions as a result of not receiving correct support or training to implement the strategies confidently and successfully therefore Ewing and Tuthill. (2012) </a:t>
            </a:r>
            <a:endParaRPr lang="en-GB" dirty="0">
              <a:cs typeface="Arial" panose="020B0604020202020204" pitchFamily="34" charset="0"/>
            </a:endParaRPr>
          </a:p>
        </p:txBody>
      </p:sp>
      <p:sp>
        <p:nvSpPr>
          <p:cNvPr id="28" name="TextBox 27">
            <a:extLst>
              <a:ext uri="{FF2B5EF4-FFF2-40B4-BE49-F238E27FC236}">
                <a16:creationId xmlns:a16="http://schemas.microsoft.com/office/drawing/2014/main" xmlns="" id="{56A0CB23-9405-44D0-BE26-6F55AFA8F462}"/>
              </a:ext>
            </a:extLst>
          </p:cNvPr>
          <p:cNvSpPr txBox="1"/>
          <p:nvPr/>
        </p:nvSpPr>
        <p:spPr>
          <a:xfrm>
            <a:off x="7849037" y="1759764"/>
            <a:ext cx="4159551" cy="1384995"/>
          </a:xfrm>
          <a:prstGeom prst="rect">
            <a:avLst/>
          </a:prstGeom>
          <a:noFill/>
        </p:spPr>
        <p:txBody>
          <a:bodyPr wrap="square" rtlCol="0">
            <a:spAutoFit/>
          </a:bodyPr>
          <a:lstStyle/>
          <a:p>
            <a:pPr algn="ctr"/>
            <a:r>
              <a:rPr lang="en-GB" sz="1200" b="1" u="sng" dirty="0"/>
              <a:t>Bypass strategies - Work sheets</a:t>
            </a:r>
          </a:p>
          <a:p>
            <a:endParaRPr lang="en-GB" dirty="0"/>
          </a:p>
          <a:p>
            <a:r>
              <a:rPr lang="en-GB" sz="900" dirty="0"/>
              <a:t>the bypass strategies can play an important role with supporting children to bypass their areas of weakness and to concentration on their competencies through clear structured instruction. Appropriate for students whom spend too much time on written tasks through poor written skills, and for children who struggle to keep up worksheets can feel less time consuming, but also enhance performance and grades (Silvester :2017).  </a:t>
            </a:r>
          </a:p>
        </p:txBody>
      </p:sp>
      <p:sp>
        <p:nvSpPr>
          <p:cNvPr id="29" name="TextBox 28">
            <a:extLst>
              <a:ext uri="{FF2B5EF4-FFF2-40B4-BE49-F238E27FC236}">
                <a16:creationId xmlns:a16="http://schemas.microsoft.com/office/drawing/2014/main" xmlns="" id="{B0AE9684-AD0E-4EFF-AC2C-E68CCDE34764}"/>
              </a:ext>
            </a:extLst>
          </p:cNvPr>
          <p:cNvSpPr txBox="1"/>
          <p:nvPr/>
        </p:nvSpPr>
        <p:spPr>
          <a:xfrm>
            <a:off x="9265295" y="3471469"/>
            <a:ext cx="2743293" cy="2077492"/>
          </a:xfrm>
          <a:prstGeom prst="rect">
            <a:avLst/>
          </a:prstGeom>
          <a:noFill/>
        </p:spPr>
        <p:txBody>
          <a:bodyPr wrap="square" rtlCol="0">
            <a:spAutoFit/>
          </a:bodyPr>
          <a:lstStyle/>
          <a:p>
            <a:pPr algn="ctr"/>
            <a:r>
              <a:rPr lang="en-GB" sz="1200" b="1" u="sng" dirty="0"/>
              <a:t>Disadvantages </a:t>
            </a:r>
          </a:p>
          <a:p>
            <a:r>
              <a:rPr lang="en-GB" sz="900" dirty="0"/>
              <a:t>*where poor visual memory is present children find themselves falling behind peers. This can have a propounding impact on a child’s self-esteem and problematic behaviours due to frustration  (</a:t>
            </a:r>
            <a:r>
              <a:rPr lang="en-GB" sz="900" dirty="0" err="1"/>
              <a:t>Mathes</a:t>
            </a:r>
            <a:r>
              <a:rPr lang="en-GB" sz="900" dirty="0"/>
              <a:t> and </a:t>
            </a:r>
            <a:r>
              <a:rPr lang="en-GB" sz="900" dirty="0" err="1"/>
              <a:t>Welser</a:t>
            </a:r>
            <a:r>
              <a:rPr lang="en-GB" sz="900" dirty="0"/>
              <a:t> (2011).</a:t>
            </a:r>
          </a:p>
          <a:p>
            <a:endParaRPr lang="en-GB" sz="900" dirty="0"/>
          </a:p>
          <a:p>
            <a:r>
              <a:rPr lang="en-GB" sz="900" dirty="0">
                <a:latin typeface="Arial" panose="020B0604020202020204" pitchFamily="34" charset="0"/>
                <a:cs typeface="Arial" panose="020B0604020202020204" pitchFamily="34" charset="0"/>
              </a:rPr>
              <a:t>*</a:t>
            </a:r>
            <a:r>
              <a:rPr lang="en-GB" sz="900" dirty="0">
                <a:cs typeface="Arial" panose="020B0604020202020204" pitchFamily="34" charset="0"/>
              </a:rPr>
              <a:t>Providing children with single activities worksheet can become time consuming reducing valuable classroom time (millar:1988).</a:t>
            </a:r>
          </a:p>
          <a:p>
            <a:endParaRPr lang="en-GB" dirty="0"/>
          </a:p>
          <a:p>
            <a:r>
              <a:rPr lang="en-GB" dirty="0"/>
              <a:t>.</a:t>
            </a:r>
          </a:p>
        </p:txBody>
      </p:sp>
      <p:sp>
        <p:nvSpPr>
          <p:cNvPr id="31" name="TextBox 30">
            <a:extLst>
              <a:ext uri="{FF2B5EF4-FFF2-40B4-BE49-F238E27FC236}">
                <a16:creationId xmlns:a16="http://schemas.microsoft.com/office/drawing/2014/main" xmlns="" id="{23A4AAA2-EFCA-41C5-8B73-5595EBC3B8CF}"/>
              </a:ext>
            </a:extLst>
          </p:cNvPr>
          <p:cNvSpPr txBox="1"/>
          <p:nvPr/>
        </p:nvSpPr>
        <p:spPr>
          <a:xfrm>
            <a:off x="103460" y="5715002"/>
            <a:ext cx="11990347" cy="1431161"/>
          </a:xfrm>
          <a:prstGeom prst="rect">
            <a:avLst/>
          </a:prstGeom>
          <a:noFill/>
        </p:spPr>
        <p:txBody>
          <a:bodyPr wrap="square" rtlCol="0">
            <a:spAutoFit/>
          </a:bodyPr>
          <a:lstStyle/>
          <a:p>
            <a:r>
              <a:rPr lang="en-GB" sz="1100" b="1" u="sng" dirty="0"/>
              <a:t>References</a:t>
            </a:r>
            <a:r>
              <a:rPr lang="en-GB" sz="1100" dirty="0"/>
              <a:t> </a:t>
            </a:r>
          </a:p>
          <a:p>
            <a:r>
              <a:rPr lang="en-GB" sz="800" dirty="0"/>
              <a:t>*Birsh, J. (2011) Multisensory teaching of basic language skills. Third Edition. Brookes Publishing Company. </a:t>
            </a:r>
          </a:p>
          <a:p>
            <a:r>
              <a:rPr lang="en-GB" sz="800" dirty="0"/>
              <a:t>*Enterprise and Learning Committee (2008) National Assembly for Wales, Support for people with Dyslexia in Wales’. </a:t>
            </a:r>
            <a:r>
              <a:rPr lang="en-GB" sz="800" dirty="0">
                <a:hlinkClick r:id="rId5"/>
              </a:rPr>
              <a:t>http://www.assembly.wales/Laid%20Documents/CR-LD7157%20-%20Report%20of%20the%20Enterprise%20and%20Learning%20Committee%20-%20Support%20for%20People%20with%20Dyslexia%20in%20Wales-16072008-93073/cr-ld7157-e-English.pdf</a:t>
            </a:r>
            <a:r>
              <a:rPr lang="en-GB" sz="800" dirty="0"/>
              <a:t> </a:t>
            </a:r>
          </a:p>
          <a:p>
            <a:r>
              <a:rPr lang="en-GB" sz="800" dirty="0"/>
              <a:t>*Enterprise and Learning Committee (2008) National Assembly for Wales, Support for people with Dyslexia in Wales’. </a:t>
            </a:r>
            <a:r>
              <a:rPr lang="en-GB" sz="800" dirty="0">
                <a:hlinkClick r:id="rId5"/>
              </a:rPr>
              <a:t>http://www.assembly.wales/Laid%20Documents/CR-LD7157%20-%20Report%20of%20the%20Enterprise%20and%20Learning%20Committee%20-%20Support%20for%20People%20with%20Dyslexia%20in%20Wales-16072008-93073/cr-ld7157-e-English.pdf</a:t>
            </a:r>
            <a:r>
              <a:rPr lang="en-GB" sz="800" dirty="0"/>
              <a:t>  [Accessed: 17th May 2018]. </a:t>
            </a:r>
          </a:p>
          <a:p>
            <a:r>
              <a:rPr lang="en-GB" sz="800" dirty="0"/>
              <a:t>*NBC News. (2004) Dyslexia more common in boys study finds.  </a:t>
            </a:r>
            <a:r>
              <a:rPr lang="en-GB" sz="800" dirty="0">
                <a:hlinkClick r:id="rId6"/>
              </a:rPr>
              <a:t>http://www.nbcnews.com/id/4845300/ns/health-childrens_health/t/dyslexia-more-common-boys-study-finds/#.WwFmbUgvzIV</a:t>
            </a:r>
            <a:r>
              <a:rPr lang="en-GB" sz="800" dirty="0"/>
              <a:t>  [Accessed:16th May 2018] </a:t>
            </a:r>
          </a:p>
          <a:p>
            <a:endParaRPr lang="en-GB" sz="800" dirty="0"/>
          </a:p>
          <a:p>
            <a:endParaRPr lang="en-GB" sz="800" dirty="0"/>
          </a:p>
          <a:p>
            <a:endParaRPr lang="en-GB" sz="1200" dirty="0"/>
          </a:p>
        </p:txBody>
      </p:sp>
      <p:sp>
        <p:nvSpPr>
          <p:cNvPr id="32" name="TextBox 31">
            <a:extLst>
              <a:ext uri="{FF2B5EF4-FFF2-40B4-BE49-F238E27FC236}">
                <a16:creationId xmlns:a16="http://schemas.microsoft.com/office/drawing/2014/main" xmlns="" id="{C509DA85-8C9E-4786-AFF0-B99A3D0DD1AC}"/>
              </a:ext>
            </a:extLst>
          </p:cNvPr>
          <p:cNvSpPr txBox="1"/>
          <p:nvPr/>
        </p:nvSpPr>
        <p:spPr>
          <a:xfrm>
            <a:off x="74993" y="740071"/>
            <a:ext cx="12000308" cy="830997"/>
          </a:xfrm>
          <a:prstGeom prst="rect">
            <a:avLst/>
          </a:prstGeom>
          <a:noFill/>
        </p:spPr>
        <p:txBody>
          <a:bodyPr wrap="square" rtlCol="0">
            <a:spAutoFit/>
          </a:bodyPr>
          <a:lstStyle/>
          <a:p>
            <a:r>
              <a:rPr lang="en-GB" sz="1200" b="1" u="sng" dirty="0"/>
              <a:t>Introduction</a:t>
            </a:r>
          </a:p>
          <a:p>
            <a:pPr marL="171450" indent="-171450">
              <a:buFont typeface="Arial" panose="020B0604020202020204" pitchFamily="34" charset="0"/>
              <a:buChar char="•"/>
            </a:pPr>
            <a:r>
              <a:rPr lang="en-GB" sz="900" dirty="0"/>
              <a:t>Children, young people and adults with dyslexia, will encounter difficulties with the ability to process speech sounds within words and word decoding, this affects the ability for developing essential spelling skills therefore prolonging reading progress</a:t>
            </a:r>
          </a:p>
          <a:p>
            <a:pPr marL="171450" indent="-171450">
              <a:buFont typeface="Arial" panose="020B0604020202020204" pitchFamily="34" charset="0"/>
              <a:buChar char="•"/>
            </a:pPr>
            <a:r>
              <a:rPr lang="en-GB" sz="900" dirty="0"/>
              <a:t>30% of Dyslexic children have been identified as also having ADHD. and has an impact on an individual through their whole life span.</a:t>
            </a:r>
          </a:p>
          <a:p>
            <a:pPr marL="171450" indent="-171450">
              <a:buFont typeface="Arial" panose="020B0604020202020204" pitchFamily="34" charset="0"/>
              <a:buChar char="•"/>
            </a:pPr>
            <a:r>
              <a:rPr lang="en-GB" sz="900" dirty="0"/>
              <a:t>Dyslexia is a learning disability recognised within the Equality Act 2010 and highlights that children with Dyslexia should be offered appropriate support that underpins and enriches individual learning needs. </a:t>
            </a:r>
          </a:p>
          <a:p>
            <a:pPr marL="171450" indent="-171450">
              <a:buFont typeface="Arial" panose="020B0604020202020204" pitchFamily="34" charset="0"/>
              <a:buChar char="•"/>
            </a:pPr>
            <a:r>
              <a:rPr lang="en-GB" sz="900" dirty="0"/>
              <a:t>that strategies that are used to support children with dyslexia are also suitable to support all beginner readers</a:t>
            </a:r>
          </a:p>
        </p:txBody>
      </p:sp>
      <p:sp>
        <p:nvSpPr>
          <p:cNvPr id="3" name="Oval 2">
            <a:extLst>
              <a:ext uri="{FF2B5EF4-FFF2-40B4-BE49-F238E27FC236}">
                <a16:creationId xmlns:a16="http://schemas.microsoft.com/office/drawing/2014/main" xmlns="" id="{3DF3BF04-525D-40BF-9FD4-7123A0AE716B}"/>
              </a:ext>
            </a:extLst>
          </p:cNvPr>
          <p:cNvSpPr/>
          <p:nvPr/>
        </p:nvSpPr>
        <p:spPr>
          <a:xfrm>
            <a:off x="4252257" y="1601406"/>
            <a:ext cx="3428265" cy="17027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xmlns="" id="{7203EEF3-26A4-4A1F-B54B-3A0AFB1279ED}"/>
              </a:ext>
            </a:extLst>
          </p:cNvPr>
          <p:cNvSpPr/>
          <p:nvPr/>
        </p:nvSpPr>
        <p:spPr>
          <a:xfrm>
            <a:off x="4340798" y="1674870"/>
            <a:ext cx="3277458" cy="1574287"/>
          </a:xfrm>
          <a:prstGeom prst="ellipse">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9" name="TextBox 8">
            <a:extLst>
              <a:ext uri="{FF2B5EF4-FFF2-40B4-BE49-F238E27FC236}">
                <a16:creationId xmlns:a16="http://schemas.microsoft.com/office/drawing/2014/main" xmlns="" id="{F1442B35-AD5F-4E9B-8E52-609E4DC09392}"/>
              </a:ext>
            </a:extLst>
          </p:cNvPr>
          <p:cNvSpPr txBox="1"/>
          <p:nvPr/>
        </p:nvSpPr>
        <p:spPr>
          <a:xfrm>
            <a:off x="5657169" y="1677673"/>
            <a:ext cx="714134" cy="253916"/>
          </a:xfrm>
          <a:prstGeom prst="rect">
            <a:avLst/>
          </a:prstGeom>
          <a:noFill/>
        </p:spPr>
        <p:txBody>
          <a:bodyPr wrap="square" rtlCol="0">
            <a:spAutoFit/>
          </a:bodyPr>
          <a:lstStyle/>
          <a:p>
            <a:r>
              <a:rPr lang="en-GB" sz="1050" b="1" u="sng" dirty="0"/>
              <a:t>Statistics</a:t>
            </a:r>
            <a:endParaRPr lang="en-GB" dirty="0"/>
          </a:p>
        </p:txBody>
      </p:sp>
      <p:sp>
        <p:nvSpPr>
          <p:cNvPr id="11" name="TextBox 10">
            <a:extLst>
              <a:ext uri="{FF2B5EF4-FFF2-40B4-BE49-F238E27FC236}">
                <a16:creationId xmlns:a16="http://schemas.microsoft.com/office/drawing/2014/main" xmlns="" id="{5E8DE0EE-37E0-4545-B298-F3E9332B2678}"/>
              </a:ext>
            </a:extLst>
          </p:cNvPr>
          <p:cNvSpPr txBox="1"/>
          <p:nvPr/>
        </p:nvSpPr>
        <p:spPr>
          <a:xfrm>
            <a:off x="4810438" y="1852098"/>
            <a:ext cx="2723643" cy="1200329"/>
          </a:xfrm>
          <a:prstGeom prst="rect">
            <a:avLst/>
          </a:prstGeom>
          <a:noFill/>
        </p:spPr>
        <p:txBody>
          <a:bodyPr wrap="square" rtlCol="0">
            <a:spAutoFit/>
          </a:bodyPr>
          <a:lstStyle/>
          <a:p>
            <a:r>
              <a:rPr lang="en-GB" sz="900" dirty="0"/>
              <a:t>*30% of children with Dyslexia also have ADHD</a:t>
            </a:r>
          </a:p>
          <a:p>
            <a:r>
              <a:rPr lang="en-GB" sz="900" dirty="0"/>
              <a:t>*18 to 22% more boys compared to 8 to 13 % of girls</a:t>
            </a:r>
          </a:p>
          <a:p>
            <a:r>
              <a:rPr lang="en-GB" sz="900" dirty="0"/>
              <a:t>*1 in 10 children suffer mild and 1 in 4 suffer severely</a:t>
            </a:r>
          </a:p>
          <a:p>
            <a:r>
              <a:rPr lang="en-GB" sz="900" dirty="0"/>
              <a:t>*can be  correctly  identified as early as 5.5 to 6.5 year of  age</a:t>
            </a:r>
          </a:p>
          <a:p>
            <a:r>
              <a:rPr lang="en-GB" sz="900" dirty="0"/>
              <a:t>*80%  with correct early intervention  support can make progression with reading skills and comprehensions.  </a:t>
            </a:r>
          </a:p>
        </p:txBody>
      </p:sp>
      <p:sp>
        <p:nvSpPr>
          <p:cNvPr id="13" name="TextBox 12">
            <a:extLst>
              <a:ext uri="{FF2B5EF4-FFF2-40B4-BE49-F238E27FC236}">
                <a16:creationId xmlns:a16="http://schemas.microsoft.com/office/drawing/2014/main" xmlns="" id="{BD363FB9-73A3-4945-B7FB-97C7961E90F9}"/>
              </a:ext>
            </a:extLst>
          </p:cNvPr>
          <p:cNvSpPr txBox="1"/>
          <p:nvPr/>
        </p:nvSpPr>
        <p:spPr>
          <a:xfrm>
            <a:off x="5801407" y="2838392"/>
            <a:ext cx="1694126" cy="369332"/>
          </a:xfrm>
          <a:prstGeom prst="rect">
            <a:avLst/>
          </a:prstGeom>
          <a:noFill/>
        </p:spPr>
        <p:txBody>
          <a:bodyPr wrap="square" rtlCol="0">
            <a:spAutoFit/>
          </a:bodyPr>
          <a:lstStyle/>
          <a:p>
            <a:r>
              <a:rPr lang="en-GB" sz="900" dirty="0">
                <a:cs typeface="Arial" panose="020B0604020202020204" pitchFamily="34" charset="0"/>
              </a:rPr>
              <a:t>British Dyslexia Association (No Date) ; (NBC News:2004) .</a:t>
            </a:r>
          </a:p>
        </p:txBody>
      </p:sp>
      <p:sp>
        <p:nvSpPr>
          <p:cNvPr id="34" name="Rectangle: Rounded Corners 33">
            <a:extLst>
              <a:ext uri="{FF2B5EF4-FFF2-40B4-BE49-F238E27FC236}">
                <a16:creationId xmlns:a16="http://schemas.microsoft.com/office/drawing/2014/main" xmlns="" id="{93A6294D-3083-4624-853B-A989678583FA}"/>
              </a:ext>
            </a:extLst>
          </p:cNvPr>
          <p:cNvSpPr/>
          <p:nvPr/>
        </p:nvSpPr>
        <p:spPr>
          <a:xfrm>
            <a:off x="4849424" y="3337097"/>
            <a:ext cx="1903967" cy="24117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Rounded Corners 35">
            <a:extLst>
              <a:ext uri="{FF2B5EF4-FFF2-40B4-BE49-F238E27FC236}">
                <a16:creationId xmlns:a16="http://schemas.microsoft.com/office/drawing/2014/main" xmlns="" id="{CF3B949F-AA9E-468E-991A-9A7750016184}"/>
              </a:ext>
            </a:extLst>
          </p:cNvPr>
          <p:cNvSpPr/>
          <p:nvPr/>
        </p:nvSpPr>
        <p:spPr>
          <a:xfrm>
            <a:off x="5199425" y="3360709"/>
            <a:ext cx="1231159" cy="23782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solidFill>
                  <a:schemeClr val="tx1"/>
                </a:solidFill>
              </a:rPr>
              <a:t>Conclusion</a:t>
            </a:r>
            <a:r>
              <a:rPr lang="en-GB" sz="1100" dirty="0"/>
              <a:t> </a:t>
            </a:r>
          </a:p>
        </p:txBody>
      </p:sp>
      <p:sp>
        <p:nvSpPr>
          <p:cNvPr id="37" name="TextBox 36">
            <a:extLst>
              <a:ext uri="{FF2B5EF4-FFF2-40B4-BE49-F238E27FC236}">
                <a16:creationId xmlns:a16="http://schemas.microsoft.com/office/drawing/2014/main" xmlns="" id="{35574012-3B77-446E-B2CD-9ACE2D09C811}"/>
              </a:ext>
            </a:extLst>
          </p:cNvPr>
          <p:cNvSpPr txBox="1"/>
          <p:nvPr/>
        </p:nvSpPr>
        <p:spPr>
          <a:xfrm>
            <a:off x="4849424" y="3646886"/>
            <a:ext cx="1957594" cy="2031325"/>
          </a:xfrm>
          <a:prstGeom prst="rect">
            <a:avLst/>
          </a:prstGeom>
          <a:solidFill>
            <a:schemeClr val="bg1"/>
          </a:solidFill>
        </p:spPr>
        <p:txBody>
          <a:bodyPr wrap="square" rtlCol="0">
            <a:spAutoFit/>
          </a:bodyPr>
          <a:lstStyle/>
          <a:p>
            <a:r>
              <a:rPr lang="en-GB" sz="900" dirty="0"/>
              <a:t>Dyslexia is a long life learning barrier that effect children form the early stages of development. Children, young people face daily challenges with writing, spelling and reading comprehensions that are required for everyday activities..</a:t>
            </a:r>
          </a:p>
          <a:p>
            <a:r>
              <a:rPr lang="en-GB" sz="900" dirty="0"/>
              <a:t>Although Dyslexia is present in both boys and girls   with more boys than girls are being diagnosed with dyslexia, however a large portion are also having to contend with additional barriers from related learning difficulties (NBC News: 2014) </a:t>
            </a:r>
          </a:p>
        </p:txBody>
      </p:sp>
      <p:sp>
        <p:nvSpPr>
          <p:cNvPr id="5" name="TextBox 4">
            <a:extLst>
              <a:ext uri="{FF2B5EF4-FFF2-40B4-BE49-F238E27FC236}">
                <a16:creationId xmlns:a16="http://schemas.microsoft.com/office/drawing/2014/main" xmlns="" id="{B07A59EA-D96B-4428-BBC5-572693C041DD}"/>
              </a:ext>
            </a:extLst>
          </p:cNvPr>
          <p:cNvSpPr txBox="1"/>
          <p:nvPr/>
        </p:nvSpPr>
        <p:spPr>
          <a:xfrm>
            <a:off x="2512521" y="3549343"/>
            <a:ext cx="2236432" cy="2169825"/>
          </a:xfrm>
          <a:prstGeom prst="rect">
            <a:avLst/>
          </a:prstGeom>
          <a:noFill/>
        </p:spPr>
        <p:txBody>
          <a:bodyPr wrap="square" rtlCol="0">
            <a:spAutoFit/>
          </a:bodyPr>
          <a:lstStyle/>
          <a:p>
            <a:r>
              <a:rPr lang="en-GB" sz="900" dirty="0"/>
              <a:t>* Multisensory learning provides  opportunity for Visual, Verbal, Kinaesthetic and Auditory learners to participate and effectively engage within classroom activities that support positive inclusion experiences (Snowling:2013).</a:t>
            </a:r>
            <a:endParaRPr lang="en-GB" sz="900" dirty="0">
              <a:solidFill>
                <a:srgbClr val="FF0000"/>
              </a:solidFill>
            </a:endParaRPr>
          </a:p>
          <a:p>
            <a:r>
              <a:rPr lang="en-GB" sz="900" dirty="0"/>
              <a:t>*Setting that adapt a multisensory approach to learning are enriching opportunities for equal  participation and access to a relaxed environment that support performance and development outcomes </a:t>
            </a:r>
            <a:endParaRPr lang="en-GB" sz="900" dirty="0">
              <a:solidFill>
                <a:srgbClr val="FF0000"/>
              </a:solidFill>
            </a:endParaRPr>
          </a:p>
          <a:p>
            <a:r>
              <a:rPr lang="en-GB" sz="900" dirty="0"/>
              <a:t>*</a:t>
            </a:r>
            <a:r>
              <a:rPr lang="en-GB" sz="900" dirty="0">
                <a:solidFill>
                  <a:srgbClr val="FF0000"/>
                </a:solidFill>
              </a:rPr>
              <a:t> </a:t>
            </a:r>
            <a:r>
              <a:rPr lang="en-GB" sz="900" dirty="0"/>
              <a:t>A multisensory approach has the ability and flexibility to enrich learning outcomes for all ability children( Cindy et al:2016).</a:t>
            </a:r>
          </a:p>
        </p:txBody>
      </p:sp>
      <p:sp>
        <p:nvSpPr>
          <p:cNvPr id="6" name="Rectangle 5">
            <a:extLst>
              <a:ext uri="{FF2B5EF4-FFF2-40B4-BE49-F238E27FC236}">
                <a16:creationId xmlns:a16="http://schemas.microsoft.com/office/drawing/2014/main" xmlns="" id="{BA80198F-95C4-4CE2-995A-48E9601D7384}"/>
              </a:ext>
            </a:extLst>
          </p:cNvPr>
          <p:cNvSpPr/>
          <p:nvPr/>
        </p:nvSpPr>
        <p:spPr>
          <a:xfrm>
            <a:off x="6846133" y="3736727"/>
            <a:ext cx="2355922" cy="1477328"/>
          </a:xfrm>
          <a:prstGeom prst="rect">
            <a:avLst/>
          </a:prstGeom>
        </p:spPr>
        <p:txBody>
          <a:bodyPr wrap="square">
            <a:spAutoFit/>
          </a:bodyPr>
          <a:lstStyle/>
          <a:p>
            <a:r>
              <a:rPr lang="en-GB" sz="900" dirty="0"/>
              <a:t>the child’s knowledge in recognising letters sounds by the use of pictures that allows children to develop decoding skills. developing an awareness of phonics form visual clues encourage development within letter knowledge, spelling, phonological awareness, mathematic skills but also handwriting skills, all of what have been referred to as an essential life skill begin to improve. (Brady:2011).</a:t>
            </a:r>
          </a:p>
        </p:txBody>
      </p:sp>
      <p:sp>
        <p:nvSpPr>
          <p:cNvPr id="7" name="TextBox 6">
            <a:extLst>
              <a:ext uri="{FF2B5EF4-FFF2-40B4-BE49-F238E27FC236}">
                <a16:creationId xmlns:a16="http://schemas.microsoft.com/office/drawing/2014/main" xmlns="" id="{97B6B184-2494-4FBA-97C1-B70969C51DFB}"/>
              </a:ext>
            </a:extLst>
          </p:cNvPr>
          <p:cNvSpPr txBox="1"/>
          <p:nvPr/>
        </p:nvSpPr>
        <p:spPr>
          <a:xfrm>
            <a:off x="7534081" y="3494261"/>
            <a:ext cx="1044435" cy="230832"/>
          </a:xfrm>
          <a:prstGeom prst="rect">
            <a:avLst/>
          </a:prstGeom>
          <a:noFill/>
        </p:spPr>
        <p:txBody>
          <a:bodyPr wrap="square" rtlCol="0">
            <a:spAutoFit/>
          </a:bodyPr>
          <a:lstStyle/>
          <a:p>
            <a:r>
              <a:rPr lang="en-GB" sz="900" b="1" u="sng" dirty="0"/>
              <a:t>Advantages</a:t>
            </a:r>
          </a:p>
        </p:txBody>
      </p:sp>
      <p:sp>
        <p:nvSpPr>
          <p:cNvPr id="16" name="TextBox 15">
            <a:extLst>
              <a:ext uri="{FF2B5EF4-FFF2-40B4-BE49-F238E27FC236}">
                <a16:creationId xmlns:a16="http://schemas.microsoft.com/office/drawing/2014/main" xmlns="" id="{AA9AAC91-066A-4D55-A4B1-C2FCE18CA14E}"/>
              </a:ext>
            </a:extLst>
          </p:cNvPr>
          <p:cNvSpPr txBox="1"/>
          <p:nvPr/>
        </p:nvSpPr>
        <p:spPr>
          <a:xfrm>
            <a:off x="655584" y="3484048"/>
            <a:ext cx="1753012" cy="230832"/>
          </a:xfrm>
          <a:prstGeom prst="rect">
            <a:avLst/>
          </a:prstGeom>
          <a:noFill/>
        </p:spPr>
        <p:txBody>
          <a:bodyPr wrap="square" rtlCol="0">
            <a:spAutoFit/>
          </a:bodyPr>
          <a:lstStyle/>
          <a:p>
            <a:r>
              <a:rPr lang="en-GB" sz="900" b="1" u="sng" dirty="0">
                <a:latin typeface="Arial" panose="020B0604020202020204" pitchFamily="34" charset="0"/>
                <a:cs typeface="Arial" panose="020B0604020202020204" pitchFamily="34" charset="0"/>
              </a:rPr>
              <a:t>Disadvantage</a:t>
            </a:r>
          </a:p>
        </p:txBody>
      </p:sp>
    </p:spTree>
    <p:extLst>
      <p:ext uri="{BB962C8B-B14F-4D97-AF65-F5344CB8AC3E}">
        <p14:creationId xmlns:p14="http://schemas.microsoft.com/office/powerpoint/2010/main" val="2836104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245FBE4-94DB-4BF5-B0CB-27E97A07BFD8}"/>
              </a:ext>
            </a:extLst>
          </p:cNvPr>
          <p:cNvSpPr txBox="1"/>
          <p:nvPr/>
        </p:nvSpPr>
        <p:spPr>
          <a:xfrm>
            <a:off x="0" y="0"/>
            <a:ext cx="12192000" cy="710963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Reference list</a:t>
            </a:r>
          </a:p>
          <a:p>
            <a:r>
              <a:rPr lang="en-GB" sz="1200" dirty="0" err="1">
                <a:latin typeface="Arial" panose="020B0604020202020204" pitchFamily="34" charset="0"/>
                <a:cs typeface="Arial" panose="020B0604020202020204" pitchFamily="34" charset="0"/>
              </a:rPr>
              <a:t>Alwaqassi</a:t>
            </a:r>
            <a:r>
              <a:rPr lang="en-GB" sz="1200" dirty="0">
                <a:latin typeface="Arial" panose="020B0604020202020204" pitchFamily="34" charset="0"/>
                <a:cs typeface="Arial" panose="020B0604020202020204" pitchFamily="34" charset="0"/>
              </a:rPr>
              <a:t>, S (2017) The use of </a:t>
            </a:r>
            <a:r>
              <a:rPr lang="en-GB" sz="1200" dirty="0" err="1">
                <a:latin typeface="Arial" panose="020B0604020202020204" pitchFamily="34" charset="0"/>
                <a:cs typeface="Arial" panose="020B0604020202020204" pitchFamily="34" charset="0"/>
              </a:rPr>
              <a:t>Multiesensory</a:t>
            </a:r>
            <a:r>
              <a:rPr lang="en-GB" sz="1200" dirty="0">
                <a:latin typeface="Arial" panose="020B0604020202020204" pitchFamily="34" charset="0"/>
                <a:cs typeface="Arial" panose="020B0604020202020204" pitchFamily="34" charset="0"/>
              </a:rPr>
              <a:t> in schools today. School of Education. </a:t>
            </a:r>
          </a:p>
          <a:p>
            <a:r>
              <a:rPr lang="en-GB" sz="1200" dirty="0">
                <a:latin typeface="Arial" panose="020B0604020202020204" pitchFamily="34" charset="0"/>
                <a:cs typeface="Arial" panose="020B0604020202020204" pitchFamily="34" charset="0"/>
              </a:rPr>
              <a:t> </a:t>
            </a:r>
          </a:p>
          <a:p>
            <a:r>
              <a:rPr lang="en-GB" sz="1200" dirty="0">
                <a:latin typeface="Arial" panose="020B0604020202020204" pitchFamily="34" charset="0"/>
                <a:cs typeface="Arial" panose="020B0604020202020204" pitchFamily="34" charset="0"/>
              </a:rPr>
              <a:t>Awes, A (2007) Supporting the Dyslexic Child in the Montessori Environment.  </a:t>
            </a:r>
            <a:r>
              <a:rPr lang="en-GB" sz="1200" dirty="0">
                <a:latin typeface="Arial" panose="020B0604020202020204" pitchFamily="34" charset="0"/>
                <a:cs typeface="Arial" panose="020B0604020202020204" pitchFamily="34" charset="0"/>
                <a:hlinkClick r:id="rId2"/>
              </a:rPr>
              <a:t>http://www.ccma.ca/files/Supporting_the_Dyslexic_Child_in_the_Montessori_Environment-Communications_Magazine_-2012_v._2.pdf</a:t>
            </a:r>
            <a:r>
              <a:rPr lang="en-GB" sz="1200" dirty="0">
                <a:latin typeface="Arial" panose="020B0604020202020204" pitchFamily="34" charset="0"/>
                <a:cs typeface="Arial" panose="020B0604020202020204" pitchFamily="34" charset="0"/>
              </a:rPr>
              <a:t> [Accessed:15</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Birsh, J. (2011) Multisensory teaching of basic language skills. Third Edition. Brookes Publishing Company.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Black, J. </a:t>
            </a:r>
            <a:r>
              <a:rPr lang="en-GB" sz="1200" dirty="0" err="1">
                <a:latin typeface="Arial" panose="020B0604020202020204" pitchFamily="34" charset="0"/>
                <a:cs typeface="Arial" panose="020B0604020202020204" pitchFamily="34" charset="0"/>
              </a:rPr>
              <a:t>Swart</a:t>
            </a:r>
            <a:r>
              <a:rPr lang="en-GB" sz="1200" dirty="0">
                <a:latin typeface="Arial" panose="020B0604020202020204" pitchFamily="34" charset="0"/>
                <a:cs typeface="Arial" panose="020B0604020202020204" pitchFamily="34" charset="0"/>
              </a:rPr>
              <a:t>, M and Vitale, J. (2014) Applying Grounded Coordination Challenges to Concrete Learning Materials: A Study of Number Line Estimation. Journal of Educational Psychology, Volume 106, Issue 2, pp:403-418.</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Brady, M. </a:t>
            </a:r>
            <a:r>
              <a:rPr lang="en-GB" sz="1200" dirty="0" err="1">
                <a:latin typeface="Arial" panose="020B0604020202020204" pitchFamily="34" charset="0"/>
                <a:cs typeface="Arial" panose="020B0604020202020204" pitchFamily="34" charset="0"/>
              </a:rPr>
              <a:t>Bucholz</a:t>
            </a:r>
            <a:r>
              <a:rPr lang="en-GB" sz="1200" dirty="0">
                <a:latin typeface="Arial" panose="020B0604020202020204" pitchFamily="34" charset="0"/>
                <a:cs typeface="Arial" panose="020B0604020202020204" pitchFamily="34" charset="0"/>
              </a:rPr>
              <a:t>, J. </a:t>
            </a:r>
            <a:r>
              <a:rPr lang="en-GB" sz="1200" dirty="0" err="1">
                <a:latin typeface="Arial" panose="020B0604020202020204" pitchFamily="34" charset="0"/>
                <a:cs typeface="Arial" panose="020B0604020202020204" pitchFamily="34" charset="0"/>
              </a:rPr>
              <a:t>Dilorenzo</a:t>
            </a:r>
            <a:r>
              <a:rPr lang="en-GB" sz="1200" dirty="0">
                <a:latin typeface="Arial" panose="020B0604020202020204" pitchFamily="34" charset="0"/>
                <a:cs typeface="Arial" panose="020B0604020202020204" pitchFamily="34" charset="0"/>
              </a:rPr>
              <a:t>, K and </a:t>
            </a:r>
            <a:r>
              <a:rPr lang="en-GB" sz="1200" dirty="0" err="1">
                <a:latin typeface="Arial" panose="020B0604020202020204" pitchFamily="34" charset="0"/>
                <a:cs typeface="Arial" panose="020B0604020202020204" pitchFamily="34" charset="0"/>
              </a:rPr>
              <a:t>Rody</a:t>
            </a:r>
            <a:r>
              <a:rPr lang="en-GB" sz="1200" dirty="0">
                <a:latin typeface="Arial" panose="020B0604020202020204" pitchFamily="34" charset="0"/>
                <a:cs typeface="Arial" panose="020B0604020202020204" pitchFamily="34" charset="0"/>
              </a:rPr>
              <a:t>, C. (2011) Teaching Letter sounds connected with picture mnemonics: </a:t>
            </a:r>
            <a:r>
              <a:rPr lang="en-GB" sz="1200" dirty="0" err="1">
                <a:latin typeface="Arial" panose="020B0604020202020204" pitchFamily="34" charset="0"/>
                <a:cs typeface="Arial" panose="020B0604020202020204" pitchFamily="34" charset="0"/>
              </a:rPr>
              <a:t>itchy’s</a:t>
            </a:r>
            <a:r>
              <a:rPr lang="en-GB" sz="1200" dirty="0">
                <a:latin typeface="Arial" panose="020B0604020202020204" pitchFamily="34" charset="0"/>
                <a:cs typeface="Arial" panose="020B0604020202020204" pitchFamily="34" charset="0"/>
              </a:rPr>
              <a:t> Alphabet and early years Decoding preventing school failure. Routledge, Volume 55, Issue 1, pp: 28-34.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Bray, P. Heart, A. </a:t>
            </a:r>
            <a:r>
              <a:rPr lang="en-GB" sz="1200" dirty="0" err="1">
                <a:latin typeface="Arial" panose="020B0604020202020204" pitchFamily="34" charset="0"/>
                <a:cs typeface="Arial" panose="020B0604020202020204" pitchFamily="34" charset="0"/>
              </a:rPr>
              <a:t>Heise</a:t>
            </a:r>
            <a:r>
              <a:rPr lang="en-GB" sz="1200" dirty="0">
                <a:latin typeface="Arial" panose="020B0604020202020204" pitchFamily="34" charset="0"/>
                <a:cs typeface="Arial" panose="020B0604020202020204" pitchFamily="34" charset="0"/>
              </a:rPr>
              <a:t>, M. </a:t>
            </a:r>
            <a:r>
              <a:rPr lang="en-GB" sz="1200" dirty="0" err="1">
                <a:latin typeface="Arial" panose="020B0604020202020204" pitchFamily="34" charset="0"/>
                <a:cs typeface="Arial" panose="020B0604020202020204" pitchFamily="34" charset="0"/>
              </a:rPr>
              <a:t>Lillard</a:t>
            </a:r>
            <a:r>
              <a:rPr lang="en-GB" sz="1200" dirty="0">
                <a:latin typeface="Arial" panose="020B0604020202020204" pitchFamily="34" charset="0"/>
                <a:cs typeface="Arial" panose="020B0604020202020204" pitchFamily="34" charset="0"/>
              </a:rPr>
              <a:t>, A. Richey, E and Tong, X (2017) Montessori Preschool Elevates and Equalizes Child Outcomes: A Longitudinal Study.  Institution of Health Journal, Volume 8.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British Dyslexia </a:t>
            </a:r>
            <a:r>
              <a:rPr lang="en-GB" sz="1200" dirty="0" err="1">
                <a:latin typeface="Arial" panose="020B0604020202020204" pitchFamily="34" charset="0"/>
                <a:cs typeface="Arial" panose="020B0604020202020204" pitchFamily="34" charset="0"/>
              </a:rPr>
              <a:t>Assossiation</a:t>
            </a:r>
            <a:r>
              <a:rPr lang="en-GB" sz="1200" dirty="0">
                <a:latin typeface="Arial" panose="020B0604020202020204" pitchFamily="34" charset="0"/>
                <a:cs typeface="Arial" panose="020B0604020202020204" pitchFamily="34" charset="0"/>
              </a:rPr>
              <a:t> (No Date) Dyslexia and specific Difficulties: Overview. http://www.bdadyslexia.org.uk/dyslexic/workplace-information </a:t>
            </a:r>
          </a:p>
          <a:p>
            <a:r>
              <a:rPr lang="en-GB" sz="1200" dirty="0">
                <a:latin typeface="Arial" panose="020B0604020202020204" pitchFamily="34" charset="0"/>
                <a:cs typeface="Arial" panose="020B0604020202020204" pitchFamily="34" charset="0"/>
              </a:rPr>
              <a:t>British Journal of Psychology, Volume 79, Issue 1, pp:.87</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Brookings Institution Reports (2017) Overview: Measuring early learning quality and outcomes.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Childrens</a:t>
            </a:r>
            <a:r>
              <a:rPr lang="en-GB" sz="1200" dirty="0">
                <a:latin typeface="Arial" panose="020B0604020202020204" pitchFamily="34" charset="0"/>
                <a:cs typeface="Arial" panose="020B0604020202020204" pitchFamily="34" charset="0"/>
              </a:rPr>
              <a:t> law advice (No Date) Special Educational Needs. </a:t>
            </a:r>
            <a:r>
              <a:rPr lang="en-GB" sz="1200" dirty="0">
                <a:latin typeface="Arial" panose="020B0604020202020204" pitchFamily="34" charset="0"/>
                <a:cs typeface="Arial" panose="020B0604020202020204" pitchFamily="34" charset="0"/>
                <a:hlinkClick r:id="rId3"/>
              </a:rPr>
              <a:t>https://childlawadvice.org.uk/information-pages/special-educational-needs/</a:t>
            </a:r>
            <a:r>
              <a:rPr lang="en-GB" sz="1200" dirty="0">
                <a:latin typeface="Arial" panose="020B0604020202020204" pitchFamily="34" charset="0"/>
                <a:cs typeface="Arial" panose="020B0604020202020204" pitchFamily="34" charset="0"/>
              </a:rPr>
              <a:t> [Accessed: 15</a:t>
            </a:r>
            <a:r>
              <a:rPr lang="en-GB" sz="1200" baseline="30000" dirty="0">
                <a:latin typeface="Arial" panose="020B0604020202020204" pitchFamily="34" charset="0"/>
                <a:cs typeface="Arial" panose="020B0604020202020204" pitchFamily="34" charset="0"/>
              </a:rPr>
              <a:t>th </a:t>
            </a:r>
            <a:r>
              <a:rPr lang="en-GB" sz="1200" dirty="0">
                <a:latin typeface="Arial" panose="020B0604020202020204" pitchFamily="34" charset="0"/>
                <a:cs typeface="Arial" panose="020B0604020202020204" pitchFamily="34" charset="0"/>
              </a:rPr>
              <a:t>May 2018].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Cindy, S. Jones, S and </a:t>
            </a:r>
            <a:r>
              <a:rPr lang="en-GB" sz="1200" dirty="0" err="1">
                <a:latin typeface="Arial" panose="020B0604020202020204" pitchFamily="34" charset="0"/>
                <a:cs typeface="Arial" panose="020B0604020202020204" pitchFamily="34" charset="0"/>
              </a:rPr>
              <a:t>Reutzel</a:t>
            </a:r>
            <a:r>
              <a:rPr lang="en-GB" sz="1200" dirty="0">
                <a:latin typeface="Arial" panose="020B0604020202020204" pitchFamily="34" charset="0"/>
                <a:cs typeface="Arial" panose="020B0604020202020204" pitchFamily="34" charset="0"/>
              </a:rPr>
              <a:t>, D. (2016) Enhancing Alphabet Knowledge Instruction: Research Implications and Practical Strategies for Early Childhood Educators. Early Childhood Education Journal, Volume 41 issue 2, pp:81-89</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Council for the Registration of Schools Teaching Dyslexic Pupils (2015) The Council for the Registration of Schools Teaching Dyslexic Pupils, our aim is to help parents and also those who advise them choose an educational establishment for children with Specific Learning Difficulties (</a:t>
            </a:r>
            <a:r>
              <a:rPr lang="en-GB" sz="1200" dirty="0" err="1">
                <a:latin typeface="Arial" panose="020B0604020202020204" pitchFamily="34" charset="0"/>
                <a:cs typeface="Arial" panose="020B0604020202020204" pitchFamily="34" charset="0"/>
              </a:rPr>
              <a:t>SpLD</a:t>
            </a:r>
            <a:r>
              <a:rPr lang="en-GB" sz="1200" dirty="0">
                <a:latin typeface="Arial" panose="020B0604020202020204" pitchFamily="34" charset="0"/>
                <a:cs typeface="Arial" panose="020B0604020202020204" pitchFamily="34" charset="0"/>
              </a:rPr>
              <a:t>). </a:t>
            </a:r>
            <a:r>
              <a:rPr lang="en-GB" sz="1200" dirty="0">
                <a:latin typeface="Arial" panose="020B0604020202020204" pitchFamily="34" charset="0"/>
                <a:cs typeface="Arial" panose="020B0604020202020204" pitchFamily="34" charset="0"/>
                <a:hlinkClick r:id="rId4"/>
              </a:rPr>
              <a:t>http://www.crested.org.uk/</a:t>
            </a:r>
            <a:r>
              <a:rPr lang="en-GB" sz="1200" dirty="0">
                <a:latin typeface="Arial" panose="020B0604020202020204" pitchFamily="34" charset="0"/>
                <a:cs typeface="Arial" panose="020B0604020202020204" pitchFamily="34" charset="0"/>
              </a:rPr>
              <a:t> [Accessed: 16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Davis, A. Dekker, L. </a:t>
            </a:r>
            <a:r>
              <a:rPr lang="en-GB" sz="1200" dirty="0" err="1">
                <a:latin typeface="Arial" panose="020B0604020202020204" pitchFamily="34" charset="0"/>
                <a:cs typeface="Arial" panose="020B0604020202020204" pitchFamily="34" charset="0"/>
              </a:rPr>
              <a:t>Rasmor</a:t>
            </a:r>
            <a:r>
              <a:rPr lang="en-GB" sz="1200" dirty="0">
                <a:latin typeface="Arial" panose="020B0604020202020204" pitchFamily="34" charset="0"/>
                <a:cs typeface="Arial" panose="020B0604020202020204" pitchFamily="34" charset="0"/>
              </a:rPr>
              <a:t>, M and Spencer, C. (2018) Techniques to Promote Reflective Practice and Empowered Learning. Journal of Nursing Education, Volume 57, Issue 2, pp:115-120</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Department for Education (2012) Information about multi-sensory impairment. https://councilfordisabledchildren.org.uk/sites/default/files/field/attachemnt/earlysupportmulti-sensoryimpairmentsfinal2.pdf [Accessed: 16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96376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7BC38BD-3564-41FF-A402-ED7F1D8E384B}"/>
              </a:ext>
            </a:extLst>
          </p:cNvPr>
          <p:cNvSpPr txBox="1"/>
          <p:nvPr/>
        </p:nvSpPr>
        <p:spPr>
          <a:xfrm>
            <a:off x="0" y="208547"/>
            <a:ext cx="12191999" cy="637097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Duff, F. Hulme, C. Granger, K. Hardwick, S. Miles, J and </a:t>
            </a:r>
            <a:r>
              <a:rPr lang="en-GB" sz="1200" dirty="0" err="1">
                <a:latin typeface="Arial" panose="020B0604020202020204" pitchFamily="34" charset="0"/>
                <a:cs typeface="Arial" panose="020B0604020202020204" pitchFamily="34" charset="0"/>
              </a:rPr>
              <a:t>Snowling</a:t>
            </a:r>
            <a:r>
              <a:rPr lang="en-GB" sz="1200" dirty="0">
                <a:latin typeface="Arial" panose="020B0604020202020204" pitchFamily="34" charset="0"/>
                <a:cs typeface="Arial" panose="020B0604020202020204" pitchFamily="34" charset="0"/>
              </a:rPr>
              <a:t>, M (2014) Reading and language intervention for children at risk of dyslexia: a randomised controlled trial. Volume 55Issue 11, pp: 1234–1243.</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Dyslexia </a:t>
            </a:r>
            <a:r>
              <a:rPr lang="en-GB" sz="1200" dirty="0" err="1">
                <a:latin typeface="Arial" panose="020B0604020202020204" pitchFamily="34" charset="0"/>
                <a:cs typeface="Arial" panose="020B0604020202020204" pitchFamily="34" charset="0"/>
              </a:rPr>
              <a:t>Institvte</a:t>
            </a:r>
            <a:r>
              <a:rPr lang="en-GB" sz="1200" dirty="0">
                <a:latin typeface="Arial" panose="020B0604020202020204" pitchFamily="34" charset="0"/>
                <a:cs typeface="Arial" panose="020B0604020202020204" pitchFamily="34" charset="0"/>
              </a:rPr>
              <a:t> of </a:t>
            </a:r>
            <a:r>
              <a:rPr lang="en-GB" sz="1200" dirty="0" err="1">
                <a:latin typeface="Arial" panose="020B0604020202020204" pitchFamily="34" charset="0"/>
                <a:cs typeface="Arial" panose="020B0604020202020204" pitchFamily="34" charset="0"/>
              </a:rPr>
              <a:t>Southen</a:t>
            </a:r>
            <a:r>
              <a:rPr lang="en-GB" sz="1200" dirty="0">
                <a:latin typeface="Arial" panose="020B0604020202020204" pitchFamily="34" charset="0"/>
                <a:cs typeface="Arial" panose="020B0604020202020204" pitchFamily="34" charset="0"/>
              </a:rPr>
              <a:t> New Mexico, </a:t>
            </a:r>
            <a:r>
              <a:rPr lang="en-GB" sz="1200" dirty="0" err="1">
                <a:latin typeface="Arial" panose="020B0604020202020204" pitchFamily="34" charset="0"/>
                <a:cs typeface="Arial" panose="020B0604020202020204" pitchFamily="34" charset="0"/>
              </a:rPr>
              <a:t>inc</a:t>
            </a:r>
            <a:r>
              <a:rPr lang="en-GB" sz="1200" dirty="0">
                <a:latin typeface="Arial" panose="020B0604020202020204" pitchFamily="34" charset="0"/>
                <a:cs typeface="Arial" panose="020B0604020202020204" pitchFamily="34" charset="0"/>
              </a:rPr>
              <a:t> (No Date) Facts Everyone Should Know about </a:t>
            </a:r>
            <a:r>
              <a:rPr lang="en-GB" sz="1200" dirty="0" err="1">
                <a:latin typeface="Arial" panose="020B0604020202020204" pitchFamily="34" charset="0"/>
                <a:cs typeface="Arial" panose="020B0604020202020204" pitchFamily="34" charset="0"/>
              </a:rPr>
              <a:t>Dyslexis</a:t>
            </a:r>
            <a:r>
              <a:rPr lang="en-GB" sz="1200" dirty="0">
                <a:latin typeface="Arial" panose="020B0604020202020204" pitchFamily="34" charset="0"/>
                <a:cs typeface="Arial" panose="020B0604020202020204" pitchFamily="34" charset="0"/>
              </a:rPr>
              <a:t>: National Health Institute of Health Results on Dyslexia released in 1994. </a:t>
            </a:r>
            <a:r>
              <a:rPr lang="en-GB" sz="1200" dirty="0">
                <a:latin typeface="Arial" panose="020B0604020202020204" pitchFamily="34" charset="0"/>
                <a:cs typeface="Arial" panose="020B0604020202020204" pitchFamily="34" charset="0"/>
                <a:hlinkClick r:id="rId2"/>
              </a:rPr>
              <a:t>www.disnm.org/NIH-statistics.html</a:t>
            </a:r>
            <a:r>
              <a:rPr lang="en-GB" sz="1200" dirty="0">
                <a:latin typeface="Arial" panose="020B0604020202020204" pitchFamily="34" charset="0"/>
                <a:cs typeface="Arial" panose="020B0604020202020204" pitchFamily="34" charset="0"/>
              </a:rPr>
              <a:t>  [Accessed: 15</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Ehri</a:t>
            </a:r>
            <a:r>
              <a:rPr lang="en-GB" sz="1200" dirty="0">
                <a:latin typeface="Arial" panose="020B0604020202020204" pitchFamily="34" charset="0"/>
                <a:cs typeface="Arial" panose="020B0604020202020204" pitchFamily="34" charset="0"/>
              </a:rPr>
              <a:t>, L. (2004) Development of Sight Word Reading: Phases and Findings. PP: 135</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Enterprise and Learning Committee (2008) National Assembly for Wales, Support for people with Dyslexia in Wales’. </a:t>
            </a:r>
            <a:r>
              <a:rPr lang="en-GB" sz="1200" dirty="0">
                <a:latin typeface="Arial" panose="020B0604020202020204" pitchFamily="34" charset="0"/>
                <a:cs typeface="Arial" panose="020B0604020202020204" pitchFamily="34" charset="0"/>
                <a:hlinkClick r:id="rId3"/>
              </a:rPr>
              <a:t>http://www.assembly.wales/Laid%20Documents/CR-LD7157%20-%20Report%20of%20the%20Enterprise%20and%20Learning%20Committee%20-%20Support%20for%20People%20with%20Dyslexia%20in%20Wales-16072008-93073/cr-ld7157-e-English.pdf</a:t>
            </a:r>
            <a:r>
              <a:rPr lang="en-GB" sz="1200" dirty="0">
                <a:latin typeface="Arial" panose="020B0604020202020204" pitchFamily="34" charset="0"/>
                <a:cs typeface="Arial" panose="020B0604020202020204" pitchFamily="34" charset="0"/>
              </a:rPr>
              <a:t> [Accessed: 17th May 2018].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Ewing, V and Tuthill, L. (2012) How Creative Is Your Early Childhood Classroom?  Exchange: The Early Childhood Leaders' Magazine Since 1978, 2012 pp: 86-90.</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Feder, k. and </a:t>
            </a:r>
            <a:r>
              <a:rPr lang="en-GB" sz="1200" dirty="0" err="1">
                <a:latin typeface="Arial" panose="020B0604020202020204" pitchFamily="34" charset="0"/>
                <a:cs typeface="Arial" panose="020B0604020202020204" pitchFamily="34" charset="0"/>
              </a:rPr>
              <a:t>Majnemer</a:t>
            </a:r>
            <a:r>
              <a:rPr lang="en-GB" sz="1200" dirty="0">
                <a:latin typeface="Arial" panose="020B0604020202020204" pitchFamily="34" charset="0"/>
                <a:cs typeface="Arial" panose="020B0604020202020204" pitchFamily="34" charset="0"/>
              </a:rPr>
              <a:t>, A. (2007) Handwriting development competency and intervention. </a:t>
            </a:r>
            <a:r>
              <a:rPr lang="en-GB" sz="1200" dirty="0" err="1">
                <a:latin typeface="Arial" panose="020B0604020202020204" pitchFamily="34" charset="0"/>
                <a:cs typeface="Arial" panose="020B0604020202020204" pitchFamily="34" charset="0"/>
              </a:rPr>
              <a:t>Dvelopment</a:t>
            </a:r>
            <a:r>
              <a:rPr lang="en-GB" sz="1200" dirty="0">
                <a:latin typeface="Arial" panose="020B0604020202020204" pitchFamily="34" charset="0"/>
                <a:cs typeface="Arial" panose="020B0604020202020204" pitchFamily="34" charset="0"/>
              </a:rPr>
              <a:t> Medicine and Child Neurology. Volume 49, Issue 4, pp:312-317.</a:t>
            </a:r>
          </a:p>
          <a:p>
            <a:r>
              <a:rPr lang="en-GB" sz="1200" dirty="0">
                <a:latin typeface="Arial" panose="020B0604020202020204" pitchFamily="34" charset="0"/>
                <a:cs typeface="Arial" panose="020B0604020202020204" pitchFamily="34" charset="0"/>
              </a:rPr>
              <a:t> </a:t>
            </a:r>
          </a:p>
          <a:p>
            <a:r>
              <a:rPr lang="en-GB" sz="1200" dirty="0" err="1">
                <a:latin typeface="Arial" panose="020B0604020202020204" pitchFamily="34" charset="0"/>
                <a:cs typeface="Arial" panose="020B0604020202020204" pitchFamily="34" charset="0"/>
              </a:rPr>
              <a:t>Gov</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uk</a:t>
            </a:r>
            <a:r>
              <a:rPr lang="en-GB" sz="1200" dirty="0">
                <a:latin typeface="Arial" panose="020B0604020202020204" pitchFamily="34" charset="0"/>
                <a:cs typeface="Arial" panose="020B0604020202020204" pitchFamily="34" charset="0"/>
              </a:rPr>
              <a:t> (2015) Equality Act 2010: guidance. </a:t>
            </a:r>
            <a:r>
              <a:rPr lang="en-GB" sz="1200" dirty="0">
                <a:latin typeface="Arial" panose="020B0604020202020204" pitchFamily="34" charset="0"/>
                <a:cs typeface="Arial" panose="020B0604020202020204" pitchFamily="34" charset="0"/>
                <a:hlinkClick r:id="rId4"/>
              </a:rPr>
              <a:t>https://www.gov.uk/guidance/equality-act-2010-guidance</a:t>
            </a:r>
            <a:r>
              <a:rPr lang="en-GB" sz="1200" dirty="0">
                <a:latin typeface="Arial" panose="020B0604020202020204" pitchFamily="34" charset="0"/>
                <a:cs typeface="Arial" panose="020B0604020202020204" pitchFamily="34" charset="0"/>
              </a:rPr>
              <a:t>  [Accessed: 16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GreenFeid</a:t>
            </a:r>
            <a:r>
              <a:rPr lang="en-GB" sz="1200" dirty="0">
                <a:latin typeface="Arial" panose="020B0604020202020204" pitchFamily="34" charset="0"/>
                <a:cs typeface="Arial" panose="020B0604020202020204" pitchFamily="34" charset="0"/>
              </a:rPr>
              <a:t>, K. (2013) My Daughter’s Homework Is Killing Me. </a:t>
            </a:r>
            <a:r>
              <a:rPr lang="en-GB" sz="1200" dirty="0">
                <a:latin typeface="Arial" panose="020B0604020202020204" pitchFamily="34" charset="0"/>
                <a:cs typeface="Arial" panose="020B0604020202020204" pitchFamily="34" charset="0"/>
                <a:hlinkClick r:id="rId5"/>
              </a:rPr>
              <a:t>https://www.theatlantic.com/magazine/archive/2013/10/my-daughters-homework-is-killing-me/309514/</a:t>
            </a:r>
            <a:r>
              <a:rPr lang="en-GB" sz="1200" dirty="0">
                <a:latin typeface="Arial" panose="020B0604020202020204" pitchFamily="34" charset="0"/>
                <a:cs typeface="Arial" panose="020B0604020202020204" pitchFamily="34" charset="0"/>
              </a:rPr>
              <a:t>  [Accessed: 16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GuruParents</a:t>
            </a:r>
            <a:r>
              <a:rPr lang="en-GB" sz="1200" dirty="0">
                <a:latin typeface="Arial" panose="020B0604020202020204" pitchFamily="34" charset="0"/>
                <a:cs typeface="Arial" panose="020B0604020202020204" pitchFamily="34" charset="0"/>
              </a:rPr>
              <a:t> (No Date) Letter D worksheet. www.Guruparents.com/letter-d-worksheet-2/ [Accessed: 20th May 2018].</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Independent School Parents. (2018) Special Needs Advice: Mainstream or Specialist School? </a:t>
            </a:r>
            <a:r>
              <a:rPr lang="en-GB" sz="1200" dirty="0">
                <a:latin typeface="Arial" panose="020B0604020202020204" pitchFamily="34" charset="0"/>
                <a:cs typeface="Arial" panose="020B0604020202020204" pitchFamily="34" charset="0"/>
                <a:hlinkClick r:id="rId6"/>
              </a:rPr>
              <a:t>http://www.independentschoolparent.com/school/special-needs-mainstream-or-specialist-school/</a:t>
            </a:r>
            <a:r>
              <a:rPr lang="en-GB" sz="1200" dirty="0">
                <a:latin typeface="Arial" panose="020B0604020202020204" pitchFamily="34" charset="0"/>
                <a:cs typeface="Arial" panose="020B0604020202020204" pitchFamily="34" charset="0"/>
              </a:rPr>
              <a:t> [Accessed: 15</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Jollie</a:t>
            </a:r>
            <a:r>
              <a:rPr lang="en-GB" sz="1200" dirty="0">
                <a:latin typeface="Arial" panose="020B0604020202020204" pitchFamily="34" charset="0"/>
                <a:cs typeface="Arial" panose="020B0604020202020204" pitchFamily="34" charset="0"/>
              </a:rPr>
              <a:t>, C and </a:t>
            </a:r>
            <a:r>
              <a:rPr lang="en-GB" sz="1200" dirty="0" err="1">
                <a:latin typeface="Arial" panose="020B0604020202020204" pitchFamily="34" charset="0"/>
                <a:cs typeface="Arial" panose="020B0604020202020204" pitchFamily="34" charset="0"/>
              </a:rPr>
              <a:t>McKimmi</a:t>
            </a:r>
            <a:r>
              <a:rPr lang="en-GB" sz="1200" dirty="0">
                <a:latin typeface="Arial" panose="020B0604020202020204" pitchFamily="34" charset="0"/>
                <a:cs typeface="Arial" panose="020B0604020202020204" pitchFamily="34" charset="0"/>
              </a:rPr>
              <a:t> (2004) Facilitating learning: Teaching and learning methods </a:t>
            </a:r>
            <a:r>
              <a:rPr lang="en-GB" sz="1200" dirty="0">
                <a:latin typeface="Arial" panose="020B0604020202020204" pitchFamily="34" charset="0"/>
                <a:cs typeface="Arial" panose="020B0604020202020204" pitchFamily="34" charset="0"/>
                <a:hlinkClick r:id="rId7"/>
              </a:rPr>
              <a:t>https://faculty.londondeanery.ac.uk/e-learning/small-group-teaching/Facilitating_learning_teaching_-_learning_methods.pdf</a:t>
            </a:r>
            <a:r>
              <a:rPr lang="en-GB" sz="1200" dirty="0">
                <a:latin typeface="Arial" panose="020B0604020202020204" pitchFamily="34" charset="0"/>
                <a:cs typeface="Arial" panose="020B0604020202020204" pitchFamily="34" charset="0"/>
              </a:rPr>
              <a:t>  [Accessed:17</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Mathes</a:t>
            </a:r>
            <a:r>
              <a:rPr lang="en-GB" sz="1200" dirty="0">
                <a:latin typeface="Arial" panose="020B0604020202020204" pitchFamily="34" charset="0"/>
                <a:cs typeface="Arial" panose="020B0604020202020204" pitchFamily="34" charset="0"/>
              </a:rPr>
              <a:t>, P and </a:t>
            </a:r>
            <a:r>
              <a:rPr lang="en-GB" sz="1200" dirty="0" err="1">
                <a:latin typeface="Arial" panose="020B0604020202020204" pitchFamily="34" charset="0"/>
                <a:cs typeface="Arial" panose="020B0604020202020204" pitchFamily="34" charset="0"/>
              </a:rPr>
              <a:t>Welser</a:t>
            </a:r>
            <a:r>
              <a:rPr lang="en-GB" sz="1200" dirty="0">
                <a:latin typeface="Arial" panose="020B0604020202020204" pitchFamily="34" charset="0"/>
                <a:cs typeface="Arial" panose="020B0604020202020204" pitchFamily="34" charset="0"/>
              </a:rPr>
              <a:t>, B. (2011) Using Encoding Instruction to Improve the Reading and Spelling Performances of Elementary Students At Risk for Literacy Difficulties: A Best-Evidence Synthesis. American Educational Research Association. Volume81, Issue 2, pp:170-200.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Millar,S</a:t>
            </a:r>
            <a:r>
              <a:rPr lang="en-GB" sz="1200" dirty="0">
                <a:latin typeface="Arial" panose="020B0604020202020204" pitchFamily="34" charset="0"/>
                <a:cs typeface="Arial" panose="020B0604020202020204" pitchFamily="34" charset="0"/>
              </a:rPr>
              <a:t>.(1988) Prose reading by touch: The role of stimulus quality, orthography and context</a:t>
            </a: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5204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2550021D-89C2-4063-91FA-4F9C4FFE2CF9}"/>
              </a:ext>
            </a:extLst>
          </p:cNvPr>
          <p:cNvSpPr txBox="1"/>
          <p:nvPr/>
        </p:nvSpPr>
        <p:spPr>
          <a:xfrm>
            <a:off x="240632" y="401053"/>
            <a:ext cx="11518231" cy="452431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National Institute of Health (2011) NIH- Funded study finds dyslexia not tied to IQ: Research on brain activity fails to support widely used approach to identify dyslexic students. </a:t>
            </a:r>
            <a:r>
              <a:rPr lang="en-GB" sz="1200" dirty="0">
                <a:latin typeface="Arial" panose="020B0604020202020204" pitchFamily="34" charset="0"/>
                <a:cs typeface="Arial" panose="020B0604020202020204" pitchFamily="34" charset="0"/>
                <a:hlinkClick r:id="rId2"/>
              </a:rPr>
              <a:t>www.nih.gov/news-events/news-realeases/nih-funded-study-finds-dysleia-not-tied-iq</a:t>
            </a:r>
            <a:r>
              <a:rPr lang="en-GB" sz="1200" dirty="0">
                <a:latin typeface="Arial" panose="020B0604020202020204" pitchFamily="34" charset="0"/>
                <a:cs typeface="Arial" panose="020B0604020202020204" pitchFamily="34" charset="0"/>
              </a:rPr>
              <a:t>  [Accessed: 15</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NBC News. (2004) Dyslexia more common in boys study finds.  </a:t>
            </a:r>
            <a:r>
              <a:rPr lang="en-GB" sz="1200" dirty="0">
                <a:latin typeface="Arial" panose="020B0604020202020204" pitchFamily="34" charset="0"/>
                <a:cs typeface="Arial" panose="020B0604020202020204" pitchFamily="34" charset="0"/>
                <a:hlinkClick r:id="rId3"/>
              </a:rPr>
              <a:t>http://www.nbcnews.com/id/4845300/ns/health-childrens_health/t/dyslexia-more-common-boys-study-finds/#.WwFmbUgvzIV</a:t>
            </a:r>
            <a:r>
              <a:rPr lang="en-GB" sz="1200" dirty="0">
                <a:latin typeface="Arial" panose="020B0604020202020204" pitchFamily="34" charset="0"/>
                <a:cs typeface="Arial" panose="020B0604020202020204" pitchFamily="34" charset="0"/>
              </a:rPr>
              <a:t>  [Accessed:16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NHS (2015) Dyslexia. </a:t>
            </a:r>
            <a:r>
              <a:rPr lang="en-GB" sz="1200" dirty="0">
                <a:latin typeface="Arial" panose="020B0604020202020204" pitchFamily="34" charset="0"/>
                <a:cs typeface="Arial" panose="020B0604020202020204" pitchFamily="34" charset="0"/>
                <a:hlinkClick r:id="rId4"/>
              </a:rPr>
              <a:t>www.nhs.uk/conditions/dyslexia</a:t>
            </a:r>
            <a:r>
              <a:rPr lang="en-GB" sz="1200" dirty="0">
                <a:latin typeface="Arial" panose="020B0604020202020204" pitchFamily="34" charset="0"/>
                <a:cs typeface="Arial" panose="020B0604020202020204" pitchFamily="34" charset="0"/>
              </a:rPr>
              <a:t>  [Accessed:17th May 2018].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Printrest</a:t>
            </a:r>
            <a:r>
              <a:rPr lang="en-GB" sz="1200" dirty="0">
                <a:latin typeface="Arial" panose="020B0604020202020204" pitchFamily="34" charset="0"/>
                <a:cs typeface="Arial" panose="020B0604020202020204" pitchFamily="34" charset="0"/>
              </a:rPr>
              <a:t> (No Date) Letter Formation. </a:t>
            </a:r>
            <a:r>
              <a:rPr lang="en-GB" sz="1200" dirty="0">
                <a:latin typeface="Arial" panose="020B0604020202020204" pitchFamily="34" charset="0"/>
                <a:cs typeface="Arial" panose="020B0604020202020204" pitchFamily="34" charset="0"/>
                <a:hlinkClick r:id="rId5"/>
              </a:rPr>
              <a:t>www.printrest.co.uk/pin/4776631042193266589/?lp=true</a:t>
            </a:r>
            <a:r>
              <a:rPr lang="en-GB" sz="1200" dirty="0">
                <a:latin typeface="Arial" panose="020B0604020202020204" pitchFamily="34" charset="0"/>
                <a:cs typeface="Arial" panose="020B0604020202020204" pitchFamily="34" charset="0"/>
              </a:rPr>
              <a:t>  [Accessed: 20th May 2018].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Pullen, C and Lane, H (2016) Hands-On Decoding: Guidelines for Using Manipulative Letters. A Multidisciplinary Journal, Volume 21, Issue 1, p:27-37. </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Silvester, H. (2017) Homework: is it worth the hassle? </a:t>
            </a:r>
            <a:r>
              <a:rPr lang="en-GB" sz="1200" dirty="0">
                <a:latin typeface="Arial" panose="020B0604020202020204" pitchFamily="34" charset="0"/>
                <a:cs typeface="Arial" panose="020B0604020202020204" pitchFamily="34" charset="0"/>
                <a:hlinkClick r:id="rId6"/>
              </a:rPr>
              <a:t>https://www.theguardian.com/teacher-network/2017/feb/07/homework-is-it-worth-the-hassle</a:t>
            </a:r>
            <a:r>
              <a:rPr lang="en-GB" sz="1200" dirty="0">
                <a:latin typeface="Arial" panose="020B0604020202020204" pitchFamily="34" charset="0"/>
                <a:cs typeface="Arial" panose="020B0604020202020204" pitchFamily="34" charset="0"/>
              </a:rPr>
              <a:t> [Accessed:17th May 2018].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Snowling</a:t>
            </a:r>
            <a:r>
              <a:rPr lang="en-GB" sz="1200" dirty="0">
                <a:latin typeface="Arial" panose="020B0604020202020204" pitchFamily="34" charset="0"/>
                <a:cs typeface="Arial" panose="020B0604020202020204" pitchFamily="34" charset="0"/>
              </a:rPr>
              <a:t>, M. (2013) Early identification and intervention for dyslexia: a contemporary view. J Res Spec </a:t>
            </a:r>
            <a:r>
              <a:rPr lang="en-GB" sz="1200" dirty="0" err="1">
                <a:latin typeface="Arial" panose="020B0604020202020204" pitchFamily="34" charset="0"/>
                <a:cs typeface="Arial" panose="020B0604020202020204" pitchFamily="34" charset="0"/>
              </a:rPr>
              <a:t>Educ</a:t>
            </a:r>
            <a:r>
              <a:rPr lang="en-GB" sz="1200" dirty="0">
                <a:latin typeface="Arial" panose="020B0604020202020204" pitchFamily="34" charset="0"/>
                <a:cs typeface="Arial" panose="020B0604020202020204" pitchFamily="34" charset="0"/>
              </a:rPr>
              <a:t> needs. Volume 3, issue, 1, pp: 7-14.</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Welsh Government (2018) The Additional Learning Needs and Education Tribunal (Wales) Act 2018 (2018)  </a:t>
            </a:r>
            <a:r>
              <a:rPr lang="en-GB" sz="1200" dirty="0">
                <a:latin typeface="Arial" panose="020B0604020202020204" pitchFamily="34" charset="0"/>
                <a:cs typeface="Arial" panose="020B0604020202020204" pitchFamily="34" charset="0"/>
                <a:hlinkClick r:id="rId7"/>
              </a:rPr>
              <a:t>https://gov.wales/topics/educationandskills/schoolshome/additional-learning-special-educational-needs/transformation-programme/legislation-and-statutory-guidance/?lang=en</a:t>
            </a:r>
            <a:r>
              <a:rPr lang="en-GB" sz="1200" dirty="0">
                <a:latin typeface="Arial" panose="020B0604020202020204" pitchFamily="34" charset="0"/>
                <a:cs typeface="Arial" panose="020B0604020202020204" pitchFamily="34" charset="0"/>
              </a:rPr>
              <a:t>  [Accessed:16</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a:p>
            <a:endParaRPr lang="en-GB" sz="1200" dirty="0">
              <a:latin typeface="Arial" panose="020B0604020202020204" pitchFamily="34" charset="0"/>
              <a:cs typeface="Arial" panose="020B0604020202020204" pitchFamily="34" charset="0"/>
            </a:endParaRPr>
          </a:p>
          <a:p>
            <a:r>
              <a:rPr lang="en-GB" sz="1200" dirty="0" err="1">
                <a:latin typeface="Arial" panose="020B0604020202020204" pitchFamily="34" charset="0"/>
                <a:cs typeface="Arial" panose="020B0604020202020204" pitchFamily="34" charset="0"/>
              </a:rPr>
              <a:t>Wrighton</a:t>
            </a:r>
            <a:r>
              <a:rPr lang="en-GB" sz="1200" dirty="0">
                <a:latin typeface="Arial" panose="020B0604020202020204" pitchFamily="34" charset="0"/>
                <a:cs typeface="Arial" panose="020B0604020202020204" pitchFamily="34" charset="0"/>
              </a:rPr>
              <a:t>, C. (2010) determining the effectiveness of a multisensory approach to teach the alphabet and phonemic awareness mastery in kindergarten children. </a:t>
            </a:r>
            <a:r>
              <a:rPr lang="en-GB" sz="1200" dirty="0">
                <a:latin typeface="Arial" panose="020B0604020202020204" pitchFamily="34" charset="0"/>
                <a:cs typeface="Arial" panose="020B0604020202020204" pitchFamily="34" charset="0"/>
                <a:hlinkClick r:id="rId8"/>
              </a:rPr>
              <a:t>http://www.safarilearning.com/images/research_determining_the_effectiveness_of_a_multisensory_approach_by_Charlene_Wrighton_site_10_10.pdf</a:t>
            </a:r>
            <a:r>
              <a:rPr lang="en-GB" sz="1200" dirty="0">
                <a:latin typeface="Arial" panose="020B0604020202020204" pitchFamily="34" charset="0"/>
                <a:cs typeface="Arial" panose="020B0604020202020204" pitchFamily="34" charset="0"/>
              </a:rPr>
              <a:t>  [Accessed: 15</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May 2018]. </a:t>
            </a:r>
          </a:p>
        </p:txBody>
      </p:sp>
    </p:spTree>
    <p:extLst>
      <p:ext uri="{BB962C8B-B14F-4D97-AF65-F5344CB8AC3E}">
        <p14:creationId xmlns:p14="http://schemas.microsoft.com/office/powerpoint/2010/main" val="1139358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xmlns="" id="{62DA491F-73EB-425F-AD62-D6C900B3C94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7285775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24806</TotalTime>
  <Words>1936</Words>
  <Application>Microsoft Office PowerPoint</Application>
  <PresentationFormat>Widescreen</PresentationFormat>
  <Paragraphs>117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stacey rogers</dc:creator>
  <cp:lastModifiedBy>Alison Rees-Edwards</cp:lastModifiedBy>
  <cp:revision>58</cp:revision>
  <dcterms:created xsi:type="dcterms:W3CDTF">2018-05-04T12:32:51Z</dcterms:created>
  <dcterms:modified xsi:type="dcterms:W3CDTF">2018-05-23T07:37:20Z</dcterms:modified>
</cp:coreProperties>
</file>