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73" r:id="rId10"/>
    <p:sldId id="264" r:id="rId11"/>
    <p:sldId id="269" r:id="rId12"/>
    <p:sldId id="270"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68"/>
    <p:restoredTop sz="89324"/>
  </p:normalViewPr>
  <p:slideViewPr>
    <p:cSldViewPr snapToGrid="0">
      <p:cViewPr varScale="1">
        <p:scale>
          <a:sx n="115" d="100"/>
          <a:sy n="115" d="100"/>
        </p:scale>
        <p:origin x="113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A99B1D-84B8-5C42-9771-8CF31AB28E6E}" type="datetimeFigureOut">
              <a:rPr lang="en-GB" smtClean="0"/>
              <a:t>16/01/2025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23A814-E328-DF46-839F-F184AAE3CE24}" type="slidenum">
              <a:rPr lang="en-GB" smtClean="0"/>
              <a:t>‹#›</a:t>
            </a:fld>
            <a:endParaRPr lang="en-GB"/>
          </a:p>
        </p:txBody>
      </p:sp>
    </p:spTree>
    <p:extLst>
      <p:ext uri="{BB962C8B-B14F-4D97-AF65-F5344CB8AC3E}">
        <p14:creationId xmlns:p14="http://schemas.microsoft.com/office/powerpoint/2010/main" val="94760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1</a:t>
            </a:fld>
            <a:endParaRPr lang="en-GB"/>
          </a:p>
        </p:txBody>
      </p:sp>
    </p:spTree>
    <p:extLst>
      <p:ext uri="{BB962C8B-B14F-4D97-AF65-F5344CB8AC3E}">
        <p14:creationId xmlns:p14="http://schemas.microsoft.com/office/powerpoint/2010/main" val="43120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purpose of this assignment is to critically evaluate the use of AFL techniques to assess the pupil's progression during a series of maths lessons. I have drawn upon experiences gained from both bridging and PTE1 to further assist me in successfully implementing AFL techniques.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ui-sans-serif"/>
              </a:rPr>
              <a:t>The Curriculum for Wales sees Assessment for Learning as an important resource for teachers and learners. It supports the curriculum’s overall goals of customisation, growth and self-directed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00000"/>
              </a:solidFill>
              <a:effectLst/>
              <a:latin typeface="ui-sans-serif"/>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ui-sans-serif"/>
              </a:rPr>
              <a:t>It is about using assessment data to influence and guide learning, rather than just measuring it. By continuously providing feedback, facilitating self-assessment, and student-directed learning, AFL ensures that learners can learn and understand where they are strongest and where they are developing the most, to create a more integrated and learner-centred learning environment.</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AFL is important to meeting several of the QTS standards, some of these include understanding how children learn, creating an effective teaching and learning environment, and engaging in reflective practise to improve teaching.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sz="1200" dirty="0">
                <a:latin typeface="Verdana" panose="020B0604030504040204" pitchFamily="34" charset="0"/>
                <a:ea typeface="Verdana" panose="020B0604030504040204" pitchFamily="34" charset="0"/>
                <a:cs typeface="Verdana" panose="020B0604030504040204" pitchFamily="34" charset="0"/>
              </a:rPr>
              <a:t>4 elements to AFL Success Criteria, Quality of questioning, Quality of feedback, Self and peer assessment I will discuss this in further detail throughout the PowerPoint.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2</a:t>
            </a:fld>
            <a:endParaRPr lang="en-GB"/>
          </a:p>
        </p:txBody>
      </p:sp>
    </p:spTree>
    <p:extLst>
      <p:ext uri="{BB962C8B-B14F-4D97-AF65-F5344CB8AC3E}">
        <p14:creationId xmlns:p14="http://schemas.microsoft.com/office/powerpoint/2010/main" val="2861741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class I’m discussing for this PowerPoint is a year 5/6 split. There are 304 pupils in the school, 32.4% of the pupils have free school meals and 20.4% are EAL. There are 33 children in the class all together, there are more year 5 pupils than year 6, there are 16 girls and 17 boys. There is a wide variety of ability, out of the class there is roughly 5 children who are considered MAT and about 7 pupils who have ALN. 3 of the MAT children excel in maths whereas the other 2 excel with written and reading work.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2 children who need more support for this lesson than the others which I identified in the previous session and therefore planned differentiation for them. similarly, the children who are identified as MAT have additional questions at the end of their worksheets to further challenge 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lesson which I am discussing is a maths lesson on box method multiplication, this is a follow up lesson on one I taught the previous week; after teaching the previous week I was able to see progression and plan appropriately for this session dependent on the children's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no additional adult in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was one more lesson to follow up after this which I used the information gathered from the AFL technique to base my planning from.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This lesson was important at this time as it was helping prepare the children for the </a:t>
            </a:r>
            <a:r>
              <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rPr>
              <a:t>National Reading and Numeracy Personalised Assessments.</a:t>
            </a:r>
          </a:p>
          <a:p>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3</a:t>
            </a:fld>
            <a:endParaRPr lang="en-GB"/>
          </a:p>
        </p:txBody>
      </p:sp>
    </p:spTree>
    <p:extLst>
      <p:ext uri="{BB962C8B-B14F-4D97-AF65-F5344CB8AC3E}">
        <p14:creationId xmlns:p14="http://schemas.microsoft.com/office/powerpoint/2010/main" val="2482866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Assessment for learning is an approach that occurs at any given time during a learning episode. AFL involves both formative and summative assessments (Johnson, 2024)</a:t>
            </a:r>
          </a:p>
          <a:p>
            <a:endParaRPr lang="en-GB" dirty="0"/>
          </a:p>
          <a:p>
            <a:r>
              <a:rPr lang="en-GB" dirty="0"/>
              <a:t>Formative is on-going throughout the learning episode whereas Summative evaluates a learners understanding after the learning episode</a:t>
            </a:r>
          </a:p>
          <a:p>
            <a:endParaRPr lang="en-GB" dirty="0"/>
          </a:p>
          <a:p>
            <a:r>
              <a:rPr lang="en-GB" dirty="0"/>
              <a:t>Within assessment for learning there are 4 elements.</a:t>
            </a:r>
          </a:p>
          <a:p>
            <a:r>
              <a:rPr lang="en-GB" dirty="0"/>
              <a:t> </a:t>
            </a:r>
          </a:p>
          <a:p>
            <a:r>
              <a:rPr lang="en-GB" dirty="0"/>
              <a:t>The first element is sharing success criteria with learners. By doing this learners know what will make their work good, in addition the learners know what step they are on and what is expected of them to progress. </a:t>
            </a:r>
          </a:p>
          <a:p>
            <a:endParaRPr lang="en-GB" dirty="0"/>
          </a:p>
          <a:p>
            <a:r>
              <a:rPr lang="en-GB" dirty="0"/>
              <a:t>The next element is quality of questions and/or talk. This leads the learners to actively think answers to open questions. Therefore, meaning that learners have the chance to explain ideas to each other reinforcing their learning and understanding, this leads itself to the theory of the more knowledgeable other by Vygotsky (1978), </a:t>
            </a:r>
            <a:r>
              <a:rPr lang="en-GB" b="0" i="0" u="none" strike="noStrike" dirty="0">
                <a:solidFill>
                  <a:srgbClr val="000000"/>
                </a:solidFill>
                <a:effectLst/>
                <a:latin typeface="-webkit-standard"/>
              </a:rPr>
              <a:t>this idea is central to Vygotsky's concept of the </a:t>
            </a:r>
            <a:r>
              <a:rPr lang="en-GB" b="0" i="0" u="none" strike="noStrike"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Zone of Proximal Development (ZPD). </a:t>
            </a:r>
          </a:p>
          <a:p>
            <a:endParaRPr lang="en-GB" b="0" i="0" u="none" strike="noStrike" dirty="0">
              <a:solidFill>
                <a:srgbClr val="000000"/>
              </a:solidFill>
              <a:effectLst/>
              <a:latin typeface="Verdana" panose="020B0604030504040204" pitchFamily="34" charset="0"/>
              <a:ea typeface="Verdana" panose="020B0604030504040204" pitchFamily="34" charset="0"/>
              <a:cs typeface="Verdana" panose="020B0604030504040204" pitchFamily="34" charset="0"/>
            </a:endParaRPr>
          </a:p>
          <a:p>
            <a:r>
              <a:rPr lang="en-GB" b="0" i="0" u="none" strike="noStrike"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The third element of AFL is the use of quality feedback this keeps the the learners on track, the learners act on the feedback in the moment and take the next step to progress their learning. </a:t>
            </a:r>
          </a:p>
          <a:p>
            <a:endParaRPr lang="en-GB" b="0" i="0" u="none" strike="noStrike" dirty="0">
              <a:solidFill>
                <a:srgbClr val="000000"/>
              </a:solidFill>
              <a:effectLst/>
              <a:latin typeface="Verdana" panose="020B0604030504040204" pitchFamily="34" charset="0"/>
              <a:ea typeface="Verdana" panose="020B0604030504040204" pitchFamily="34" charset="0"/>
              <a:cs typeface="Verdana" panose="020B0604030504040204" pitchFamily="34" charset="0"/>
            </a:endParaRPr>
          </a:p>
          <a:p>
            <a:r>
              <a:rPr lang="en-GB" b="0" i="0" u="none" strike="noStrike" dirty="0">
                <a:solidFill>
                  <a:srgbClr val="000000"/>
                </a:solidFill>
                <a:effectLst/>
                <a:latin typeface="Verdana" panose="020B0604030504040204" pitchFamily="34" charset="0"/>
                <a:ea typeface="Verdana" panose="020B0604030504040204" pitchFamily="34" charset="0"/>
                <a:cs typeface="Verdana" panose="020B0604030504040204" pitchFamily="34" charset="0"/>
              </a:rPr>
              <a:t>The final element of AFL is peer and self-assessment. This benefits the learners by evaluating each other's work. As the children self and peer asses more the quicker they’ll get independent at it </a:t>
            </a:r>
            <a:endParaRPr lang="en-GB" b="0" dirty="0">
              <a:latin typeface="Verdana" panose="020B0604030504040204" pitchFamily="34" charset="0"/>
              <a:ea typeface="Verdana" panose="020B0604030504040204" pitchFamily="34" charset="0"/>
              <a:cs typeface="Verdana" panose="020B0604030504040204" pitchFamily="34" charset="0"/>
            </a:endParaRPr>
          </a:p>
          <a:p>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4</a:t>
            </a:fld>
            <a:endParaRPr lang="en-GB"/>
          </a:p>
        </p:txBody>
      </p:sp>
    </p:spTree>
    <p:extLst>
      <p:ext uri="{BB962C8B-B14F-4D97-AF65-F5344CB8AC3E}">
        <p14:creationId xmlns:p14="http://schemas.microsoft.com/office/powerpoint/2010/main" val="825238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AFL is beneficial because it supports student development by providing feedback throughout the lesson (formative assessment). Summative assessment is more concerned with the result, AFL helps students understand their strengths and areas for development.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Formative assessment (on-going) can be used to shape and improve the learners understanding (Sadler, 1989)</a:t>
            </a:r>
            <a:r>
              <a:rPr lang="en-GB" dirty="0">
                <a:latin typeface="Verdana" panose="020B0604030504040204" pitchFamily="34" charset="0"/>
                <a:ea typeface="Verdana" panose="020B0604030504040204" pitchFamily="34" charset="0"/>
                <a:cs typeface="Verdana" panose="020B0604030504040204" pitchFamily="34" charset="0"/>
              </a:rPr>
              <a:t>, </a:t>
            </a:r>
            <a:r>
              <a:rPr lang="en-GB" dirty="0">
                <a:solidFill>
                  <a:srgbClr val="FF0000"/>
                </a:solidFill>
                <a:latin typeface="Verdana" panose="020B0604030504040204" pitchFamily="34" charset="0"/>
                <a:ea typeface="Verdana" panose="020B0604030504040204" pitchFamily="34" charset="0"/>
                <a:cs typeface="Verdana" panose="020B0604030504040204" pitchFamily="34" charset="0"/>
              </a:rPr>
              <a:t>this is great for learners because it provides continuous feedback, leads to a deeper understanding and </a:t>
            </a:r>
            <a:r>
              <a:rPr lang="en-GB" dirty="0">
                <a:solidFill>
                  <a:srgbClr val="FF0000"/>
                </a:solidFill>
                <a:highlight>
                  <a:srgbClr val="FFFF00"/>
                </a:highlight>
                <a:latin typeface="Verdana" panose="020B0604030504040204" pitchFamily="34" charset="0"/>
                <a:ea typeface="Verdana" panose="020B0604030504040204" pitchFamily="34" charset="0"/>
                <a:cs typeface="Verdana" panose="020B0604030504040204" pitchFamily="34" charset="0"/>
              </a:rPr>
              <a:t>arguably the most important encourages and promotes a growth mindset.</a:t>
            </a:r>
            <a:r>
              <a:rPr lang="en-GB" dirty="0">
                <a:solidFill>
                  <a:srgbClr val="FF0000"/>
                </a:solidFill>
                <a:latin typeface="Verdana" panose="020B0604030504040204" pitchFamily="34" charset="0"/>
                <a:ea typeface="Verdana" panose="020B0604030504040204" pitchFamily="34" charset="0"/>
                <a:cs typeface="Verdana" panose="020B0604030504040204" pitchFamily="34" charset="0"/>
              </a:rPr>
              <a:t> </a:t>
            </a:r>
            <a:endParaRPr lang="en-GB"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FF0000"/>
                </a:solidFill>
                <a:latin typeface="Verdana" panose="020B0604030504040204" pitchFamily="34" charset="0"/>
                <a:ea typeface="Verdana" panose="020B0604030504040204" pitchFamily="34" charset="0"/>
                <a:cs typeface="Verdana" panose="020B0604030504040204" pitchFamily="34" charset="0"/>
              </a:rPr>
              <a:t>A growth mindset is highly important as it promotes learning, motivation and achievement. Dweck (2006) found that learners with a growth mindset are overall more resilient, motivated more more likely to succeed academically.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latin typeface="Verdana" panose="020B0604030504040204" pitchFamily="34" charset="0"/>
                <a:ea typeface="Verdana" panose="020B0604030504040204" pitchFamily="34" charset="0"/>
                <a:cs typeface="Verdana" panose="020B0604030504040204" pitchFamily="34" charset="0"/>
              </a:rPr>
              <a:t>Black and Wiliam (1998) agrees that AFL leads to increased learning, increased motivation, and improved self-regulation when properly implemented in the classroom.</a:t>
            </a:r>
            <a:endParaRPr lang="en-GB"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5</a:t>
            </a:fld>
            <a:endParaRPr lang="en-GB"/>
          </a:p>
        </p:txBody>
      </p:sp>
    </p:spTree>
    <p:extLst>
      <p:ext uri="{BB962C8B-B14F-4D97-AF65-F5344CB8AC3E}">
        <p14:creationId xmlns:p14="http://schemas.microsoft.com/office/powerpoint/2010/main" val="3747515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Verdana" panose="020B0604030504040204" pitchFamily="34" charset="0"/>
                <a:ea typeface="Verdana" panose="020B0604030504040204" pitchFamily="34" charset="0"/>
                <a:cs typeface="Verdana" panose="020B0604030504040204" pitchFamily="34" charset="0"/>
              </a:rPr>
              <a:t>AFL is key to pupil progression by continually supporting them. The traditional summative assessment focus’ on assessment after the learning but because formative assessment is ongoing and in real time it helps children understand where they are at by setting realistic goals for improvement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AFL can be used to aid pupil progression by recognising the gaps in the children's knowledge and understanding through questioning, teacher, self and peer feedback (Black and Wiliam, 1998)</a:t>
            </a:r>
          </a:p>
          <a:p>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6</a:t>
            </a:fld>
            <a:endParaRPr lang="en-GB"/>
          </a:p>
        </p:txBody>
      </p:sp>
    </p:spTree>
    <p:extLst>
      <p:ext uri="{BB962C8B-B14F-4D97-AF65-F5344CB8AC3E}">
        <p14:creationId xmlns:p14="http://schemas.microsoft.com/office/powerpoint/2010/main" val="2625261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it is widely agreed that AFL is beneficial for both teachers and learners, there are some challenges to it. Hattie (2009) agrees that AFL can have a positive impact on learners, they also discuss how AFL can have limitations.</a:t>
            </a:r>
          </a:p>
          <a:p>
            <a:endParaRPr lang="en-GB" dirty="0"/>
          </a:p>
          <a:p>
            <a:r>
              <a:rPr lang="en-GB" dirty="0"/>
              <a:t> AFL will be at its most successful with the correct application, therefore meaning that it relies heavily on the class teacher to do this effectively. </a:t>
            </a:r>
          </a:p>
          <a:p>
            <a:endParaRPr lang="en-GB" dirty="0"/>
          </a:p>
          <a:p>
            <a:r>
              <a:rPr lang="en-GB" dirty="0"/>
              <a:t> AFL requires live feedback which can be time consuming which in a large classroom could prove to be difficult. </a:t>
            </a:r>
          </a:p>
          <a:p>
            <a:endParaRPr lang="en-GB" dirty="0"/>
          </a:p>
          <a:p>
            <a:r>
              <a:rPr lang="en-GB" dirty="0"/>
              <a:t>Some children may be used to the summative style of assessment and therefore reject the idea of AFL out of the fear of getting something wrong and the consequences that could come with that. </a:t>
            </a:r>
          </a:p>
          <a:p>
            <a:endParaRPr lang="en-GB" dirty="0"/>
          </a:p>
          <a:p>
            <a:r>
              <a:rPr lang="en-GB" dirty="0"/>
              <a:t>Teachers may feel obligated to focus on summative assessment over formative assessment, finding the correct balance is difficult.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Popham (2008) says that constantly being assessed could lead to assessment overload for both teachers and pupils. This could reduce its effectiveness on both the teachers and the pupils.</a:t>
            </a:r>
          </a:p>
          <a:p>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7</a:t>
            </a:fld>
            <a:endParaRPr lang="en-GB"/>
          </a:p>
        </p:txBody>
      </p:sp>
    </p:spTree>
    <p:extLst>
      <p:ext uri="{BB962C8B-B14F-4D97-AF65-F5344CB8AC3E}">
        <p14:creationId xmlns:p14="http://schemas.microsoft.com/office/powerpoint/2010/main" val="19188591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lesson I will be discussing is a maths and numeracy lesson. This was decided to be taught at the point in time as the </a:t>
            </a:r>
            <a:r>
              <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rPr>
              <a:t>National Reading and Numeracy Personalised Assessments were the following week and a lot of the children in the class struggled with multiplication and struggled to complete the box method. I taught these lessons with the idea that it would help the children feel more prepared for what can be a difficult test.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rPr>
              <a:t>Following on from the previous session I was able to identify which children struggled and would need extra support, I planned differentiation for this by providing box templates for those who were struggling to draw the box accurately.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rPr>
              <a:t> For those children who were struggling with the multiplication aspect of the task I provided times table charts, I also tried where possible to sit them next to a more knowledgeable other, meaning both children were enhancing their learning.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rPr>
              <a:t>A common misconception that I experienced the children were partitioning the numbers incorrectly, to help overcome this, we went over it again as a class and I left an example of the board so that the children could refer back to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rPr>
              <a:t>While it is important to support those who struggled, there were a small number of children who completed the first work with ease which I needed to challenge during this lesson. To do this I planned separate worksheets with more questions.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1F1F1F"/>
                </a:solidFill>
                <a:effectLst/>
                <a:latin typeface="Verdana" panose="020B0604030504040204" pitchFamily="34" charset="0"/>
                <a:ea typeface="Verdana" panose="020B0604030504040204" pitchFamily="34" charset="0"/>
                <a:cs typeface="Verdana" panose="020B0604030504040204" pitchFamily="34" charset="0"/>
              </a:rPr>
              <a:t> There were comprehension questions on aspects from the next lesson which I had not taught yet, this was preparing them for the following lesson, therefore meaning that when it was taught, they already had the knowledge, so it was reinforcing the knowledge, both Piaget (1973) and Vygotsky (1978) believe that reinforcing knowledge is a key aspect of learning.</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By completing a series of lessons starting off with multiplying 2 digit numbers by 2-digit numbers we were able to work our way up multiplying 2 digit by 3 digit and 2 digit by 4 digit, this works in line with the Principles of progression (Welsh Government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I will discuss two AFL techniques, the first being live marking and the second blooket. </a:t>
            </a:r>
          </a:p>
          <a:p>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8</a:t>
            </a:fld>
            <a:endParaRPr lang="en-GB"/>
          </a:p>
        </p:txBody>
      </p:sp>
    </p:spTree>
    <p:extLst>
      <p:ext uri="{BB962C8B-B14F-4D97-AF65-F5344CB8AC3E}">
        <p14:creationId xmlns:p14="http://schemas.microsoft.com/office/powerpoint/2010/main" val="4136526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introduction for this lesson involved a PowerPoint with warm up questions. I used the introduction task to set the differentiated tasks during the main lesson, the children who struggled the most with the introduction were the basis for my main support throughout the lesson. This could be used as an AFL technique as it allows me to see what prior knowledge the children have and to bridge any gaps in knowledge, I could use this in future lessons by designing tasks to bridge the gaps in knowledge which are specifically designed for each pupil.</a:t>
            </a:r>
          </a:p>
          <a:p>
            <a:endParaRPr lang="en-GB" dirty="0"/>
          </a:p>
          <a:p>
            <a:r>
              <a:rPr lang="en-GB" dirty="0"/>
              <a:t>As this was a follow-on lesson from a session in the previous week the children already had knowledge and ability to answer the questions. I put the questions on the board and gave the children roughly 10 minutes to answer these questions in their books, Before moving on the children I gave them a couple of minutes to talk about their answers with the person next to them. After that we went through the questions and answers together on the board.</a:t>
            </a:r>
          </a:p>
          <a:p>
            <a:endParaRPr lang="en-GB" dirty="0"/>
          </a:p>
          <a:p>
            <a:r>
              <a:rPr lang="en-GB" dirty="0"/>
              <a:t>The children were then sent off to complete the main task, I left 2 examples on the board so the children could see what needed to be done along with the success criteria, so they knew how to be successful. Children were given roughly 35 minutes to complete the exercise, there was a mixture of questions which would support the lower ability but also challenge the MAT pupils. </a:t>
            </a:r>
          </a:p>
          <a:p>
            <a:endParaRPr lang="en-GB" dirty="0"/>
          </a:p>
          <a:p>
            <a:r>
              <a:rPr lang="en-GB" dirty="0"/>
              <a:t>Throughout this part of the session, I was floating around the class. Giving live feedback and marking as going along. For those who were struggling I provided timetable charts to help them. </a:t>
            </a:r>
          </a:p>
          <a:p>
            <a:endParaRPr lang="en-GB" dirty="0"/>
          </a:p>
          <a:p>
            <a:r>
              <a:rPr lang="en-GB" dirty="0"/>
              <a:t>To close the lesson, I used blooket which proved to be an instant success, the children loved it. I used blooket to assess the children's understanding of the topic once the lesson had been concluded. It allows me to get qualitative and </a:t>
            </a:r>
            <a:r>
              <a:rPr lang="en-GB" b="0" i="0" u="none" strike="noStrike" dirty="0">
                <a:solidFill>
                  <a:srgbClr val="000000"/>
                </a:solidFill>
                <a:effectLst/>
                <a:latin typeface="-webkit-standard"/>
              </a:rPr>
              <a:t>quantitative</a:t>
            </a:r>
            <a:r>
              <a:rPr lang="en-GB" dirty="0"/>
              <a:t> data. Qualitative data provides a deeper insight into children's understanding, engagement and misconceptions. Whereas quantitative data gives you measurable, numerical insights as to how well children are performing. </a:t>
            </a:r>
          </a:p>
        </p:txBody>
      </p:sp>
      <p:sp>
        <p:nvSpPr>
          <p:cNvPr id="4" name="Slide Number Placeholder 3"/>
          <p:cNvSpPr>
            <a:spLocks noGrp="1"/>
          </p:cNvSpPr>
          <p:nvPr>
            <p:ph type="sldNum" sz="quarter" idx="5"/>
          </p:nvPr>
        </p:nvSpPr>
        <p:spPr/>
        <p:txBody>
          <a:bodyPr/>
          <a:lstStyle/>
          <a:p>
            <a:fld id="{7A23A814-E328-DF46-839F-F184AAE3CE24}" type="slidenum">
              <a:rPr lang="en-GB" smtClean="0"/>
              <a:t>9</a:t>
            </a:fld>
            <a:endParaRPr lang="en-GB"/>
          </a:p>
        </p:txBody>
      </p:sp>
    </p:spTree>
    <p:extLst>
      <p:ext uri="{BB962C8B-B14F-4D97-AF65-F5344CB8AC3E}">
        <p14:creationId xmlns:p14="http://schemas.microsoft.com/office/powerpoint/2010/main" val="31373320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AFL technique that I will discuss is live marking. This is where children get real time feedback. Black and Wiliam (1998), </a:t>
            </a:r>
            <a:r>
              <a:rPr lang="en-GB" b="0" i="0" u="none" strike="noStrike" dirty="0">
                <a:solidFill>
                  <a:srgbClr val="000000"/>
                </a:solidFill>
                <a:effectLst/>
                <a:latin typeface="-webkit-standard"/>
              </a:rPr>
              <a:t>Goldacre (2008), Hattie (2009)</a:t>
            </a:r>
            <a:r>
              <a:rPr lang="en-GB" dirty="0"/>
              <a:t>  all agree that feedback given in real time during the lesson can improve the learning. </a:t>
            </a:r>
          </a:p>
          <a:p>
            <a:endParaRPr lang="en-GB" dirty="0"/>
          </a:p>
          <a:p>
            <a:r>
              <a:rPr lang="en-GB" dirty="0"/>
              <a:t>While live marking I was able to see what the children were doing wrong, as the feedback was given in real time the children were able to fix where they went wrong while on task. If the books were marked outside of the lesson a lot of time could pass before the children get time to revisit their books. Another thing I incorporate into live marking is this use of pitstops.</a:t>
            </a:r>
          </a:p>
          <a:p>
            <a:endParaRPr lang="en-GB" dirty="0"/>
          </a:p>
          <a:p>
            <a:r>
              <a:rPr lang="en-GB" dirty="0"/>
              <a:t> If I noticed that the books I was marking were all getting the same question wrong or were struggling, then I would stop the lesson, and we would go through it as a class. </a:t>
            </a:r>
          </a:p>
          <a:p>
            <a:endParaRPr lang="en-GB" dirty="0"/>
          </a:p>
          <a:p>
            <a:r>
              <a:rPr lang="en-GB" dirty="0"/>
              <a:t>During this lesson, I was live marking and giving feedback, when I got to one of the children, I could see that he started off well but as he got onto the more difficult numbers he started to struggle. As the feedback was given live, I was able to correct where he was going wrong, and he was able to rectify his mistakes. </a:t>
            </a:r>
          </a:p>
          <a:p>
            <a:endParaRPr lang="en-GB" dirty="0"/>
          </a:p>
          <a:p>
            <a:r>
              <a:rPr lang="en-GB" dirty="0"/>
              <a:t>With a class of 33 marking the books can take up a lot of time after school. By using live marking, I was able to complete almost all of the marking before the session had finished, this therefore sparred up a lot of time after school which I utilised for planning and preparing other lessons. </a:t>
            </a:r>
          </a:p>
          <a:p>
            <a:endParaRPr lang="en-GB" dirty="0"/>
          </a:p>
          <a:p>
            <a:r>
              <a:rPr lang="en-GB" dirty="0"/>
              <a:t>I noticed that engagement levels were higher when carrying out live marking. Due to the fact the children knew that I would be checking their books throughout the lesson, it worked as an incentive to complete more work.</a:t>
            </a:r>
          </a:p>
          <a:p>
            <a:endParaRPr lang="en-GB" dirty="0"/>
          </a:p>
          <a:p>
            <a:r>
              <a:rPr lang="en-GB" dirty="0"/>
              <a:t> I noticed that during the first session the children would do the bare minimum just to get through because they knew it would be marked after school, whereas in this session more than half of the children completed the full worksheet.</a:t>
            </a:r>
          </a:p>
          <a:p>
            <a:endParaRPr lang="en-GB" dirty="0"/>
          </a:p>
          <a:p>
            <a:r>
              <a:rPr lang="en-GB" dirty="0"/>
              <a:t>As the feedback is given live it gives the children the opportunity to reflect on their learning.</a:t>
            </a:r>
          </a:p>
          <a:p>
            <a:endParaRPr lang="en-GB" dirty="0"/>
          </a:p>
          <a:p>
            <a:r>
              <a:rPr lang="en-GB" dirty="0"/>
              <a:t>Live feedback increases teacher and children interaction, this is vital as it can build bridges and connections between all members of the class. Some children who perform well in class and don’t cause any problems sort of fly under the radar, the children who require more support have the majority of your time so getting a chance to spend extra time reflecting with these children is priceless.</a:t>
            </a:r>
          </a:p>
          <a:p>
            <a:endParaRPr lang="en-GB" dirty="0"/>
          </a:p>
          <a:p>
            <a:r>
              <a:rPr lang="en-GB" dirty="0"/>
              <a:t>While there are many benefits of live marking it is important to consider some of its limitations. Both Popham (2008) and Wiliam (2011) agree that although the feedback is given live it may not be in as much depth as reflective marking, therefore meaning that the quality of marking could be lower. Popham (2008) also discuss the issue of live marking losing the impact on children if used to frequently. </a:t>
            </a:r>
          </a:p>
          <a:p>
            <a:endParaRPr lang="en-GB" dirty="0"/>
          </a:p>
          <a:p>
            <a:r>
              <a:rPr lang="en-GB" dirty="0"/>
              <a:t>Therefore, it is important to have a balance between live marking and traditional marking, by changing the way books are marked, it keeps the work engaging for not only the children but the teachers as well.</a:t>
            </a:r>
          </a:p>
          <a:p>
            <a:endParaRPr lang="en-GB" dirty="0"/>
          </a:p>
          <a:p>
            <a:r>
              <a:rPr lang="en-GB" dirty="0"/>
              <a:t>I didn’t have any additional adults in the room however, if I was to have one then I would have them on focuses support for the children who might be struggling the most. </a:t>
            </a:r>
          </a:p>
          <a:p>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10</a:t>
            </a:fld>
            <a:endParaRPr lang="en-GB"/>
          </a:p>
        </p:txBody>
      </p:sp>
    </p:spTree>
    <p:extLst>
      <p:ext uri="{BB962C8B-B14F-4D97-AF65-F5344CB8AC3E}">
        <p14:creationId xmlns:p14="http://schemas.microsoft.com/office/powerpoint/2010/main" val="1106765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Blooket is an online learning game which consists of multiple-choice questions. It allows teachers to create games on a topic of their choice. </a:t>
            </a:r>
          </a:p>
          <a:p>
            <a:endParaRPr lang="en-GB" dirty="0"/>
          </a:p>
          <a:p>
            <a:r>
              <a:rPr lang="en-GB" dirty="0"/>
              <a:t>Within my class there is a number of children who will happily do no work, however, after playing blooket for the first time they kept asking to play it again. I implemented blooket as a afl technique but also a behaviour management technique. This worked extremely well and when the children knew there was a blooket available for good work and behaviour the work standard was a lot better as with the behaviour in the class.</a:t>
            </a:r>
          </a:p>
          <a:p>
            <a:endParaRPr lang="en-GB" dirty="0"/>
          </a:p>
          <a:p>
            <a:r>
              <a:rPr lang="en-GB" dirty="0"/>
              <a:t>The class teacher has told me that he has continued to use blooket as a way of behaviour management after I finished placement, and I’ve created a internet safety one which has been used throughout a variety of progression step 2 and 3 classes.</a:t>
            </a:r>
          </a:p>
          <a:p>
            <a:endParaRPr lang="en-GB" dirty="0"/>
          </a:p>
          <a:p>
            <a:r>
              <a:rPr lang="en-GB" dirty="0"/>
              <a:t>Blooket turns quizzes into an interactive, engaging and competitive game. This creates a fun environment that engages children to participate. Blooket allows teachers to select a game within the quiz, like gold rush for example.</a:t>
            </a:r>
          </a:p>
          <a:p>
            <a:endParaRPr lang="en-GB" dirty="0"/>
          </a:p>
          <a:p>
            <a:r>
              <a:rPr lang="en-GB" dirty="0"/>
              <a:t> Gold rush gives you the opportunity to steal gold from other players throughout the game. This means that right up until the last seconds of the game anyone can win it.</a:t>
            </a:r>
          </a:p>
          <a:p>
            <a:endParaRPr lang="en-GB" dirty="0"/>
          </a:p>
          <a:p>
            <a:r>
              <a:rPr lang="en-GB" dirty="0"/>
              <a:t> I found this was particularly beneficial for the children that have additional learning needs because it doesn’t matter if they get 1 question right or all of them right, they still have the chance to win regardless of their ability.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Gee (2003) and Anderson </a:t>
            </a:r>
            <a:r>
              <a:rPr lang="en-GB"/>
              <a:t>(2004) </a:t>
            </a:r>
            <a:r>
              <a:rPr lang="en-GB" dirty="0"/>
              <a:t>both agree that learning through gaming can lead to increased motivation and active learning.  </a:t>
            </a:r>
          </a:p>
          <a:p>
            <a:endParaRPr lang="en-GB" dirty="0"/>
          </a:p>
          <a:p>
            <a:r>
              <a:rPr lang="en-GB" dirty="0"/>
              <a:t>Blooket allows teachers to check feedback at the end of the game, this gives a breakdown on each children's answers with a percentage to go with it. This helps teachers plan appropriately for following lessons, this can also be used to plan interventions for children who are struggling the most. </a:t>
            </a:r>
          </a:p>
          <a:p>
            <a:endParaRPr lang="en-GB" dirty="0"/>
          </a:p>
          <a:p>
            <a:r>
              <a:rPr lang="en-GB" dirty="0"/>
              <a:t>The questions and answers can be differentiated to each individual children's needs. </a:t>
            </a:r>
          </a:p>
          <a:p>
            <a:endParaRPr lang="en-GB" dirty="0"/>
          </a:p>
          <a:p>
            <a:r>
              <a:rPr lang="en-GB" dirty="0"/>
              <a:t>One challenge I did encounter while using this technique was the fact that we did not have enough chrome books for 1 each. however, this turned into a positive because it meant the children had to share meaning they were working together and peer learning. </a:t>
            </a:r>
          </a:p>
          <a:p>
            <a:endParaRPr lang="en-GB" dirty="0"/>
          </a:p>
          <a:p>
            <a:r>
              <a:rPr lang="en-GB" dirty="0"/>
              <a:t>Using blooket I can quickly identify which students need additional support, this is important for informing future planning, implementing interventions and making sure that all learners have the opportunity to thrive in my lessons. Some intervention group which could be set up as a result of this information could be small group support, reinforcement and personalised learning strategies </a:t>
            </a:r>
          </a:p>
          <a:p>
            <a:endParaRPr lang="en-GB" dirty="0"/>
          </a:p>
          <a:p>
            <a:r>
              <a:rPr lang="en-GB" dirty="0"/>
              <a:t>Although blooket can be highly beneficial, there are some challenges to it. It could be to reliant on games, with some children this could  distract some children from the learning intention. One problem I found while observing one boy was that he was too concerned with getting the opportunity to steal someone's gold so every question he answered A, to overcome this I paired him with a child of higher ability, and they worked together nicely. </a:t>
            </a:r>
          </a:p>
          <a:p>
            <a:endParaRPr lang="en-GB" dirty="0"/>
          </a:p>
          <a:p>
            <a:r>
              <a:rPr lang="en-GB" dirty="0"/>
              <a:t>Blooket is a great way for children to show an understanding of a topic in a fun way, however I had 2 children in the class with low reading skills. So this meant that they would struggle to read the questions. I added photos where possible to try and assist them. Again, these children I tried to pair with some one of higher ability to help them.</a:t>
            </a:r>
          </a:p>
          <a:p>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11</a:t>
            </a:fld>
            <a:endParaRPr lang="en-GB"/>
          </a:p>
        </p:txBody>
      </p:sp>
    </p:spTree>
    <p:extLst>
      <p:ext uri="{BB962C8B-B14F-4D97-AF65-F5344CB8AC3E}">
        <p14:creationId xmlns:p14="http://schemas.microsoft.com/office/powerpoint/2010/main" val="7359392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Verdana" panose="020B0604030504040204" pitchFamily="34" charset="0"/>
                <a:ea typeface="Verdana" panose="020B0604030504040204" pitchFamily="34" charset="0"/>
                <a:cs typeface="Verdana" panose="020B0604030504040204" pitchFamily="34" charset="0"/>
              </a:rPr>
              <a:t>By engaging in this assignment, I have learnt that AFL is not a big thing that takes a lot of extra time to implement into lessons and is not a one off. It is something that we do on a day-to-day basis sometimes without realising it.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Verdana" panose="020B0604030504040204" pitchFamily="34" charset="0"/>
              <a:ea typeface="Verdana" panose="020B0604030504040204" pitchFamily="34" charset="0"/>
              <a:cs typeface="Verdan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Verdana" panose="020B0604030504040204" pitchFamily="34" charset="0"/>
                <a:ea typeface="Verdana" panose="020B0604030504040204" pitchFamily="34" charset="0"/>
                <a:cs typeface="Verdana" panose="020B0604030504040204" pitchFamily="34" charset="0"/>
              </a:rPr>
              <a:t>By incorporating  AFL into my teaching, it has brought many benefits for both myself and the children. I have found that being a student teacher it is important to build relationships quickly; by using live marking this allowed me to do this allowed me to build these relationships quickly while giving meaningful feedback.</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have seen benefit first hand some of these included promoting a child lead learning which is in line with the Welsh government aims. Live feedback and reflection, encourages peer and self-reflection, fosters a growth mindset and improves classroom management.</a:t>
            </a:r>
          </a:p>
          <a:p>
            <a:endParaRPr lang="en-GB" dirty="0"/>
          </a:p>
          <a:p>
            <a:endParaRPr lang="en-GB" dirty="0"/>
          </a:p>
          <a:p>
            <a:r>
              <a:rPr lang="en-GB" dirty="0"/>
              <a:t>Although I have used blooket which is a online tool I would like to see what other options there are for online assessments and whether there is a way to do reordered assessments online after seeing the benefits of blooket.</a:t>
            </a:r>
          </a:p>
          <a:p>
            <a:endParaRPr lang="en-GB" dirty="0"/>
          </a:p>
          <a:p>
            <a:endParaRPr lang="en-GB" dirty="0"/>
          </a:p>
          <a:p>
            <a:r>
              <a:rPr lang="en-GB" dirty="0"/>
              <a:t>I have found how AFL can increase engagement and motivation during a lesson; however, I am interested to find out if AFL can help increase student well-being, does it help build resilience when dealing with mistakes?</a:t>
            </a:r>
          </a:p>
          <a:p>
            <a:endParaRPr lang="en-GB" dirty="0"/>
          </a:p>
          <a:p>
            <a:r>
              <a:rPr lang="en-GB" b="0" i="0" u="none" strike="noStrike" dirty="0">
                <a:solidFill>
                  <a:srgbClr val="000000"/>
                </a:solidFill>
                <a:effectLst/>
                <a:latin typeface="-webkit-standard"/>
              </a:rPr>
              <a:t>I’ve found that </a:t>
            </a:r>
            <a:r>
              <a:rPr lang="en-GB" b="0" i="0" u="none" strike="noStrike" dirty="0">
                <a:solidFill>
                  <a:srgbClr val="000000"/>
                </a:solidFill>
                <a:effectLst/>
              </a:rPr>
              <a:t>Assessment for Learning</a:t>
            </a:r>
            <a:r>
              <a:rPr lang="en-GB" b="0" i="0" u="none" strike="noStrike" dirty="0">
                <a:solidFill>
                  <a:srgbClr val="000000"/>
                </a:solidFill>
                <a:effectLst/>
                <a:latin typeface="-webkit-standard"/>
              </a:rPr>
              <a:t> has been an invaluable tool in my development as a student teacher. It has allowed me to continuously improve my teaching, respond to children's needs in real time, and foster a more engaging and reflective classroom environment.</a:t>
            </a:r>
            <a:endParaRPr lang="en-GB" dirty="0"/>
          </a:p>
        </p:txBody>
      </p:sp>
      <p:sp>
        <p:nvSpPr>
          <p:cNvPr id="4" name="Slide Number Placeholder 3"/>
          <p:cNvSpPr>
            <a:spLocks noGrp="1"/>
          </p:cNvSpPr>
          <p:nvPr>
            <p:ph type="sldNum" sz="quarter" idx="5"/>
          </p:nvPr>
        </p:nvSpPr>
        <p:spPr/>
        <p:txBody>
          <a:bodyPr/>
          <a:lstStyle/>
          <a:p>
            <a:fld id="{7A23A814-E328-DF46-839F-F184AAE3CE24}" type="slidenum">
              <a:rPr lang="en-GB" smtClean="0"/>
              <a:t>12</a:t>
            </a:fld>
            <a:endParaRPr lang="en-GB"/>
          </a:p>
        </p:txBody>
      </p:sp>
    </p:spTree>
    <p:extLst>
      <p:ext uri="{BB962C8B-B14F-4D97-AF65-F5344CB8AC3E}">
        <p14:creationId xmlns:p14="http://schemas.microsoft.com/office/powerpoint/2010/main" val="14909591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912C2-0A97-6E17-A7E0-108DE5E6709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E527D3A-9971-D2E9-2BAD-2A7964DE31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9186615-91EF-9451-40C1-9858F11D6E3C}"/>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5" name="Footer Placeholder 4">
            <a:extLst>
              <a:ext uri="{FF2B5EF4-FFF2-40B4-BE49-F238E27FC236}">
                <a16:creationId xmlns:a16="http://schemas.microsoft.com/office/drawing/2014/main" id="{09B0C208-57D8-4C63-0688-EA9B77AFEE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A98820-8518-8319-AA0A-892D15FC11BE}"/>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4127804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D2CF2-998B-00FB-DCBF-A2F6578C5AF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493CC5E-4B89-08DA-88A5-EAF27EBD80E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CAFB82-3455-BCE9-F6B4-FD55416F1A26}"/>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5" name="Footer Placeholder 4">
            <a:extLst>
              <a:ext uri="{FF2B5EF4-FFF2-40B4-BE49-F238E27FC236}">
                <a16:creationId xmlns:a16="http://schemas.microsoft.com/office/drawing/2014/main" id="{4362B4BF-6476-898B-EC43-8F1F833E42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7530DC-B2F7-DE2D-7EE4-802779479E27}"/>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883240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CE42C-E8CF-E18F-EEC4-5BBD5EBD1E9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F990E64-5DC0-7551-2221-1CFD5F5FF1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3AC205C-CF06-2D31-FF59-9177F1414E1A}"/>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5" name="Footer Placeholder 4">
            <a:extLst>
              <a:ext uri="{FF2B5EF4-FFF2-40B4-BE49-F238E27FC236}">
                <a16:creationId xmlns:a16="http://schemas.microsoft.com/office/drawing/2014/main" id="{36093680-F61B-35F8-7A8B-C5D5BEB45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22BD63-1D7F-6E97-77C1-7DE41C62E8A8}"/>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923015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4473B-C93E-E777-4CDF-4BDA33A8516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1653225-DFB1-EB2B-6273-91BD874AD49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04F211B-2A28-42CD-CFE3-F9948CE2388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D32E5A4-3BB1-8C3A-7E22-E79DF43C71FE}"/>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6" name="Footer Placeholder 5">
            <a:extLst>
              <a:ext uri="{FF2B5EF4-FFF2-40B4-BE49-F238E27FC236}">
                <a16:creationId xmlns:a16="http://schemas.microsoft.com/office/drawing/2014/main" id="{D090722D-8B57-686C-AF0E-6D5A292203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2E429-31C7-89AE-8201-0B983CFC12D7}"/>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4149679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AB8DE-56F6-1E1F-4BF8-34EE3449AB0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80348E2-D102-6B40-BFA0-34985316E9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0F1F09-B60F-1D86-B5B8-8356501841D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95D3F15-8780-7065-86D2-2AF8ACD530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1D85C0A-EFF6-87FC-BC9B-7D9D2E4A59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E6FFD0F-7692-4386-1161-F1CF3F50B040}"/>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8" name="Footer Placeholder 7">
            <a:extLst>
              <a:ext uri="{FF2B5EF4-FFF2-40B4-BE49-F238E27FC236}">
                <a16:creationId xmlns:a16="http://schemas.microsoft.com/office/drawing/2014/main" id="{0D36572F-3CE3-DB76-538F-43F37567B8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B80ECD-6D1B-467B-9054-0EE7A6264037}"/>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2397125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3257F-5C0E-B579-92F8-5AB2E0AB4BE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46FF83A-B79B-1A07-4043-EF9D0ACC9A03}"/>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4" name="Footer Placeholder 3">
            <a:extLst>
              <a:ext uri="{FF2B5EF4-FFF2-40B4-BE49-F238E27FC236}">
                <a16:creationId xmlns:a16="http://schemas.microsoft.com/office/drawing/2014/main" id="{F53B0C5A-1CE8-9F51-F0CE-6F91215F3A9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B29095-5EF4-0C4B-2322-A41EAC834116}"/>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2989632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BAA151-7463-3AD0-9504-5F1388D4C5FF}"/>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3" name="Footer Placeholder 2">
            <a:extLst>
              <a:ext uri="{FF2B5EF4-FFF2-40B4-BE49-F238E27FC236}">
                <a16:creationId xmlns:a16="http://schemas.microsoft.com/office/drawing/2014/main" id="{95BEFF7E-0E5F-4153-0CEB-783F1A1383F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95F550-E3AA-7477-15A5-A8EB5070C96D}"/>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774574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9BDF-DD6D-3EEA-3371-C13FCC363AC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C312DCB-2402-9715-4614-A8FA1C2033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2036DD5-317C-BCC3-13AF-8F993A8C27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E8A204-A69B-1171-D653-35BCC73C5890}"/>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6" name="Footer Placeholder 5">
            <a:extLst>
              <a:ext uri="{FF2B5EF4-FFF2-40B4-BE49-F238E27FC236}">
                <a16:creationId xmlns:a16="http://schemas.microsoft.com/office/drawing/2014/main" id="{EB96D9C2-4497-98EF-2A75-7E3EC49A40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EBAAF5-00A3-8C4A-5ADC-13E4653460DE}"/>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3502754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D96BD-6362-B86B-AB69-07A01F7307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B1A1B2A-0E6E-1F98-566B-C7E8559C52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313011-72CB-D75E-641F-6E0B634BBE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EA679A-D66C-D3DD-1A67-0DBABDCE69FA}"/>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6" name="Footer Placeholder 5">
            <a:extLst>
              <a:ext uri="{FF2B5EF4-FFF2-40B4-BE49-F238E27FC236}">
                <a16:creationId xmlns:a16="http://schemas.microsoft.com/office/drawing/2014/main" id="{68B8B6AF-88C8-25A4-9150-63923D15D8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9DC056-55E2-FE0C-9D60-8E933005FFDF}"/>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2126907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41446-F827-C15E-996F-A8C8269824D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EF8D9E2-F9E3-7EAE-BA8C-0471939673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D18116-74F8-8B17-A7EA-0B975CBD975A}"/>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5" name="Footer Placeholder 4">
            <a:extLst>
              <a:ext uri="{FF2B5EF4-FFF2-40B4-BE49-F238E27FC236}">
                <a16:creationId xmlns:a16="http://schemas.microsoft.com/office/drawing/2014/main" id="{1DD5DD1D-9299-A7C7-FDBD-109FDFFD22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D7B34E-2E7F-847D-0CA9-5876B1441D6E}"/>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4261537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032ED4-32E4-EDC2-BA82-445C723ECE7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4D37B42-5E40-5FA6-A4F1-13BC470D2C5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4E394B-57C4-6F3D-B199-40C72D6CDA74}"/>
              </a:ext>
            </a:extLst>
          </p:cNvPr>
          <p:cNvSpPr>
            <a:spLocks noGrp="1"/>
          </p:cNvSpPr>
          <p:nvPr>
            <p:ph type="dt" sz="half" idx="10"/>
          </p:nvPr>
        </p:nvSpPr>
        <p:spPr/>
        <p:txBody>
          <a:bodyPr/>
          <a:lstStyle/>
          <a:p>
            <a:fld id="{B5665D47-2358-A349-B0A5-2E6B501F64C5}" type="datetimeFigureOut">
              <a:rPr lang="en-GB" smtClean="0"/>
              <a:t>16/01/2025</a:t>
            </a:fld>
            <a:endParaRPr lang="en-GB"/>
          </a:p>
        </p:txBody>
      </p:sp>
      <p:sp>
        <p:nvSpPr>
          <p:cNvPr id="5" name="Footer Placeholder 4">
            <a:extLst>
              <a:ext uri="{FF2B5EF4-FFF2-40B4-BE49-F238E27FC236}">
                <a16:creationId xmlns:a16="http://schemas.microsoft.com/office/drawing/2014/main" id="{628F4552-A9AF-05BD-A585-9E2E7E43E5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5BE9CD-AFB6-80F1-AA15-6C5091951040}"/>
              </a:ext>
            </a:extLst>
          </p:cNvPr>
          <p:cNvSpPr>
            <a:spLocks noGrp="1"/>
          </p:cNvSpPr>
          <p:nvPr>
            <p:ph type="sldNum" sz="quarter" idx="12"/>
          </p:nvPr>
        </p:nvSpPr>
        <p:spPr/>
        <p:txBody>
          <a:bodyPr/>
          <a:lstStyle/>
          <a:p>
            <a:fld id="{B1B3A8C6-4997-9840-93C8-6B9E95EBB1BC}" type="slidenum">
              <a:rPr lang="en-GB" smtClean="0"/>
              <a:t>‹#›</a:t>
            </a:fld>
            <a:endParaRPr lang="en-GB"/>
          </a:p>
        </p:txBody>
      </p:sp>
    </p:spTree>
    <p:extLst>
      <p:ext uri="{BB962C8B-B14F-4D97-AF65-F5344CB8AC3E}">
        <p14:creationId xmlns:p14="http://schemas.microsoft.com/office/powerpoint/2010/main" val="4214061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1B7B0C-6AEB-2414-17F9-D3233FE0E2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519C8F6-302B-B26E-C4CB-801B4B45C7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70E868-9444-E239-2E3E-E2DDFACD49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5665D47-2358-A349-B0A5-2E6B501F64C5}" type="datetimeFigureOut">
              <a:rPr lang="en-GB" smtClean="0"/>
              <a:t>16/01/2025</a:t>
            </a:fld>
            <a:endParaRPr lang="en-GB"/>
          </a:p>
        </p:txBody>
      </p:sp>
      <p:sp>
        <p:nvSpPr>
          <p:cNvPr id="5" name="Footer Placeholder 4">
            <a:extLst>
              <a:ext uri="{FF2B5EF4-FFF2-40B4-BE49-F238E27FC236}">
                <a16:creationId xmlns:a16="http://schemas.microsoft.com/office/drawing/2014/main" id="{9D546E16-019D-BB25-BEE0-3A823B6D28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A76F467-836A-6575-874D-1542D787D0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1B3A8C6-4997-9840-93C8-6B9E95EBB1BC}" type="slidenum">
              <a:rPr lang="en-GB" smtClean="0"/>
              <a:t>‹#›</a:t>
            </a:fld>
            <a:endParaRPr lang="en-GB"/>
          </a:p>
        </p:txBody>
      </p:sp>
    </p:spTree>
    <p:extLst>
      <p:ext uri="{BB962C8B-B14F-4D97-AF65-F5344CB8AC3E}">
        <p14:creationId xmlns:p14="http://schemas.microsoft.com/office/powerpoint/2010/main" val="1654759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microsoft.com/office/2007/relationships/hdphoto" Target="../media/hdphoto4.wdp"/></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microsoft.com/office/2007/relationships/hdphoto" Target="../media/hdphoto5.wdp"/><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1.png"/><Relationship Id="rId5" Type="http://schemas.microsoft.com/office/2007/relationships/hdphoto" Target="../media/hdphoto5.wdp"/><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1,033 Boy Going School Clipart Royalty-Free Images, Stock ...">
            <a:extLst>
              <a:ext uri="{FF2B5EF4-FFF2-40B4-BE49-F238E27FC236}">
                <a16:creationId xmlns:a16="http://schemas.microsoft.com/office/drawing/2014/main" id="{43C5526F-219F-7823-B72C-A1E6D3A9F0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190" r="-1" b="9190"/>
          <a:stretch/>
        </p:blipFill>
        <p:spPr bwMode="auto">
          <a:xfrm>
            <a:off x="-1" y="190"/>
            <a:ext cx="8128855" cy="5291194"/>
          </a:xfrm>
          <a:prstGeom prst="rect">
            <a:avLst/>
          </a:prstGeom>
          <a:noFill/>
          <a:extLst>
            <a:ext uri="{909E8E84-426E-40DD-AFC4-6F175D3DCCD1}">
              <a14:hiddenFill xmlns:a14="http://schemas.microsoft.com/office/drawing/2010/main">
                <a:solidFill>
                  <a:srgbClr val="FFFFFF"/>
                </a:solidFill>
              </a14:hiddenFill>
            </a:ext>
          </a:extLst>
        </p:spPr>
      </p:pic>
      <p:sp>
        <p:nvSpPr>
          <p:cNvPr id="46" name="Rectangle 45">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47">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380FB4-11EA-442B-A687-39F4346E813C}"/>
              </a:ext>
            </a:extLst>
          </p:cNvPr>
          <p:cNvSpPr>
            <a:spLocks noGrp="1"/>
          </p:cNvSpPr>
          <p:nvPr>
            <p:ph type="ctrTitle"/>
          </p:nvPr>
        </p:nvSpPr>
        <p:spPr>
          <a:xfrm>
            <a:off x="89082" y="5539904"/>
            <a:ext cx="7948123" cy="898581"/>
          </a:xfrm>
        </p:spPr>
        <p:txBody>
          <a:bodyPr anchor="ctr">
            <a:noAutofit/>
          </a:bodyPr>
          <a:lstStyle/>
          <a:p>
            <a:pPr algn="l"/>
            <a:r>
              <a:rPr lang="en-GB" sz="2000" dirty="0">
                <a:solidFill>
                  <a:srgbClr val="FFFFFF"/>
                </a:solidFill>
                <a:latin typeface="Verdana" panose="020B0604030504040204" pitchFamily="34" charset="0"/>
                <a:ea typeface="Verdana" panose="020B0604030504040204" pitchFamily="34" charset="0"/>
                <a:cs typeface="Verdana" panose="020B0604030504040204" pitchFamily="34" charset="0"/>
              </a:rPr>
              <a:t>A presentation of the critical evaluation of how assessment for learning can be utilised in a learning episode to aid progression across a chosen area of learning and experience </a:t>
            </a:r>
            <a:br>
              <a:rPr lang="en-GB" sz="2000" dirty="0">
                <a:solidFill>
                  <a:srgbClr val="FFFFFF"/>
                </a:solidFill>
                <a:latin typeface="Verdana" panose="020B0604030504040204" pitchFamily="34" charset="0"/>
                <a:ea typeface="Verdana" panose="020B0604030504040204" pitchFamily="34" charset="0"/>
                <a:cs typeface="Verdana" panose="020B0604030504040204" pitchFamily="34" charset="0"/>
              </a:rPr>
            </a:br>
            <a:endParaRPr lang="en-GB" sz="2000" dirty="0">
              <a:solidFill>
                <a:srgbClr val="FFFFFF"/>
              </a:solidFill>
            </a:endParaRPr>
          </a:p>
        </p:txBody>
      </p:sp>
      <p:sp>
        <p:nvSpPr>
          <p:cNvPr id="50" name="Rectangle 49">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Colored Pencils Clipart Images | Free Download | PNG ...">
            <a:extLst>
              <a:ext uri="{FF2B5EF4-FFF2-40B4-BE49-F238E27FC236}">
                <a16:creationId xmlns:a16="http://schemas.microsoft.com/office/drawing/2014/main" id="{B61D72D1-4776-6C25-8E3D-3894755B65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8329" r="14881" b="-2"/>
          <a:stretch/>
        </p:blipFill>
        <p:spPr bwMode="auto">
          <a:xfrm>
            <a:off x="8128856" y="1"/>
            <a:ext cx="4063143" cy="52913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E9DCE4A-0B6F-E757-2DA6-6200798EDDAF}"/>
              </a:ext>
            </a:extLst>
          </p:cNvPr>
          <p:cNvSpPr txBox="1"/>
          <p:nvPr/>
        </p:nvSpPr>
        <p:spPr>
          <a:xfrm>
            <a:off x="9004987" y="5635366"/>
            <a:ext cx="6098058" cy="646331"/>
          </a:xfrm>
          <a:prstGeom prst="rect">
            <a:avLst/>
          </a:prstGeom>
          <a:noFill/>
        </p:spPr>
        <p:txBody>
          <a:bodyPr wrap="square">
            <a:spAutoFit/>
          </a:bodyPr>
          <a:lstStyle/>
          <a:p>
            <a:r>
              <a:rPr lang="en-GB" sz="1800" dirty="0">
                <a:solidFill>
                  <a:srgbClr val="FFFFFF"/>
                </a:solidFill>
                <a:latin typeface="Verdana" panose="020B0604030504040204" pitchFamily="34" charset="0"/>
                <a:ea typeface="Verdana" panose="020B0604030504040204" pitchFamily="34" charset="0"/>
                <a:cs typeface="Verdana" panose="020B0604030504040204" pitchFamily="34" charset="0"/>
              </a:rPr>
              <a:t>Josh James </a:t>
            </a:r>
            <a:br>
              <a:rPr lang="en-GB" sz="1800" dirty="0">
                <a:solidFill>
                  <a:srgbClr val="FFFFFF"/>
                </a:solidFill>
                <a:latin typeface="Verdana" panose="020B0604030504040204" pitchFamily="34" charset="0"/>
                <a:ea typeface="Verdana" panose="020B0604030504040204" pitchFamily="34" charset="0"/>
                <a:cs typeface="Verdana" panose="020B0604030504040204" pitchFamily="34" charset="0"/>
              </a:rPr>
            </a:br>
            <a:r>
              <a:rPr lang="en-GB" sz="1800" dirty="0">
                <a:solidFill>
                  <a:srgbClr val="FFFFFF"/>
                </a:solidFill>
                <a:latin typeface="Verdana" panose="020B0604030504040204" pitchFamily="34" charset="0"/>
                <a:ea typeface="Verdana" panose="020B0604030504040204" pitchFamily="34" charset="0"/>
                <a:cs typeface="Verdana" panose="020B0604030504040204" pitchFamily="34" charset="0"/>
              </a:rPr>
              <a:t>1900368</a:t>
            </a:r>
            <a:endParaRPr lang="en-GB" dirty="0"/>
          </a:p>
        </p:txBody>
      </p:sp>
      <p:sp>
        <p:nvSpPr>
          <p:cNvPr id="6" name="TextBox 5">
            <a:extLst>
              <a:ext uri="{FF2B5EF4-FFF2-40B4-BE49-F238E27FC236}">
                <a16:creationId xmlns:a16="http://schemas.microsoft.com/office/drawing/2014/main" id="{B3BBBC6A-16C3-14F0-0FCE-45C577B1C5E0}"/>
              </a:ext>
            </a:extLst>
          </p:cNvPr>
          <p:cNvSpPr txBox="1"/>
          <p:nvPr/>
        </p:nvSpPr>
        <p:spPr>
          <a:xfrm>
            <a:off x="3517900" y="4910575"/>
            <a:ext cx="750526" cy="246221"/>
          </a:xfrm>
          <a:prstGeom prst="rect">
            <a:avLst/>
          </a:prstGeom>
          <a:noFill/>
        </p:spPr>
        <p:txBody>
          <a:bodyPr wrap="none" rtlCol="0">
            <a:spAutoFit/>
          </a:bodyPr>
          <a:lstStyle/>
          <a:p>
            <a:r>
              <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rPr>
              <a:t>@iris828</a:t>
            </a:r>
          </a:p>
        </p:txBody>
      </p:sp>
      <p:sp>
        <p:nvSpPr>
          <p:cNvPr id="8" name="TextBox 7">
            <a:extLst>
              <a:ext uri="{FF2B5EF4-FFF2-40B4-BE49-F238E27FC236}">
                <a16:creationId xmlns:a16="http://schemas.microsoft.com/office/drawing/2014/main" id="{77DA5DD6-0BE5-9AAF-A3B7-E28BDEA6BB52}"/>
              </a:ext>
            </a:extLst>
          </p:cNvPr>
          <p:cNvSpPr txBox="1"/>
          <p:nvPr/>
        </p:nvSpPr>
        <p:spPr>
          <a:xfrm>
            <a:off x="8581633" y="4982516"/>
            <a:ext cx="846707" cy="246221"/>
          </a:xfrm>
          <a:prstGeom prst="rect">
            <a:avLst/>
          </a:prstGeom>
          <a:noFill/>
        </p:spPr>
        <p:txBody>
          <a:bodyPr wrap="none" rtlCol="0">
            <a:spAutoFit/>
          </a:bodyPr>
          <a:lstStyle/>
          <a:p>
            <a:r>
              <a:rPr lang="en-GB" sz="1000" i="0" u="none" strike="noStrike"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@KAWIVA</a:t>
            </a:r>
            <a:endParaRPr lang="en-GB" sz="1000"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750368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9A33EA-484B-63D9-AA28-53FD467924C3}"/>
              </a:ext>
            </a:extLst>
          </p:cNvPr>
          <p:cNvSpPr>
            <a:spLocks noGrp="1"/>
          </p:cNvSpPr>
          <p:nvPr>
            <p:ph idx="1"/>
          </p:nvPr>
        </p:nvSpPr>
        <p:spPr>
          <a:xfrm>
            <a:off x="6503158" y="649480"/>
            <a:ext cx="4862447" cy="5546047"/>
          </a:xfrm>
        </p:spPr>
        <p:txBody>
          <a:bodyPr anchor="ctr">
            <a:normAutofit/>
          </a:bodyPr>
          <a:lstStyle/>
          <a:p>
            <a:pPr marL="0" indent="0" algn="ctr">
              <a:buNone/>
            </a:pPr>
            <a:r>
              <a:rPr lang="en-GB" dirty="0">
                <a:latin typeface="Verdana" panose="020B0604030504040204" pitchFamily="34" charset="0"/>
                <a:ea typeface="Verdana" panose="020B0604030504040204" pitchFamily="34" charset="0"/>
                <a:cs typeface="Verdana" panose="020B0604030504040204" pitchFamily="34" charset="0"/>
              </a:rPr>
              <a:t>Introduction</a:t>
            </a:r>
            <a:r>
              <a:rPr lang="en-GB" sz="2000" dirty="0">
                <a:latin typeface="Verdana" panose="020B0604030504040204" pitchFamily="34" charset="0"/>
                <a:ea typeface="Verdana" panose="020B0604030504040204" pitchFamily="34" charset="0"/>
                <a:cs typeface="Verdana" panose="020B0604030504040204" pitchFamily="34" charset="0"/>
              </a:rPr>
              <a:t> </a:t>
            </a:r>
          </a:p>
          <a:p>
            <a:pPr>
              <a:lnSpc>
                <a:spcPct val="90000"/>
              </a:lnSpc>
            </a:pPr>
            <a:r>
              <a:rPr lang="en-GB" sz="1800" dirty="0">
                <a:latin typeface="Verdana" panose="020B0604030504040204" pitchFamily="34" charset="0"/>
                <a:ea typeface="Verdana" panose="020B0604030504040204" pitchFamily="34" charset="0"/>
                <a:cs typeface="Verdana" panose="020B0604030504040204" pitchFamily="34" charset="0"/>
              </a:rPr>
              <a:t>Critically evaluate use of AFL technique to assess pupil progression during a series of maths lessons.</a:t>
            </a:r>
          </a:p>
          <a:p>
            <a:pPr>
              <a:lnSpc>
                <a:spcPct val="90000"/>
              </a:lnSpc>
            </a:pPr>
            <a:r>
              <a:rPr lang="en-GB" sz="1800" dirty="0">
                <a:latin typeface="Verdana" panose="020B0604030504040204" pitchFamily="34" charset="0"/>
                <a:ea typeface="Verdana" panose="020B0604030504040204" pitchFamily="34" charset="0"/>
                <a:cs typeface="Verdana" panose="020B0604030504040204" pitchFamily="34" charset="0"/>
              </a:rPr>
              <a:t>Bridging experience to help form use of AFL</a:t>
            </a:r>
          </a:p>
          <a:p>
            <a:pPr>
              <a:lnSpc>
                <a:spcPct val="90000"/>
              </a:lnSpc>
            </a:pPr>
            <a:r>
              <a:rPr lang="en-GB" sz="1800" dirty="0">
                <a:latin typeface="Verdana" panose="020B0604030504040204" pitchFamily="34" charset="0"/>
                <a:ea typeface="Verdana" panose="020B0604030504040204" pitchFamily="34" charset="0"/>
                <a:cs typeface="Verdana" panose="020B0604030504040204" pitchFamily="34" charset="0"/>
              </a:rPr>
              <a:t>Curriculum for Wales views AFL as an important resource for teachers and learners</a:t>
            </a:r>
          </a:p>
          <a:p>
            <a:r>
              <a:rPr lang="en-GB" sz="1800" dirty="0">
                <a:latin typeface="Verdana" panose="020B0604030504040204" pitchFamily="34" charset="0"/>
                <a:ea typeface="Verdana" panose="020B0604030504040204" pitchFamily="34" charset="0"/>
                <a:cs typeface="Verdana" panose="020B0604030504040204" pitchFamily="34" charset="0"/>
              </a:rPr>
              <a:t>4 elements to AFL</a:t>
            </a:r>
          </a:p>
          <a:p>
            <a:pPr marL="0" indent="0">
              <a:buNone/>
            </a:pPr>
            <a:r>
              <a:rPr lang="en-GB" sz="1800" dirty="0">
                <a:latin typeface="Verdana" panose="020B0604030504040204" pitchFamily="34" charset="0"/>
                <a:ea typeface="Verdana" panose="020B0604030504040204" pitchFamily="34" charset="0"/>
                <a:cs typeface="Verdana" panose="020B0604030504040204" pitchFamily="34" charset="0"/>
              </a:rPr>
              <a:t>-Success Criteria</a:t>
            </a:r>
          </a:p>
          <a:p>
            <a:pPr marL="0" indent="0">
              <a:buNone/>
            </a:pPr>
            <a:r>
              <a:rPr lang="en-GB" sz="1800" dirty="0">
                <a:latin typeface="Verdana" panose="020B0604030504040204" pitchFamily="34" charset="0"/>
                <a:ea typeface="Verdana" panose="020B0604030504040204" pitchFamily="34" charset="0"/>
                <a:cs typeface="Verdana" panose="020B0604030504040204" pitchFamily="34" charset="0"/>
              </a:rPr>
              <a:t>-Quality of questioning</a:t>
            </a:r>
          </a:p>
          <a:p>
            <a:pPr marL="0" indent="0">
              <a:buNone/>
            </a:pPr>
            <a:r>
              <a:rPr lang="en-GB" sz="1800" dirty="0">
                <a:latin typeface="Verdana" panose="020B0604030504040204" pitchFamily="34" charset="0"/>
                <a:ea typeface="Verdana" panose="020B0604030504040204" pitchFamily="34" charset="0"/>
                <a:cs typeface="Verdana" panose="020B0604030504040204" pitchFamily="34" charset="0"/>
              </a:rPr>
              <a:t>-Quality of feedback</a:t>
            </a:r>
          </a:p>
          <a:p>
            <a:pPr marL="0" indent="0">
              <a:buNone/>
            </a:pPr>
            <a:r>
              <a:rPr lang="en-GB" sz="1800" dirty="0">
                <a:latin typeface="Verdana" panose="020B0604030504040204" pitchFamily="34" charset="0"/>
                <a:ea typeface="Verdana" panose="020B0604030504040204" pitchFamily="34" charset="0"/>
                <a:cs typeface="Verdana" panose="020B0604030504040204" pitchFamily="34" charset="0"/>
              </a:rPr>
              <a:t>-Self and peer assessment</a:t>
            </a:r>
          </a:p>
          <a:p>
            <a:endParaRPr lang="en-GB" sz="1800" dirty="0">
              <a:latin typeface="Verdana" panose="020B0604030504040204" pitchFamily="34" charset="0"/>
              <a:ea typeface="Verdana" panose="020B0604030504040204" pitchFamily="34" charset="0"/>
              <a:cs typeface="Verdana" panose="020B0604030504040204" pitchFamily="34" charset="0"/>
            </a:endParaRPr>
          </a:p>
          <a:p>
            <a:pPr marL="0" indent="0" algn="ctr">
              <a:buNone/>
            </a:pPr>
            <a:endParaRPr lang="en-GB" sz="2000" dirty="0"/>
          </a:p>
        </p:txBody>
      </p:sp>
      <p:pic>
        <p:nvPicPr>
          <p:cNvPr id="2" name="Picture 1">
            <a:extLst>
              <a:ext uri="{FF2B5EF4-FFF2-40B4-BE49-F238E27FC236}">
                <a16:creationId xmlns:a16="http://schemas.microsoft.com/office/drawing/2014/main" id="{3AE125C5-EB7F-783F-BD87-C7B87096462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322" b="89925" l="9982" r="89929">
                        <a14:foregroundMark x1="29501" y1="32486" x2="36364" y2="41431"/>
                        <a14:foregroundMark x1="36364" y1="41431" x2="41087" y2="60923"/>
                        <a14:foregroundMark x1="41087" y1="60923" x2="39840" y2="67326"/>
                        <a14:foregroundMark x1="52317" y1="22128" x2="20766" y2="24482"/>
                        <a14:foregroundMark x1="20766" y1="24482" x2="13993" y2="22693"/>
                        <a14:foregroundMark x1="13993" y1="22693" x2="17914" y2="37382"/>
                        <a14:foregroundMark x1="17914" y1="37382" x2="16667" y2="80885"/>
                        <a14:foregroundMark x1="16667" y1="80885" x2="23886" y2="81827"/>
                        <a14:foregroundMark x1="23886" y1="81827" x2="38503" y2="79944"/>
                        <a14:foregroundMark x1="38503" y1="79944" x2="52763" y2="83522"/>
                        <a14:foregroundMark x1="52763" y1="83522" x2="48217" y2="48682"/>
                        <a14:foregroundMark x1="48217" y1="48682" x2="51783" y2="25330"/>
                        <a14:foregroundMark x1="51783" y1="25141" x2="28610" y2="63559"/>
                        <a14:foregroundMark x1="28610" y1="63559" x2="27897" y2="66008"/>
                        <a14:foregroundMark x1="26827" y1="64689" x2="28966" y2="23070"/>
                        <a14:foregroundMark x1="28966" y1="23070" x2="31729" y2="29849"/>
                        <a14:foregroundMark x1="31729" y1="29849" x2="47594" y2="21751"/>
                        <a14:foregroundMark x1="47594" y1="21751" x2="54991" y2="22881"/>
                        <a14:foregroundMark x1="54991" y1="22881" x2="60517" y2="18927"/>
                        <a14:foregroundMark x1="60517" y1="18927" x2="60517" y2="18927"/>
                        <a14:foregroundMark x1="60339" y1="18738" x2="60517" y2="40019"/>
                        <a14:foregroundMark x1="14349" y1="85970" x2="44385" y2="80320"/>
                        <a14:foregroundMark x1="44385" y1="80320" x2="51783" y2="82015"/>
                        <a14:foregroundMark x1="51783" y1="82015" x2="53743" y2="76554"/>
                        <a14:foregroundMark x1="33422" y1="69209" x2="27005" y2="71751"/>
                        <a14:foregroundMark x1="27005" y1="71751" x2="24153" y2="71657"/>
                        <a14:foregroundMark x1="29857" y1="19303" x2="28431" y2="12335"/>
                        <a14:foregroundMark x1="28431" y1="12335" x2="35383" y2="9605"/>
                        <a14:foregroundMark x1="35383" y1="9605" x2="42157" y2="9322"/>
                        <a14:foregroundMark x1="42157" y1="9322" x2="64439" y2="14595"/>
                        <a14:foregroundMark x1="61408" y1="42844" x2="61586" y2="77307"/>
                      </a14:backgroundRemoval>
                    </a14:imgEffect>
                  </a14:imgLayer>
                </a14:imgProps>
              </a:ext>
            </a:extLst>
          </a:blip>
          <a:stretch>
            <a:fillRect/>
          </a:stretch>
        </p:blipFill>
        <p:spPr>
          <a:xfrm>
            <a:off x="660401" y="860695"/>
            <a:ext cx="4907536" cy="4645101"/>
          </a:xfrm>
          <a:prstGeom prst="rect">
            <a:avLst/>
          </a:prstGeom>
        </p:spPr>
      </p:pic>
      <p:sp>
        <p:nvSpPr>
          <p:cNvPr id="5" name="TextBox 4">
            <a:extLst>
              <a:ext uri="{FF2B5EF4-FFF2-40B4-BE49-F238E27FC236}">
                <a16:creationId xmlns:a16="http://schemas.microsoft.com/office/drawing/2014/main" id="{202DEC66-55F6-0896-955A-0CD4A83DB082}"/>
              </a:ext>
            </a:extLst>
          </p:cNvPr>
          <p:cNvSpPr txBox="1"/>
          <p:nvPr/>
        </p:nvSpPr>
        <p:spPr>
          <a:xfrm>
            <a:off x="2032000" y="5259575"/>
            <a:ext cx="1263487" cy="246221"/>
          </a:xfrm>
          <a:prstGeom prst="rect">
            <a:avLst/>
          </a:prstGeom>
          <a:noFill/>
        </p:spPr>
        <p:txBody>
          <a:bodyPr wrap="none" rtlCol="0">
            <a:spAutoFit/>
          </a:bodyPr>
          <a:lstStyle/>
          <a:p>
            <a:r>
              <a:rPr lang="en-GB" sz="1000" i="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t>
            </a:r>
            <a:r>
              <a:rPr lang="en-GB" sz="1000" i="0" u="none" strike="noStrike" dirty="0" err="1">
                <a:solidFill>
                  <a:schemeClr val="bg1"/>
                </a:solidFill>
                <a:effectLst/>
                <a:latin typeface="Verdana" panose="020B0604030504040204" pitchFamily="34" charset="0"/>
                <a:ea typeface="Verdana" panose="020B0604030504040204" pitchFamily="34" charset="0"/>
                <a:cs typeface="Verdana" panose="020B0604030504040204" pitchFamily="34" charset="0"/>
              </a:rPr>
              <a:t>Designsolution</a:t>
            </a:r>
            <a:endPar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6757851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0F4E1B-0847-F678-F8F2-E1D228A42784}"/>
              </a:ext>
            </a:extLst>
          </p:cNvPr>
          <p:cNvSpPr>
            <a:spLocks noGrp="1"/>
          </p:cNvSpPr>
          <p:nvPr>
            <p:ph idx="1"/>
          </p:nvPr>
        </p:nvSpPr>
        <p:spPr>
          <a:xfrm>
            <a:off x="4810259" y="649480"/>
            <a:ext cx="6555347" cy="5546047"/>
          </a:xfrm>
        </p:spPr>
        <p:txBody>
          <a:bodyPr anchor="ctr">
            <a:normAutofit/>
          </a:bodyPr>
          <a:lstStyle/>
          <a:p>
            <a:pPr marL="0" indent="0" algn="ctr">
              <a:buNone/>
            </a:pPr>
            <a:r>
              <a:rPr lang="en-GB">
                <a:latin typeface="Verdana" panose="020B0604030504040204" pitchFamily="34" charset="0"/>
                <a:ea typeface="Verdana" panose="020B0604030504040204" pitchFamily="34" charset="0"/>
                <a:cs typeface="Verdana" panose="020B0604030504040204" pitchFamily="34" charset="0"/>
              </a:rPr>
              <a:t>The Class</a:t>
            </a:r>
          </a:p>
          <a:p>
            <a:pPr>
              <a:lnSpc>
                <a:spcPct val="90000"/>
              </a:lnSpc>
            </a:pPr>
            <a:r>
              <a:rPr lang="en-GB" sz="1800">
                <a:solidFill>
                  <a:schemeClr val="tx1"/>
                </a:solidFill>
                <a:latin typeface="Verdana" panose="020B0604030504040204" pitchFamily="34" charset="0"/>
                <a:ea typeface="Verdana" panose="020B0604030504040204" pitchFamily="34" charset="0"/>
                <a:cs typeface="Verdana" panose="020B0604030504040204" pitchFamily="34" charset="0"/>
              </a:rPr>
              <a:t>Year 5/6 split.</a:t>
            </a:r>
          </a:p>
          <a:p>
            <a:pPr>
              <a:lnSpc>
                <a:spcPct val="90000"/>
              </a:lnSpc>
            </a:pPr>
            <a:r>
              <a:rPr lang="en-GB" sz="1800">
                <a:solidFill>
                  <a:schemeClr val="tx1"/>
                </a:solidFill>
                <a:latin typeface="Verdana" panose="020B0604030504040204" pitchFamily="34" charset="0"/>
                <a:ea typeface="Verdana" panose="020B0604030504040204" pitchFamily="34" charset="0"/>
                <a:cs typeface="Verdana" panose="020B0604030504040204" pitchFamily="34" charset="0"/>
              </a:rPr>
              <a:t>304 pupils </a:t>
            </a:r>
          </a:p>
          <a:p>
            <a:pPr>
              <a:lnSpc>
                <a:spcPct val="90000"/>
              </a:lnSpc>
            </a:pPr>
            <a:r>
              <a:rPr lang="en-GB" sz="1800">
                <a:latin typeface="Verdana" panose="020B0604030504040204" pitchFamily="34" charset="0"/>
                <a:ea typeface="Verdana" panose="020B0604030504040204" pitchFamily="34" charset="0"/>
                <a:cs typeface="Verdana" panose="020B0604030504040204" pitchFamily="34" charset="0"/>
              </a:rPr>
              <a:t>32.4% free school meals</a:t>
            </a:r>
          </a:p>
          <a:p>
            <a:pPr>
              <a:lnSpc>
                <a:spcPct val="90000"/>
              </a:lnSpc>
            </a:pPr>
            <a:r>
              <a:rPr lang="en-GB" sz="1800">
                <a:solidFill>
                  <a:schemeClr val="tx1"/>
                </a:solidFill>
                <a:latin typeface="Verdana" panose="020B0604030504040204" pitchFamily="34" charset="0"/>
                <a:ea typeface="Verdana" panose="020B0604030504040204" pitchFamily="34" charset="0"/>
                <a:cs typeface="Verdana" panose="020B0604030504040204" pitchFamily="34" charset="0"/>
              </a:rPr>
              <a:t>20.4% EAL </a:t>
            </a:r>
          </a:p>
          <a:p>
            <a:pPr>
              <a:lnSpc>
                <a:spcPct val="90000"/>
              </a:lnSpc>
            </a:pPr>
            <a:r>
              <a:rPr lang="en-GB" sz="1800">
                <a:solidFill>
                  <a:schemeClr val="tx1"/>
                </a:solidFill>
                <a:latin typeface="Verdana" panose="020B0604030504040204" pitchFamily="34" charset="0"/>
                <a:ea typeface="Verdana" panose="020B0604030504040204" pitchFamily="34" charset="0"/>
                <a:cs typeface="Verdana" panose="020B0604030504040204" pitchFamily="34" charset="0"/>
              </a:rPr>
              <a:t>16 girls </a:t>
            </a:r>
          </a:p>
          <a:p>
            <a:pPr>
              <a:lnSpc>
                <a:spcPct val="90000"/>
              </a:lnSpc>
            </a:pPr>
            <a:r>
              <a:rPr lang="en-GB" sz="1800">
                <a:latin typeface="Verdana" panose="020B0604030504040204" pitchFamily="34" charset="0"/>
                <a:ea typeface="Verdana" panose="020B0604030504040204" pitchFamily="34" charset="0"/>
                <a:cs typeface="Verdana" panose="020B0604030504040204" pitchFamily="34" charset="0"/>
              </a:rPr>
              <a:t>17 boys</a:t>
            </a:r>
            <a:endParaRPr lang="en-GB" sz="1800">
              <a:solidFill>
                <a:schemeClr val="tx1"/>
              </a:solidFill>
              <a:latin typeface="Verdana" panose="020B0604030504040204" pitchFamily="34" charset="0"/>
              <a:ea typeface="Verdana" panose="020B0604030504040204" pitchFamily="34" charset="0"/>
              <a:cs typeface="Verdana" panose="020B0604030504040204" pitchFamily="34" charset="0"/>
            </a:endParaRPr>
          </a:p>
          <a:p>
            <a:pPr>
              <a:lnSpc>
                <a:spcPct val="90000"/>
              </a:lnSpc>
            </a:pPr>
            <a:r>
              <a:rPr lang="en-GB" sz="1800">
                <a:solidFill>
                  <a:schemeClr val="tx1"/>
                </a:solidFill>
                <a:latin typeface="Verdana" panose="020B0604030504040204" pitchFamily="34" charset="0"/>
                <a:ea typeface="Verdana" panose="020B0604030504040204" pitchFamily="34" charset="0"/>
                <a:cs typeface="Verdana" panose="020B0604030504040204" pitchFamily="34" charset="0"/>
              </a:rPr>
              <a:t>Wide variety of ability.</a:t>
            </a:r>
          </a:p>
          <a:p>
            <a:pPr>
              <a:lnSpc>
                <a:spcPct val="90000"/>
              </a:lnSpc>
            </a:pPr>
            <a:r>
              <a:rPr lang="en-GB" sz="1800">
                <a:solidFill>
                  <a:schemeClr val="tx1"/>
                </a:solidFill>
                <a:latin typeface="Verdana" panose="020B0604030504040204" pitchFamily="34" charset="0"/>
                <a:ea typeface="Verdana" panose="020B0604030504040204" pitchFamily="34" charset="0"/>
                <a:cs typeface="Verdana" panose="020B0604030504040204" pitchFamily="34" charset="0"/>
              </a:rPr>
              <a:t>5 MAT pupils </a:t>
            </a:r>
          </a:p>
          <a:p>
            <a:pPr>
              <a:lnSpc>
                <a:spcPct val="90000"/>
              </a:lnSpc>
            </a:pPr>
            <a:r>
              <a:rPr lang="en-GB" sz="1800">
                <a:solidFill>
                  <a:schemeClr val="tx1"/>
                </a:solidFill>
                <a:latin typeface="Verdana" panose="020B0604030504040204" pitchFamily="34" charset="0"/>
                <a:ea typeface="Verdana" panose="020B0604030504040204" pitchFamily="34" charset="0"/>
                <a:cs typeface="Verdana" panose="020B0604030504040204" pitchFamily="34" charset="0"/>
              </a:rPr>
              <a:t>7 ALN pupils</a:t>
            </a:r>
          </a:p>
          <a:p>
            <a:pPr>
              <a:lnSpc>
                <a:spcPct val="90000"/>
              </a:lnSpc>
            </a:pPr>
            <a:r>
              <a:rPr lang="en-GB" sz="1800">
                <a:solidFill>
                  <a:schemeClr val="tx1"/>
                </a:solidFill>
                <a:latin typeface="Verdana" panose="020B0604030504040204" pitchFamily="34" charset="0"/>
                <a:ea typeface="Verdana" panose="020B0604030504040204" pitchFamily="34" charset="0"/>
                <a:cs typeface="Verdana" panose="020B0604030504040204" pitchFamily="34" charset="0"/>
              </a:rPr>
              <a:t>2 which need further support with this topic </a:t>
            </a:r>
          </a:p>
          <a:p>
            <a:pPr>
              <a:lnSpc>
                <a:spcPct val="90000"/>
              </a:lnSpc>
            </a:pPr>
            <a:r>
              <a:rPr lang="en-GB" sz="1800">
                <a:latin typeface="Verdana" panose="020B0604030504040204" pitchFamily="34" charset="0"/>
                <a:ea typeface="Verdana" panose="020B0604030504040204" pitchFamily="34" charset="0"/>
                <a:cs typeface="Verdana" panose="020B0604030504040204" pitchFamily="34" charset="0"/>
              </a:rPr>
              <a:t>No additional adult</a:t>
            </a:r>
            <a:endParaRPr lang="en-GB" sz="1800">
              <a:solidFill>
                <a:schemeClr val="tx1"/>
              </a:solidFill>
              <a:latin typeface="Verdana" panose="020B0604030504040204" pitchFamily="34" charset="0"/>
              <a:ea typeface="Verdana" panose="020B0604030504040204" pitchFamily="34" charset="0"/>
              <a:cs typeface="Verdana" panose="020B0604030504040204" pitchFamily="34" charset="0"/>
            </a:endParaRPr>
          </a:p>
          <a:p>
            <a:pPr marL="0" indent="0" algn="ctr">
              <a:buNone/>
            </a:pPr>
            <a:br>
              <a:rPr lang="en-GB">
                <a:latin typeface="Verdana" panose="020B0604030504040204" pitchFamily="34" charset="0"/>
                <a:ea typeface="Verdana" panose="020B0604030504040204" pitchFamily="34" charset="0"/>
                <a:cs typeface="Verdana" panose="020B0604030504040204" pitchFamily="34" charset="0"/>
              </a:rPr>
            </a:br>
            <a:endParaRPr lang="en-GB" dirty="0"/>
          </a:p>
        </p:txBody>
      </p:sp>
      <p:pic>
        <p:nvPicPr>
          <p:cNvPr id="4098" name="Picture 2" descr="1,032 Clipart Empty Classroom Royalty-Free Photos and Stock Images |  Shutterstock">
            <a:extLst>
              <a:ext uri="{FF2B5EF4-FFF2-40B4-BE49-F238E27FC236}">
                <a16:creationId xmlns:a16="http://schemas.microsoft.com/office/drawing/2014/main" id="{9896F636-CAC3-DD3E-B534-35851E5217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271" y="1076282"/>
            <a:ext cx="3738702" cy="414341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EB27EF4-EF95-19A1-E07A-24822DCE1604}"/>
              </a:ext>
            </a:extLst>
          </p:cNvPr>
          <p:cNvSpPr txBox="1"/>
          <p:nvPr/>
        </p:nvSpPr>
        <p:spPr>
          <a:xfrm>
            <a:off x="1448441" y="5370923"/>
            <a:ext cx="1258678" cy="246221"/>
          </a:xfrm>
          <a:prstGeom prst="rect">
            <a:avLst/>
          </a:prstGeom>
          <a:noFill/>
        </p:spPr>
        <p:txBody>
          <a:bodyPr wrap="none" rtlCol="0">
            <a:spAutoFit/>
          </a:bodyPr>
          <a:lstStyle/>
          <a:p>
            <a:pPr algn="l"/>
            <a:r>
              <a:rPr lang="en-GB" sz="1000" i="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t>
            </a:r>
            <a:r>
              <a:rPr lang="en-GB" sz="1000" i="0" u="none" strike="noStrike" dirty="0" err="1">
                <a:solidFill>
                  <a:schemeClr val="bg1"/>
                </a:solidFill>
                <a:effectLst/>
                <a:latin typeface="Verdana" panose="020B0604030504040204" pitchFamily="34" charset="0"/>
                <a:ea typeface="Verdana" panose="020B0604030504040204" pitchFamily="34" charset="0"/>
                <a:cs typeface="Verdana" panose="020B0604030504040204" pitchFamily="34" charset="0"/>
              </a:rPr>
              <a:t>BlueRingMedia</a:t>
            </a:r>
            <a:endParaRPr lang="en-GB" sz="1000" i="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397098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032697-25FD-671F-6DB9-FFDE84F0E527}"/>
              </a:ext>
            </a:extLst>
          </p:cNvPr>
          <p:cNvSpPr>
            <a:spLocks noGrp="1"/>
          </p:cNvSpPr>
          <p:nvPr>
            <p:ph idx="1"/>
          </p:nvPr>
        </p:nvSpPr>
        <p:spPr>
          <a:xfrm>
            <a:off x="4810259" y="649480"/>
            <a:ext cx="6555347" cy="5546047"/>
          </a:xfrm>
        </p:spPr>
        <p:txBody>
          <a:bodyPr anchor="ctr">
            <a:normAutofit/>
          </a:bodyPr>
          <a:lstStyle/>
          <a:p>
            <a:pPr marL="0" indent="0" algn="ctr">
              <a:buNone/>
            </a:pPr>
            <a:r>
              <a:rPr lang="en-GB" dirty="0">
                <a:latin typeface="Verdana" panose="020B0604030504040204" pitchFamily="34" charset="0"/>
                <a:ea typeface="Verdana" panose="020B0604030504040204" pitchFamily="34" charset="0"/>
                <a:cs typeface="Verdana" panose="020B0604030504040204" pitchFamily="34" charset="0"/>
              </a:rPr>
              <a:t>What is Assessment for Learning (AFL)?</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Assessment for learning is an approach that occurs at any given time during a learning episode. AFL involves both formative and summative assessments (Johnson, 2024)</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Formative- on-going throughout the learning episode </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Summative- evaluates a learners understanding after the learning episode</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4 elements to AFL </a:t>
            </a:r>
          </a:p>
          <a:p>
            <a:pPr marL="0" indent="0" algn="ctr">
              <a:buNone/>
            </a:pPr>
            <a:endParaRPr lang="en-GB" dirty="0"/>
          </a:p>
        </p:txBody>
      </p:sp>
      <p:pic>
        <p:nvPicPr>
          <p:cNvPr id="3076" name="Picture 4" descr="Smart Student Stock Illustrations – 63,418 Smart Student Stock  Illustrations, Vectors &amp; Clipart - Dreamstime">
            <a:extLst>
              <a:ext uri="{FF2B5EF4-FFF2-40B4-BE49-F238E27FC236}">
                <a16:creationId xmlns:a16="http://schemas.microsoft.com/office/drawing/2014/main" id="{234D575B-4B3D-92BF-25DD-9898B4C69DC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9884" b="89971" l="9125" r="90000">
                        <a14:foregroundMark x1="77125" y1="33576" x2="78000" y2="33140"/>
                        <a14:foregroundMark x1="65875" y1="32849" x2="65875" y2="32849"/>
                        <a14:foregroundMark x1="67000" y1="27762" x2="67000" y2="27762"/>
                        <a14:foregroundMark x1="68750" y1="22384" x2="68750" y2="22384"/>
                        <a14:foregroundMark x1="74750" y1="22384" x2="74750" y2="22384"/>
                        <a14:foregroundMark x1="77625" y1="17442" x2="77625" y2="17442"/>
                        <a14:foregroundMark x1="80625" y1="20930" x2="80625" y2="20930"/>
                        <a14:foregroundMark x1="81250" y1="20930" x2="81250" y2="20930"/>
                        <a14:foregroundMark x1="85625" y1="23837" x2="85625" y2="23837"/>
                        <a14:foregroundMark x1="86000" y1="29651" x2="86000" y2="29651"/>
                        <a14:foregroundMark x1="89000" y1="32994" x2="89000" y2="32994"/>
                        <a14:foregroundMark x1="87500" y1="37209" x2="87500" y2="37209"/>
                        <a14:foregroundMark x1="85000" y1="42006" x2="85000" y2="42006"/>
                        <a14:foregroundMark x1="73875" y1="40552" x2="73875" y2="40552"/>
                        <a14:foregroundMark x1="73375" y1="42151" x2="73375" y2="42151"/>
                        <a14:foregroundMark x1="74250" y1="77616" x2="74250" y2="77616"/>
                        <a14:foregroundMark x1="74750" y1="86047" x2="74750" y2="86047"/>
                        <a14:foregroundMark x1="76000" y1="83576" x2="76000" y2="83576"/>
                        <a14:foregroundMark x1="76000" y1="86337" x2="76000" y2="86337"/>
                        <a14:foregroundMark x1="69250" y1="82558" x2="69250" y2="82558"/>
                        <a14:foregroundMark x1="70250" y1="86483" x2="70250" y2="86483"/>
                        <a14:foregroundMark x1="82625" y1="83140" x2="82625" y2="83140"/>
                        <a14:foregroundMark x1="85625" y1="82994" x2="85625" y2="82994"/>
                        <a14:foregroundMark x1="49375" y1="49273" x2="49375" y2="49273"/>
                        <a14:foregroundMark x1="41125" y1="54070" x2="41125" y2="54070"/>
                        <a14:foregroundMark x1="41125" y1="55378" x2="41125" y2="55378"/>
                        <a14:foregroundMark x1="36500" y1="46366" x2="36500" y2="46366"/>
                        <a14:foregroundMark x1="33875" y1="46802" x2="40875" y2="50436"/>
                        <a14:foregroundMark x1="46500" y1="48547" x2="51000" y2="48692"/>
                        <a14:foregroundMark x1="75625" y1="28634" x2="75625" y2="32849"/>
                        <a14:foregroundMark x1="85375" y1="82849" x2="85375" y2="82849"/>
                        <a14:foregroundMark x1="77250" y1="87064" x2="79375" y2="87209"/>
                        <a14:foregroundMark x1="76125" y1="86337" x2="72125" y2="86483"/>
                        <a14:foregroundMark x1="73875" y1="39826" x2="73875" y2="39826"/>
                        <a14:foregroundMark x1="81500" y1="20930" x2="81500" y2="20930"/>
                        <a14:foregroundMark x1="25750" y1="80523" x2="25750" y2="80523"/>
                        <a14:foregroundMark x1="25750" y1="79215" x2="25750" y2="79215"/>
                        <a14:foregroundMark x1="17500" y1="81831" x2="17500" y2="81831"/>
                        <a14:foregroundMark x1="15750" y1="82849" x2="15750" y2="82849"/>
                        <a14:foregroundMark x1="9125" y1="85901" x2="9125" y2="85901"/>
                        <a14:foregroundMark x1="17625" y1="81831" x2="17625" y2="81831"/>
                        <a14:foregroundMark x1="20375" y1="80523" x2="20375" y2="80523"/>
                        <a14:foregroundMark x1="13375" y1="84012" x2="13375" y2="84012"/>
                        <a14:foregroundMark x1="79500" y1="29506" x2="79500" y2="29506"/>
                        <a14:foregroundMark x1="76125" y1="35029" x2="79625" y2="32558"/>
                        <a14:foregroundMark x1="71625" y1="31541" x2="76875" y2="31686"/>
                        <a14:foregroundMark x1="74750" y1="39971" x2="74750" y2="39971"/>
                        <a14:foregroundMark x1="74000" y1="41715" x2="74000" y2="41715"/>
                        <a14:foregroundMark x1="87500" y1="38372" x2="87500" y2="38372"/>
                        <a14:foregroundMark x1="77750" y1="78343" x2="77750" y2="78343"/>
                        <a14:foregroundMark x1="70875" y1="77616" x2="78500" y2="77762"/>
                        <a14:foregroundMark x1="71875" y1="81105" x2="78250" y2="81831"/>
                        <a14:foregroundMark x1="78250" y1="81831" x2="78625" y2="82413"/>
                        <a14:foregroundMark x1="78250" y1="87064" x2="82000" y2="87209"/>
                        <a14:foregroundMark x1="82000" y1="87064" x2="86750" y2="86919"/>
                      </a14:backgroundRemoval>
                    </a14:imgEffect>
                  </a14:imgLayer>
                </a14:imgProps>
              </a:ext>
              <a:ext uri="{28A0092B-C50C-407E-A947-70E740481C1C}">
                <a14:useLocalDpi xmlns:a14="http://schemas.microsoft.com/office/drawing/2010/main" val="0"/>
              </a:ext>
            </a:extLst>
          </a:blip>
          <a:srcRect/>
          <a:stretch>
            <a:fillRect/>
          </a:stretch>
        </p:blipFill>
        <p:spPr bwMode="auto">
          <a:xfrm>
            <a:off x="-260667" y="1250994"/>
            <a:ext cx="4684713" cy="402905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DB6D3DD-3E70-0F8A-FF79-88D6B3467D10}"/>
              </a:ext>
            </a:extLst>
          </p:cNvPr>
          <p:cNvSpPr txBox="1"/>
          <p:nvPr/>
        </p:nvSpPr>
        <p:spPr>
          <a:xfrm>
            <a:off x="914400" y="5143500"/>
            <a:ext cx="2260600" cy="523220"/>
          </a:xfrm>
          <a:prstGeom prst="rect">
            <a:avLst/>
          </a:prstGeom>
          <a:noFill/>
        </p:spPr>
        <p:txBody>
          <a:bodyPr wrap="square" rtlCol="0">
            <a:spAutoFit/>
          </a:bodyPr>
          <a:lstStyle/>
          <a:p>
            <a:pPr algn="l" fontAlgn="ctr"/>
            <a:r>
              <a:rPr lang="en-GB" sz="1000" b="0" i="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t>
            </a:r>
            <a:r>
              <a:rPr lang="en-GB" sz="1000" b="0" i="0" u="none" strike="noStrike" dirty="0" err="1">
                <a:solidFill>
                  <a:schemeClr val="bg1"/>
                </a:solidFill>
                <a:effectLst/>
                <a:latin typeface="Verdana" panose="020B0604030504040204" pitchFamily="34" charset="0"/>
                <a:ea typeface="Verdana" panose="020B0604030504040204" pitchFamily="34" charset="0"/>
                <a:cs typeface="Verdana" panose="020B0604030504040204" pitchFamily="34" charset="0"/>
              </a:rPr>
              <a:t>Colorfuelstudio</a:t>
            </a:r>
            <a:endParaRPr lang="en-GB" sz="1000" b="0" i="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a:p>
            <a:r>
              <a:rPr lang="en-GB" b="0" i="0" u="none" strike="noStrike" dirty="0">
                <a:solidFill>
                  <a:srgbClr val="625B53"/>
                </a:solidFill>
                <a:effectLst/>
                <a:highlight>
                  <a:srgbClr val="F2F2F2"/>
                </a:highlight>
                <a:latin typeface="Roboto" panose="02000000000000000000" pitchFamily="2" charset="0"/>
              </a:rPr>
              <a:t> </a:t>
            </a:r>
            <a:endParaRPr lang="en-GB" dirty="0"/>
          </a:p>
        </p:txBody>
      </p:sp>
    </p:spTree>
    <p:extLst>
      <p:ext uri="{BB962C8B-B14F-4D97-AF65-F5344CB8AC3E}">
        <p14:creationId xmlns:p14="http://schemas.microsoft.com/office/powerpoint/2010/main" val="707901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33C7D7-6DE1-67C5-E87C-A0249B7A0FB2}"/>
              </a:ext>
            </a:extLst>
          </p:cNvPr>
          <p:cNvSpPr>
            <a:spLocks noGrp="1"/>
          </p:cNvSpPr>
          <p:nvPr>
            <p:ph idx="1"/>
          </p:nvPr>
        </p:nvSpPr>
        <p:spPr>
          <a:xfrm>
            <a:off x="4810259" y="649480"/>
            <a:ext cx="6555347" cy="5546047"/>
          </a:xfrm>
        </p:spPr>
        <p:txBody>
          <a:bodyPr anchor="ctr">
            <a:normAutofit fontScale="92500" lnSpcReduction="10000"/>
          </a:bodyPr>
          <a:lstStyle/>
          <a:p>
            <a:pPr marL="0" indent="0" algn="ctr">
              <a:buNone/>
            </a:pPr>
            <a:r>
              <a:rPr lang="en-GB" sz="3000" dirty="0">
                <a:latin typeface="Verdana" panose="020B0604030504040204" pitchFamily="34" charset="0"/>
                <a:ea typeface="Verdana" panose="020B0604030504040204" pitchFamily="34" charset="0"/>
                <a:cs typeface="Verdana" panose="020B0604030504040204" pitchFamily="34" charset="0"/>
              </a:rPr>
              <a:t>Why is AFL beneficial?</a:t>
            </a:r>
          </a:p>
          <a:p>
            <a:pPr>
              <a:lnSpc>
                <a:spcPct val="90000"/>
              </a:lnSpc>
            </a:pPr>
            <a:r>
              <a:rPr lang="en-GB" sz="1900" dirty="0">
                <a:latin typeface="Verdana" panose="020B0604030504040204" pitchFamily="34" charset="0"/>
                <a:ea typeface="Verdana" panose="020B0604030504040204" pitchFamily="34" charset="0"/>
                <a:cs typeface="Verdana" panose="020B0604030504040204" pitchFamily="34" charset="0"/>
              </a:rPr>
              <a:t>AFL is beneficial because it supports student development by providing feedback throughout the lesson (formative assessment). Summative assessment is more concerned with the result, AFL helps students understand their strengths and areas for development.  </a:t>
            </a:r>
          </a:p>
          <a:p>
            <a:pPr>
              <a:lnSpc>
                <a:spcPct val="90000"/>
              </a:lnSpc>
            </a:pPr>
            <a:r>
              <a:rPr lang="en-GB" sz="1900" dirty="0">
                <a:latin typeface="Verdana" panose="020B0604030504040204" pitchFamily="34" charset="0"/>
                <a:ea typeface="Verdana" panose="020B0604030504040204" pitchFamily="34" charset="0"/>
                <a:cs typeface="Verdana" panose="020B0604030504040204" pitchFamily="34" charset="0"/>
              </a:rPr>
              <a:t>Formative assessment (on-going) can be used to shape and improve the learners understanding (Sadler, 1989), this is great for learners because it provides continuous feedback, leads to a deeper understanding and arguably the most important encourages and promotes a growth mindset. A growth mindset is highly important as it promotes learning, motivation and achievement. Dweck (2006) found that learners with a growth mindset are overall more resilient, motivated more more likely to succeed academically.</a:t>
            </a:r>
          </a:p>
          <a:p>
            <a:pPr>
              <a:lnSpc>
                <a:spcPct val="90000"/>
              </a:lnSpc>
            </a:pPr>
            <a:r>
              <a:rPr lang="en-GB" sz="1900" b="0" i="0" u="none" strike="noStrike" dirty="0">
                <a:effectLst/>
                <a:latin typeface="Verdana" panose="020B0604030504040204" pitchFamily="34" charset="0"/>
                <a:ea typeface="Verdana" panose="020B0604030504040204" pitchFamily="34" charset="0"/>
                <a:cs typeface="Verdana" panose="020B0604030504040204" pitchFamily="34" charset="0"/>
              </a:rPr>
              <a:t>Black and Wiliam (1998) agrees that AFL leads to increased learning, increased motivation, and improved self-regulation when properly implemented in the classroom.</a:t>
            </a:r>
            <a:endParaRPr lang="en-GB" sz="1900" dirty="0">
              <a:latin typeface="Verdana" panose="020B0604030504040204" pitchFamily="34" charset="0"/>
              <a:ea typeface="Verdana" panose="020B0604030504040204" pitchFamily="34" charset="0"/>
              <a:cs typeface="Verdana" panose="020B0604030504040204" pitchFamily="34" charset="0"/>
            </a:endParaRPr>
          </a:p>
          <a:p>
            <a:pPr marL="0" indent="0" algn="ctr">
              <a:buNone/>
            </a:pPr>
            <a:endParaRPr lang="en-GB" dirty="0"/>
          </a:p>
        </p:txBody>
      </p:sp>
      <p:pic>
        <p:nvPicPr>
          <p:cNvPr id="2050" name="Picture 2" descr="330+ 3d Man With A Green Check Mark Stock Photos, Pictures &amp; Royalty-Free  Images - iStock">
            <a:extLst>
              <a:ext uri="{FF2B5EF4-FFF2-40B4-BE49-F238E27FC236}">
                <a16:creationId xmlns:a16="http://schemas.microsoft.com/office/drawing/2014/main" id="{559BDC14-6A4E-97C6-D736-037626BDE0CD}"/>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6318" b="89542" l="9804" r="93791">
                        <a14:foregroundMark x1="23856" y1="10675" x2="26961" y2="10893"/>
                        <a14:foregroundMark x1="12418" y1="22876" x2="12255" y2="20697"/>
                        <a14:foregroundMark x1="86928" y1="9368" x2="89052" y2="9586"/>
                        <a14:foregroundMark x1="90523" y1="8497" x2="93954" y2="8715"/>
                        <a14:foregroundMark x1="90686" y1="6318" x2="89052" y2="6972"/>
                      </a14:backgroundRemoval>
                    </a14:imgEffect>
                  </a14:imgLayer>
                </a14:imgProps>
              </a:ext>
              <a:ext uri="{28A0092B-C50C-407E-A947-70E740481C1C}">
                <a14:useLocalDpi xmlns:a14="http://schemas.microsoft.com/office/drawing/2010/main" val="0"/>
              </a:ext>
            </a:extLst>
          </a:blip>
          <a:srcRect/>
          <a:stretch>
            <a:fillRect/>
          </a:stretch>
        </p:blipFill>
        <p:spPr bwMode="auto">
          <a:xfrm>
            <a:off x="-121042" y="2032975"/>
            <a:ext cx="4279900" cy="320992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F0EA48A-851D-05A2-CC39-758AFF84ED02}"/>
              </a:ext>
            </a:extLst>
          </p:cNvPr>
          <p:cNvSpPr txBox="1"/>
          <p:nvPr/>
        </p:nvSpPr>
        <p:spPr>
          <a:xfrm>
            <a:off x="927100" y="5242900"/>
            <a:ext cx="2197100" cy="246221"/>
          </a:xfrm>
          <a:prstGeom prst="rect">
            <a:avLst/>
          </a:prstGeom>
          <a:noFill/>
        </p:spPr>
        <p:txBody>
          <a:bodyPr wrap="square" rtlCol="0">
            <a:spAutoFit/>
          </a:bodyPr>
          <a:lstStyle/>
          <a:p>
            <a:r>
              <a:rPr lang="en-GB" sz="1000" b="0" i="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t>
            </a:r>
            <a:r>
              <a:rPr lang="en-GB" sz="1000" b="0" i="0" u="none" strike="noStrike" dirty="0" err="1">
                <a:solidFill>
                  <a:schemeClr val="bg1"/>
                </a:solidFill>
                <a:effectLst/>
                <a:latin typeface="Verdana" panose="020B0604030504040204" pitchFamily="34" charset="0"/>
                <a:ea typeface="Verdana" panose="020B0604030504040204" pitchFamily="34" charset="0"/>
                <a:cs typeface="Verdana" panose="020B0604030504040204" pitchFamily="34" charset="0"/>
              </a:rPr>
              <a:t>masterzphotois</a:t>
            </a:r>
            <a:endParaRPr lang="en-GB" sz="1000"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734453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1855FA-1B83-77E5-40DF-79DEC49F51A6}"/>
              </a:ext>
            </a:extLst>
          </p:cNvPr>
          <p:cNvSpPr>
            <a:spLocks noGrp="1"/>
          </p:cNvSpPr>
          <p:nvPr>
            <p:ph idx="1"/>
          </p:nvPr>
        </p:nvSpPr>
        <p:spPr>
          <a:xfrm>
            <a:off x="4810259" y="649480"/>
            <a:ext cx="6555347" cy="5546047"/>
          </a:xfrm>
        </p:spPr>
        <p:txBody>
          <a:bodyPr anchor="ctr">
            <a:normAutofit/>
          </a:bodyPr>
          <a:lstStyle/>
          <a:p>
            <a:pPr marL="0" indent="0" algn="ctr">
              <a:buNone/>
            </a:pPr>
            <a:r>
              <a:rPr lang="en-GB" dirty="0">
                <a:latin typeface="Verdana" panose="020B0604030504040204" pitchFamily="34" charset="0"/>
                <a:ea typeface="Verdana" panose="020B0604030504040204" pitchFamily="34" charset="0"/>
                <a:cs typeface="Verdana" panose="020B0604030504040204" pitchFamily="34" charset="0"/>
              </a:rPr>
              <a:t>How does AFL aid pupil progression?</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AFL is key to pupil progression by continually supporting them.</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AFL can be used to aid pupil progression by recognising the gaps in the children's knowledge and understanding through questioning, teacher, self and peer feedback (Black and Wiliam, 1998)</a:t>
            </a:r>
          </a:p>
          <a:p>
            <a:pPr marL="0" indent="0" algn="ctr">
              <a:buNone/>
            </a:pPr>
            <a:endParaRPr lang="en-GB" sz="2000" dirty="0"/>
          </a:p>
        </p:txBody>
      </p:sp>
      <p:pic>
        <p:nvPicPr>
          <p:cNvPr id="4" name="Picture 2" descr="Progress Student: Over 11,666 Royalty-Free Licensable Stock Illustrations &amp;  Drawings | Shutterstock">
            <a:extLst>
              <a:ext uri="{FF2B5EF4-FFF2-40B4-BE49-F238E27FC236}">
                <a16:creationId xmlns:a16="http://schemas.microsoft.com/office/drawing/2014/main" id="{9D951BAD-5816-065E-2241-E17E461666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02" r="10544" b="8159"/>
          <a:stretch/>
        </p:blipFill>
        <p:spPr bwMode="auto">
          <a:xfrm>
            <a:off x="346015" y="2167870"/>
            <a:ext cx="3554958" cy="250197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DC96089-4383-116C-0C18-86334ED074B4}"/>
              </a:ext>
            </a:extLst>
          </p:cNvPr>
          <p:cNvSpPr txBox="1"/>
          <p:nvPr/>
        </p:nvSpPr>
        <p:spPr>
          <a:xfrm>
            <a:off x="1448441" y="4809186"/>
            <a:ext cx="1435100" cy="372051"/>
          </a:xfrm>
          <a:prstGeom prst="rect">
            <a:avLst/>
          </a:prstGeom>
          <a:noFill/>
        </p:spPr>
        <p:txBody>
          <a:bodyPr wrap="square" rtlCol="0">
            <a:spAutoFit/>
          </a:bodyPr>
          <a:lstStyle/>
          <a:p>
            <a:r>
              <a:rPr lang="en-GB" dirty="0">
                <a:solidFill>
                  <a:schemeClr val="bg1"/>
                </a:solidFill>
                <a:latin typeface="Verdana" panose="020B0604030504040204" pitchFamily="34" charset="0"/>
                <a:ea typeface="Verdana" panose="020B0604030504040204" pitchFamily="34" charset="0"/>
                <a:cs typeface="Verdana" panose="020B0604030504040204" pitchFamily="34" charset="0"/>
              </a:rPr>
              <a:t>@FGC</a:t>
            </a:r>
          </a:p>
        </p:txBody>
      </p:sp>
    </p:spTree>
    <p:extLst>
      <p:ext uri="{BB962C8B-B14F-4D97-AF65-F5344CB8AC3E}">
        <p14:creationId xmlns:p14="http://schemas.microsoft.com/office/powerpoint/2010/main" val="2801164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3E6041-C74F-5F25-8913-A5796F263E9A}"/>
              </a:ext>
            </a:extLst>
          </p:cNvPr>
          <p:cNvSpPr>
            <a:spLocks noGrp="1"/>
          </p:cNvSpPr>
          <p:nvPr>
            <p:ph idx="1"/>
          </p:nvPr>
        </p:nvSpPr>
        <p:spPr>
          <a:xfrm>
            <a:off x="4810259" y="649480"/>
            <a:ext cx="6555347" cy="5546047"/>
          </a:xfrm>
        </p:spPr>
        <p:txBody>
          <a:bodyPr anchor="ctr">
            <a:normAutofit/>
          </a:bodyPr>
          <a:lstStyle/>
          <a:p>
            <a:pPr marL="0" indent="0" algn="ctr">
              <a:buNone/>
            </a:pP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Challenges to AFL</a:t>
            </a: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Relies on successful application (Hattie,2009)</a:t>
            </a: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Can be time consuming </a:t>
            </a: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Large class sizes</a:t>
            </a: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Children not engaging </a:t>
            </a: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Balancing formative assessment with summative assessment </a:t>
            </a:r>
          </a:p>
          <a:p>
            <a:pPr>
              <a:lnSpc>
                <a:spcPct val="90000"/>
              </a:lnSpc>
            </a:pPr>
            <a:endPar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Popham (2008) says that constantly being assessed could lead to assessment overload for both teachers and pupils</a:t>
            </a:r>
          </a:p>
          <a:p>
            <a:pPr marL="0" indent="0" algn="ctr">
              <a:buNone/>
            </a:pPr>
            <a:endParaRPr lang="en-GB" dirty="0"/>
          </a:p>
        </p:txBody>
      </p:sp>
      <p:pic>
        <p:nvPicPr>
          <p:cNvPr id="4" name="Picture 4" descr="Challenge Stock Illustrations – 417,895 Challenge Stock Illustrations,  Vectors &amp; Clipart - Dreamstime">
            <a:extLst>
              <a:ext uri="{FF2B5EF4-FFF2-40B4-BE49-F238E27FC236}">
                <a16:creationId xmlns:a16="http://schemas.microsoft.com/office/drawing/2014/main" id="{DFE9E0D7-3326-ED0F-7495-EA2A8880B410}"/>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bwMode="auto">
          <a:xfrm>
            <a:off x="222682" y="1828800"/>
            <a:ext cx="3678292" cy="316333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71705C9-C895-662E-6303-A35E54D670DF}"/>
              </a:ext>
            </a:extLst>
          </p:cNvPr>
          <p:cNvSpPr txBox="1"/>
          <p:nvPr/>
        </p:nvSpPr>
        <p:spPr>
          <a:xfrm>
            <a:off x="826394" y="4884695"/>
            <a:ext cx="3048000" cy="369332"/>
          </a:xfrm>
          <a:prstGeom prst="rect">
            <a:avLst/>
          </a:prstGeom>
          <a:noFill/>
        </p:spPr>
        <p:txBody>
          <a:bodyPr wrap="square" rtlCol="0">
            <a:spAutoFit/>
          </a:bodyPr>
          <a:lstStyle/>
          <a:p>
            <a:r>
              <a:rPr lang="en-GB" i="0" u="none" strike="noStrike" dirty="0">
                <a:solidFill>
                  <a:schemeClr val="bg1"/>
                </a:solidFill>
                <a:effectLst/>
                <a:latin typeface="Verdana" panose="020B0604030504040204" pitchFamily="34" charset="0"/>
                <a:ea typeface="Verdana" panose="020B0604030504040204" pitchFamily="34" charset="0"/>
                <a:cs typeface="Verdana" panose="020B0604030504040204" pitchFamily="34" charset="0"/>
              </a:rPr>
              <a:t>@Nasir1164</a:t>
            </a:r>
            <a:endParaRPr lang="en-GB" dirty="0">
              <a:solidFill>
                <a:schemeClr val="bg1"/>
              </a:solidFill>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787561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2A903B-7019-8D3C-1765-18668609DF91}"/>
              </a:ext>
            </a:extLst>
          </p:cNvPr>
          <p:cNvSpPr>
            <a:spLocks noGrp="1"/>
          </p:cNvSpPr>
          <p:nvPr>
            <p:ph idx="1"/>
          </p:nvPr>
        </p:nvSpPr>
        <p:spPr>
          <a:xfrm>
            <a:off x="6920776" y="-288004"/>
            <a:ext cx="5224884" cy="5546047"/>
          </a:xfrm>
        </p:spPr>
        <p:txBody>
          <a:bodyPr anchor="ctr">
            <a:normAutofit/>
          </a:bodyPr>
          <a:lstStyle/>
          <a:p>
            <a:pPr marL="0" indent="0" algn="ctr">
              <a:buNone/>
            </a:pP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The lesson</a:t>
            </a:r>
          </a:p>
          <a:p>
            <a:pPr marL="0" indent="0" algn="ctr">
              <a:buNone/>
            </a:pPr>
            <a:endParaRPr lang="en-GB"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Maths and numeracy AOLE.</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Principles of progression (Welsh Government 2021)</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Activate prior knowledge Piaget (1973) and Vygotsky (1978)  </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Live marking </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Blooket </a:t>
            </a:r>
          </a:p>
          <a:p>
            <a:pPr marL="0" indent="0">
              <a:buNone/>
            </a:pPr>
            <a:endParaRPr lang="en-GB" sz="2000" dirty="0"/>
          </a:p>
        </p:txBody>
      </p:sp>
      <p:pic>
        <p:nvPicPr>
          <p:cNvPr id="2" name="Picture 1">
            <a:extLst>
              <a:ext uri="{FF2B5EF4-FFF2-40B4-BE49-F238E27FC236}">
                <a16:creationId xmlns:a16="http://schemas.microsoft.com/office/drawing/2014/main" id="{DE060C52-8EAD-01EE-618B-C970145E4186}"/>
              </a:ext>
            </a:extLst>
          </p:cNvPr>
          <p:cNvPicPr>
            <a:picLocks noChangeAspect="1"/>
          </p:cNvPicPr>
          <p:nvPr/>
        </p:nvPicPr>
        <p:blipFill>
          <a:blip r:embed="rId3"/>
          <a:stretch>
            <a:fillRect/>
          </a:stretch>
        </p:blipFill>
        <p:spPr>
          <a:xfrm>
            <a:off x="-98854" y="10138"/>
            <a:ext cx="6772685" cy="6959073"/>
          </a:xfrm>
          <a:prstGeom prst="rect">
            <a:avLst/>
          </a:prstGeom>
        </p:spPr>
      </p:pic>
      <p:pic>
        <p:nvPicPr>
          <p:cNvPr id="5" name="Picture 4" descr="Maths Clipart Transparent PNG Hd, Math Clipart Cartoon Style Math Clipart, Math  Clipart, Math Clip Art, Clipart PNG Image For Free Download">
            <a:extLst>
              <a:ext uri="{FF2B5EF4-FFF2-40B4-BE49-F238E27FC236}">
                <a16:creationId xmlns:a16="http://schemas.microsoft.com/office/drawing/2014/main" id="{0CEA5DCE-44C4-CDD6-C997-C1593F82CFBF}"/>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8750" r="92083">
                        <a14:foregroundMark x1="19167" y1="51667" x2="28750" y2="53500"/>
                        <a14:foregroundMark x1="28750" y1="53500" x2="40667" y2="60250"/>
                        <a14:foregroundMark x1="40667" y1="60250" x2="47667" y2="68083"/>
                        <a14:foregroundMark x1="47667" y1="68083" x2="48000" y2="69000"/>
                        <a14:foregroundMark x1="19667" y1="60750" x2="26500" y2="57750"/>
                        <a14:foregroundMark x1="26500" y1="57750" x2="26417" y2="50667"/>
                        <a14:foregroundMark x1="26417" y1="50667" x2="30333" y2="63500"/>
                        <a14:foregroundMark x1="30333" y1="63500" x2="26417" y2="75250"/>
                        <a14:foregroundMark x1="26417" y1="75250" x2="27500" y2="65583"/>
                        <a14:foregroundMark x1="27500" y1="65583" x2="33083" y2="69667"/>
                        <a14:foregroundMark x1="33083" y1="69667" x2="38833" y2="63917"/>
                        <a14:foregroundMark x1="38833" y1="63917" x2="42500" y2="70083"/>
                        <a14:foregroundMark x1="42500" y1="70083" x2="51250" y2="68667"/>
                        <a14:foregroundMark x1="51250" y1="68667" x2="48167" y2="66833"/>
                        <a14:foregroundMark x1="34667" y1="53667" x2="31667" y2="50833"/>
                        <a14:foregroundMark x1="31667" y1="50667" x2="26583" y2="44250"/>
                        <a14:foregroundMark x1="26583" y1="44083" x2="24583" y2="40833"/>
                        <a14:foregroundMark x1="14917" y1="54167" x2="8833" y2="57417"/>
                        <a14:foregroundMark x1="21667" y1="45417" x2="23583" y2="43583"/>
                        <a14:foregroundMark x1="24083" y1="41167" x2="24083" y2="43917"/>
                        <a14:foregroundMark x1="24917" y1="42333" x2="21833" y2="43167"/>
                        <a14:foregroundMark x1="70998" y1="41667" x2="78000" y2="36250"/>
                        <a14:foregroundMark x1="66583" y1="45083" x2="70998" y2="41667"/>
                        <a14:foregroundMark x1="78000" y1="36250" x2="78083" y2="36250"/>
                        <a14:foregroundMark x1="89417" y1="54167" x2="92083" y2="52167"/>
                        <a14:foregroundMark x1="70500" y1="41167" x2="70500" y2="41167"/>
                        <a14:foregroundMark x1="79583" y1="68833" x2="79583" y2="68833"/>
                        <a14:foregroundMark x1="76250" y1="83750" x2="76250" y2="83750"/>
                        <a14:foregroundMark x1="67417" y1="76833" x2="75167" y2="77000"/>
                        <a14:foregroundMark x1="75167" y1="77000" x2="85000" y2="80333"/>
                        <a14:foregroundMark x1="16667" y1="70417" x2="25083" y2="75167"/>
                        <a14:foregroundMark x1="25083" y1="75167" x2="17833" y2="78000"/>
                        <a14:foregroundMark x1="17833" y1="78000" x2="16833" y2="80167"/>
                        <a14:backgroundMark x1="70000" y1="41667" x2="70000" y2="41667"/>
                      </a14:backgroundRemoval>
                    </a14:imgEffect>
                  </a14:imgLayer>
                </a14:imgProps>
              </a:ext>
              <a:ext uri="{28A0092B-C50C-407E-A947-70E740481C1C}">
                <a14:useLocalDpi xmlns:a14="http://schemas.microsoft.com/office/drawing/2010/main" val="0"/>
              </a:ext>
            </a:extLst>
          </a:blip>
          <a:stretch>
            <a:fillRect/>
          </a:stretch>
        </p:blipFill>
        <p:spPr bwMode="auto">
          <a:xfrm>
            <a:off x="8136871" y="3571103"/>
            <a:ext cx="2792695" cy="27926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AED24FB-B8F3-EE19-45A6-A9C0B39287B0}"/>
              </a:ext>
            </a:extLst>
          </p:cNvPr>
          <p:cNvSpPr txBox="1"/>
          <p:nvPr/>
        </p:nvSpPr>
        <p:spPr>
          <a:xfrm>
            <a:off x="8623300" y="6032500"/>
            <a:ext cx="2197100" cy="369332"/>
          </a:xfrm>
          <a:prstGeom prst="rect">
            <a:avLst/>
          </a:prstGeom>
          <a:noFill/>
        </p:spPr>
        <p:txBody>
          <a:bodyPr wrap="square" rtlCol="0">
            <a:spAutoFit/>
          </a:bodyPr>
          <a:lstStyle/>
          <a:p>
            <a:r>
              <a:rPr lang="en-GB" dirty="0">
                <a:latin typeface="Verdana" panose="020B0604030504040204" pitchFamily="34" charset="0"/>
                <a:ea typeface="Verdana" panose="020B0604030504040204" pitchFamily="34" charset="0"/>
                <a:cs typeface="Verdana" panose="020B0604030504040204" pitchFamily="34" charset="0"/>
              </a:rPr>
              <a:t>@</a:t>
            </a:r>
            <a:r>
              <a:rPr lang="en-GB" i="0" u="none" strike="noStrike" dirty="0" err="1">
                <a:solidFill>
                  <a:srgbClr val="333333"/>
                </a:solidFill>
                <a:effectLst/>
                <a:latin typeface="Verdana" panose="020B0604030504040204" pitchFamily="34" charset="0"/>
                <a:ea typeface="Verdana" panose="020B0604030504040204" pitchFamily="34" charset="0"/>
                <a:cs typeface="Verdana" panose="020B0604030504040204" pitchFamily="34" charset="0"/>
              </a:rPr>
              <a:t>Pngtree</a:t>
            </a:r>
            <a:endParaRPr lang="en-GB"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1298066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2A903B-7019-8D3C-1765-18668609DF91}"/>
              </a:ext>
            </a:extLst>
          </p:cNvPr>
          <p:cNvSpPr>
            <a:spLocks noGrp="1"/>
          </p:cNvSpPr>
          <p:nvPr>
            <p:ph idx="1"/>
          </p:nvPr>
        </p:nvSpPr>
        <p:spPr>
          <a:xfrm>
            <a:off x="6920776" y="-288004"/>
            <a:ext cx="5224884" cy="5546047"/>
          </a:xfrm>
        </p:spPr>
        <p:txBody>
          <a:bodyPr anchor="ctr">
            <a:normAutofit/>
          </a:bodyPr>
          <a:lstStyle/>
          <a:p>
            <a:pPr marL="0" indent="0" algn="ctr">
              <a:buNone/>
            </a:pP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The lesson</a:t>
            </a:r>
          </a:p>
          <a:p>
            <a:pPr marL="0" indent="0" algn="ctr">
              <a:buNone/>
            </a:pPr>
            <a:endParaRPr lang="en-GB"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Maths and numeracy AOLE.</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Principles of progression (Welsh Government 2021)</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Activate prior knowledge Piaget (1973) and Vygotsky (1978)  </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Live marking </a:t>
            </a:r>
          </a:p>
          <a:p>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Blooket </a:t>
            </a:r>
          </a:p>
          <a:p>
            <a:pPr marL="0" indent="0">
              <a:buNone/>
            </a:pPr>
            <a:endParaRPr lang="en-GB" sz="2000" dirty="0"/>
          </a:p>
        </p:txBody>
      </p:sp>
      <p:pic>
        <p:nvPicPr>
          <p:cNvPr id="2" name="Picture 1">
            <a:extLst>
              <a:ext uri="{FF2B5EF4-FFF2-40B4-BE49-F238E27FC236}">
                <a16:creationId xmlns:a16="http://schemas.microsoft.com/office/drawing/2014/main" id="{DE060C52-8EAD-01EE-618B-C970145E4186}"/>
              </a:ext>
            </a:extLst>
          </p:cNvPr>
          <p:cNvPicPr>
            <a:picLocks noChangeAspect="1"/>
          </p:cNvPicPr>
          <p:nvPr/>
        </p:nvPicPr>
        <p:blipFill>
          <a:blip r:embed="rId3"/>
          <a:stretch>
            <a:fillRect/>
          </a:stretch>
        </p:blipFill>
        <p:spPr>
          <a:xfrm>
            <a:off x="0" y="320078"/>
            <a:ext cx="6541629" cy="6250143"/>
          </a:xfrm>
          <a:prstGeom prst="rect">
            <a:avLst/>
          </a:prstGeom>
        </p:spPr>
      </p:pic>
      <p:pic>
        <p:nvPicPr>
          <p:cNvPr id="5" name="Picture 4" descr="Maths Clipart Transparent PNG Hd, Math Clipart Cartoon Style Math Clipart, Math  Clipart, Math Clip Art, Clipart PNG Image For Free Download">
            <a:extLst>
              <a:ext uri="{FF2B5EF4-FFF2-40B4-BE49-F238E27FC236}">
                <a16:creationId xmlns:a16="http://schemas.microsoft.com/office/drawing/2014/main" id="{0CEA5DCE-44C4-CDD6-C997-C1593F82CFBF}"/>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10000" b="90000" l="8750" r="92083">
                        <a14:foregroundMark x1="19167" y1="51667" x2="28750" y2="53500"/>
                        <a14:foregroundMark x1="28750" y1="53500" x2="40667" y2="60250"/>
                        <a14:foregroundMark x1="40667" y1="60250" x2="47667" y2="68083"/>
                        <a14:foregroundMark x1="47667" y1="68083" x2="48000" y2="69000"/>
                        <a14:foregroundMark x1="19667" y1="60750" x2="26500" y2="57750"/>
                        <a14:foregroundMark x1="26500" y1="57750" x2="26417" y2="50667"/>
                        <a14:foregroundMark x1="26417" y1="50667" x2="30333" y2="63500"/>
                        <a14:foregroundMark x1="30333" y1="63500" x2="26417" y2="75250"/>
                        <a14:foregroundMark x1="26417" y1="75250" x2="27500" y2="65583"/>
                        <a14:foregroundMark x1="27500" y1="65583" x2="33083" y2="69667"/>
                        <a14:foregroundMark x1="33083" y1="69667" x2="38833" y2="63917"/>
                        <a14:foregroundMark x1="38833" y1="63917" x2="42500" y2="70083"/>
                        <a14:foregroundMark x1="42500" y1="70083" x2="51250" y2="68667"/>
                        <a14:foregroundMark x1="51250" y1="68667" x2="48167" y2="66833"/>
                        <a14:foregroundMark x1="34667" y1="53667" x2="31667" y2="50833"/>
                        <a14:foregroundMark x1="31667" y1="50667" x2="26583" y2="44250"/>
                        <a14:foregroundMark x1="26583" y1="44083" x2="24583" y2="40833"/>
                        <a14:foregroundMark x1="14917" y1="54167" x2="8833" y2="57417"/>
                        <a14:foregroundMark x1="21667" y1="45417" x2="23583" y2="43583"/>
                        <a14:foregroundMark x1="24083" y1="41167" x2="24083" y2="43917"/>
                        <a14:foregroundMark x1="24917" y1="42333" x2="21833" y2="43167"/>
                        <a14:foregroundMark x1="70998" y1="41667" x2="78000" y2="36250"/>
                        <a14:foregroundMark x1="66583" y1="45083" x2="70998" y2="41667"/>
                        <a14:foregroundMark x1="78000" y1="36250" x2="78083" y2="36250"/>
                        <a14:foregroundMark x1="89417" y1="54167" x2="92083" y2="52167"/>
                        <a14:foregroundMark x1="70500" y1="41167" x2="70500" y2="41167"/>
                        <a14:foregroundMark x1="79583" y1="68833" x2="79583" y2="68833"/>
                        <a14:foregroundMark x1="76250" y1="83750" x2="76250" y2="83750"/>
                        <a14:foregroundMark x1="67417" y1="76833" x2="75167" y2="77000"/>
                        <a14:foregroundMark x1="75167" y1="77000" x2="85000" y2="80333"/>
                        <a14:foregroundMark x1="16667" y1="70417" x2="25083" y2="75167"/>
                        <a14:foregroundMark x1="25083" y1="75167" x2="17833" y2="78000"/>
                        <a14:foregroundMark x1="17833" y1="78000" x2="16833" y2="80167"/>
                        <a14:backgroundMark x1="70000" y1="41667" x2="70000" y2="41667"/>
                      </a14:backgroundRemoval>
                    </a14:imgEffect>
                  </a14:imgLayer>
                </a14:imgProps>
              </a:ext>
              <a:ext uri="{28A0092B-C50C-407E-A947-70E740481C1C}">
                <a14:useLocalDpi xmlns:a14="http://schemas.microsoft.com/office/drawing/2010/main" val="0"/>
              </a:ext>
            </a:extLst>
          </a:blip>
          <a:stretch>
            <a:fillRect/>
          </a:stretch>
        </p:blipFill>
        <p:spPr bwMode="auto">
          <a:xfrm>
            <a:off x="8136871" y="3571103"/>
            <a:ext cx="2792695" cy="279269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9F5A5F7-A921-0D53-CE35-C45FE62A0BA5}"/>
              </a:ext>
            </a:extLst>
          </p:cNvPr>
          <p:cNvPicPr>
            <a:picLocks noChangeAspect="1"/>
          </p:cNvPicPr>
          <p:nvPr/>
        </p:nvPicPr>
        <p:blipFill>
          <a:blip r:embed="rId6"/>
          <a:stretch>
            <a:fillRect/>
          </a:stretch>
        </p:blipFill>
        <p:spPr>
          <a:xfrm>
            <a:off x="6416167" y="320078"/>
            <a:ext cx="5691848" cy="6282442"/>
          </a:xfrm>
          <a:prstGeom prst="rect">
            <a:avLst/>
          </a:prstGeom>
        </p:spPr>
      </p:pic>
    </p:spTree>
    <p:extLst>
      <p:ext uri="{BB962C8B-B14F-4D97-AF65-F5344CB8AC3E}">
        <p14:creationId xmlns:p14="http://schemas.microsoft.com/office/powerpoint/2010/main" val="1847624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82BAC5-9E6A-B662-5FB3-1602932A6244}"/>
              </a:ext>
            </a:extLst>
          </p:cNvPr>
          <p:cNvSpPr>
            <a:spLocks noGrp="1"/>
          </p:cNvSpPr>
          <p:nvPr>
            <p:ph idx="1"/>
          </p:nvPr>
        </p:nvSpPr>
        <p:spPr>
          <a:xfrm>
            <a:off x="5329243" y="286173"/>
            <a:ext cx="6555347" cy="5546047"/>
          </a:xfrm>
        </p:spPr>
        <p:txBody>
          <a:bodyPr anchor="ctr">
            <a:normAutofit/>
          </a:bodyPr>
          <a:lstStyle/>
          <a:p>
            <a:pPr marL="0" indent="0" algn="ctr">
              <a:buNone/>
            </a:pPr>
            <a:r>
              <a:rPr lang="en-GB" dirty="0">
                <a:solidFill>
                  <a:schemeClr val="tx1"/>
                </a:solidFill>
                <a:latin typeface="Verdana" panose="020B0604030504040204" pitchFamily="34" charset="0"/>
                <a:ea typeface="Verdana" panose="020B0604030504040204" pitchFamily="34" charset="0"/>
                <a:cs typeface="Verdana" panose="020B0604030504040204" pitchFamily="34" charset="0"/>
              </a:rPr>
              <a:t>Live marking</a:t>
            </a:r>
          </a:p>
          <a:p>
            <a:pPr marL="0" indent="0">
              <a:lnSpc>
                <a:spcPct val="90000"/>
              </a:lnSpc>
              <a:buNone/>
            </a:pPr>
            <a:r>
              <a:rPr lang="en-GB" sz="1800" u="sng" dirty="0">
                <a:solidFill>
                  <a:schemeClr val="tx1"/>
                </a:solidFill>
                <a:latin typeface="Verdana" panose="020B0604030504040204" pitchFamily="34" charset="0"/>
                <a:ea typeface="Verdana" panose="020B0604030504040204" pitchFamily="34" charset="0"/>
                <a:cs typeface="Verdana" panose="020B0604030504040204" pitchFamily="34" charset="0"/>
              </a:rPr>
              <a:t>Benefits</a:t>
            </a: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 </a:t>
            </a: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Instant feedback. Black and Wiliam (1998), </a:t>
            </a:r>
            <a:r>
              <a:rPr lang="en-GB" sz="1800" b="0" i="0" u="none" strike="noStrike" dirty="0">
                <a:solidFill>
                  <a:schemeClr val="tx1"/>
                </a:solidFill>
                <a:effectLst/>
                <a:latin typeface="Verdana" panose="020B0604030504040204" pitchFamily="34" charset="0"/>
                <a:ea typeface="Verdana" panose="020B0604030504040204" pitchFamily="34" charset="0"/>
                <a:cs typeface="Verdana" panose="020B0604030504040204" pitchFamily="34" charset="0"/>
              </a:rPr>
              <a:t>Goldacre (2008), Hattie (2009)</a:t>
            </a: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Time effective </a:t>
            </a: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Engagement levels </a:t>
            </a:r>
          </a:p>
          <a:p>
            <a:pPr>
              <a:lnSpc>
                <a:spcPct val="90000"/>
              </a:lnSpc>
            </a:pPr>
            <a:r>
              <a:rPr lang="en-GB" sz="1800" dirty="0">
                <a:latin typeface="Verdana" panose="020B0604030504040204" pitchFamily="34" charset="0"/>
                <a:ea typeface="Verdana" panose="020B0604030504040204" pitchFamily="34" charset="0"/>
                <a:cs typeface="Verdana" panose="020B0604030504040204" pitchFamily="34" charset="0"/>
              </a:rPr>
              <a:t>Encourages children reflection</a:t>
            </a:r>
          </a:p>
          <a:p>
            <a:pPr>
              <a:lnSpc>
                <a:spcPct val="90000"/>
              </a:lnSpc>
            </a:pPr>
            <a:r>
              <a:rPr lang="en-GB" sz="1800" dirty="0">
                <a:latin typeface="Verdana" panose="020B0604030504040204" pitchFamily="34" charset="0"/>
                <a:ea typeface="Verdana" panose="020B0604030504040204" pitchFamily="34" charset="0"/>
                <a:cs typeface="Verdana" panose="020B0604030504040204" pitchFamily="34" charset="0"/>
              </a:rPr>
              <a:t>Increases teacher- children interaction </a:t>
            </a:r>
            <a:endPar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pPr>
              <a:lnSpc>
                <a:spcPct val="90000"/>
              </a:lnSpc>
            </a:pPr>
            <a:endPar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pPr marL="0" indent="0">
              <a:lnSpc>
                <a:spcPct val="90000"/>
              </a:lnSpc>
              <a:buNone/>
            </a:pPr>
            <a:r>
              <a:rPr lang="en-GB" sz="1800" u="sng" dirty="0">
                <a:solidFill>
                  <a:schemeClr val="tx1"/>
                </a:solidFill>
                <a:latin typeface="Verdana" panose="020B0604030504040204" pitchFamily="34" charset="0"/>
                <a:ea typeface="Verdana" panose="020B0604030504040204" pitchFamily="34" charset="0"/>
                <a:cs typeface="Verdana" panose="020B0604030504040204" pitchFamily="34" charset="0"/>
              </a:rPr>
              <a:t>Challenges</a:t>
            </a: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 </a:t>
            </a: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Quality v quantity (Popham, 2008) and (Wiliam, 2011)</a:t>
            </a:r>
          </a:p>
          <a:p>
            <a:pPr>
              <a:lnSpc>
                <a:spcPct val="90000"/>
              </a:lnSpc>
            </a:pPr>
            <a:r>
              <a:rPr lang="en-GB" sz="1800" dirty="0">
                <a:solidFill>
                  <a:schemeClr val="tx1"/>
                </a:solidFill>
                <a:latin typeface="Verdana" panose="020B0604030504040204" pitchFamily="34" charset="0"/>
                <a:ea typeface="Verdana" panose="020B0604030504040204" pitchFamily="34" charset="0"/>
                <a:cs typeface="Verdana" panose="020B0604030504040204" pitchFamily="34" charset="0"/>
              </a:rPr>
              <a:t>Important to have a balance between live marking and traditional marking.</a:t>
            </a:r>
          </a:p>
          <a:p>
            <a:pPr marL="0" indent="0">
              <a:buNone/>
            </a:pP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13" name="TextBox 12">
            <a:extLst>
              <a:ext uri="{FF2B5EF4-FFF2-40B4-BE49-F238E27FC236}">
                <a16:creationId xmlns:a16="http://schemas.microsoft.com/office/drawing/2014/main" id="{950D3C63-18F7-D9DD-0B73-0FC639E5CA03}"/>
              </a:ext>
            </a:extLst>
          </p:cNvPr>
          <p:cNvSpPr txBox="1"/>
          <p:nvPr/>
        </p:nvSpPr>
        <p:spPr>
          <a:xfrm>
            <a:off x="1248089" y="121780"/>
            <a:ext cx="2789738" cy="369332"/>
          </a:xfrm>
          <a:prstGeom prst="rect">
            <a:avLst/>
          </a:prstGeom>
          <a:noFill/>
        </p:spPr>
        <p:txBody>
          <a:bodyPr wrap="none" rtlCol="0">
            <a:spAutoFit/>
          </a:bodyPr>
          <a:lstStyle/>
          <a:p>
            <a:r>
              <a:rPr lang="en-GB" dirty="0">
                <a:solidFill>
                  <a:schemeClr val="bg1"/>
                </a:solidFill>
              </a:rPr>
              <a:t>Live marking in main body.</a:t>
            </a:r>
          </a:p>
        </p:txBody>
      </p:sp>
      <p:sp>
        <p:nvSpPr>
          <p:cNvPr id="19" name="TextBox 18">
            <a:extLst>
              <a:ext uri="{FF2B5EF4-FFF2-40B4-BE49-F238E27FC236}">
                <a16:creationId xmlns:a16="http://schemas.microsoft.com/office/drawing/2014/main" id="{5369F043-D3D2-6342-193E-2B855F751065}"/>
              </a:ext>
            </a:extLst>
          </p:cNvPr>
          <p:cNvSpPr txBox="1"/>
          <p:nvPr/>
        </p:nvSpPr>
        <p:spPr>
          <a:xfrm>
            <a:off x="270201" y="6324278"/>
            <a:ext cx="2494209" cy="369332"/>
          </a:xfrm>
          <a:prstGeom prst="rect">
            <a:avLst/>
          </a:prstGeom>
          <a:noFill/>
        </p:spPr>
        <p:txBody>
          <a:bodyPr wrap="none" rtlCol="0">
            <a:spAutoFit/>
          </a:bodyPr>
          <a:lstStyle/>
          <a:p>
            <a:r>
              <a:rPr lang="en-GB" dirty="0">
                <a:solidFill>
                  <a:schemeClr val="bg1"/>
                </a:solidFill>
              </a:rPr>
              <a:t>Live marking in plenary.</a:t>
            </a:r>
          </a:p>
        </p:txBody>
      </p:sp>
      <p:pic>
        <p:nvPicPr>
          <p:cNvPr id="22" name="Picture 21">
            <a:extLst>
              <a:ext uri="{FF2B5EF4-FFF2-40B4-BE49-F238E27FC236}">
                <a16:creationId xmlns:a16="http://schemas.microsoft.com/office/drawing/2014/main" id="{0990B600-05E3-EF9B-0B3F-06F296875D61}"/>
              </a:ext>
            </a:extLst>
          </p:cNvPr>
          <p:cNvPicPr>
            <a:picLocks noChangeAspect="1"/>
          </p:cNvPicPr>
          <p:nvPr/>
        </p:nvPicPr>
        <p:blipFill>
          <a:blip r:embed="rId3"/>
          <a:stretch>
            <a:fillRect/>
          </a:stretch>
        </p:blipFill>
        <p:spPr>
          <a:xfrm>
            <a:off x="202041" y="674119"/>
            <a:ext cx="4616594" cy="5095618"/>
          </a:xfrm>
          <a:prstGeom prst="rect">
            <a:avLst/>
          </a:prstGeom>
        </p:spPr>
      </p:pic>
      <p:cxnSp>
        <p:nvCxnSpPr>
          <p:cNvPr id="15" name="Straight Arrow Connector 14">
            <a:extLst>
              <a:ext uri="{FF2B5EF4-FFF2-40B4-BE49-F238E27FC236}">
                <a16:creationId xmlns:a16="http://schemas.microsoft.com/office/drawing/2014/main" id="{A41785FF-C83B-2DFD-1F7A-001F7B762B16}"/>
              </a:ext>
            </a:extLst>
          </p:cNvPr>
          <p:cNvCxnSpPr>
            <a:cxnSpLocks/>
          </p:cNvCxnSpPr>
          <p:nvPr/>
        </p:nvCxnSpPr>
        <p:spPr>
          <a:xfrm flipH="1">
            <a:off x="1909430" y="5348046"/>
            <a:ext cx="1986768" cy="106837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6" name="Straight Arrow Connector 5">
            <a:extLst>
              <a:ext uri="{FF2B5EF4-FFF2-40B4-BE49-F238E27FC236}">
                <a16:creationId xmlns:a16="http://schemas.microsoft.com/office/drawing/2014/main" id="{05D12AE6-7499-EF76-E7D6-9F4B0E61F553}"/>
              </a:ext>
            </a:extLst>
          </p:cNvPr>
          <p:cNvCxnSpPr>
            <a:cxnSpLocks/>
          </p:cNvCxnSpPr>
          <p:nvPr/>
        </p:nvCxnSpPr>
        <p:spPr>
          <a:xfrm flipH="1" flipV="1">
            <a:off x="2578498" y="582350"/>
            <a:ext cx="1729529" cy="2562452"/>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975145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1D34EA-8F74-BAC8-6C81-3A8D098613D8}"/>
              </a:ext>
            </a:extLst>
          </p:cNvPr>
          <p:cNvSpPr>
            <a:spLocks noGrp="1"/>
          </p:cNvSpPr>
          <p:nvPr>
            <p:ph idx="1"/>
          </p:nvPr>
        </p:nvSpPr>
        <p:spPr>
          <a:xfrm>
            <a:off x="4835711" y="511388"/>
            <a:ext cx="6555347" cy="5546047"/>
          </a:xfrm>
        </p:spPr>
        <p:txBody>
          <a:bodyPr anchor="ctr">
            <a:normAutofit/>
          </a:bodyPr>
          <a:lstStyle/>
          <a:p>
            <a:pPr marL="0" indent="0" algn="ctr">
              <a:buNone/>
            </a:pPr>
            <a:r>
              <a:rPr lang="en-GB" dirty="0">
                <a:latin typeface="Verdana" panose="020B0604030504040204" pitchFamily="34" charset="0"/>
                <a:ea typeface="Verdana" panose="020B0604030504040204" pitchFamily="34" charset="0"/>
                <a:cs typeface="Verdana" panose="020B0604030504040204" pitchFamily="34" charset="0"/>
              </a:rPr>
              <a:t>Blooket</a:t>
            </a:r>
          </a:p>
          <a:p>
            <a:pPr marL="0" indent="0">
              <a:buNone/>
            </a:pPr>
            <a:r>
              <a:rPr lang="en-GB" sz="1800" u="sng" dirty="0">
                <a:latin typeface="Verdana" panose="020B0604030504040204" pitchFamily="34" charset="0"/>
                <a:ea typeface="Verdana" panose="020B0604030504040204" pitchFamily="34" charset="0"/>
                <a:cs typeface="Verdana" panose="020B0604030504040204" pitchFamily="34" charset="0"/>
              </a:rPr>
              <a:t>Benefits</a:t>
            </a:r>
            <a:r>
              <a:rPr lang="en-GB" sz="1800" dirty="0">
                <a:latin typeface="Verdana" panose="020B0604030504040204" pitchFamily="34" charset="0"/>
                <a:ea typeface="Verdana" panose="020B0604030504040204" pitchFamily="34" charset="0"/>
                <a:cs typeface="Verdana" panose="020B0604030504040204" pitchFamily="34" charset="0"/>
              </a:rPr>
              <a:t> </a:t>
            </a:r>
          </a:p>
          <a:p>
            <a:r>
              <a:rPr lang="en-GB" sz="1800" dirty="0">
                <a:latin typeface="Verdana" panose="020B0604030504040204" pitchFamily="34" charset="0"/>
                <a:ea typeface="Verdana" panose="020B0604030504040204" pitchFamily="34" charset="0"/>
                <a:cs typeface="Verdana" panose="020B0604030504040204" pitchFamily="34" charset="0"/>
              </a:rPr>
              <a:t>Online learning game</a:t>
            </a:r>
          </a:p>
          <a:p>
            <a:r>
              <a:rPr lang="en-GB" sz="1800" dirty="0">
                <a:latin typeface="Verdana" panose="020B0604030504040204" pitchFamily="34" charset="0"/>
                <a:ea typeface="Verdana" panose="020B0604030504040204" pitchFamily="34" charset="0"/>
                <a:cs typeface="Verdana" panose="020B0604030504040204" pitchFamily="34" charset="0"/>
              </a:rPr>
              <a:t>Fun, interactive and engaging</a:t>
            </a:r>
          </a:p>
          <a:p>
            <a:r>
              <a:rPr lang="en-GB" sz="1800" dirty="0">
                <a:latin typeface="Verdana" panose="020B0604030504040204" pitchFamily="34" charset="0"/>
                <a:ea typeface="Verdana" panose="020B0604030504040204" pitchFamily="34" charset="0"/>
                <a:cs typeface="Verdana" panose="020B0604030504040204" pitchFamily="34" charset="0"/>
              </a:rPr>
              <a:t>Gee (2003) and Anderson (2004) both agree that learning through gaming can lead to increased motivation and active learning.  </a:t>
            </a:r>
          </a:p>
          <a:p>
            <a:r>
              <a:rPr lang="en-GB" sz="1800" dirty="0">
                <a:latin typeface="Verdana" panose="020B0604030504040204" pitchFamily="34" charset="0"/>
                <a:ea typeface="Verdana" panose="020B0604030504040204" pitchFamily="34" charset="0"/>
                <a:cs typeface="Verdana" panose="020B0604030504040204" pitchFamily="34" charset="0"/>
              </a:rPr>
              <a:t>Instant feedback </a:t>
            </a:r>
          </a:p>
          <a:p>
            <a:r>
              <a:rPr lang="en-GB" sz="1800" dirty="0">
                <a:latin typeface="Verdana" panose="020B0604030504040204" pitchFamily="34" charset="0"/>
                <a:ea typeface="Verdana" panose="020B0604030504040204" pitchFamily="34" charset="0"/>
                <a:cs typeface="Verdana" panose="020B0604030504040204" pitchFamily="34" charset="0"/>
              </a:rPr>
              <a:t>Differentiation </a:t>
            </a:r>
          </a:p>
          <a:p>
            <a:r>
              <a:rPr lang="en-GB" sz="1800" dirty="0">
                <a:latin typeface="Verdana" panose="020B0604030504040204" pitchFamily="34" charset="0"/>
                <a:ea typeface="Verdana" panose="020B0604030504040204" pitchFamily="34" charset="0"/>
                <a:cs typeface="Verdana" panose="020B0604030504040204" pitchFamily="34" charset="0"/>
              </a:rPr>
              <a:t>Collaboration/peer learning </a:t>
            </a:r>
          </a:p>
          <a:p>
            <a:endParaRPr lang="en-GB" sz="1800" dirty="0">
              <a:latin typeface="Verdana" panose="020B0604030504040204" pitchFamily="34" charset="0"/>
              <a:ea typeface="Verdana" panose="020B0604030504040204" pitchFamily="34" charset="0"/>
              <a:cs typeface="Verdana" panose="020B0604030504040204" pitchFamily="34" charset="0"/>
            </a:endParaRPr>
          </a:p>
          <a:p>
            <a:pPr marL="0" indent="0">
              <a:buNone/>
            </a:pPr>
            <a:r>
              <a:rPr lang="en-GB" sz="1800" u="sng" dirty="0">
                <a:latin typeface="Verdana" panose="020B0604030504040204" pitchFamily="34" charset="0"/>
                <a:ea typeface="Verdana" panose="020B0604030504040204" pitchFamily="34" charset="0"/>
                <a:cs typeface="Verdana" panose="020B0604030504040204" pitchFamily="34" charset="0"/>
              </a:rPr>
              <a:t>Challenges </a:t>
            </a:r>
          </a:p>
          <a:p>
            <a:r>
              <a:rPr lang="en-GB" sz="1800" dirty="0">
                <a:latin typeface="Verdana" panose="020B0604030504040204" pitchFamily="34" charset="0"/>
                <a:ea typeface="Verdana" panose="020B0604030504040204" pitchFamily="34" charset="0"/>
                <a:cs typeface="Verdana" panose="020B0604030504040204" pitchFamily="34" charset="0"/>
              </a:rPr>
              <a:t>Too reliant on games </a:t>
            </a:r>
          </a:p>
          <a:p>
            <a:r>
              <a:rPr lang="en-GB" sz="1800" dirty="0">
                <a:latin typeface="Verdana" panose="020B0604030504040204" pitchFamily="34" charset="0"/>
                <a:ea typeface="Verdana" panose="020B0604030504040204" pitchFamily="34" charset="0"/>
                <a:cs typeface="Verdana" panose="020B0604030504040204" pitchFamily="34" charset="0"/>
              </a:rPr>
              <a:t>Children who struggle to read </a:t>
            </a:r>
          </a:p>
          <a:p>
            <a:pPr marL="0" indent="0">
              <a:buNone/>
            </a:pPr>
            <a:endParaRPr lang="en-GB" sz="2000" u="sng" dirty="0"/>
          </a:p>
        </p:txBody>
      </p:sp>
      <p:pic>
        <p:nvPicPr>
          <p:cNvPr id="1026" name="Picture 2" descr="How to Read Blooket Reports – Blooket">
            <a:extLst>
              <a:ext uri="{FF2B5EF4-FFF2-40B4-BE49-F238E27FC236}">
                <a16:creationId xmlns:a16="http://schemas.microsoft.com/office/drawing/2014/main" id="{0B533EAE-6B5A-7DA0-C380-B3A14ABC58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4319" y="170566"/>
            <a:ext cx="3071036" cy="183244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Gold Quest | Blooket Wiki | Fandom">
            <a:extLst>
              <a:ext uri="{FF2B5EF4-FFF2-40B4-BE49-F238E27FC236}">
                <a16:creationId xmlns:a16="http://schemas.microsoft.com/office/drawing/2014/main" id="{A0A25EA8-B77D-02C4-6CAE-D50DF7ECA8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38570" y="3781289"/>
            <a:ext cx="3055931" cy="183244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5CE0D79-1205-F98E-9E45-059E03E0B9B2}"/>
              </a:ext>
            </a:extLst>
          </p:cNvPr>
          <p:cNvSpPr txBox="1"/>
          <p:nvPr/>
        </p:nvSpPr>
        <p:spPr>
          <a:xfrm>
            <a:off x="1121129" y="6018536"/>
            <a:ext cx="2006831" cy="369332"/>
          </a:xfrm>
          <a:prstGeom prst="rect">
            <a:avLst/>
          </a:prstGeom>
          <a:noFill/>
        </p:spPr>
        <p:txBody>
          <a:bodyPr wrap="none" rtlCol="0">
            <a:spAutoFit/>
          </a:bodyPr>
          <a:lstStyle/>
          <a:p>
            <a:r>
              <a:rPr lang="en-GB" dirty="0">
                <a:solidFill>
                  <a:schemeClr val="bg1"/>
                </a:solidFill>
              </a:rPr>
              <a:t>Blooket in plenary.</a:t>
            </a:r>
          </a:p>
        </p:txBody>
      </p:sp>
      <p:pic>
        <p:nvPicPr>
          <p:cNvPr id="11" name="Picture 10">
            <a:extLst>
              <a:ext uri="{FF2B5EF4-FFF2-40B4-BE49-F238E27FC236}">
                <a16:creationId xmlns:a16="http://schemas.microsoft.com/office/drawing/2014/main" id="{4C55FB12-DBF4-A2F2-3094-BD03C0510C6A}"/>
              </a:ext>
            </a:extLst>
          </p:cNvPr>
          <p:cNvPicPr>
            <a:picLocks noChangeAspect="1"/>
          </p:cNvPicPr>
          <p:nvPr/>
        </p:nvPicPr>
        <p:blipFill>
          <a:blip r:embed="rId5"/>
          <a:stretch>
            <a:fillRect/>
          </a:stretch>
        </p:blipFill>
        <p:spPr>
          <a:xfrm>
            <a:off x="39172" y="190519"/>
            <a:ext cx="4616594" cy="5095618"/>
          </a:xfrm>
          <a:prstGeom prst="rect">
            <a:avLst/>
          </a:prstGeom>
        </p:spPr>
      </p:pic>
      <p:cxnSp>
        <p:nvCxnSpPr>
          <p:cNvPr id="5" name="Straight Arrow Connector 4">
            <a:extLst>
              <a:ext uri="{FF2B5EF4-FFF2-40B4-BE49-F238E27FC236}">
                <a16:creationId xmlns:a16="http://schemas.microsoft.com/office/drawing/2014/main" id="{3CA79FC8-BEBF-73C7-4D27-DAF284CDE739}"/>
              </a:ext>
            </a:extLst>
          </p:cNvPr>
          <p:cNvCxnSpPr>
            <a:cxnSpLocks/>
          </p:cNvCxnSpPr>
          <p:nvPr/>
        </p:nvCxnSpPr>
        <p:spPr>
          <a:xfrm flipH="1">
            <a:off x="2533135" y="4893276"/>
            <a:ext cx="1414008" cy="1034599"/>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2" name="TextBox 1">
            <a:extLst>
              <a:ext uri="{FF2B5EF4-FFF2-40B4-BE49-F238E27FC236}">
                <a16:creationId xmlns:a16="http://schemas.microsoft.com/office/drawing/2014/main" id="{BB1450E6-3283-9475-E22D-6A6BA38795F0}"/>
              </a:ext>
            </a:extLst>
          </p:cNvPr>
          <p:cNvSpPr txBox="1"/>
          <p:nvPr/>
        </p:nvSpPr>
        <p:spPr>
          <a:xfrm>
            <a:off x="10906775" y="2003008"/>
            <a:ext cx="1328455" cy="369332"/>
          </a:xfrm>
          <a:prstGeom prst="rect">
            <a:avLst/>
          </a:prstGeom>
          <a:noFill/>
        </p:spPr>
        <p:txBody>
          <a:bodyPr wrap="square" rtlCol="0">
            <a:spAutoFit/>
          </a:bodyPr>
          <a:lstStyle/>
          <a:p>
            <a:r>
              <a:rPr lang="en-GB" dirty="0">
                <a:latin typeface="Verdana" panose="020B0604030504040204" pitchFamily="34" charset="0"/>
                <a:ea typeface="Verdana" panose="020B0604030504040204" pitchFamily="34" charset="0"/>
                <a:cs typeface="Verdana" panose="020B0604030504040204" pitchFamily="34" charset="0"/>
              </a:rPr>
              <a:t>@Blooket</a:t>
            </a:r>
          </a:p>
        </p:txBody>
      </p:sp>
      <p:sp>
        <p:nvSpPr>
          <p:cNvPr id="4" name="TextBox 3">
            <a:extLst>
              <a:ext uri="{FF2B5EF4-FFF2-40B4-BE49-F238E27FC236}">
                <a16:creationId xmlns:a16="http://schemas.microsoft.com/office/drawing/2014/main" id="{99AF7513-C862-2736-CE87-4C83C5ED434F}"/>
              </a:ext>
            </a:extLst>
          </p:cNvPr>
          <p:cNvSpPr txBox="1"/>
          <p:nvPr/>
        </p:nvSpPr>
        <p:spPr>
          <a:xfrm>
            <a:off x="9658865" y="5706023"/>
            <a:ext cx="2019300" cy="369332"/>
          </a:xfrm>
          <a:prstGeom prst="rect">
            <a:avLst/>
          </a:prstGeom>
          <a:noFill/>
        </p:spPr>
        <p:txBody>
          <a:bodyPr wrap="square" rtlCol="0">
            <a:spAutoFit/>
          </a:bodyPr>
          <a:lstStyle/>
          <a:p>
            <a:r>
              <a:rPr lang="en-GB" i="0" u="none" strike="noStrike" dirty="0">
                <a:effectLst/>
                <a:latin typeface="Verdana" panose="020B0604030504040204" pitchFamily="34" charset="0"/>
                <a:ea typeface="Verdana" panose="020B0604030504040204" pitchFamily="34" charset="0"/>
                <a:cs typeface="Verdana" panose="020B0604030504040204" pitchFamily="34" charset="0"/>
              </a:rPr>
              <a:t>@</a:t>
            </a:r>
            <a:r>
              <a:rPr lang="en-GB" b="0" i="0" u="none" strike="noStrike" dirty="0">
                <a:effectLst/>
                <a:latin typeface="Verdana" panose="020B0604030504040204" pitchFamily="34" charset="0"/>
                <a:ea typeface="Verdana" panose="020B0604030504040204" pitchFamily="34" charset="0"/>
                <a:cs typeface="Verdana" panose="020B0604030504040204" pitchFamily="34" charset="0"/>
              </a:rPr>
              <a:t>Jonah Specht</a:t>
            </a:r>
            <a:endParaRPr lang="en-GB" dirty="0">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336913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22DFD2-ED20-C7FA-DBF6-58F92023D7BD}"/>
              </a:ext>
            </a:extLst>
          </p:cNvPr>
          <p:cNvSpPr>
            <a:spLocks noGrp="1"/>
          </p:cNvSpPr>
          <p:nvPr>
            <p:ph idx="1"/>
          </p:nvPr>
        </p:nvSpPr>
        <p:spPr>
          <a:xfrm>
            <a:off x="4810259" y="649480"/>
            <a:ext cx="6555347" cy="5546047"/>
          </a:xfrm>
        </p:spPr>
        <p:txBody>
          <a:bodyPr anchor="ctr">
            <a:normAutofit/>
          </a:bodyPr>
          <a:lstStyle/>
          <a:p>
            <a:pPr marL="0" indent="0" algn="ctr">
              <a:buNone/>
            </a:pPr>
            <a:r>
              <a:rPr lang="en-GB" dirty="0"/>
              <a:t>Conclusion</a:t>
            </a:r>
          </a:p>
          <a:p>
            <a:r>
              <a:rPr lang="en-GB" sz="1800" dirty="0">
                <a:latin typeface="Verdana" panose="020B0604030504040204" pitchFamily="34" charset="0"/>
                <a:ea typeface="Verdana" panose="020B0604030504040204" pitchFamily="34" charset="0"/>
                <a:cs typeface="Verdana" panose="020B0604030504040204" pitchFamily="34" charset="0"/>
              </a:rPr>
              <a:t>AFL not just a one off but ongoing constantly </a:t>
            </a:r>
          </a:p>
          <a:p>
            <a:r>
              <a:rPr lang="en-GB" sz="1800" dirty="0">
                <a:latin typeface="Verdana" panose="020B0604030504040204" pitchFamily="34" charset="0"/>
                <a:ea typeface="Verdana" panose="020B0604030504040204" pitchFamily="34" charset="0"/>
                <a:cs typeface="Verdana" panose="020B0604030504040204" pitchFamily="34" charset="0"/>
              </a:rPr>
              <a:t>By using AFL into my teaching has brought many benefits for both myself and the children. </a:t>
            </a:r>
          </a:p>
          <a:p>
            <a:r>
              <a:rPr lang="en-GB" sz="1800" dirty="0">
                <a:latin typeface="Verdana" panose="020B0604030504040204" pitchFamily="34" charset="0"/>
                <a:ea typeface="Verdana" panose="020B0604030504040204" pitchFamily="34" charset="0"/>
                <a:cs typeface="Verdana" panose="020B0604030504040204" pitchFamily="34" charset="0"/>
              </a:rPr>
              <a:t>Helped build bridges between myself and children.</a:t>
            </a:r>
          </a:p>
          <a:p>
            <a:r>
              <a:rPr lang="en-GB" sz="1800" dirty="0">
                <a:latin typeface="Verdana" panose="020B0604030504040204" pitchFamily="34" charset="0"/>
                <a:ea typeface="Verdana" panose="020B0604030504040204" pitchFamily="34" charset="0"/>
                <a:cs typeface="Verdana" panose="020B0604030504040204" pitchFamily="34" charset="0"/>
              </a:rPr>
              <a:t>Experienced benefits first hand </a:t>
            </a:r>
          </a:p>
          <a:p>
            <a:pPr marL="0" indent="0">
              <a:buNone/>
            </a:pPr>
            <a:endParaRPr lang="en-GB" sz="1800" dirty="0">
              <a:latin typeface="Verdana" panose="020B0604030504040204" pitchFamily="34" charset="0"/>
              <a:ea typeface="Verdana" panose="020B0604030504040204" pitchFamily="34" charset="0"/>
              <a:cs typeface="Verdana" panose="020B0604030504040204" pitchFamily="34" charset="0"/>
            </a:endParaRPr>
          </a:p>
          <a:p>
            <a:r>
              <a:rPr lang="en-GB" sz="1800" dirty="0">
                <a:latin typeface="Verdana" panose="020B0604030504040204" pitchFamily="34" charset="0"/>
                <a:ea typeface="Verdana" panose="020B0604030504040204" pitchFamily="34" charset="0"/>
                <a:cs typeface="Verdana" panose="020B0604030504040204" pitchFamily="34" charset="0"/>
              </a:rPr>
              <a:t>I would like to see if there are any other online tools for AFL? </a:t>
            </a:r>
          </a:p>
          <a:p>
            <a:r>
              <a:rPr lang="en-GB" sz="1800" dirty="0">
                <a:latin typeface="Verdana" panose="020B0604030504040204" pitchFamily="34" charset="0"/>
                <a:ea typeface="Verdana" panose="020B0604030504040204" pitchFamily="34" charset="0"/>
                <a:cs typeface="Verdana" panose="020B0604030504040204" pitchFamily="34" charset="0"/>
              </a:rPr>
              <a:t>Does it affect children's well-being in a positive or negative way? </a:t>
            </a:r>
          </a:p>
          <a:p>
            <a:endParaRPr lang="en-GB" sz="1800" dirty="0">
              <a:latin typeface="Verdana" panose="020B0604030504040204" pitchFamily="34" charset="0"/>
              <a:ea typeface="Verdana" panose="020B0604030504040204" pitchFamily="34" charset="0"/>
              <a:cs typeface="Verdana" panose="020B0604030504040204" pitchFamily="34" charset="0"/>
            </a:endParaRPr>
          </a:p>
          <a:p>
            <a:endParaRPr lang="en-GB" sz="1800" dirty="0">
              <a:latin typeface="Verdana" panose="020B0604030504040204" pitchFamily="34" charset="0"/>
              <a:ea typeface="Verdana" panose="020B0604030504040204" pitchFamily="34" charset="0"/>
              <a:cs typeface="Verdana" panose="020B0604030504040204" pitchFamily="34" charset="0"/>
            </a:endParaRPr>
          </a:p>
        </p:txBody>
      </p:sp>
      <p:pic>
        <p:nvPicPr>
          <p:cNvPr id="2" name="Picture 2" descr="Conclusion Stock Illustrations – 15,587 Conclusion Stock Illustrations,  Vectors &amp; Clipart - Dreamstime">
            <a:extLst>
              <a:ext uri="{FF2B5EF4-FFF2-40B4-BE49-F238E27FC236}">
                <a16:creationId xmlns:a16="http://schemas.microsoft.com/office/drawing/2014/main" id="{91E446F4-6286-3B78-26CA-9CB890F91A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965" y="1442035"/>
            <a:ext cx="3603885" cy="36038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E3B706-8C07-B095-6836-008C12B6740B}"/>
              </a:ext>
            </a:extLst>
          </p:cNvPr>
          <p:cNvSpPr txBox="1"/>
          <p:nvPr/>
        </p:nvSpPr>
        <p:spPr>
          <a:xfrm>
            <a:off x="826393" y="5261548"/>
            <a:ext cx="3074579" cy="1200329"/>
          </a:xfrm>
          <a:prstGeom prst="rect">
            <a:avLst/>
          </a:prstGeom>
          <a:noFill/>
        </p:spPr>
        <p:txBody>
          <a:bodyPr wrap="square" rtlCol="0">
            <a:spAutoFit/>
          </a:bodyPr>
          <a:lstStyle/>
          <a:p>
            <a:pPr fontAlgn="ctr"/>
            <a:r>
              <a:rPr lang="en-GB" b="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a:t>
            </a:r>
            <a:r>
              <a:rPr lang="en-GB" b="0" dirty="0" err="1">
                <a:solidFill>
                  <a:schemeClr val="bg1"/>
                </a:solidFill>
                <a:effectLst/>
                <a:latin typeface="Verdana" panose="020B0604030504040204" pitchFamily="34" charset="0"/>
                <a:ea typeface="Verdana" panose="020B0604030504040204" pitchFamily="34" charset="0"/>
                <a:cs typeface="Verdana" panose="020B0604030504040204" pitchFamily="34" charset="0"/>
              </a:rPr>
              <a:t>Anastasiia</a:t>
            </a:r>
            <a:r>
              <a:rPr lang="en-GB" b="0" dirty="0">
                <a:solidFill>
                  <a:schemeClr val="bg1"/>
                </a:solidFill>
                <a:effectLst/>
                <a:latin typeface="Verdana" panose="020B0604030504040204" pitchFamily="34" charset="0"/>
                <a:ea typeface="Verdana" panose="020B0604030504040204" pitchFamily="34" charset="0"/>
                <a:cs typeface="Verdana" panose="020B0604030504040204" pitchFamily="34" charset="0"/>
              </a:rPr>
              <a:t> </a:t>
            </a:r>
            <a:r>
              <a:rPr lang="en-GB" b="0" dirty="0" err="1">
                <a:solidFill>
                  <a:schemeClr val="bg1"/>
                </a:solidFill>
                <a:effectLst/>
                <a:latin typeface="Verdana" panose="020B0604030504040204" pitchFamily="34" charset="0"/>
                <a:ea typeface="Verdana" panose="020B0604030504040204" pitchFamily="34" charset="0"/>
                <a:cs typeface="Verdana" panose="020B0604030504040204" pitchFamily="34" charset="0"/>
              </a:rPr>
              <a:t>Nevestenko</a:t>
            </a:r>
            <a:endParaRPr lang="en-GB" b="0" dirty="0">
              <a:solidFill>
                <a:schemeClr val="bg1"/>
              </a:solidFill>
              <a:effectLst/>
              <a:latin typeface="Verdana" panose="020B0604030504040204" pitchFamily="34" charset="0"/>
              <a:ea typeface="Verdana" panose="020B0604030504040204" pitchFamily="34" charset="0"/>
              <a:cs typeface="Verdana" panose="020B0604030504040204" pitchFamily="34" charset="0"/>
            </a:endParaRPr>
          </a:p>
          <a:p>
            <a:pPr fontAlgn="ctr"/>
            <a:r>
              <a:rPr lang="en-GB" dirty="0">
                <a:effectLst/>
              </a:rPr>
              <a:t> </a:t>
            </a:r>
          </a:p>
          <a:p>
            <a:br>
              <a:rPr lang="en-GB" dirty="0"/>
            </a:br>
            <a:endParaRPr lang="en-GB" dirty="0"/>
          </a:p>
        </p:txBody>
      </p:sp>
    </p:spTree>
    <p:extLst>
      <p:ext uri="{BB962C8B-B14F-4D97-AF65-F5344CB8AC3E}">
        <p14:creationId xmlns:p14="http://schemas.microsoft.com/office/powerpoint/2010/main" val="2345414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8A0AF0F-E7F3-399B-F727-D878BF13C228}"/>
              </a:ext>
            </a:extLst>
          </p:cNvPr>
          <p:cNvSpPr>
            <a:spLocks noGrp="1"/>
          </p:cNvSpPr>
          <p:nvPr>
            <p:ph idx="1"/>
          </p:nvPr>
        </p:nvSpPr>
        <p:spPr>
          <a:xfrm>
            <a:off x="838200" y="59267"/>
            <a:ext cx="10515600" cy="6900334"/>
          </a:xfrm>
        </p:spPr>
        <p:txBody>
          <a:bodyPr>
            <a:normAutofit fontScale="62500" lnSpcReduction="20000"/>
          </a:bodyPr>
          <a:lstStyle/>
          <a:p>
            <a:pPr marL="0" indent="0" algn="l">
              <a:buNone/>
            </a:pPr>
            <a:r>
              <a:rPr lang="en-GB" sz="1800" b="1" i="0" u="none" strike="noStrike" dirty="0">
                <a:solidFill>
                  <a:srgbClr val="000000"/>
                </a:solidFill>
                <a:effectLst/>
                <a:latin typeface="Times New Roman" panose="02020603050405020304" pitchFamily="18" charset="0"/>
              </a:rPr>
              <a:t>Reference list</a:t>
            </a:r>
          </a:p>
          <a:p>
            <a:pPr marL="0" indent="0" algn="l">
              <a:buNone/>
            </a:pPr>
            <a:r>
              <a:rPr lang="en-GB" sz="1800" b="0" i="0" u="none" strike="noStrike" dirty="0">
                <a:solidFill>
                  <a:srgbClr val="000000"/>
                </a:solidFill>
                <a:effectLst/>
                <a:latin typeface="Times New Roman" panose="02020603050405020304" pitchFamily="18" charset="0"/>
              </a:rPr>
              <a:t>Black, P. and Wiliam, D. (1998). </a:t>
            </a:r>
            <a:r>
              <a:rPr lang="en-GB" sz="1800" b="0" i="1" u="none" strike="noStrike" dirty="0">
                <a:solidFill>
                  <a:srgbClr val="000000"/>
                </a:solidFill>
                <a:effectLst/>
                <a:latin typeface="Times New Roman" panose="02020603050405020304" pitchFamily="18" charset="0"/>
              </a:rPr>
              <a:t>Inside the Black box: Raising Standards through Classroom Assessment</a:t>
            </a:r>
            <a:r>
              <a:rPr lang="en-GB" sz="1800" b="0" i="0" u="none" strike="noStrike" dirty="0">
                <a:solidFill>
                  <a:srgbClr val="000000"/>
                </a:solidFill>
                <a:effectLst/>
                <a:latin typeface="Times New Roman" panose="02020603050405020304" pitchFamily="18" charset="0"/>
              </a:rPr>
              <a:t>. London: GL Assessment.</a:t>
            </a:r>
          </a:p>
          <a:p>
            <a:pPr marL="0" indent="0" algn="l">
              <a:buNone/>
            </a:pPr>
            <a:r>
              <a:rPr lang="en-GB" sz="1800" b="0" i="0" u="none" strike="noStrike" dirty="0">
                <a:solidFill>
                  <a:srgbClr val="000000"/>
                </a:solidFill>
                <a:effectLst/>
                <a:latin typeface="Times New Roman" panose="02020603050405020304" pitchFamily="18" charset="0"/>
              </a:rPr>
              <a:t>Blooket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help.blooket.com</a:t>
            </a:r>
            <a:r>
              <a:rPr lang="en-GB" sz="1800" b="0" i="1" u="none" strike="noStrike" dirty="0">
                <a:solidFill>
                  <a:srgbClr val="000000"/>
                </a:solidFill>
                <a:effectLst/>
                <a:latin typeface="Times New Roman" panose="02020603050405020304" pitchFamily="18" charset="0"/>
              </a:rPr>
              <a:t>/</a:t>
            </a:r>
            <a:r>
              <a:rPr lang="en-GB" sz="1800" b="0" i="1" u="none" strike="noStrike" dirty="0" err="1">
                <a:solidFill>
                  <a:srgbClr val="000000"/>
                </a:solidFill>
                <a:effectLst/>
                <a:latin typeface="Times New Roman" panose="02020603050405020304" pitchFamily="18" charset="0"/>
              </a:rPr>
              <a:t>hc</a:t>
            </a:r>
            <a:r>
              <a:rPr lang="en-GB" sz="1800" b="0" i="1" u="none" strike="noStrike" dirty="0">
                <a:solidFill>
                  <a:srgbClr val="000000"/>
                </a:solidFill>
                <a:effectLst/>
                <a:latin typeface="Times New Roman" panose="02020603050405020304" pitchFamily="18" charset="0"/>
              </a:rPr>
              <a:t>/</a:t>
            </a:r>
            <a:r>
              <a:rPr lang="en-GB" sz="1800" b="0" i="1" u="none" strike="noStrike" dirty="0" err="1">
                <a:solidFill>
                  <a:srgbClr val="000000"/>
                </a:solidFill>
                <a:effectLst/>
                <a:latin typeface="Times New Roman" panose="02020603050405020304" pitchFamily="18" charset="0"/>
              </a:rPr>
              <a:t>en</a:t>
            </a:r>
            <a:r>
              <a:rPr lang="en-GB" sz="1800" b="0" i="1" u="none" strike="noStrike" dirty="0">
                <a:solidFill>
                  <a:srgbClr val="000000"/>
                </a:solidFill>
                <a:effectLst/>
                <a:latin typeface="Times New Roman" panose="02020603050405020304" pitchFamily="18" charset="0"/>
              </a:rPr>
              <a:t>-us/articles/16180020488727-How-to-Read-Blooket-Reports</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err="1">
                <a:solidFill>
                  <a:srgbClr val="000000"/>
                </a:solidFill>
                <a:effectLst/>
                <a:latin typeface="Times New Roman" panose="02020603050405020304" pitchFamily="18" charset="0"/>
              </a:rPr>
              <a:t>BlueRingMedia</a:t>
            </a:r>
            <a:r>
              <a:rPr lang="en-GB" sz="1800" b="0" i="0" u="none" strike="noStrike" dirty="0">
                <a:solidFill>
                  <a:srgbClr val="000000"/>
                </a:solidFill>
                <a:effectLst/>
                <a:latin typeface="Times New Roman" panose="02020603050405020304" pitchFamily="18" charset="0"/>
              </a:rPr>
              <a:t>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www.shutterstock.com</a:t>
            </a:r>
            <a:r>
              <a:rPr lang="en-GB" sz="1800" b="0" i="1" u="none" strike="noStrike" dirty="0">
                <a:solidFill>
                  <a:srgbClr val="000000"/>
                </a:solidFill>
                <a:effectLst/>
                <a:latin typeface="Times New Roman" panose="02020603050405020304" pitchFamily="18" charset="0"/>
              </a:rPr>
              <a:t>/image-vector/empty-computer-classroom-illustration-1178172730</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err="1">
                <a:solidFill>
                  <a:srgbClr val="000000"/>
                </a:solidFill>
                <a:effectLst/>
                <a:latin typeface="Times New Roman" panose="02020603050405020304" pitchFamily="18" charset="0"/>
              </a:rPr>
              <a:t>Colorfuelstudio</a:t>
            </a:r>
            <a:r>
              <a:rPr lang="en-GB" sz="1800" b="0" i="0" u="none" strike="noStrike" dirty="0">
                <a:solidFill>
                  <a:srgbClr val="000000"/>
                </a:solidFill>
                <a:effectLst/>
                <a:latin typeface="Times New Roman" panose="02020603050405020304" pitchFamily="18" charset="0"/>
              </a:rPr>
              <a:t>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www.dreamstime.com</a:t>
            </a:r>
            <a:r>
              <a:rPr lang="en-GB" sz="1800" b="0" i="1" u="none" strike="noStrike" dirty="0">
                <a:solidFill>
                  <a:srgbClr val="000000"/>
                </a:solidFill>
                <a:effectLst/>
                <a:latin typeface="Times New Roman" panose="02020603050405020304" pitchFamily="18" charset="0"/>
              </a:rPr>
              <a:t>/happy-cute-kid-study-homework-idea-vector-image164179886  </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err="1">
                <a:solidFill>
                  <a:srgbClr val="000000"/>
                </a:solidFill>
                <a:effectLst/>
                <a:latin typeface="Times New Roman" panose="02020603050405020304" pitchFamily="18" charset="0"/>
              </a:rPr>
              <a:t>Designsolution</a:t>
            </a:r>
            <a:r>
              <a:rPr lang="en-GB" sz="1800" b="0" i="0" u="none" strike="noStrike" dirty="0">
                <a:solidFill>
                  <a:srgbClr val="000000"/>
                </a:solidFill>
                <a:effectLst/>
                <a:latin typeface="Times New Roman" panose="02020603050405020304" pitchFamily="18" charset="0"/>
              </a:rPr>
              <a:t>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pngtree.com</a:t>
            </a:r>
            <a:r>
              <a:rPr lang="en-GB" sz="1800" b="0" i="1" u="none" strike="noStrike" dirty="0">
                <a:solidFill>
                  <a:srgbClr val="000000"/>
                </a:solidFill>
                <a:effectLst/>
                <a:latin typeface="Times New Roman" panose="02020603050405020304" pitchFamily="18" charset="0"/>
              </a:rPr>
              <a:t>/</a:t>
            </a:r>
            <a:r>
              <a:rPr lang="en-GB" sz="1800" b="0" i="1" u="none" strike="noStrike" dirty="0" err="1">
                <a:solidFill>
                  <a:srgbClr val="000000"/>
                </a:solidFill>
                <a:effectLst/>
                <a:latin typeface="Times New Roman" panose="02020603050405020304" pitchFamily="18" charset="0"/>
              </a:rPr>
              <a:t>freepng</a:t>
            </a:r>
            <a:r>
              <a:rPr lang="en-GB" sz="1800" b="0" i="1" u="none" strike="noStrike" dirty="0">
                <a:solidFill>
                  <a:srgbClr val="000000"/>
                </a:solidFill>
                <a:effectLst/>
                <a:latin typeface="Times New Roman" panose="02020603050405020304" pitchFamily="18" charset="0"/>
              </a:rPr>
              <a:t>/paper-and-pencil-vector-illustration_6976618.html</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a:solidFill>
                  <a:srgbClr val="000000"/>
                </a:solidFill>
                <a:effectLst/>
                <a:latin typeface="Times New Roman" panose="02020603050405020304" pitchFamily="18" charset="0"/>
              </a:rPr>
              <a:t>Dweck, C.S. (2006). </a:t>
            </a:r>
            <a:r>
              <a:rPr lang="en-GB" sz="1800" b="0" i="1" u="none" strike="noStrike" dirty="0">
                <a:solidFill>
                  <a:srgbClr val="000000"/>
                </a:solidFill>
                <a:effectLst/>
                <a:latin typeface="Times New Roman" panose="02020603050405020304" pitchFamily="18" charset="0"/>
              </a:rPr>
              <a:t>Mindset : The New Psychology of Success</a:t>
            </a:r>
            <a:r>
              <a:rPr lang="en-GB" sz="1800" b="0" i="0" u="none" strike="noStrike" dirty="0">
                <a:solidFill>
                  <a:srgbClr val="000000"/>
                </a:solidFill>
                <a:effectLst/>
                <a:latin typeface="Times New Roman" panose="02020603050405020304" pitchFamily="18" charset="0"/>
              </a:rPr>
              <a:t>. New York: Random House.</a:t>
            </a:r>
          </a:p>
          <a:p>
            <a:pPr marL="0" indent="0" algn="l">
              <a:buNone/>
            </a:pPr>
            <a:r>
              <a:rPr lang="en-GB" sz="1800" b="0" i="0" u="none" strike="noStrike" dirty="0">
                <a:solidFill>
                  <a:srgbClr val="000000"/>
                </a:solidFill>
                <a:effectLst/>
                <a:latin typeface="Times New Roman" panose="02020603050405020304" pitchFamily="18" charset="0"/>
              </a:rPr>
              <a:t>Gee, J.P. (2013). </a:t>
            </a:r>
            <a:r>
              <a:rPr lang="en-GB" sz="1800" b="0" i="1" u="none" strike="noStrike" dirty="0">
                <a:solidFill>
                  <a:srgbClr val="000000"/>
                </a:solidFill>
                <a:effectLst/>
                <a:latin typeface="Times New Roman" panose="02020603050405020304" pitchFamily="18" charset="0"/>
              </a:rPr>
              <a:t>What Video Games Have to Teach Us About Learning and Literacy. Second Edition</a:t>
            </a:r>
            <a:r>
              <a:rPr lang="en-GB" sz="1800" b="0" i="0" u="none" strike="noStrike" dirty="0">
                <a:solidFill>
                  <a:srgbClr val="000000"/>
                </a:solidFill>
                <a:effectLst/>
                <a:latin typeface="Times New Roman" panose="02020603050405020304" pitchFamily="18" charset="0"/>
              </a:rPr>
              <a:t>. Macmillan.</a:t>
            </a:r>
          </a:p>
          <a:p>
            <a:pPr marL="0" indent="0" algn="l">
              <a:buNone/>
            </a:pPr>
            <a:r>
              <a:rPr lang="en-GB" sz="1800" b="0" i="0" u="none" strike="noStrike" dirty="0">
                <a:solidFill>
                  <a:srgbClr val="000000"/>
                </a:solidFill>
                <a:effectLst/>
                <a:latin typeface="Times New Roman" panose="02020603050405020304" pitchFamily="18" charset="0"/>
              </a:rPr>
              <a:t>Goldacre, B. (2008). </a:t>
            </a:r>
            <a:r>
              <a:rPr lang="en-GB" sz="1800" b="0" i="1" u="none" strike="noStrike" dirty="0">
                <a:solidFill>
                  <a:srgbClr val="000000"/>
                </a:solidFill>
                <a:effectLst/>
                <a:latin typeface="Times New Roman" panose="02020603050405020304" pitchFamily="18" charset="0"/>
              </a:rPr>
              <a:t>Bad Science</a:t>
            </a:r>
            <a:r>
              <a:rPr lang="en-GB" sz="1800" b="0" i="0" u="none" strike="noStrike" dirty="0">
                <a:solidFill>
                  <a:srgbClr val="000000"/>
                </a:solidFill>
                <a:effectLst/>
                <a:latin typeface="Times New Roman" panose="02020603050405020304" pitchFamily="18" charset="0"/>
              </a:rPr>
              <a:t>. London: Fourth Estate.</a:t>
            </a:r>
          </a:p>
          <a:p>
            <a:pPr marL="0" indent="0" algn="l">
              <a:buNone/>
            </a:pPr>
            <a:r>
              <a:rPr lang="en-GB" sz="1800" b="0" i="0" u="none" strike="noStrike" dirty="0">
                <a:solidFill>
                  <a:srgbClr val="000000"/>
                </a:solidFill>
                <a:effectLst/>
                <a:latin typeface="Times New Roman" panose="02020603050405020304" pitchFamily="18" charset="0"/>
              </a:rPr>
              <a:t>Hattie, J. (2009). </a:t>
            </a:r>
            <a:r>
              <a:rPr lang="en-GB" sz="1800" b="0" i="1" u="none" strike="noStrike" dirty="0">
                <a:solidFill>
                  <a:srgbClr val="000000"/>
                </a:solidFill>
                <a:effectLst/>
                <a:latin typeface="Times New Roman" panose="02020603050405020304" pitchFamily="18" charset="0"/>
              </a:rPr>
              <a:t>Visible learning: a Synthesis of over 800 meta-analyses Relating to Achievement</a:t>
            </a:r>
            <a:r>
              <a:rPr lang="en-GB" sz="1800" b="0" i="0" u="none" strike="noStrike" dirty="0">
                <a:solidFill>
                  <a:srgbClr val="000000"/>
                </a:solidFill>
                <a:effectLst/>
                <a:latin typeface="Times New Roman" panose="02020603050405020304" pitchFamily="18" charset="0"/>
              </a:rPr>
              <a:t>. London: Routledge.</a:t>
            </a:r>
          </a:p>
          <a:p>
            <a:pPr marL="0" indent="0" algn="l">
              <a:buNone/>
            </a:pPr>
            <a:r>
              <a:rPr lang="en-GB" sz="1800" b="0" i="0" u="none" strike="noStrike" dirty="0">
                <a:solidFill>
                  <a:srgbClr val="000000"/>
                </a:solidFill>
                <a:effectLst/>
                <a:latin typeface="Times New Roman" panose="02020603050405020304" pitchFamily="18" charset="0"/>
              </a:rPr>
              <a:t>iris828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www.shutterstock.com</a:t>
            </a:r>
            <a:r>
              <a:rPr lang="en-GB" sz="1800" b="0" i="1" u="none" strike="noStrike" dirty="0">
                <a:solidFill>
                  <a:srgbClr val="000000"/>
                </a:solidFill>
                <a:effectLst/>
                <a:latin typeface="Times New Roman" panose="02020603050405020304" pitchFamily="18" charset="0"/>
              </a:rPr>
              <a:t>/image-vector/kids-boy-girls-going-school-bag-1635459802\</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a:solidFill>
                  <a:srgbClr val="000000"/>
                </a:solidFill>
                <a:effectLst/>
                <a:latin typeface="Times New Roman" panose="02020603050405020304" pitchFamily="18" charset="0"/>
              </a:rPr>
              <a:t>Johnson, E. (2023). </a:t>
            </a:r>
            <a:r>
              <a:rPr lang="en-GB" sz="1800" b="0" i="1" u="none" strike="noStrike" dirty="0">
                <a:solidFill>
                  <a:srgbClr val="000000"/>
                </a:solidFill>
                <a:effectLst/>
                <a:latin typeface="Times New Roman" panose="02020603050405020304" pitchFamily="18" charset="0"/>
              </a:rPr>
              <a:t>What Is Assessment For Learning And Why Is It Still Important For Your Teaching?</a:t>
            </a:r>
            <a:r>
              <a:rPr lang="en-GB" sz="1800" b="0" i="0" u="none" strike="noStrike" dirty="0">
                <a:solidFill>
                  <a:srgbClr val="000000"/>
                </a:solidFill>
                <a:effectLst/>
                <a:latin typeface="Times New Roman" panose="02020603050405020304" pitchFamily="18" charset="0"/>
              </a:rPr>
              <a:t> [online] Third Space Learning. Available at: https://</a:t>
            </a:r>
            <a:r>
              <a:rPr lang="en-GB" sz="1800" b="0" i="0" u="none" strike="noStrike" dirty="0" err="1">
                <a:solidFill>
                  <a:srgbClr val="000000"/>
                </a:solidFill>
                <a:effectLst/>
                <a:latin typeface="Times New Roman" panose="02020603050405020304" pitchFamily="18" charset="0"/>
              </a:rPr>
              <a:t>thirdspacelearning.com</a:t>
            </a:r>
            <a:r>
              <a:rPr lang="en-GB" sz="1800" b="0" i="0" u="none" strike="noStrike" dirty="0">
                <a:solidFill>
                  <a:srgbClr val="000000"/>
                </a:solidFill>
                <a:effectLst/>
                <a:latin typeface="Times New Roman" panose="02020603050405020304" pitchFamily="18" charset="0"/>
              </a:rPr>
              <a:t>/blog/what-is-assessment-for-learning/ [Accessed 16 Jan. 2025].</a:t>
            </a:r>
          </a:p>
          <a:p>
            <a:pPr marL="0" indent="0" algn="l">
              <a:buNone/>
            </a:pPr>
            <a:r>
              <a:rPr lang="en-GB" sz="1800" b="0" i="0" u="none" strike="noStrike" dirty="0">
                <a:solidFill>
                  <a:srgbClr val="000000"/>
                </a:solidFill>
                <a:effectLst/>
                <a:latin typeface="Times New Roman" panose="02020603050405020304" pitchFamily="18" charset="0"/>
              </a:rPr>
              <a:t>KAWIVA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pngtree.com</a:t>
            </a:r>
            <a:r>
              <a:rPr lang="en-GB" sz="1800" b="0" i="1" u="none" strike="noStrike" dirty="0">
                <a:solidFill>
                  <a:srgbClr val="000000"/>
                </a:solidFill>
                <a:effectLst/>
                <a:latin typeface="Times New Roman" panose="02020603050405020304" pitchFamily="18" charset="0"/>
              </a:rPr>
              <a:t>/</a:t>
            </a:r>
            <a:r>
              <a:rPr lang="en-GB" sz="1800" b="0" i="1" u="none" strike="noStrike" dirty="0" err="1">
                <a:solidFill>
                  <a:srgbClr val="000000"/>
                </a:solidFill>
                <a:effectLst/>
                <a:latin typeface="Times New Roman" panose="02020603050405020304" pitchFamily="18" charset="0"/>
              </a:rPr>
              <a:t>freepng</a:t>
            </a:r>
            <a:r>
              <a:rPr lang="en-GB" sz="1800" b="0" i="1" u="none" strike="noStrike" dirty="0">
                <a:solidFill>
                  <a:srgbClr val="000000"/>
                </a:solidFill>
                <a:effectLst/>
                <a:latin typeface="Times New Roman" panose="02020603050405020304" pitchFamily="18" charset="0"/>
              </a:rPr>
              <a:t>/colored-pencils-with-a-pencil-case-vector_9090728.html</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err="1">
                <a:solidFill>
                  <a:srgbClr val="000000"/>
                </a:solidFill>
                <a:effectLst/>
                <a:latin typeface="Times New Roman" panose="02020603050405020304" pitchFamily="18" charset="0"/>
              </a:rPr>
              <a:t>masterzphotois</a:t>
            </a:r>
            <a:r>
              <a:rPr lang="en-GB" sz="1800" b="0" i="0" u="none" strike="noStrike" dirty="0">
                <a:solidFill>
                  <a:srgbClr val="000000"/>
                </a:solidFill>
                <a:effectLst/>
                <a:latin typeface="Times New Roman" panose="02020603050405020304" pitchFamily="18" charset="0"/>
              </a:rPr>
              <a:t>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www.istockphoto.com</a:t>
            </a:r>
            <a:r>
              <a:rPr lang="en-GB" sz="1800" b="0" i="1" u="none" strike="noStrike" dirty="0">
                <a:solidFill>
                  <a:srgbClr val="000000"/>
                </a:solidFill>
                <a:effectLst/>
                <a:latin typeface="Times New Roman" panose="02020603050405020304" pitchFamily="18" charset="0"/>
              </a:rPr>
              <a:t>/photo/3d-white-man-with-green-tick-gm474551486-64749829</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a:solidFill>
                  <a:srgbClr val="000000"/>
                </a:solidFill>
                <a:effectLst/>
                <a:latin typeface="Times New Roman" panose="02020603050405020304" pitchFamily="18" charset="0"/>
              </a:rPr>
              <a:t>Nasir1164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www.dreamstime.com</a:t>
            </a:r>
            <a:r>
              <a:rPr lang="en-GB" sz="1800" b="0" i="1" u="none" strike="noStrike" dirty="0">
                <a:solidFill>
                  <a:srgbClr val="000000"/>
                </a:solidFill>
                <a:effectLst/>
                <a:latin typeface="Times New Roman" panose="02020603050405020304" pitchFamily="18" charset="0"/>
              </a:rPr>
              <a:t>/stock-photo-3d-people-carrying-challenge-arrow-image29557360</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err="1">
                <a:solidFill>
                  <a:srgbClr val="000000"/>
                </a:solidFill>
                <a:effectLst/>
                <a:latin typeface="Times New Roman" panose="02020603050405020304" pitchFamily="18" charset="0"/>
              </a:rPr>
              <a:t>Nevestenko</a:t>
            </a:r>
            <a:r>
              <a:rPr lang="en-GB" sz="1800" b="0" i="0" u="none" strike="noStrike" dirty="0">
                <a:solidFill>
                  <a:srgbClr val="000000"/>
                </a:solidFill>
                <a:effectLst/>
                <a:latin typeface="Times New Roman" panose="02020603050405020304" pitchFamily="18" charset="0"/>
              </a:rPr>
              <a:t>, A.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www.dreamstime.com</a:t>
            </a:r>
            <a:r>
              <a:rPr lang="en-GB" sz="1800" b="0" i="1" u="none" strike="noStrike" dirty="0">
                <a:solidFill>
                  <a:srgbClr val="000000"/>
                </a:solidFill>
                <a:effectLst/>
                <a:latin typeface="Times New Roman" panose="02020603050405020304" pitchFamily="18" charset="0"/>
              </a:rPr>
              <a:t>/stock-illustration-businessman-writes-conclusion-report-concept-paperwork-sheets-folder-holding-clipboard-pen-hand-finally-outcome-image89927846</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a:solidFill>
                  <a:srgbClr val="000000"/>
                </a:solidFill>
                <a:effectLst/>
                <a:latin typeface="Times New Roman" panose="02020603050405020304" pitchFamily="18" charset="0"/>
              </a:rPr>
              <a:t>Piaget, J. (1973). </a:t>
            </a:r>
            <a:r>
              <a:rPr lang="en-GB" sz="1800" b="0" i="1" u="none" strike="noStrike" dirty="0">
                <a:solidFill>
                  <a:srgbClr val="000000"/>
                </a:solidFill>
                <a:effectLst/>
                <a:latin typeface="Times New Roman" panose="02020603050405020304" pitchFamily="18" charset="0"/>
              </a:rPr>
              <a:t>To Understand Is to Invent : the Future of Education</a:t>
            </a:r>
            <a:r>
              <a:rPr lang="en-GB" sz="1800" b="0" i="0" u="none" strike="noStrike" dirty="0">
                <a:solidFill>
                  <a:srgbClr val="000000"/>
                </a:solidFill>
                <a:effectLst/>
                <a:latin typeface="Times New Roman" panose="02020603050405020304" pitchFamily="18" charset="0"/>
              </a:rPr>
              <a:t>. New York: Grossman Pub.</a:t>
            </a:r>
          </a:p>
          <a:p>
            <a:pPr marL="0" indent="0" algn="l">
              <a:buNone/>
            </a:pPr>
            <a:r>
              <a:rPr lang="en-GB" sz="1800" b="0" i="0" u="none" strike="noStrike" dirty="0">
                <a:solidFill>
                  <a:srgbClr val="000000"/>
                </a:solidFill>
                <a:effectLst/>
                <a:latin typeface="Times New Roman" panose="02020603050405020304" pitchFamily="18" charset="0"/>
              </a:rPr>
              <a:t>PNG Tree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pngtree.com</a:t>
            </a:r>
            <a:r>
              <a:rPr lang="en-GB" sz="1800" b="0" i="1" u="none" strike="noStrike" dirty="0">
                <a:solidFill>
                  <a:srgbClr val="000000"/>
                </a:solidFill>
                <a:effectLst/>
                <a:latin typeface="Times New Roman" panose="02020603050405020304" pitchFamily="18" charset="0"/>
              </a:rPr>
              <a:t>/</a:t>
            </a:r>
            <a:r>
              <a:rPr lang="en-GB" sz="1800" b="0" i="1" u="none" strike="noStrike" dirty="0" err="1">
                <a:solidFill>
                  <a:srgbClr val="000000"/>
                </a:solidFill>
                <a:effectLst/>
                <a:latin typeface="Times New Roman" panose="02020603050405020304" pitchFamily="18" charset="0"/>
              </a:rPr>
              <a:t>freepng</a:t>
            </a:r>
            <a:r>
              <a:rPr lang="en-GB" sz="1800" b="0" i="1" u="none" strike="noStrike" dirty="0">
                <a:solidFill>
                  <a:srgbClr val="000000"/>
                </a:solidFill>
                <a:effectLst/>
                <a:latin typeface="Times New Roman" panose="02020603050405020304" pitchFamily="18" charset="0"/>
              </a:rPr>
              <a:t>/math-clipart-cartoon-style-math-clipart_5730895.html</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a:solidFill>
                  <a:srgbClr val="000000"/>
                </a:solidFill>
                <a:effectLst/>
                <a:latin typeface="Times New Roman" panose="02020603050405020304" pitchFamily="18" charset="0"/>
              </a:rPr>
              <a:t>Popham, W.J. (2008). </a:t>
            </a:r>
            <a:r>
              <a:rPr lang="en-GB" sz="1800" b="0" i="1" u="none" strike="noStrike" dirty="0">
                <a:solidFill>
                  <a:srgbClr val="000000"/>
                </a:solidFill>
                <a:effectLst/>
                <a:latin typeface="Times New Roman" panose="02020603050405020304" pitchFamily="18" charset="0"/>
              </a:rPr>
              <a:t>Transformative Assessment</a:t>
            </a:r>
            <a:r>
              <a:rPr lang="en-GB" sz="1800" b="0" i="0" u="none" strike="noStrike" dirty="0">
                <a:solidFill>
                  <a:srgbClr val="000000"/>
                </a:solidFill>
                <a:effectLst/>
                <a:latin typeface="Times New Roman" panose="02020603050405020304" pitchFamily="18" charset="0"/>
              </a:rPr>
              <a:t>. Alexandria, </a:t>
            </a:r>
            <a:r>
              <a:rPr lang="en-GB" sz="1800" b="0" i="0" u="none" strike="noStrike" dirty="0" err="1">
                <a:solidFill>
                  <a:srgbClr val="000000"/>
                </a:solidFill>
                <a:effectLst/>
                <a:latin typeface="Times New Roman" panose="02020603050405020304" pitchFamily="18" charset="0"/>
              </a:rPr>
              <a:t>Va</a:t>
            </a:r>
            <a:r>
              <a:rPr lang="en-GB" sz="1800" b="0" i="0" u="none" strike="noStrike" dirty="0">
                <a:solidFill>
                  <a:srgbClr val="000000"/>
                </a:solidFill>
                <a:effectLst/>
                <a:latin typeface="Times New Roman" panose="02020603050405020304" pitchFamily="18" charset="0"/>
              </a:rPr>
              <a:t>: Association For Supervision And Curriculum Development, Cop.</a:t>
            </a:r>
          </a:p>
          <a:p>
            <a:pPr marL="0" indent="0" algn="l">
              <a:buNone/>
            </a:pPr>
            <a:r>
              <a:rPr lang="en-GB" sz="1800" b="0" i="0" u="none" strike="noStrike" dirty="0">
                <a:solidFill>
                  <a:srgbClr val="000000"/>
                </a:solidFill>
                <a:effectLst/>
                <a:latin typeface="Times New Roman" panose="02020603050405020304" pitchFamily="18" charset="0"/>
              </a:rPr>
              <a:t>Sadler, D.R. (1989). Formative Assessment and the Design of Instructional Systems. </a:t>
            </a:r>
            <a:r>
              <a:rPr lang="en-GB" sz="1800" b="0" i="1" u="none" strike="noStrike" dirty="0">
                <a:solidFill>
                  <a:srgbClr val="000000"/>
                </a:solidFill>
                <a:effectLst/>
                <a:latin typeface="Times New Roman" panose="02020603050405020304" pitchFamily="18" charset="0"/>
              </a:rPr>
              <a:t>Instructional Science</a:t>
            </a:r>
            <a:r>
              <a:rPr lang="en-GB" sz="1800" b="0" i="0" u="none" strike="noStrike" dirty="0">
                <a:solidFill>
                  <a:srgbClr val="000000"/>
                </a:solidFill>
                <a:effectLst/>
                <a:latin typeface="Times New Roman" panose="02020603050405020304" pitchFamily="18" charset="0"/>
              </a:rPr>
              <a:t>, 18(2), pp.119–144.</a:t>
            </a:r>
          </a:p>
          <a:p>
            <a:pPr marL="0" indent="0" algn="l">
              <a:buNone/>
            </a:pPr>
            <a:r>
              <a:rPr lang="en-GB" sz="1800" b="0" i="0" u="none" strike="noStrike" dirty="0">
                <a:solidFill>
                  <a:srgbClr val="000000"/>
                </a:solidFill>
                <a:effectLst/>
                <a:latin typeface="Times New Roman" panose="02020603050405020304" pitchFamily="18" charset="0"/>
              </a:rPr>
              <a:t>Specht, J. (n.d.). </a:t>
            </a:r>
            <a:r>
              <a:rPr lang="en-GB" sz="1800" b="0" i="1" u="none" strike="noStrike" dirty="0">
                <a:solidFill>
                  <a:srgbClr val="000000"/>
                </a:solidFill>
                <a:effectLst/>
                <a:latin typeface="Times New Roman" panose="02020603050405020304" pitchFamily="18" charset="0"/>
              </a:rPr>
              <a:t>https://</a:t>
            </a:r>
            <a:r>
              <a:rPr lang="en-GB" sz="1800" b="0" i="1" u="none" strike="noStrike" dirty="0" err="1">
                <a:solidFill>
                  <a:srgbClr val="000000"/>
                </a:solidFill>
                <a:effectLst/>
                <a:latin typeface="Times New Roman" panose="02020603050405020304" pitchFamily="18" charset="0"/>
              </a:rPr>
              <a:t>blooket.fandom.com</a:t>
            </a:r>
            <a:r>
              <a:rPr lang="en-GB" sz="1800" b="0" i="1" u="none" strike="noStrike" dirty="0">
                <a:solidFill>
                  <a:srgbClr val="000000"/>
                </a:solidFill>
                <a:effectLst/>
                <a:latin typeface="Times New Roman" panose="02020603050405020304" pitchFamily="18" charset="0"/>
              </a:rPr>
              <a:t>/wiki/</a:t>
            </a:r>
            <a:r>
              <a:rPr lang="en-GB" sz="1800" b="0" i="1" u="none" strike="noStrike" dirty="0" err="1">
                <a:solidFill>
                  <a:srgbClr val="000000"/>
                </a:solidFill>
                <a:effectLst/>
                <a:latin typeface="Times New Roman" panose="02020603050405020304" pitchFamily="18" charset="0"/>
              </a:rPr>
              <a:t>Gold_Quest?file</a:t>
            </a:r>
            <a:r>
              <a:rPr lang="en-GB" sz="1800" b="0" i="1" u="none" strike="noStrike" dirty="0">
                <a:solidFill>
                  <a:srgbClr val="000000"/>
                </a:solidFill>
                <a:effectLst/>
                <a:latin typeface="Times New Roman" panose="02020603050405020304" pitchFamily="18" charset="0"/>
              </a:rPr>
              <a:t>=</a:t>
            </a:r>
            <a:r>
              <a:rPr lang="en-GB" sz="1800" b="0" i="1" u="none" strike="noStrike" dirty="0" err="1">
                <a:solidFill>
                  <a:srgbClr val="000000"/>
                </a:solidFill>
                <a:effectLst/>
                <a:latin typeface="Times New Roman" panose="02020603050405020304" pitchFamily="18" charset="0"/>
              </a:rPr>
              <a:t>GoldQuest.webp</a:t>
            </a:r>
            <a:r>
              <a:rPr lang="en-GB" sz="1800" b="0" i="0" u="none" strike="noStrike" dirty="0">
                <a:solidFill>
                  <a:srgbClr val="000000"/>
                </a:solidFill>
                <a:effectLst/>
                <a:latin typeface="Times New Roman" panose="02020603050405020304" pitchFamily="18" charset="0"/>
              </a:rPr>
              <a:t>.</a:t>
            </a:r>
          </a:p>
          <a:p>
            <a:pPr marL="0" indent="0" algn="l">
              <a:buNone/>
            </a:pPr>
            <a:r>
              <a:rPr lang="en-GB" sz="1800" b="0" i="0" u="none" strike="noStrike" dirty="0">
                <a:solidFill>
                  <a:srgbClr val="000000"/>
                </a:solidFill>
                <a:effectLst/>
                <a:latin typeface="Times New Roman" panose="02020603050405020304" pitchFamily="18" charset="0"/>
              </a:rPr>
              <a:t>Vygotsky, L. (1978). </a:t>
            </a:r>
            <a:r>
              <a:rPr lang="en-GB" sz="1800" b="0" i="1" u="none" strike="noStrike" dirty="0">
                <a:solidFill>
                  <a:srgbClr val="000000"/>
                </a:solidFill>
                <a:effectLst/>
                <a:latin typeface="Times New Roman" panose="02020603050405020304" pitchFamily="18" charset="0"/>
              </a:rPr>
              <a:t>Mind in society: the Development of Higher Psychological Processes</a:t>
            </a:r>
            <a:r>
              <a:rPr lang="en-GB" sz="1800" b="0" i="0" u="none" strike="noStrike" dirty="0">
                <a:solidFill>
                  <a:srgbClr val="000000"/>
                </a:solidFill>
                <a:effectLst/>
                <a:latin typeface="Times New Roman" panose="02020603050405020304" pitchFamily="18" charset="0"/>
              </a:rPr>
              <a:t>. Cambridge: Harvard University Press.</a:t>
            </a:r>
          </a:p>
          <a:p>
            <a:pPr marL="0" indent="0" algn="l">
              <a:buNone/>
            </a:pPr>
            <a:r>
              <a:rPr lang="en-GB" sz="1800" b="0" i="0" u="none" strike="noStrike" dirty="0">
                <a:solidFill>
                  <a:srgbClr val="000000"/>
                </a:solidFill>
                <a:effectLst/>
                <a:latin typeface="Times New Roman" panose="02020603050405020304" pitchFamily="18" charset="0"/>
              </a:rPr>
              <a:t>Welsh Government (2021a). </a:t>
            </a:r>
            <a:r>
              <a:rPr lang="en-GB" sz="1800" b="0" i="1" u="none" strike="noStrike" dirty="0">
                <a:solidFill>
                  <a:srgbClr val="000000"/>
                </a:solidFill>
                <a:effectLst/>
                <a:latin typeface="Times New Roman" panose="02020603050405020304" pitchFamily="18" charset="0"/>
              </a:rPr>
              <a:t>Supporting Learner Progression Assessment Guidance - Hwb</a:t>
            </a:r>
            <a:r>
              <a:rPr lang="en-GB" sz="1800" b="0" i="0" u="none" strike="noStrike" dirty="0">
                <a:solidFill>
                  <a:srgbClr val="000000"/>
                </a:solidFill>
                <a:effectLst/>
                <a:latin typeface="Times New Roman" panose="02020603050405020304" pitchFamily="18" charset="0"/>
              </a:rPr>
              <a:t>. [online] </a:t>
            </a:r>
            <a:r>
              <a:rPr lang="en-GB" sz="1800" b="0" i="0" u="none" strike="noStrike" dirty="0" err="1">
                <a:solidFill>
                  <a:srgbClr val="000000"/>
                </a:solidFill>
                <a:effectLst/>
                <a:latin typeface="Times New Roman" panose="02020603050405020304" pitchFamily="18" charset="0"/>
              </a:rPr>
              <a:t>hwb.gov.wales</a:t>
            </a:r>
            <a:r>
              <a:rPr lang="en-GB" sz="1800" b="0" i="0" u="none" strike="noStrike" dirty="0">
                <a:solidFill>
                  <a:srgbClr val="000000"/>
                </a:solidFill>
                <a:effectLst/>
                <a:latin typeface="Times New Roman" panose="02020603050405020304" pitchFamily="18" charset="0"/>
              </a:rPr>
              <a:t>. Available at: https://</a:t>
            </a:r>
            <a:r>
              <a:rPr lang="en-GB" sz="1800" b="0" i="0" u="none" strike="noStrike" dirty="0" err="1">
                <a:solidFill>
                  <a:srgbClr val="000000"/>
                </a:solidFill>
                <a:effectLst/>
                <a:latin typeface="Times New Roman" panose="02020603050405020304" pitchFamily="18" charset="0"/>
              </a:rPr>
              <a:t>hwb.gov.wales</a:t>
            </a:r>
            <a:r>
              <a:rPr lang="en-GB" sz="1800" b="0" i="0" u="none" strike="noStrike" dirty="0">
                <a:solidFill>
                  <a:srgbClr val="000000"/>
                </a:solidFill>
                <a:effectLst/>
                <a:latin typeface="Times New Roman" panose="02020603050405020304" pitchFamily="18" charset="0"/>
              </a:rPr>
              <a:t>/curriculum-for-</a:t>
            </a:r>
            <a:r>
              <a:rPr lang="en-GB" sz="1800" b="0" i="0" u="none" strike="noStrike" dirty="0" err="1">
                <a:solidFill>
                  <a:srgbClr val="000000"/>
                </a:solidFill>
                <a:effectLst/>
                <a:latin typeface="Times New Roman" panose="02020603050405020304" pitchFamily="18" charset="0"/>
              </a:rPr>
              <a:t>wales</a:t>
            </a:r>
            <a:r>
              <a:rPr lang="en-GB" sz="1800" b="0" i="0" u="none" strike="noStrike" dirty="0">
                <a:solidFill>
                  <a:srgbClr val="000000"/>
                </a:solidFill>
                <a:effectLst/>
                <a:latin typeface="Times New Roman" panose="02020603050405020304" pitchFamily="18" charset="0"/>
              </a:rPr>
              <a:t>/assessment-arrangements/supporting-learner-progression-assessment-guidance [Accessed 16 Jan. 2025].</a:t>
            </a:r>
          </a:p>
          <a:p>
            <a:pPr marL="0" indent="0" algn="l">
              <a:buNone/>
            </a:pPr>
            <a:r>
              <a:rPr lang="en-GB" sz="1800" b="0" i="0" u="none" strike="noStrike" dirty="0">
                <a:solidFill>
                  <a:srgbClr val="000000"/>
                </a:solidFill>
                <a:effectLst/>
                <a:latin typeface="Times New Roman" panose="02020603050405020304" pitchFamily="18" charset="0"/>
              </a:rPr>
              <a:t>Welsh Government (2021b). </a:t>
            </a:r>
            <a:r>
              <a:rPr lang="en-GB" sz="1800" b="0" i="1" u="none" strike="noStrike" dirty="0">
                <a:solidFill>
                  <a:srgbClr val="000000"/>
                </a:solidFill>
                <a:effectLst/>
                <a:latin typeface="Times New Roman" panose="02020603050405020304" pitchFamily="18" charset="0"/>
              </a:rPr>
              <a:t>The Curriculum for Wales - Progression Code</a:t>
            </a:r>
            <a:r>
              <a:rPr lang="en-GB" sz="1800" b="0" i="0" u="none" strike="noStrike" dirty="0">
                <a:solidFill>
                  <a:srgbClr val="000000"/>
                </a:solidFill>
                <a:effectLst/>
                <a:latin typeface="Times New Roman" panose="02020603050405020304" pitchFamily="18" charset="0"/>
              </a:rPr>
              <a:t>. [online] Available at: https://</a:t>
            </a:r>
            <a:r>
              <a:rPr lang="en-GB" sz="1800" b="0" i="0" u="none" strike="noStrike" dirty="0" err="1">
                <a:solidFill>
                  <a:srgbClr val="000000"/>
                </a:solidFill>
                <a:effectLst/>
                <a:latin typeface="Times New Roman" panose="02020603050405020304" pitchFamily="18" charset="0"/>
              </a:rPr>
              <a:t>www.gov.wales</a:t>
            </a:r>
            <a:r>
              <a:rPr lang="en-GB" sz="1800" b="0" i="0" u="none" strike="noStrike" dirty="0">
                <a:solidFill>
                  <a:srgbClr val="000000"/>
                </a:solidFill>
                <a:effectLst/>
                <a:latin typeface="Times New Roman" panose="02020603050405020304" pitchFamily="18" charset="0"/>
              </a:rPr>
              <a:t>/sites/default/files/publications/2021-11/curriculum-for-</a:t>
            </a:r>
            <a:r>
              <a:rPr lang="en-GB" sz="1800" b="0" i="0" u="none" strike="noStrike" dirty="0" err="1">
                <a:solidFill>
                  <a:srgbClr val="000000"/>
                </a:solidFill>
                <a:effectLst/>
                <a:latin typeface="Times New Roman" panose="02020603050405020304" pitchFamily="18" charset="0"/>
              </a:rPr>
              <a:t>wales</a:t>
            </a:r>
            <a:r>
              <a:rPr lang="en-GB" sz="1800" b="0" i="0" u="none" strike="noStrike" dirty="0">
                <a:solidFill>
                  <a:srgbClr val="000000"/>
                </a:solidFill>
                <a:effectLst/>
                <a:latin typeface="Times New Roman" panose="02020603050405020304" pitchFamily="18" charset="0"/>
              </a:rPr>
              <a:t>-progression-</a:t>
            </a:r>
            <a:r>
              <a:rPr lang="en-GB" sz="1800" b="0" i="0" u="none" strike="noStrike" dirty="0" err="1">
                <a:solidFill>
                  <a:srgbClr val="000000"/>
                </a:solidFill>
                <a:effectLst/>
                <a:latin typeface="Times New Roman" panose="02020603050405020304" pitchFamily="18" charset="0"/>
              </a:rPr>
              <a:t>code.pdf</a:t>
            </a:r>
            <a:r>
              <a:rPr lang="en-GB" sz="1800" b="0" i="0" u="none" strike="noStrike" dirty="0">
                <a:solidFill>
                  <a:srgbClr val="000000"/>
                </a:solidFill>
                <a:effectLst/>
                <a:latin typeface="Times New Roman" panose="02020603050405020304" pitchFamily="18" charset="0"/>
              </a:rPr>
              <a:t> [Accessed 16 Jan. 2025].</a:t>
            </a:r>
          </a:p>
          <a:p>
            <a:pPr marL="0" indent="0" algn="l">
              <a:buNone/>
            </a:pPr>
            <a:r>
              <a:rPr lang="en-GB" sz="1800" b="0" i="0" u="none" strike="noStrike" dirty="0">
                <a:solidFill>
                  <a:srgbClr val="000000"/>
                </a:solidFill>
                <a:effectLst/>
                <a:latin typeface="Times New Roman" panose="02020603050405020304" pitchFamily="18" charset="0"/>
              </a:rPr>
              <a:t>Wiliam, D. (2011). </a:t>
            </a:r>
            <a:r>
              <a:rPr lang="en-GB" sz="1800" b="0" i="1" u="none" strike="noStrike" dirty="0">
                <a:solidFill>
                  <a:srgbClr val="000000"/>
                </a:solidFill>
                <a:effectLst/>
                <a:latin typeface="Times New Roman" panose="02020603050405020304" pitchFamily="18" charset="0"/>
              </a:rPr>
              <a:t>Embedded Formative Assessment</a:t>
            </a:r>
            <a:r>
              <a:rPr lang="en-GB" sz="1800" b="0" i="0" u="none" strike="noStrike" dirty="0">
                <a:solidFill>
                  <a:srgbClr val="000000"/>
                </a:solidFill>
                <a:effectLst/>
                <a:latin typeface="Times New Roman" panose="02020603050405020304" pitchFamily="18" charset="0"/>
              </a:rPr>
              <a:t>. Solution Tree Press.</a:t>
            </a:r>
          </a:p>
          <a:p>
            <a:pPr marL="0" indent="0">
              <a:buNone/>
            </a:pPr>
            <a:endParaRPr lang="en-GB" dirty="0"/>
          </a:p>
        </p:txBody>
      </p:sp>
    </p:spTree>
    <p:extLst>
      <p:ext uri="{BB962C8B-B14F-4D97-AF65-F5344CB8AC3E}">
        <p14:creationId xmlns:p14="http://schemas.microsoft.com/office/powerpoint/2010/main" val="8514556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11522</TotalTime>
  <Words>4759</Words>
  <Application>Microsoft Macintosh PowerPoint</Application>
  <PresentationFormat>Widescreen</PresentationFormat>
  <Paragraphs>285</Paragraphs>
  <Slides>13</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-webkit-standard</vt:lpstr>
      <vt:lpstr>Aptos</vt:lpstr>
      <vt:lpstr>Aptos Display</vt:lpstr>
      <vt:lpstr>Arial</vt:lpstr>
      <vt:lpstr>Roboto</vt:lpstr>
      <vt:lpstr>Times New Roman</vt:lpstr>
      <vt:lpstr>ui-sans-serif</vt:lpstr>
      <vt:lpstr>Verdana</vt:lpstr>
      <vt:lpstr>Office Theme</vt:lpstr>
      <vt:lpstr>A presentation of the critical evaluation of how assessment for learning can be utilised in a learning episode to aid progression across a chosen area of learning and experience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presentation of the critical evaluation of how assessment for learning can be utilised in a learning episode to aid progression across a chosen area of learning and experience  </dc:title>
  <dc:creator>Josh James (1900368)</dc:creator>
  <cp:lastModifiedBy>Josh James (1900368)</cp:lastModifiedBy>
  <cp:revision>10</cp:revision>
  <dcterms:created xsi:type="dcterms:W3CDTF">2025-01-07T11:13:36Z</dcterms:created>
  <dcterms:modified xsi:type="dcterms:W3CDTF">2025-01-16T22:22:35Z</dcterms:modified>
</cp:coreProperties>
</file>