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9"/>
  </p:notesMasterIdLst>
  <p:handoutMasterIdLst>
    <p:handoutMasterId r:id="rId20"/>
  </p:handoutMasterIdLst>
  <p:sldIdLst>
    <p:sldId id="256" r:id="rId5"/>
    <p:sldId id="291" r:id="rId6"/>
    <p:sldId id="283" r:id="rId7"/>
    <p:sldId id="284" r:id="rId8"/>
    <p:sldId id="285" r:id="rId9"/>
    <p:sldId id="286" r:id="rId10"/>
    <p:sldId id="287" r:id="rId11"/>
    <p:sldId id="288" r:id="rId12"/>
    <p:sldId id="293" r:id="rId13"/>
    <p:sldId id="294" r:id="rId14"/>
    <p:sldId id="295" r:id="rId15"/>
    <p:sldId id="296" r:id="rId16"/>
    <p:sldId id="289" r:id="rId17"/>
    <p:sldId id="290" r:id="rId18"/>
  </p:sldIdLst>
  <p:sldSz cx="9144000" cy="6858000" type="screen4x3"/>
  <p:notesSz cx="6865938" cy="9540875"/>
  <p:defaultTextStyle>
    <a:defPPr>
      <a:defRPr lang="en-US"/>
    </a:defPPr>
    <a:lvl1pPr algn="l" rtl="0" eaLnBrk="0" fontAlgn="base" hangingPunct="0">
      <a:spcBef>
        <a:spcPct val="0"/>
      </a:spcBef>
      <a:spcAft>
        <a:spcPct val="0"/>
      </a:spcAft>
      <a:defRPr kern="1200">
        <a:solidFill>
          <a:schemeClr val="tx1"/>
        </a:solidFill>
        <a:latin typeface="Myriad Pro"/>
        <a:ea typeface="+mn-ea"/>
        <a:cs typeface="+mn-cs"/>
      </a:defRPr>
    </a:lvl1pPr>
    <a:lvl2pPr marL="457200" algn="l" rtl="0" eaLnBrk="0" fontAlgn="base" hangingPunct="0">
      <a:spcBef>
        <a:spcPct val="0"/>
      </a:spcBef>
      <a:spcAft>
        <a:spcPct val="0"/>
      </a:spcAft>
      <a:defRPr kern="1200">
        <a:solidFill>
          <a:schemeClr val="tx1"/>
        </a:solidFill>
        <a:latin typeface="Myriad Pro"/>
        <a:ea typeface="+mn-ea"/>
        <a:cs typeface="+mn-cs"/>
      </a:defRPr>
    </a:lvl2pPr>
    <a:lvl3pPr marL="914400" algn="l" rtl="0" eaLnBrk="0" fontAlgn="base" hangingPunct="0">
      <a:spcBef>
        <a:spcPct val="0"/>
      </a:spcBef>
      <a:spcAft>
        <a:spcPct val="0"/>
      </a:spcAft>
      <a:defRPr kern="1200">
        <a:solidFill>
          <a:schemeClr val="tx1"/>
        </a:solidFill>
        <a:latin typeface="Myriad Pro"/>
        <a:ea typeface="+mn-ea"/>
        <a:cs typeface="+mn-cs"/>
      </a:defRPr>
    </a:lvl3pPr>
    <a:lvl4pPr marL="1371600" algn="l" rtl="0" eaLnBrk="0" fontAlgn="base" hangingPunct="0">
      <a:spcBef>
        <a:spcPct val="0"/>
      </a:spcBef>
      <a:spcAft>
        <a:spcPct val="0"/>
      </a:spcAft>
      <a:defRPr kern="1200">
        <a:solidFill>
          <a:schemeClr val="tx1"/>
        </a:solidFill>
        <a:latin typeface="Myriad Pro"/>
        <a:ea typeface="+mn-ea"/>
        <a:cs typeface="+mn-cs"/>
      </a:defRPr>
    </a:lvl4pPr>
    <a:lvl5pPr marL="1828800" algn="l" rtl="0" eaLnBrk="0" fontAlgn="base" hangingPunct="0">
      <a:spcBef>
        <a:spcPct val="0"/>
      </a:spcBef>
      <a:spcAft>
        <a:spcPct val="0"/>
      </a:spcAft>
      <a:defRPr kern="1200">
        <a:solidFill>
          <a:schemeClr val="tx1"/>
        </a:solidFill>
        <a:latin typeface="Myriad Pro"/>
        <a:ea typeface="+mn-ea"/>
        <a:cs typeface="+mn-cs"/>
      </a:defRPr>
    </a:lvl5pPr>
    <a:lvl6pPr marL="2286000" algn="l" defTabSz="914400" rtl="0" eaLnBrk="1" latinLnBrk="0" hangingPunct="1">
      <a:defRPr kern="1200">
        <a:solidFill>
          <a:schemeClr val="tx1"/>
        </a:solidFill>
        <a:latin typeface="Myriad Pro"/>
        <a:ea typeface="+mn-ea"/>
        <a:cs typeface="+mn-cs"/>
      </a:defRPr>
    </a:lvl6pPr>
    <a:lvl7pPr marL="2743200" algn="l" defTabSz="914400" rtl="0" eaLnBrk="1" latinLnBrk="0" hangingPunct="1">
      <a:defRPr kern="1200">
        <a:solidFill>
          <a:schemeClr val="tx1"/>
        </a:solidFill>
        <a:latin typeface="Myriad Pro"/>
        <a:ea typeface="+mn-ea"/>
        <a:cs typeface="+mn-cs"/>
      </a:defRPr>
    </a:lvl7pPr>
    <a:lvl8pPr marL="3200400" algn="l" defTabSz="914400" rtl="0" eaLnBrk="1" latinLnBrk="0" hangingPunct="1">
      <a:defRPr kern="1200">
        <a:solidFill>
          <a:schemeClr val="tx1"/>
        </a:solidFill>
        <a:latin typeface="Myriad Pro"/>
        <a:ea typeface="+mn-ea"/>
        <a:cs typeface="+mn-cs"/>
      </a:defRPr>
    </a:lvl8pPr>
    <a:lvl9pPr marL="3657600" algn="l" defTabSz="914400" rtl="0" eaLnBrk="1" latinLnBrk="0" hangingPunct="1">
      <a:defRPr kern="1200">
        <a:solidFill>
          <a:schemeClr val="tx1"/>
        </a:solidFill>
        <a:latin typeface="Myriad Pro"/>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05">
          <p15:clr>
            <a:srgbClr val="A4A3A4"/>
          </p15:clr>
        </p15:guide>
        <p15:guide id="2" pos="2163">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957" autoAdjust="0"/>
    <p:restoredTop sz="95033" autoAdjust="0"/>
  </p:normalViewPr>
  <p:slideViewPr>
    <p:cSldViewPr>
      <p:cViewPr varScale="1">
        <p:scale>
          <a:sx n="62" d="100"/>
          <a:sy n="62" d="100"/>
        </p:scale>
        <p:origin x="1272" y="4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05"/>
        <p:guide pos="2163"/>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8B9E7B-9829-9741-0F76-AF769F2B2AA1}"/>
              </a:ext>
            </a:extLst>
          </p:cNvPr>
          <p:cNvSpPr>
            <a:spLocks noGrp="1"/>
          </p:cNvSpPr>
          <p:nvPr>
            <p:ph type="hdr" sz="quarter"/>
          </p:nvPr>
        </p:nvSpPr>
        <p:spPr>
          <a:xfrm>
            <a:off x="0" y="0"/>
            <a:ext cx="2974975" cy="477838"/>
          </a:xfrm>
          <a:prstGeom prst="rect">
            <a:avLst/>
          </a:prstGeom>
        </p:spPr>
        <p:txBody>
          <a:bodyPr vert="horz" lIns="93744" tIns="46872" rIns="93744" bIns="46872"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042AC1A8-8F2B-3F2C-847A-85E5EF52D577}"/>
              </a:ext>
            </a:extLst>
          </p:cNvPr>
          <p:cNvSpPr>
            <a:spLocks noGrp="1"/>
          </p:cNvSpPr>
          <p:nvPr>
            <p:ph type="dt" sz="quarter" idx="1"/>
          </p:nvPr>
        </p:nvSpPr>
        <p:spPr>
          <a:xfrm>
            <a:off x="3889375" y="0"/>
            <a:ext cx="2974975" cy="477838"/>
          </a:xfrm>
          <a:prstGeom prst="rect">
            <a:avLst/>
          </a:prstGeom>
        </p:spPr>
        <p:txBody>
          <a:bodyPr vert="horz" lIns="93744" tIns="46872" rIns="93744" bIns="46872" rtlCol="0"/>
          <a:lstStyle>
            <a:lvl1pPr algn="r" eaLnBrk="1" fontAlgn="auto" hangingPunct="1">
              <a:spcBef>
                <a:spcPts val="0"/>
              </a:spcBef>
              <a:spcAft>
                <a:spcPts val="0"/>
              </a:spcAft>
              <a:defRPr sz="1200">
                <a:latin typeface="+mn-lt"/>
              </a:defRPr>
            </a:lvl1pPr>
          </a:lstStyle>
          <a:p>
            <a:pPr>
              <a:defRPr/>
            </a:pPr>
            <a:fld id="{85650887-C370-4A5A-BE00-253798AE92A8}" type="datetimeFigureOut">
              <a:rPr lang="en-GB"/>
              <a:pPr>
                <a:defRPr/>
              </a:pPr>
              <a:t>15/03/2026</a:t>
            </a:fld>
            <a:endParaRPr lang="en-GB"/>
          </a:p>
        </p:txBody>
      </p:sp>
      <p:sp>
        <p:nvSpPr>
          <p:cNvPr id="4" name="Footer Placeholder 3">
            <a:extLst>
              <a:ext uri="{FF2B5EF4-FFF2-40B4-BE49-F238E27FC236}">
                <a16:creationId xmlns:a16="http://schemas.microsoft.com/office/drawing/2014/main" id="{FC4526CC-F390-A7A4-4A3B-2F6A65AD8B4D}"/>
              </a:ext>
            </a:extLst>
          </p:cNvPr>
          <p:cNvSpPr>
            <a:spLocks noGrp="1"/>
          </p:cNvSpPr>
          <p:nvPr>
            <p:ph type="ftr" sz="quarter" idx="2"/>
          </p:nvPr>
        </p:nvSpPr>
        <p:spPr>
          <a:xfrm>
            <a:off x="0" y="9061450"/>
            <a:ext cx="2974975" cy="477838"/>
          </a:xfrm>
          <a:prstGeom prst="rect">
            <a:avLst/>
          </a:prstGeom>
        </p:spPr>
        <p:txBody>
          <a:bodyPr vert="horz" lIns="93744" tIns="46872" rIns="93744" bIns="46872" rtlCol="0" anchor="b"/>
          <a:lstStyle>
            <a:lvl1pPr algn="l" eaLnBrk="1" fontAlgn="auto" hangingPunct="1">
              <a:spcBef>
                <a:spcPts val="0"/>
              </a:spcBef>
              <a:spcAft>
                <a:spcPts val="0"/>
              </a:spcAft>
              <a:defRPr sz="1200">
                <a:latin typeface="+mn-lt"/>
              </a:defRPr>
            </a:lvl1pPr>
          </a:lstStyle>
          <a:p>
            <a:pPr>
              <a:defRPr/>
            </a:pPr>
            <a:endParaRPr lang="en-GB"/>
          </a:p>
        </p:txBody>
      </p:sp>
      <p:sp>
        <p:nvSpPr>
          <p:cNvPr id="5" name="Slide Number Placeholder 4">
            <a:extLst>
              <a:ext uri="{FF2B5EF4-FFF2-40B4-BE49-F238E27FC236}">
                <a16:creationId xmlns:a16="http://schemas.microsoft.com/office/drawing/2014/main" id="{6AE8F7E5-8D4D-AE3F-26B4-EED536DAF6AA}"/>
              </a:ext>
            </a:extLst>
          </p:cNvPr>
          <p:cNvSpPr>
            <a:spLocks noGrp="1"/>
          </p:cNvSpPr>
          <p:nvPr>
            <p:ph type="sldNum" sz="quarter" idx="3"/>
          </p:nvPr>
        </p:nvSpPr>
        <p:spPr>
          <a:xfrm>
            <a:off x="3889375" y="9061450"/>
            <a:ext cx="2974975" cy="477838"/>
          </a:xfrm>
          <a:prstGeom prst="rect">
            <a:avLst/>
          </a:prstGeom>
        </p:spPr>
        <p:txBody>
          <a:bodyPr vert="horz" lIns="93744" tIns="46872" rIns="93744" bIns="46872" rtlCol="0" anchor="b"/>
          <a:lstStyle>
            <a:lvl1pPr algn="r" eaLnBrk="1" fontAlgn="auto" hangingPunct="1">
              <a:spcBef>
                <a:spcPts val="0"/>
              </a:spcBef>
              <a:spcAft>
                <a:spcPts val="0"/>
              </a:spcAft>
              <a:defRPr sz="1200">
                <a:latin typeface="+mn-lt"/>
              </a:defRPr>
            </a:lvl1pPr>
          </a:lstStyle>
          <a:p>
            <a:pPr>
              <a:defRPr/>
            </a:pPr>
            <a:fld id="{894D3360-B8A3-4C81-8C40-33AE0B1C0D73}" type="slidenum">
              <a:rPr lang="en-GB"/>
              <a:pPr>
                <a:defRPr/>
              </a:pPr>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335CD4A-C138-94ED-BA16-0D45EA26EBCC}"/>
              </a:ext>
            </a:extLst>
          </p:cNvPr>
          <p:cNvSpPr>
            <a:spLocks noGrp="1"/>
          </p:cNvSpPr>
          <p:nvPr>
            <p:ph type="hdr" sz="quarter"/>
          </p:nvPr>
        </p:nvSpPr>
        <p:spPr>
          <a:xfrm>
            <a:off x="0" y="0"/>
            <a:ext cx="2974975" cy="477838"/>
          </a:xfrm>
          <a:prstGeom prst="rect">
            <a:avLst/>
          </a:prstGeom>
        </p:spPr>
        <p:txBody>
          <a:bodyPr vert="horz" lIns="93744" tIns="46872" rIns="93744" bIns="46872" rtlCol="0"/>
          <a:lstStyle>
            <a:lvl1pPr algn="l"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82D7E094-CF8F-A9F0-7F5A-D57B4A8ECD79}"/>
              </a:ext>
            </a:extLst>
          </p:cNvPr>
          <p:cNvSpPr>
            <a:spLocks noGrp="1"/>
          </p:cNvSpPr>
          <p:nvPr>
            <p:ph type="dt" idx="1"/>
          </p:nvPr>
        </p:nvSpPr>
        <p:spPr>
          <a:xfrm>
            <a:off x="3889375" y="0"/>
            <a:ext cx="2974975" cy="477838"/>
          </a:xfrm>
          <a:prstGeom prst="rect">
            <a:avLst/>
          </a:prstGeom>
        </p:spPr>
        <p:txBody>
          <a:bodyPr vert="horz" lIns="93744" tIns="46872" rIns="93744" bIns="46872" rtlCol="0"/>
          <a:lstStyle>
            <a:lvl1pPr algn="r" eaLnBrk="1" fontAlgn="auto" hangingPunct="1">
              <a:spcBef>
                <a:spcPts val="0"/>
              </a:spcBef>
              <a:spcAft>
                <a:spcPts val="0"/>
              </a:spcAft>
              <a:defRPr sz="1200">
                <a:latin typeface="+mn-lt"/>
              </a:defRPr>
            </a:lvl1pPr>
          </a:lstStyle>
          <a:p>
            <a:pPr>
              <a:defRPr/>
            </a:pPr>
            <a:fld id="{A41ACF14-D8F1-406E-A7DA-B35ED73CC5F4}" type="datetimeFigureOut">
              <a:rPr lang="en-US"/>
              <a:pPr>
                <a:defRPr/>
              </a:pPr>
              <a:t>3/15/2026</a:t>
            </a:fld>
            <a:endParaRPr lang="en-US"/>
          </a:p>
        </p:txBody>
      </p:sp>
      <p:sp>
        <p:nvSpPr>
          <p:cNvPr id="4" name="Slide Image Placeholder 3">
            <a:extLst>
              <a:ext uri="{FF2B5EF4-FFF2-40B4-BE49-F238E27FC236}">
                <a16:creationId xmlns:a16="http://schemas.microsoft.com/office/drawing/2014/main" id="{81387202-4F09-5956-A186-62E02CD9D8F5}"/>
              </a:ext>
            </a:extLst>
          </p:cNvPr>
          <p:cNvSpPr>
            <a:spLocks noGrp="1" noRot="1" noChangeAspect="1"/>
          </p:cNvSpPr>
          <p:nvPr>
            <p:ph type="sldImg" idx="2"/>
          </p:nvPr>
        </p:nvSpPr>
        <p:spPr>
          <a:xfrm>
            <a:off x="1047750" y="715963"/>
            <a:ext cx="4770438" cy="3578225"/>
          </a:xfrm>
          <a:prstGeom prst="rect">
            <a:avLst/>
          </a:prstGeom>
          <a:noFill/>
          <a:ln w="12700">
            <a:solidFill>
              <a:prstClr val="black"/>
            </a:solidFill>
          </a:ln>
        </p:spPr>
        <p:txBody>
          <a:bodyPr vert="horz" lIns="93744" tIns="46872" rIns="93744" bIns="46872" rtlCol="0" anchor="ctr"/>
          <a:lstStyle/>
          <a:p>
            <a:pPr lvl="0"/>
            <a:endParaRPr lang="en-US" noProof="0"/>
          </a:p>
        </p:txBody>
      </p:sp>
      <p:sp>
        <p:nvSpPr>
          <p:cNvPr id="5" name="Notes Placeholder 4">
            <a:extLst>
              <a:ext uri="{FF2B5EF4-FFF2-40B4-BE49-F238E27FC236}">
                <a16:creationId xmlns:a16="http://schemas.microsoft.com/office/drawing/2014/main" id="{4826AB46-D7DE-247A-5555-C29CB1FD1398}"/>
              </a:ext>
            </a:extLst>
          </p:cNvPr>
          <p:cNvSpPr>
            <a:spLocks noGrp="1"/>
          </p:cNvSpPr>
          <p:nvPr>
            <p:ph type="body" sz="quarter" idx="3"/>
          </p:nvPr>
        </p:nvSpPr>
        <p:spPr>
          <a:xfrm>
            <a:off x="687388" y="4532313"/>
            <a:ext cx="5492750" cy="4292600"/>
          </a:xfrm>
          <a:prstGeom prst="rect">
            <a:avLst/>
          </a:prstGeom>
        </p:spPr>
        <p:txBody>
          <a:bodyPr vert="horz" lIns="93744" tIns="46872" rIns="93744" bIns="46872"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6" name="Footer Placeholder 5">
            <a:extLst>
              <a:ext uri="{FF2B5EF4-FFF2-40B4-BE49-F238E27FC236}">
                <a16:creationId xmlns:a16="http://schemas.microsoft.com/office/drawing/2014/main" id="{510B1743-E34F-C921-0059-24D8BB126AE8}"/>
              </a:ext>
            </a:extLst>
          </p:cNvPr>
          <p:cNvSpPr>
            <a:spLocks noGrp="1"/>
          </p:cNvSpPr>
          <p:nvPr>
            <p:ph type="ftr" sz="quarter" idx="4"/>
          </p:nvPr>
        </p:nvSpPr>
        <p:spPr>
          <a:xfrm>
            <a:off x="0" y="9061450"/>
            <a:ext cx="2974975" cy="477838"/>
          </a:xfrm>
          <a:prstGeom prst="rect">
            <a:avLst/>
          </a:prstGeom>
        </p:spPr>
        <p:txBody>
          <a:bodyPr vert="horz" lIns="93744" tIns="46872" rIns="93744" bIns="46872" rtlCol="0" anchor="b"/>
          <a:lstStyle>
            <a:lvl1pPr algn="l" eaLnBrk="1" fontAlgn="auto" hangingPunct="1">
              <a:spcBef>
                <a:spcPts val="0"/>
              </a:spcBef>
              <a:spcAft>
                <a:spcPts val="0"/>
              </a:spcAft>
              <a:defRPr sz="1200">
                <a:latin typeface="+mn-lt"/>
              </a:defRPr>
            </a:lvl1pPr>
          </a:lstStyle>
          <a:p>
            <a:pPr>
              <a:defRPr/>
            </a:pPr>
            <a:endParaRPr lang="en-US"/>
          </a:p>
        </p:txBody>
      </p:sp>
      <p:sp>
        <p:nvSpPr>
          <p:cNvPr id="7" name="Slide Number Placeholder 6">
            <a:extLst>
              <a:ext uri="{FF2B5EF4-FFF2-40B4-BE49-F238E27FC236}">
                <a16:creationId xmlns:a16="http://schemas.microsoft.com/office/drawing/2014/main" id="{5B7FDF2F-F2F2-1C14-FFEF-F56C1798551D}"/>
              </a:ext>
            </a:extLst>
          </p:cNvPr>
          <p:cNvSpPr>
            <a:spLocks noGrp="1"/>
          </p:cNvSpPr>
          <p:nvPr>
            <p:ph type="sldNum" sz="quarter" idx="5"/>
          </p:nvPr>
        </p:nvSpPr>
        <p:spPr>
          <a:xfrm>
            <a:off x="3889375" y="9061450"/>
            <a:ext cx="2974975" cy="477838"/>
          </a:xfrm>
          <a:prstGeom prst="rect">
            <a:avLst/>
          </a:prstGeom>
        </p:spPr>
        <p:txBody>
          <a:bodyPr vert="horz" lIns="93744" tIns="46872" rIns="93744" bIns="46872" rtlCol="0" anchor="b"/>
          <a:lstStyle>
            <a:lvl1pPr algn="r" eaLnBrk="1" fontAlgn="auto" hangingPunct="1">
              <a:spcBef>
                <a:spcPts val="0"/>
              </a:spcBef>
              <a:spcAft>
                <a:spcPts val="0"/>
              </a:spcAft>
              <a:defRPr sz="1200">
                <a:latin typeface="+mn-lt"/>
              </a:defRPr>
            </a:lvl1pPr>
          </a:lstStyle>
          <a:p>
            <a:pPr>
              <a:defRPr/>
            </a:pPr>
            <a:fld id="{87FBB1F2-A310-4AD4-9BBD-B0CCD8599685}"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defTabSz="457200" rtl="0" eaLnBrk="0" fontAlgn="base" hangingPunct="0">
      <a:spcBef>
        <a:spcPct val="30000"/>
      </a:spcBef>
      <a:spcAft>
        <a:spcPct val="0"/>
      </a:spcAft>
      <a:defRPr sz="1200" kern="1200">
        <a:solidFill>
          <a:schemeClr val="tx1"/>
        </a:solidFill>
        <a:latin typeface="+mn-lt"/>
        <a:ea typeface="+mn-ea"/>
        <a:cs typeface="+mn-cs"/>
      </a:defRPr>
    </a:lvl1pPr>
    <a:lvl2pPr marL="457200" algn="l" defTabSz="457200" rtl="0" eaLnBrk="0" fontAlgn="base" hangingPunct="0">
      <a:spcBef>
        <a:spcPct val="30000"/>
      </a:spcBef>
      <a:spcAft>
        <a:spcPct val="0"/>
      </a:spcAft>
      <a:defRPr sz="1200" kern="1200">
        <a:solidFill>
          <a:schemeClr val="tx1"/>
        </a:solidFill>
        <a:latin typeface="+mn-lt"/>
        <a:ea typeface="+mn-ea"/>
        <a:cs typeface="+mn-cs"/>
      </a:defRPr>
    </a:lvl2pPr>
    <a:lvl3pPr marL="914400" algn="l" defTabSz="457200" rtl="0" eaLnBrk="0" fontAlgn="base" hangingPunct="0">
      <a:spcBef>
        <a:spcPct val="30000"/>
      </a:spcBef>
      <a:spcAft>
        <a:spcPct val="0"/>
      </a:spcAft>
      <a:defRPr sz="1200" kern="1200">
        <a:solidFill>
          <a:schemeClr val="tx1"/>
        </a:solidFill>
        <a:latin typeface="+mn-lt"/>
        <a:ea typeface="+mn-ea"/>
        <a:cs typeface="+mn-cs"/>
      </a:defRPr>
    </a:lvl3pPr>
    <a:lvl4pPr marL="1371600" algn="l" defTabSz="457200" rtl="0" eaLnBrk="0" fontAlgn="base" hangingPunct="0">
      <a:spcBef>
        <a:spcPct val="30000"/>
      </a:spcBef>
      <a:spcAft>
        <a:spcPct val="0"/>
      </a:spcAft>
      <a:defRPr sz="1200" kern="1200">
        <a:solidFill>
          <a:schemeClr val="tx1"/>
        </a:solidFill>
        <a:latin typeface="+mn-lt"/>
        <a:ea typeface="+mn-ea"/>
        <a:cs typeface="+mn-cs"/>
      </a:defRPr>
    </a:lvl4pPr>
    <a:lvl5pPr marL="1828800" algn="l" defTabSz="457200" rtl="0" eaLnBrk="0" fontAlgn="base" hangingPunct="0">
      <a:spcBef>
        <a:spcPct val="3000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789E767D-50E9-003F-D0FB-B1C28E0ABDA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a:extLst>
              <a:ext uri="{FF2B5EF4-FFF2-40B4-BE49-F238E27FC236}">
                <a16:creationId xmlns:a16="http://schemas.microsoft.com/office/drawing/2014/main" id="{83D1F5FC-872A-CC78-9CE2-2E45CD2EAAF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dirty="0"/>
              <a:t>This presentation analyses Jenny’s situation using attachment theory. Jenny is a 16‑year‑old who has been caring for her mother for the past five years following the death of her father. </a:t>
            </a:r>
          </a:p>
          <a:p>
            <a:r>
              <a:rPr lang="en-GB" dirty="0"/>
              <a:t>The presentation will outline attachment theory, explain its key concepts, apply it to Jenny’s experiences, and propose strategies to support her well-being. </a:t>
            </a:r>
          </a:p>
          <a:p>
            <a:r>
              <a:rPr lang="en-GB" dirty="0"/>
              <a:t>Biological and environmental influences will also be discussed, and the strengths and limitations of the theory will be evaluated.</a:t>
            </a:r>
          </a:p>
          <a:p>
            <a:pPr eaLnBrk="1" hangingPunct="1">
              <a:spcBef>
                <a:spcPct val="0"/>
              </a:spcBef>
            </a:pPr>
            <a:endParaRPr lang="en-GB" altLang="en-US" dirty="0"/>
          </a:p>
        </p:txBody>
      </p:sp>
      <p:sp>
        <p:nvSpPr>
          <p:cNvPr id="7172" name="Slide Number Placeholder 3">
            <a:extLst>
              <a:ext uri="{FF2B5EF4-FFF2-40B4-BE49-F238E27FC236}">
                <a16:creationId xmlns:a16="http://schemas.microsoft.com/office/drawing/2014/main" id="{C99A4F3C-85D3-B578-7DE8-B067F913616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32DD3472-1954-4D50-B965-EFBFA4B38E03}" type="slidenum">
              <a:rPr lang="en-US" altLang="en-US" smtClean="0">
                <a:latin typeface="Calibri" panose="020F0502020204030204" pitchFamily="34" charset="0"/>
              </a:rPr>
              <a:pPr fontAlgn="base">
                <a:spcBef>
                  <a:spcPct val="0"/>
                </a:spcBef>
                <a:spcAft>
                  <a:spcPct val="0"/>
                </a:spcAft>
              </a:pPr>
              <a:t>1</a:t>
            </a:fld>
            <a:endParaRPr lang="en-US"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031A2041-D21E-23CA-8309-4487E65BA0E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3B7F53D2-B64C-56AD-CA80-F4905C97D36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dirty="0"/>
              <a:t>Jenny has taken on the role of a young carer since her father’s death. Young carers often perform responsibilities normally expected from adults, including household management and emotional support. </a:t>
            </a:r>
          </a:p>
          <a:p>
            <a:r>
              <a:rPr lang="en-GB" dirty="0"/>
              <a:t>Research suggests that young carers may experience increased stress, reduced social opportunities, and difficulties balancing school and caregiving responsibilities (Cassidy &amp; Shaver, 2016). </a:t>
            </a:r>
          </a:p>
          <a:p>
            <a:r>
              <a:rPr lang="en-GB" dirty="0"/>
              <a:t>Understanding how these experiences influence Jenny’s psychological development is important for designing appropriate support strategies.</a:t>
            </a:r>
          </a:p>
          <a:p>
            <a:pPr eaLnBrk="1" hangingPunct="1">
              <a:spcBef>
                <a:spcPct val="0"/>
              </a:spcBef>
            </a:pPr>
            <a:endParaRPr lang="en-GB" altLang="en-US" dirty="0"/>
          </a:p>
        </p:txBody>
      </p:sp>
      <p:sp>
        <p:nvSpPr>
          <p:cNvPr id="10244" name="Slide Number Placeholder 3">
            <a:extLst>
              <a:ext uri="{FF2B5EF4-FFF2-40B4-BE49-F238E27FC236}">
                <a16:creationId xmlns:a16="http://schemas.microsoft.com/office/drawing/2014/main" id="{70D9584C-7286-902B-4195-3D054638EBB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5BE5051E-9DE8-430C-9C19-053CC76CF1D5}" type="slidenum">
              <a:rPr lang="en-US" altLang="en-US" smtClean="0">
                <a:latin typeface="Calibri" panose="020F0502020204030204" pitchFamily="34" charset="0"/>
              </a:rPr>
              <a:pPr fontAlgn="base">
                <a:spcBef>
                  <a:spcPct val="0"/>
                </a:spcBef>
                <a:spcAft>
                  <a:spcPct val="0"/>
                </a:spcAft>
              </a:pPr>
              <a:t>3</a:t>
            </a:fld>
            <a:endParaRPr lang="en-US" altLang="en-US">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Bowlby (1969) proposed that children are biologically predisposed to form attachments with caregivers because these relationships support survival and emotional security. </a:t>
            </a:r>
          </a:p>
          <a:p>
            <a:r>
              <a:rPr lang="en-GB" dirty="0"/>
              <a:t>These early interactions shape internal expectations about how relationships function. </a:t>
            </a:r>
          </a:p>
          <a:p>
            <a:r>
              <a:rPr lang="en-GB" dirty="0"/>
              <a:t>Attachment theory is useful in health and social care because it helps professionals understand how family relationships and life events can influence emotional development and well-being (Cassidy &amp; Shaver, 2016).</a:t>
            </a:r>
          </a:p>
          <a:p>
            <a:endParaRPr lang="en-GB" dirty="0"/>
          </a:p>
        </p:txBody>
      </p:sp>
      <p:sp>
        <p:nvSpPr>
          <p:cNvPr id="4" name="Slide Number Placeholder 3"/>
          <p:cNvSpPr>
            <a:spLocks noGrp="1"/>
          </p:cNvSpPr>
          <p:nvPr>
            <p:ph type="sldNum" sz="quarter" idx="5"/>
          </p:nvPr>
        </p:nvSpPr>
        <p:spPr/>
        <p:txBody>
          <a:bodyPr/>
          <a:lstStyle/>
          <a:p>
            <a:pPr>
              <a:defRPr/>
            </a:pPr>
            <a:fld id="{87FBB1F2-A310-4AD4-9BBD-B0CCD8599685}" type="slidenum">
              <a:rPr lang="en-US" smtClean="0"/>
              <a:pPr>
                <a:defRPr/>
              </a:pPr>
              <a:t>4</a:t>
            </a:fld>
            <a:endParaRPr lang="en-US"/>
          </a:p>
        </p:txBody>
      </p:sp>
    </p:spTree>
    <p:extLst>
      <p:ext uri="{BB962C8B-B14F-4D97-AF65-F5344CB8AC3E}">
        <p14:creationId xmlns:p14="http://schemas.microsoft.com/office/powerpoint/2010/main" val="7382685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Attachment theory suggests that children develop internal working models based on their experiences with caregivers (Bowlby, 1969). </a:t>
            </a:r>
          </a:p>
          <a:p>
            <a:r>
              <a:rPr lang="en-GB" dirty="0"/>
              <a:t>If caregivers are responsive and supportive, children develop a sense of security and confidence. </a:t>
            </a:r>
          </a:p>
          <a:p>
            <a:r>
              <a:rPr lang="en-GB" dirty="0"/>
              <a:t>These internal models influence emotional regulation, social interactions, and coping strategies throughout life (Cassidy &amp; Shaver, 2016).</a:t>
            </a:r>
          </a:p>
          <a:p>
            <a:endParaRPr lang="en-GB" dirty="0"/>
          </a:p>
        </p:txBody>
      </p:sp>
      <p:sp>
        <p:nvSpPr>
          <p:cNvPr id="4" name="Slide Number Placeholder 3"/>
          <p:cNvSpPr>
            <a:spLocks noGrp="1"/>
          </p:cNvSpPr>
          <p:nvPr>
            <p:ph type="sldNum" sz="quarter" idx="5"/>
          </p:nvPr>
        </p:nvSpPr>
        <p:spPr/>
        <p:txBody>
          <a:bodyPr/>
          <a:lstStyle/>
          <a:p>
            <a:pPr>
              <a:defRPr/>
            </a:pPr>
            <a:fld id="{87FBB1F2-A310-4AD4-9BBD-B0CCD8599685}" type="slidenum">
              <a:rPr lang="en-US" smtClean="0"/>
              <a:pPr>
                <a:defRPr/>
              </a:pPr>
              <a:t>5</a:t>
            </a:fld>
            <a:endParaRPr lang="en-US"/>
          </a:p>
        </p:txBody>
      </p:sp>
    </p:spTree>
    <p:extLst>
      <p:ext uri="{BB962C8B-B14F-4D97-AF65-F5344CB8AC3E}">
        <p14:creationId xmlns:p14="http://schemas.microsoft.com/office/powerpoint/2010/main" val="30551135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Ainsworth et al. (1978) developed the Strange Situation experiment, which identified different patterns of attachment behaviour in children. </a:t>
            </a:r>
          </a:p>
          <a:p>
            <a:r>
              <a:rPr lang="en-GB" dirty="0"/>
              <a:t>These patterns reflect how children respond to separation from caregivers and how they seek comfort when distressed. </a:t>
            </a:r>
          </a:p>
          <a:p>
            <a:r>
              <a:rPr lang="en-GB" dirty="0"/>
              <a:t>Although attachment patterns form early in life, later experiences and supportive relationships can influence emotional development and resilience.</a:t>
            </a:r>
          </a:p>
          <a:p>
            <a:endParaRPr lang="en-GB" dirty="0"/>
          </a:p>
        </p:txBody>
      </p:sp>
      <p:sp>
        <p:nvSpPr>
          <p:cNvPr id="4" name="Slide Number Placeholder 3"/>
          <p:cNvSpPr>
            <a:spLocks noGrp="1"/>
          </p:cNvSpPr>
          <p:nvPr>
            <p:ph type="sldNum" sz="quarter" idx="5"/>
          </p:nvPr>
        </p:nvSpPr>
        <p:spPr/>
        <p:txBody>
          <a:bodyPr/>
          <a:lstStyle/>
          <a:p>
            <a:pPr>
              <a:defRPr/>
            </a:pPr>
            <a:fld id="{87FBB1F2-A310-4AD4-9BBD-B0CCD8599685}" type="slidenum">
              <a:rPr lang="en-US" smtClean="0"/>
              <a:pPr>
                <a:defRPr/>
              </a:pPr>
              <a:t>6</a:t>
            </a:fld>
            <a:endParaRPr lang="en-US"/>
          </a:p>
        </p:txBody>
      </p:sp>
    </p:spTree>
    <p:extLst>
      <p:ext uri="{BB962C8B-B14F-4D97-AF65-F5344CB8AC3E}">
        <p14:creationId xmlns:p14="http://schemas.microsoft.com/office/powerpoint/2010/main" val="4395189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Attachment theory helps explain how Jenny’s experiences may affect her emotional wellbeing. </a:t>
            </a:r>
          </a:p>
          <a:p>
            <a:r>
              <a:rPr lang="en-GB" dirty="0"/>
              <a:t>The loss of a parent can disrupt feelings of security and stability (Bowlby, 1980). </a:t>
            </a:r>
          </a:p>
          <a:p>
            <a:r>
              <a:rPr lang="en-GB" dirty="0"/>
              <a:t>In addition, caring responsibilities may limit Jenny’s ability to focus on her own developmental needs, such as forming peer relationships and exploring independence. </a:t>
            </a:r>
          </a:p>
          <a:p>
            <a:r>
              <a:rPr lang="en-GB" dirty="0"/>
              <a:t>These pressures may increase stress, anxiety, and emotional fatigue.</a:t>
            </a:r>
          </a:p>
          <a:p>
            <a:endParaRPr lang="en-GB" dirty="0"/>
          </a:p>
        </p:txBody>
      </p:sp>
      <p:sp>
        <p:nvSpPr>
          <p:cNvPr id="4" name="Slide Number Placeholder 3"/>
          <p:cNvSpPr>
            <a:spLocks noGrp="1"/>
          </p:cNvSpPr>
          <p:nvPr>
            <p:ph type="sldNum" sz="quarter" idx="5"/>
          </p:nvPr>
        </p:nvSpPr>
        <p:spPr/>
        <p:txBody>
          <a:bodyPr/>
          <a:lstStyle/>
          <a:p>
            <a:pPr>
              <a:defRPr/>
            </a:pPr>
            <a:fld id="{87FBB1F2-A310-4AD4-9BBD-B0CCD8599685}" type="slidenum">
              <a:rPr lang="en-US" smtClean="0"/>
              <a:pPr>
                <a:defRPr/>
              </a:pPr>
              <a:t>7</a:t>
            </a:fld>
            <a:endParaRPr lang="en-US"/>
          </a:p>
        </p:txBody>
      </p:sp>
    </p:spTree>
    <p:extLst>
      <p:ext uri="{BB962C8B-B14F-4D97-AF65-F5344CB8AC3E}">
        <p14:creationId xmlns:p14="http://schemas.microsoft.com/office/powerpoint/2010/main" val="3987546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Biological factors also influence psychological development. Prolonged stress can activate the body’s stress response system, potentially affecting emotional regulation and mental health (Shonkoff &amp; Garner, 2012). </a:t>
            </a:r>
          </a:p>
          <a:p>
            <a:r>
              <a:rPr lang="en-GB" dirty="0"/>
              <a:t>Young carers may experience fatigue and stress due to balancing school, home responsibilities, and emotional demands</a:t>
            </a:r>
          </a:p>
        </p:txBody>
      </p:sp>
      <p:sp>
        <p:nvSpPr>
          <p:cNvPr id="4" name="Slide Number Placeholder 3"/>
          <p:cNvSpPr>
            <a:spLocks noGrp="1"/>
          </p:cNvSpPr>
          <p:nvPr>
            <p:ph type="sldNum" sz="quarter" idx="5"/>
          </p:nvPr>
        </p:nvSpPr>
        <p:spPr/>
        <p:txBody>
          <a:bodyPr/>
          <a:lstStyle/>
          <a:p>
            <a:pPr>
              <a:defRPr/>
            </a:pPr>
            <a:fld id="{87FBB1F2-A310-4AD4-9BBD-B0CCD8599685}" type="slidenum">
              <a:rPr lang="en-US" smtClean="0"/>
              <a:pPr>
                <a:defRPr/>
              </a:pPr>
              <a:t>8</a:t>
            </a:fld>
            <a:endParaRPr lang="en-US"/>
          </a:p>
        </p:txBody>
      </p:sp>
    </p:spTree>
    <p:extLst>
      <p:ext uri="{BB962C8B-B14F-4D97-AF65-F5344CB8AC3E}">
        <p14:creationId xmlns:p14="http://schemas.microsoft.com/office/powerpoint/2010/main" val="30398868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Environmental influences such as family circumstances, social support, and educational environments also shape development. </a:t>
            </a:r>
          </a:p>
          <a:p>
            <a:r>
              <a:rPr lang="en-GB" dirty="0"/>
              <a:t>Young carers may face social isolation or reduced opportunities for peer interaction. </a:t>
            </a:r>
          </a:p>
          <a:p>
            <a:r>
              <a:rPr lang="en-GB" dirty="0"/>
              <a:t>However, supportive relationships and community services can reduce stress and improve resilience (Cassidy &amp; Shaver, 2016).</a:t>
            </a:r>
          </a:p>
        </p:txBody>
      </p:sp>
      <p:sp>
        <p:nvSpPr>
          <p:cNvPr id="4" name="Slide Number Placeholder 3"/>
          <p:cNvSpPr>
            <a:spLocks noGrp="1"/>
          </p:cNvSpPr>
          <p:nvPr>
            <p:ph type="sldNum" sz="quarter" idx="5"/>
          </p:nvPr>
        </p:nvSpPr>
        <p:spPr/>
        <p:txBody>
          <a:bodyPr/>
          <a:lstStyle/>
          <a:p>
            <a:pPr>
              <a:defRPr/>
            </a:pPr>
            <a:fld id="{87FBB1F2-A310-4AD4-9BBD-B0CCD8599685}" type="slidenum">
              <a:rPr lang="en-US" smtClean="0"/>
              <a:pPr>
                <a:defRPr/>
              </a:pPr>
              <a:t>9</a:t>
            </a:fld>
            <a:endParaRPr lang="en-US"/>
          </a:p>
        </p:txBody>
      </p:sp>
    </p:spTree>
    <p:extLst>
      <p:ext uri="{BB962C8B-B14F-4D97-AF65-F5344CB8AC3E}">
        <p14:creationId xmlns:p14="http://schemas.microsoft.com/office/powerpoint/2010/main" val="26274883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whole‑family approach is often recommended when supporting young carers. </a:t>
            </a:r>
          </a:p>
          <a:p>
            <a:r>
              <a:rPr lang="en-GB" dirty="0"/>
              <a:t>Assessing Jenny’s needs can ensure she receives appropriate support. </a:t>
            </a:r>
          </a:p>
          <a:p>
            <a:r>
              <a:rPr lang="en-GB" dirty="0"/>
              <a:t>Reducing her caregiving burden and strengthening family relationships may improve her emotional well-being. </a:t>
            </a:r>
          </a:p>
          <a:p>
            <a:r>
              <a:rPr lang="en-GB" dirty="0"/>
              <a:t>Peer support groups and school adjustments can also help Jenny balance education with her responsibilities.</a:t>
            </a:r>
          </a:p>
          <a:p>
            <a:endParaRPr lang="en-GB" dirty="0"/>
          </a:p>
        </p:txBody>
      </p:sp>
      <p:sp>
        <p:nvSpPr>
          <p:cNvPr id="4" name="Slide Number Placeholder 3"/>
          <p:cNvSpPr>
            <a:spLocks noGrp="1"/>
          </p:cNvSpPr>
          <p:nvPr>
            <p:ph type="sldNum" sz="quarter" idx="5"/>
          </p:nvPr>
        </p:nvSpPr>
        <p:spPr/>
        <p:txBody>
          <a:bodyPr/>
          <a:lstStyle/>
          <a:p>
            <a:pPr>
              <a:defRPr/>
            </a:pPr>
            <a:fld id="{87FBB1F2-A310-4AD4-9BBD-B0CCD8599685}" type="slidenum">
              <a:rPr lang="en-US" smtClean="0"/>
              <a:pPr>
                <a:defRPr/>
              </a:pPr>
              <a:t>10</a:t>
            </a:fld>
            <a:endParaRPr lang="en-US"/>
          </a:p>
        </p:txBody>
      </p:sp>
    </p:spTree>
    <p:extLst>
      <p:ext uri="{BB962C8B-B14F-4D97-AF65-F5344CB8AC3E}">
        <p14:creationId xmlns:p14="http://schemas.microsoft.com/office/powerpoint/2010/main" val="11045898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Attachment theory is valuable in health and social care because it highlights the importance of secure and supportive relationships (Bowlby, 1969). </a:t>
            </a:r>
          </a:p>
          <a:p>
            <a:r>
              <a:rPr lang="en-GB" dirty="0"/>
              <a:t>Professionals can use the theory to understand how family relationships influence emotional well-being and to design interventions that strengthen supportive connections.</a:t>
            </a:r>
          </a:p>
          <a:p>
            <a:endParaRPr lang="en-GB" dirty="0"/>
          </a:p>
        </p:txBody>
      </p:sp>
      <p:sp>
        <p:nvSpPr>
          <p:cNvPr id="4" name="Slide Number Placeholder 3"/>
          <p:cNvSpPr>
            <a:spLocks noGrp="1"/>
          </p:cNvSpPr>
          <p:nvPr>
            <p:ph type="sldNum" sz="quarter" idx="5"/>
          </p:nvPr>
        </p:nvSpPr>
        <p:spPr/>
        <p:txBody>
          <a:bodyPr/>
          <a:lstStyle/>
          <a:p>
            <a:pPr>
              <a:defRPr/>
            </a:pPr>
            <a:fld id="{87FBB1F2-A310-4AD4-9BBD-B0CCD8599685}" type="slidenum">
              <a:rPr lang="en-US" smtClean="0"/>
              <a:pPr>
                <a:defRPr/>
              </a:pPr>
              <a:t>11</a:t>
            </a:fld>
            <a:endParaRPr lang="en-US"/>
          </a:p>
        </p:txBody>
      </p:sp>
    </p:spTree>
    <p:extLst>
      <p:ext uri="{BB962C8B-B14F-4D97-AF65-F5344CB8AC3E}">
        <p14:creationId xmlns:p14="http://schemas.microsoft.com/office/powerpoint/2010/main" val="3040799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Although attachment theory provides useful insights, it has limitations. </a:t>
            </a:r>
          </a:p>
          <a:p>
            <a:r>
              <a:rPr lang="en-GB" dirty="0"/>
              <a:t>Development is influenced by many interacting factors, including culture, socioeconomic conditions, and later life experiences. </a:t>
            </a:r>
          </a:p>
          <a:p>
            <a:r>
              <a:rPr lang="en-GB" dirty="0"/>
              <a:t>Therefore, attachment theory should be used alongside other perspectives when analysing complex situations like Jenny’s.</a:t>
            </a:r>
          </a:p>
        </p:txBody>
      </p:sp>
      <p:sp>
        <p:nvSpPr>
          <p:cNvPr id="4" name="Slide Number Placeholder 3"/>
          <p:cNvSpPr>
            <a:spLocks noGrp="1"/>
          </p:cNvSpPr>
          <p:nvPr>
            <p:ph type="sldNum" sz="quarter" idx="5"/>
          </p:nvPr>
        </p:nvSpPr>
        <p:spPr/>
        <p:txBody>
          <a:bodyPr/>
          <a:lstStyle/>
          <a:p>
            <a:pPr>
              <a:defRPr/>
            </a:pPr>
            <a:fld id="{87FBB1F2-A310-4AD4-9BBD-B0CCD8599685}" type="slidenum">
              <a:rPr lang="en-US" smtClean="0"/>
              <a:pPr>
                <a:defRPr/>
              </a:pPr>
              <a:t>12</a:t>
            </a:fld>
            <a:endParaRPr lang="en-US"/>
          </a:p>
        </p:txBody>
      </p:sp>
    </p:spTree>
    <p:extLst>
      <p:ext uri="{BB962C8B-B14F-4D97-AF65-F5344CB8AC3E}">
        <p14:creationId xmlns:p14="http://schemas.microsoft.com/office/powerpoint/2010/main" val="7159858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Jenny’s caring responsibilities and family circumstances may affect her </a:t>
            </a:r>
            <a:r>
              <a:rPr lang="en-GB"/>
              <a:t>emotional well-being </a:t>
            </a:r>
            <a:r>
              <a:rPr lang="en-GB" dirty="0"/>
              <a:t>and development. </a:t>
            </a:r>
          </a:p>
          <a:p>
            <a:r>
              <a:rPr lang="en-GB" dirty="0"/>
              <a:t>Attachment theory provides a useful framework for understanding how relationships influence these experiences. </a:t>
            </a:r>
          </a:p>
          <a:p>
            <a:r>
              <a:rPr lang="en-GB" dirty="0"/>
              <a:t>Through appropriate interventions, it is possible to support Jenny’s well-being and help her maintain a healthy developmental pathway.</a:t>
            </a:r>
          </a:p>
        </p:txBody>
      </p:sp>
      <p:sp>
        <p:nvSpPr>
          <p:cNvPr id="4" name="Slide Number Placeholder 3"/>
          <p:cNvSpPr>
            <a:spLocks noGrp="1"/>
          </p:cNvSpPr>
          <p:nvPr>
            <p:ph type="sldNum" sz="quarter" idx="5"/>
          </p:nvPr>
        </p:nvSpPr>
        <p:spPr/>
        <p:txBody>
          <a:bodyPr/>
          <a:lstStyle/>
          <a:p>
            <a:pPr>
              <a:defRPr/>
            </a:pPr>
            <a:fld id="{87FBB1F2-A310-4AD4-9BBD-B0CCD8599685}" type="slidenum">
              <a:rPr lang="en-US" smtClean="0"/>
              <a:pPr>
                <a:defRPr/>
              </a:pPr>
              <a:t>13</a:t>
            </a:fld>
            <a:endParaRPr lang="en-US"/>
          </a:p>
        </p:txBody>
      </p:sp>
    </p:spTree>
    <p:extLst>
      <p:ext uri="{BB962C8B-B14F-4D97-AF65-F5344CB8AC3E}">
        <p14:creationId xmlns:p14="http://schemas.microsoft.com/office/powerpoint/2010/main" val="176999084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EC5F959-D79B-1518-0011-0DE1FD8FCD62}"/>
              </a:ext>
            </a:extLst>
          </p:cNvPr>
          <p:cNvSpPr>
            <a:spLocks noGrp="1"/>
          </p:cNvSpPr>
          <p:nvPr>
            <p:ph type="dt" sz="half" idx="10"/>
          </p:nvPr>
        </p:nvSpPr>
        <p:spPr>
          <a:xfrm>
            <a:off x="395288" y="6524625"/>
            <a:ext cx="971550" cy="219075"/>
          </a:xfrm>
        </p:spPr>
        <p:txBody>
          <a:bodyPr/>
          <a:lstStyle>
            <a:lvl1pPr>
              <a:defRPr/>
            </a:lvl1pPr>
          </a:lstStyle>
          <a:p>
            <a:pPr>
              <a:defRPr/>
            </a:pPr>
            <a:fld id="{9E67910F-D49F-49E0-AF83-386237EC62F0}" type="datetimeFigureOut">
              <a:rPr lang="en-GB"/>
              <a:pPr>
                <a:defRPr/>
              </a:pPr>
              <a:t>15/03/2026</a:t>
            </a:fld>
            <a:endParaRPr lang="en-GB"/>
          </a:p>
        </p:txBody>
      </p:sp>
      <p:sp>
        <p:nvSpPr>
          <p:cNvPr id="5" name="Footer Placeholder 4">
            <a:extLst>
              <a:ext uri="{FF2B5EF4-FFF2-40B4-BE49-F238E27FC236}">
                <a16:creationId xmlns:a16="http://schemas.microsoft.com/office/drawing/2014/main" id="{D156B232-369B-86B9-FEC1-54ACCA89C1B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a:extLst>
              <a:ext uri="{FF2B5EF4-FFF2-40B4-BE49-F238E27FC236}">
                <a16:creationId xmlns:a16="http://schemas.microsoft.com/office/drawing/2014/main" id="{0637F386-F07F-E9EA-CA23-5211F7CE20C9}"/>
              </a:ext>
            </a:extLst>
          </p:cNvPr>
          <p:cNvSpPr>
            <a:spLocks noGrp="1"/>
          </p:cNvSpPr>
          <p:nvPr>
            <p:ph type="sldNum" sz="quarter" idx="12"/>
          </p:nvPr>
        </p:nvSpPr>
        <p:spPr/>
        <p:txBody>
          <a:bodyPr/>
          <a:lstStyle>
            <a:lvl1pPr>
              <a:defRPr/>
            </a:lvl1pPr>
          </a:lstStyle>
          <a:p>
            <a:pPr>
              <a:defRPr/>
            </a:pPr>
            <a:fld id="{92A70FB0-61F2-4300-A488-9B5C4D0A6CA8}" type="slidenum">
              <a:rPr lang="en-GB"/>
              <a:pPr>
                <a:defRPr/>
              </a:pPr>
              <a:t>‹#›</a:t>
            </a:fld>
            <a:endParaRPr lang="en-GB"/>
          </a:p>
        </p:txBody>
      </p:sp>
    </p:spTree>
    <p:extLst>
      <p:ext uri="{BB962C8B-B14F-4D97-AF65-F5344CB8AC3E}">
        <p14:creationId xmlns:p14="http://schemas.microsoft.com/office/powerpoint/2010/main" val="28264157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DA646A-64A5-8822-BC7E-C2C6A23B82DB}"/>
              </a:ext>
            </a:extLst>
          </p:cNvPr>
          <p:cNvSpPr>
            <a:spLocks noGrp="1"/>
          </p:cNvSpPr>
          <p:nvPr>
            <p:ph type="dt" sz="half" idx="10"/>
          </p:nvPr>
        </p:nvSpPr>
        <p:spPr/>
        <p:txBody>
          <a:bodyPr/>
          <a:lstStyle>
            <a:lvl1pPr>
              <a:defRPr/>
            </a:lvl1pPr>
          </a:lstStyle>
          <a:p>
            <a:pPr>
              <a:defRPr/>
            </a:pPr>
            <a:fld id="{B8BEF4E7-DA8D-4523-9FEC-230D86349BDC}" type="datetimeFigureOut">
              <a:rPr lang="en-GB"/>
              <a:pPr>
                <a:defRPr/>
              </a:pPr>
              <a:t>15/03/2026</a:t>
            </a:fld>
            <a:endParaRPr lang="en-GB"/>
          </a:p>
        </p:txBody>
      </p:sp>
      <p:sp>
        <p:nvSpPr>
          <p:cNvPr id="5" name="Footer Placeholder 4">
            <a:extLst>
              <a:ext uri="{FF2B5EF4-FFF2-40B4-BE49-F238E27FC236}">
                <a16:creationId xmlns:a16="http://schemas.microsoft.com/office/drawing/2014/main" id="{73D9F2CC-E6B2-D143-7FF1-3C043D3107B6}"/>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a:extLst>
              <a:ext uri="{FF2B5EF4-FFF2-40B4-BE49-F238E27FC236}">
                <a16:creationId xmlns:a16="http://schemas.microsoft.com/office/drawing/2014/main" id="{53227A6A-F5CA-3620-ECA5-624B323EC6D2}"/>
              </a:ext>
            </a:extLst>
          </p:cNvPr>
          <p:cNvSpPr>
            <a:spLocks noGrp="1"/>
          </p:cNvSpPr>
          <p:nvPr>
            <p:ph type="sldNum" sz="quarter" idx="12"/>
          </p:nvPr>
        </p:nvSpPr>
        <p:spPr/>
        <p:txBody>
          <a:bodyPr/>
          <a:lstStyle>
            <a:lvl1pPr>
              <a:defRPr/>
            </a:lvl1pPr>
          </a:lstStyle>
          <a:p>
            <a:pPr>
              <a:defRPr/>
            </a:pPr>
            <a:fld id="{C2B4F84F-2F79-4E0C-A963-FD38ACFBA397}" type="slidenum">
              <a:rPr lang="en-GB"/>
              <a:pPr>
                <a:defRPr/>
              </a:pPr>
              <a:t>‹#›</a:t>
            </a:fld>
            <a:endParaRPr lang="en-GB"/>
          </a:p>
        </p:txBody>
      </p:sp>
    </p:spTree>
    <p:extLst>
      <p:ext uri="{BB962C8B-B14F-4D97-AF65-F5344CB8AC3E}">
        <p14:creationId xmlns:p14="http://schemas.microsoft.com/office/powerpoint/2010/main" val="4282657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45E4ECD-63FB-6AB5-49E1-DFFEC9099B65}"/>
              </a:ext>
            </a:extLst>
          </p:cNvPr>
          <p:cNvSpPr>
            <a:spLocks noGrp="1"/>
          </p:cNvSpPr>
          <p:nvPr>
            <p:ph type="dt" sz="half" idx="10"/>
          </p:nvPr>
        </p:nvSpPr>
        <p:spPr/>
        <p:txBody>
          <a:bodyPr/>
          <a:lstStyle>
            <a:lvl1pPr>
              <a:defRPr/>
            </a:lvl1pPr>
          </a:lstStyle>
          <a:p>
            <a:pPr>
              <a:defRPr/>
            </a:pPr>
            <a:fld id="{BE1371C7-D653-49A6-9A3E-BB32324C94A9}" type="datetimeFigureOut">
              <a:rPr lang="en-GB"/>
              <a:pPr>
                <a:defRPr/>
              </a:pPr>
              <a:t>15/03/2026</a:t>
            </a:fld>
            <a:endParaRPr lang="en-GB" dirty="0"/>
          </a:p>
        </p:txBody>
      </p:sp>
      <p:sp>
        <p:nvSpPr>
          <p:cNvPr id="5" name="Slide Number Placeholder 5">
            <a:extLst>
              <a:ext uri="{FF2B5EF4-FFF2-40B4-BE49-F238E27FC236}">
                <a16:creationId xmlns:a16="http://schemas.microsoft.com/office/drawing/2014/main" id="{E44398A2-0371-CDFE-A568-6BC5743A456B}"/>
              </a:ext>
            </a:extLst>
          </p:cNvPr>
          <p:cNvSpPr>
            <a:spLocks noGrp="1"/>
          </p:cNvSpPr>
          <p:nvPr>
            <p:ph type="sldNum" sz="quarter" idx="11"/>
          </p:nvPr>
        </p:nvSpPr>
        <p:spPr/>
        <p:txBody>
          <a:bodyPr/>
          <a:lstStyle>
            <a:lvl1pPr>
              <a:defRPr/>
            </a:lvl1pPr>
          </a:lstStyle>
          <a:p>
            <a:pPr>
              <a:defRPr/>
            </a:pPr>
            <a:fld id="{9BB5B003-50BD-4818-919E-2DC06C80ABE8}" type="slidenum">
              <a:rPr lang="en-GB"/>
              <a:pPr>
                <a:defRPr/>
              </a:pPr>
              <a:t>‹#›</a:t>
            </a:fld>
            <a:endParaRPr lang="en-GB" dirty="0"/>
          </a:p>
        </p:txBody>
      </p:sp>
    </p:spTree>
    <p:extLst>
      <p:ext uri="{BB962C8B-B14F-4D97-AF65-F5344CB8AC3E}">
        <p14:creationId xmlns:p14="http://schemas.microsoft.com/office/powerpoint/2010/main" val="41261803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B96DE79F-9446-E22A-6B17-8A12D61E0A63}"/>
              </a:ext>
            </a:extLst>
          </p:cNvPr>
          <p:cNvSpPr>
            <a:spLocks noGrp="1"/>
          </p:cNvSpPr>
          <p:nvPr>
            <p:ph type="dt" sz="half" idx="10"/>
          </p:nvPr>
        </p:nvSpPr>
        <p:spPr/>
        <p:txBody>
          <a:bodyPr/>
          <a:lstStyle>
            <a:lvl1pPr>
              <a:defRPr/>
            </a:lvl1pPr>
          </a:lstStyle>
          <a:p>
            <a:pPr>
              <a:defRPr/>
            </a:pPr>
            <a:fld id="{D874D27D-7D8B-447D-8C1D-BA2DC86841CE}" type="datetimeFigureOut">
              <a:rPr lang="en-GB"/>
              <a:pPr>
                <a:defRPr/>
              </a:pPr>
              <a:t>15/03/2026</a:t>
            </a:fld>
            <a:endParaRPr lang="en-GB" dirty="0"/>
          </a:p>
        </p:txBody>
      </p:sp>
      <p:sp>
        <p:nvSpPr>
          <p:cNvPr id="6" name="Slide Number Placeholder 5">
            <a:extLst>
              <a:ext uri="{FF2B5EF4-FFF2-40B4-BE49-F238E27FC236}">
                <a16:creationId xmlns:a16="http://schemas.microsoft.com/office/drawing/2014/main" id="{56D0305B-DFFE-302E-1B83-41822F254313}"/>
              </a:ext>
            </a:extLst>
          </p:cNvPr>
          <p:cNvSpPr>
            <a:spLocks noGrp="1"/>
          </p:cNvSpPr>
          <p:nvPr>
            <p:ph type="sldNum" sz="quarter" idx="11"/>
          </p:nvPr>
        </p:nvSpPr>
        <p:spPr/>
        <p:txBody>
          <a:bodyPr/>
          <a:lstStyle>
            <a:lvl1pPr>
              <a:defRPr/>
            </a:lvl1pPr>
          </a:lstStyle>
          <a:p>
            <a:pPr>
              <a:defRPr/>
            </a:pPr>
            <a:fld id="{130A36ED-CF2C-469D-AEE2-B5CEBF2E9CE1}" type="slidenum">
              <a:rPr lang="en-GB"/>
              <a:pPr>
                <a:defRPr/>
              </a:pPr>
              <a:t>‹#›</a:t>
            </a:fld>
            <a:endParaRPr lang="en-GB" dirty="0"/>
          </a:p>
        </p:txBody>
      </p:sp>
    </p:spTree>
    <p:extLst>
      <p:ext uri="{BB962C8B-B14F-4D97-AF65-F5344CB8AC3E}">
        <p14:creationId xmlns:p14="http://schemas.microsoft.com/office/powerpoint/2010/main" val="33598715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24A236DA-852A-95E9-5A34-F221B913FC98}"/>
              </a:ext>
            </a:extLst>
          </p:cNvPr>
          <p:cNvSpPr>
            <a:spLocks noGrp="1"/>
          </p:cNvSpPr>
          <p:nvPr>
            <p:ph type="dt" sz="half" idx="10"/>
          </p:nvPr>
        </p:nvSpPr>
        <p:spPr/>
        <p:txBody>
          <a:bodyPr/>
          <a:lstStyle>
            <a:lvl1pPr>
              <a:defRPr/>
            </a:lvl1pPr>
          </a:lstStyle>
          <a:p>
            <a:pPr>
              <a:defRPr/>
            </a:pPr>
            <a:fld id="{FE0ECB9C-F7AE-4174-8EE2-345EB908C24F}" type="datetimeFigureOut">
              <a:rPr lang="en-GB"/>
              <a:pPr>
                <a:defRPr/>
              </a:pPr>
              <a:t>15/03/2026</a:t>
            </a:fld>
            <a:endParaRPr lang="en-GB" dirty="0"/>
          </a:p>
        </p:txBody>
      </p:sp>
      <p:sp>
        <p:nvSpPr>
          <p:cNvPr id="8" name="Slide Number Placeholder 5">
            <a:extLst>
              <a:ext uri="{FF2B5EF4-FFF2-40B4-BE49-F238E27FC236}">
                <a16:creationId xmlns:a16="http://schemas.microsoft.com/office/drawing/2014/main" id="{D3360835-844D-F521-3989-1D13CB143D35}"/>
              </a:ext>
            </a:extLst>
          </p:cNvPr>
          <p:cNvSpPr>
            <a:spLocks noGrp="1"/>
          </p:cNvSpPr>
          <p:nvPr>
            <p:ph type="sldNum" sz="quarter" idx="11"/>
          </p:nvPr>
        </p:nvSpPr>
        <p:spPr/>
        <p:txBody>
          <a:bodyPr/>
          <a:lstStyle>
            <a:lvl1pPr>
              <a:defRPr/>
            </a:lvl1pPr>
          </a:lstStyle>
          <a:p>
            <a:pPr>
              <a:defRPr/>
            </a:pPr>
            <a:fld id="{7868C6DE-C0D6-4442-8026-6476FBD3D42D}" type="slidenum">
              <a:rPr lang="en-GB"/>
              <a:pPr>
                <a:defRPr/>
              </a:pPr>
              <a:t>‹#›</a:t>
            </a:fld>
            <a:endParaRPr lang="en-GB" dirty="0"/>
          </a:p>
        </p:txBody>
      </p:sp>
    </p:spTree>
    <p:extLst>
      <p:ext uri="{BB962C8B-B14F-4D97-AF65-F5344CB8AC3E}">
        <p14:creationId xmlns:p14="http://schemas.microsoft.com/office/powerpoint/2010/main" val="12139905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6994F40-5AE1-4160-69A9-555A14D5CAA1}"/>
              </a:ext>
            </a:extLst>
          </p:cNvPr>
          <p:cNvSpPr>
            <a:spLocks noGrp="1"/>
          </p:cNvSpPr>
          <p:nvPr>
            <p:ph type="dt" sz="half" idx="10"/>
          </p:nvPr>
        </p:nvSpPr>
        <p:spPr/>
        <p:txBody>
          <a:bodyPr/>
          <a:lstStyle>
            <a:lvl1pPr>
              <a:defRPr/>
            </a:lvl1pPr>
          </a:lstStyle>
          <a:p>
            <a:pPr>
              <a:defRPr/>
            </a:pPr>
            <a:fld id="{994B8F92-18A4-42C1-B3CB-1725D9FB6A42}" type="datetimeFigureOut">
              <a:rPr lang="en-GB"/>
              <a:pPr>
                <a:defRPr/>
              </a:pPr>
              <a:t>15/03/2026</a:t>
            </a:fld>
            <a:endParaRPr lang="en-GB" dirty="0"/>
          </a:p>
        </p:txBody>
      </p:sp>
      <p:sp>
        <p:nvSpPr>
          <p:cNvPr id="4" name="Slide Number Placeholder 5">
            <a:extLst>
              <a:ext uri="{FF2B5EF4-FFF2-40B4-BE49-F238E27FC236}">
                <a16:creationId xmlns:a16="http://schemas.microsoft.com/office/drawing/2014/main" id="{0245A72C-66DB-4BD8-8E36-36708728A08D}"/>
              </a:ext>
            </a:extLst>
          </p:cNvPr>
          <p:cNvSpPr>
            <a:spLocks noGrp="1"/>
          </p:cNvSpPr>
          <p:nvPr>
            <p:ph type="sldNum" sz="quarter" idx="11"/>
          </p:nvPr>
        </p:nvSpPr>
        <p:spPr/>
        <p:txBody>
          <a:bodyPr/>
          <a:lstStyle>
            <a:lvl1pPr>
              <a:defRPr/>
            </a:lvl1pPr>
          </a:lstStyle>
          <a:p>
            <a:pPr>
              <a:defRPr/>
            </a:pPr>
            <a:fld id="{DFCF0E88-78A7-4259-B98F-407834D83784}" type="slidenum">
              <a:rPr lang="en-GB"/>
              <a:pPr>
                <a:defRPr/>
              </a:pPr>
              <a:t>‹#›</a:t>
            </a:fld>
            <a:endParaRPr lang="en-GB" dirty="0"/>
          </a:p>
        </p:txBody>
      </p:sp>
    </p:spTree>
    <p:extLst>
      <p:ext uri="{BB962C8B-B14F-4D97-AF65-F5344CB8AC3E}">
        <p14:creationId xmlns:p14="http://schemas.microsoft.com/office/powerpoint/2010/main" val="36556816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A91B7818-5552-EF4D-DEC8-18D30FF4E52B}"/>
              </a:ext>
            </a:extLst>
          </p:cNvPr>
          <p:cNvSpPr>
            <a:spLocks noGrp="1"/>
          </p:cNvSpPr>
          <p:nvPr>
            <p:ph type="dt" sz="half" idx="10"/>
          </p:nvPr>
        </p:nvSpPr>
        <p:spPr/>
        <p:txBody>
          <a:bodyPr/>
          <a:lstStyle>
            <a:lvl1pPr>
              <a:defRPr/>
            </a:lvl1pPr>
          </a:lstStyle>
          <a:p>
            <a:pPr>
              <a:defRPr/>
            </a:pPr>
            <a:fld id="{7CD2B5D9-A718-4E7F-A45E-00E5681AC928}" type="datetimeFigureOut">
              <a:rPr lang="en-GB"/>
              <a:pPr>
                <a:defRPr/>
              </a:pPr>
              <a:t>15/03/2026</a:t>
            </a:fld>
            <a:endParaRPr lang="en-GB" dirty="0"/>
          </a:p>
        </p:txBody>
      </p:sp>
      <p:sp>
        <p:nvSpPr>
          <p:cNvPr id="3" name="Slide Number Placeholder 5">
            <a:extLst>
              <a:ext uri="{FF2B5EF4-FFF2-40B4-BE49-F238E27FC236}">
                <a16:creationId xmlns:a16="http://schemas.microsoft.com/office/drawing/2014/main" id="{D8007743-E90C-A302-2992-D468074555E3}"/>
              </a:ext>
            </a:extLst>
          </p:cNvPr>
          <p:cNvSpPr>
            <a:spLocks noGrp="1"/>
          </p:cNvSpPr>
          <p:nvPr>
            <p:ph type="sldNum" sz="quarter" idx="11"/>
          </p:nvPr>
        </p:nvSpPr>
        <p:spPr/>
        <p:txBody>
          <a:bodyPr/>
          <a:lstStyle>
            <a:lvl1pPr>
              <a:defRPr/>
            </a:lvl1pPr>
          </a:lstStyle>
          <a:p>
            <a:pPr>
              <a:defRPr/>
            </a:pPr>
            <a:fld id="{5C5CDEBE-0898-4649-B6F5-738E7CFE419B}" type="slidenum">
              <a:rPr lang="en-GB"/>
              <a:pPr>
                <a:defRPr/>
              </a:pPr>
              <a:t>‹#›</a:t>
            </a:fld>
            <a:endParaRPr lang="en-GB" dirty="0"/>
          </a:p>
        </p:txBody>
      </p:sp>
    </p:spTree>
    <p:extLst>
      <p:ext uri="{BB962C8B-B14F-4D97-AF65-F5344CB8AC3E}">
        <p14:creationId xmlns:p14="http://schemas.microsoft.com/office/powerpoint/2010/main" val="24922767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191A26E-FE7D-3BD0-B174-4CB7127279C0}"/>
              </a:ext>
            </a:extLst>
          </p:cNvPr>
          <p:cNvSpPr>
            <a:spLocks noGrp="1"/>
          </p:cNvSpPr>
          <p:nvPr>
            <p:ph type="dt" sz="half" idx="10"/>
          </p:nvPr>
        </p:nvSpPr>
        <p:spPr/>
        <p:txBody>
          <a:bodyPr/>
          <a:lstStyle>
            <a:lvl1pPr>
              <a:defRPr/>
            </a:lvl1pPr>
          </a:lstStyle>
          <a:p>
            <a:pPr>
              <a:defRPr/>
            </a:pPr>
            <a:fld id="{E2A34EA5-14FA-4153-8C16-01EF8F9BE597}" type="datetimeFigureOut">
              <a:rPr lang="en-GB"/>
              <a:pPr>
                <a:defRPr/>
              </a:pPr>
              <a:t>15/03/2026</a:t>
            </a:fld>
            <a:endParaRPr lang="en-GB" dirty="0"/>
          </a:p>
        </p:txBody>
      </p:sp>
      <p:sp>
        <p:nvSpPr>
          <p:cNvPr id="6" name="Slide Number Placeholder 5">
            <a:extLst>
              <a:ext uri="{FF2B5EF4-FFF2-40B4-BE49-F238E27FC236}">
                <a16:creationId xmlns:a16="http://schemas.microsoft.com/office/drawing/2014/main" id="{E29B8E72-14FD-5B9B-5EC7-0CB6189433EC}"/>
              </a:ext>
            </a:extLst>
          </p:cNvPr>
          <p:cNvSpPr>
            <a:spLocks noGrp="1"/>
          </p:cNvSpPr>
          <p:nvPr>
            <p:ph type="sldNum" sz="quarter" idx="11"/>
          </p:nvPr>
        </p:nvSpPr>
        <p:spPr/>
        <p:txBody>
          <a:bodyPr/>
          <a:lstStyle>
            <a:lvl1pPr>
              <a:defRPr/>
            </a:lvl1pPr>
          </a:lstStyle>
          <a:p>
            <a:pPr>
              <a:defRPr/>
            </a:pPr>
            <a:fld id="{F4F489A2-7DA8-4A80-8024-1C9198B76A0D}" type="slidenum">
              <a:rPr lang="en-GB"/>
              <a:pPr>
                <a:defRPr/>
              </a:pPr>
              <a:t>‹#›</a:t>
            </a:fld>
            <a:endParaRPr lang="en-GB" dirty="0"/>
          </a:p>
        </p:txBody>
      </p:sp>
    </p:spTree>
    <p:extLst>
      <p:ext uri="{BB962C8B-B14F-4D97-AF65-F5344CB8AC3E}">
        <p14:creationId xmlns:p14="http://schemas.microsoft.com/office/powerpoint/2010/main" val="10528713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5CC3EAF8-2E02-4618-34B6-314065519303}"/>
              </a:ext>
            </a:extLst>
          </p:cNvPr>
          <p:cNvSpPr>
            <a:spLocks noGrp="1"/>
          </p:cNvSpPr>
          <p:nvPr>
            <p:ph type="dt" sz="half" idx="10"/>
          </p:nvPr>
        </p:nvSpPr>
        <p:spPr/>
        <p:txBody>
          <a:bodyPr/>
          <a:lstStyle>
            <a:lvl1pPr>
              <a:defRPr/>
            </a:lvl1pPr>
          </a:lstStyle>
          <a:p>
            <a:pPr>
              <a:defRPr/>
            </a:pPr>
            <a:fld id="{A43E5C2E-C953-46EC-AB09-3B43A6D1F909}" type="datetimeFigureOut">
              <a:rPr lang="en-GB"/>
              <a:pPr>
                <a:defRPr/>
              </a:pPr>
              <a:t>15/03/2026</a:t>
            </a:fld>
            <a:endParaRPr lang="en-GB" dirty="0"/>
          </a:p>
        </p:txBody>
      </p:sp>
      <p:sp>
        <p:nvSpPr>
          <p:cNvPr id="6" name="Slide Number Placeholder 5">
            <a:extLst>
              <a:ext uri="{FF2B5EF4-FFF2-40B4-BE49-F238E27FC236}">
                <a16:creationId xmlns:a16="http://schemas.microsoft.com/office/drawing/2014/main" id="{662091FE-FCA8-794C-F109-8E43679BCE4F}"/>
              </a:ext>
            </a:extLst>
          </p:cNvPr>
          <p:cNvSpPr>
            <a:spLocks noGrp="1"/>
          </p:cNvSpPr>
          <p:nvPr>
            <p:ph type="sldNum" sz="quarter" idx="11"/>
          </p:nvPr>
        </p:nvSpPr>
        <p:spPr/>
        <p:txBody>
          <a:bodyPr/>
          <a:lstStyle>
            <a:lvl1pPr>
              <a:defRPr/>
            </a:lvl1pPr>
          </a:lstStyle>
          <a:p>
            <a:pPr>
              <a:defRPr/>
            </a:pPr>
            <a:fld id="{1599AF06-1FF2-4D1E-A5BB-6DCA1AB20133}" type="slidenum">
              <a:rPr lang="en-GB"/>
              <a:pPr>
                <a:defRPr/>
              </a:pPr>
              <a:t>‹#›</a:t>
            </a:fld>
            <a:endParaRPr lang="en-GB" dirty="0"/>
          </a:p>
        </p:txBody>
      </p:sp>
    </p:spTree>
    <p:extLst>
      <p:ext uri="{BB962C8B-B14F-4D97-AF65-F5344CB8AC3E}">
        <p14:creationId xmlns:p14="http://schemas.microsoft.com/office/powerpoint/2010/main" val="35983254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EF731-A9F4-8E48-1AB9-A6BEF02DB1B7}"/>
              </a:ext>
            </a:extLst>
          </p:cNvPr>
          <p:cNvSpPr>
            <a:spLocks noGrp="1"/>
          </p:cNvSpPr>
          <p:nvPr>
            <p:ph type="dt" sz="half" idx="10"/>
          </p:nvPr>
        </p:nvSpPr>
        <p:spPr/>
        <p:txBody>
          <a:bodyPr/>
          <a:lstStyle>
            <a:lvl1pPr>
              <a:defRPr/>
            </a:lvl1pPr>
          </a:lstStyle>
          <a:p>
            <a:pPr>
              <a:defRPr/>
            </a:pPr>
            <a:fld id="{5E508BF4-241F-458C-948A-BFE87938671F}" type="datetimeFigureOut">
              <a:rPr lang="en-GB"/>
              <a:pPr>
                <a:defRPr/>
              </a:pPr>
              <a:t>15/03/2026</a:t>
            </a:fld>
            <a:endParaRPr lang="en-GB" dirty="0"/>
          </a:p>
        </p:txBody>
      </p:sp>
      <p:sp>
        <p:nvSpPr>
          <p:cNvPr id="5" name="Slide Number Placeholder 5">
            <a:extLst>
              <a:ext uri="{FF2B5EF4-FFF2-40B4-BE49-F238E27FC236}">
                <a16:creationId xmlns:a16="http://schemas.microsoft.com/office/drawing/2014/main" id="{58D6C5B2-68EB-E7B3-C2C7-406D160F032D}"/>
              </a:ext>
            </a:extLst>
          </p:cNvPr>
          <p:cNvSpPr>
            <a:spLocks noGrp="1"/>
          </p:cNvSpPr>
          <p:nvPr>
            <p:ph type="sldNum" sz="quarter" idx="11"/>
          </p:nvPr>
        </p:nvSpPr>
        <p:spPr/>
        <p:txBody>
          <a:bodyPr/>
          <a:lstStyle>
            <a:lvl1pPr>
              <a:defRPr/>
            </a:lvl1pPr>
          </a:lstStyle>
          <a:p>
            <a:pPr>
              <a:defRPr/>
            </a:pPr>
            <a:fld id="{674973D0-16B7-4C76-B433-2DF676DF00BA}" type="slidenum">
              <a:rPr lang="en-GB"/>
              <a:pPr>
                <a:defRPr/>
              </a:pPr>
              <a:t>‹#›</a:t>
            </a:fld>
            <a:endParaRPr lang="en-GB" dirty="0"/>
          </a:p>
        </p:txBody>
      </p:sp>
    </p:spTree>
    <p:extLst>
      <p:ext uri="{BB962C8B-B14F-4D97-AF65-F5344CB8AC3E}">
        <p14:creationId xmlns:p14="http://schemas.microsoft.com/office/powerpoint/2010/main" val="16864468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9F58F3-CADB-623A-0D38-913CBE121B55}"/>
              </a:ext>
            </a:extLst>
          </p:cNvPr>
          <p:cNvSpPr>
            <a:spLocks noGrp="1"/>
          </p:cNvSpPr>
          <p:nvPr>
            <p:ph type="dt" sz="half" idx="10"/>
          </p:nvPr>
        </p:nvSpPr>
        <p:spPr/>
        <p:txBody>
          <a:bodyPr/>
          <a:lstStyle>
            <a:lvl1pPr>
              <a:defRPr/>
            </a:lvl1pPr>
          </a:lstStyle>
          <a:p>
            <a:pPr>
              <a:defRPr/>
            </a:pPr>
            <a:fld id="{62E0D13D-EA39-4B6E-A6D9-C74544958CC4}" type="datetimeFigureOut">
              <a:rPr lang="en-GB"/>
              <a:pPr>
                <a:defRPr/>
              </a:pPr>
              <a:t>15/03/2026</a:t>
            </a:fld>
            <a:endParaRPr lang="en-GB" dirty="0"/>
          </a:p>
        </p:txBody>
      </p:sp>
      <p:sp>
        <p:nvSpPr>
          <p:cNvPr id="5" name="Slide Number Placeholder 5">
            <a:extLst>
              <a:ext uri="{FF2B5EF4-FFF2-40B4-BE49-F238E27FC236}">
                <a16:creationId xmlns:a16="http://schemas.microsoft.com/office/drawing/2014/main" id="{EF1D2A49-3D0D-34A1-B724-771AE52761C6}"/>
              </a:ext>
            </a:extLst>
          </p:cNvPr>
          <p:cNvSpPr>
            <a:spLocks noGrp="1"/>
          </p:cNvSpPr>
          <p:nvPr>
            <p:ph type="sldNum" sz="quarter" idx="11"/>
          </p:nvPr>
        </p:nvSpPr>
        <p:spPr/>
        <p:txBody>
          <a:bodyPr/>
          <a:lstStyle>
            <a:lvl1pPr>
              <a:defRPr/>
            </a:lvl1pPr>
          </a:lstStyle>
          <a:p>
            <a:pPr>
              <a:defRPr/>
            </a:pPr>
            <a:fld id="{141E949E-293A-4A71-998A-F1826E3784EA}" type="slidenum">
              <a:rPr lang="en-GB"/>
              <a:pPr>
                <a:defRPr/>
              </a:pPr>
              <a:t>‹#›</a:t>
            </a:fld>
            <a:endParaRPr lang="en-GB" dirty="0"/>
          </a:p>
        </p:txBody>
      </p:sp>
    </p:spTree>
    <p:extLst>
      <p:ext uri="{BB962C8B-B14F-4D97-AF65-F5344CB8AC3E}">
        <p14:creationId xmlns:p14="http://schemas.microsoft.com/office/powerpoint/2010/main" val="2136120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C4C26705-EF43-96FF-4E12-FE4697596253}"/>
              </a:ext>
            </a:extLst>
          </p:cNvPr>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4CE7D44A-04BB-AAE8-22AD-D2C117B68337}"/>
              </a:ext>
            </a:extLst>
          </p:cNvPr>
          <p:cNvSpPr>
            <a:spLocks noGrp="1" noChangeArrowheads="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8F4D8E57-65C2-B22E-EB23-4D8F8BA73A38}"/>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defRPr>
            </a:lvl1pPr>
          </a:lstStyle>
          <a:p>
            <a:pPr>
              <a:defRPr/>
            </a:pPr>
            <a:fld id="{656D9B72-5BD3-4952-B833-8140D1A78DD3}" type="datetimeFigureOut">
              <a:rPr lang="en-GB"/>
              <a:pPr>
                <a:defRPr/>
              </a:pPr>
              <a:t>15/03/2026</a:t>
            </a:fld>
            <a:endParaRPr lang="en-GB" dirty="0"/>
          </a:p>
        </p:txBody>
      </p:sp>
      <p:sp>
        <p:nvSpPr>
          <p:cNvPr id="6" name="Slide Number Placeholder 5">
            <a:extLst>
              <a:ext uri="{FF2B5EF4-FFF2-40B4-BE49-F238E27FC236}">
                <a16:creationId xmlns:a16="http://schemas.microsoft.com/office/drawing/2014/main" id="{D57685D5-42D0-813B-D94E-7D9BD6728D9C}"/>
              </a:ext>
            </a:extLst>
          </p:cNvPr>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fontAlgn="auto" hangingPunct="1">
              <a:spcBef>
                <a:spcPts val="0"/>
              </a:spcBef>
              <a:spcAft>
                <a:spcPts val="0"/>
              </a:spcAft>
              <a:defRPr sz="1200">
                <a:solidFill>
                  <a:schemeClr val="tx1">
                    <a:tint val="75000"/>
                  </a:schemeClr>
                </a:solidFill>
                <a:latin typeface="+mn-lt"/>
              </a:defRPr>
            </a:lvl1pPr>
          </a:lstStyle>
          <a:p>
            <a:pPr>
              <a:defRPr/>
            </a:pPr>
            <a:fld id="{B87D94F7-90AF-404B-B394-FD29B1312CDB}"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3710" r:id="rId1"/>
    <p:sldLayoutId id="2147483711"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1D4CDF9-FDC3-0DF0-C258-F71931C4DE4B}"/>
              </a:ext>
            </a:extLst>
          </p:cNvPr>
          <p:cNvSpPr/>
          <p:nvPr/>
        </p:nvSpPr>
        <p:spPr>
          <a:xfrm>
            <a:off x="395536" y="2780928"/>
            <a:ext cx="8748464" cy="30963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2" name="Title 1">
            <a:extLst>
              <a:ext uri="{FF2B5EF4-FFF2-40B4-BE49-F238E27FC236}">
                <a16:creationId xmlns:a16="http://schemas.microsoft.com/office/drawing/2014/main" id="{564FBA53-9C3D-2B39-2C40-0C33E3003076}"/>
              </a:ext>
            </a:extLst>
          </p:cNvPr>
          <p:cNvSpPr>
            <a:spLocks noGrp="1"/>
          </p:cNvSpPr>
          <p:nvPr>
            <p:ph type="ctrTitle"/>
          </p:nvPr>
        </p:nvSpPr>
        <p:spPr>
          <a:xfrm>
            <a:off x="395536" y="1304924"/>
            <a:ext cx="8748464" cy="4572347"/>
          </a:xfrm>
        </p:spPr>
        <p:txBody>
          <a:bodyPr rtlCol="0">
            <a:normAutofit/>
          </a:bodyPr>
          <a:lstStyle/>
          <a:p>
            <a:pPr eaLnBrk="1" fontAlgn="auto" hangingPunct="1">
              <a:spcAft>
                <a:spcPts val="0"/>
              </a:spcAft>
              <a:defRPr/>
            </a:pPr>
            <a:r>
              <a:rPr lang="en-GB" sz="4000" b="1" dirty="0">
                <a:solidFill>
                  <a:schemeClr val="accent2">
                    <a:lumMod val="20000"/>
                    <a:lumOff val="80000"/>
                  </a:schemeClr>
                </a:solidFill>
              </a:rPr>
              <a:t>Psychology in Health and Social Care (LCHS4010)</a:t>
            </a:r>
            <a:br>
              <a:rPr lang="en-GB" sz="3200" b="1" dirty="0">
                <a:solidFill>
                  <a:schemeClr val="accent2">
                    <a:lumMod val="20000"/>
                    <a:lumOff val="80000"/>
                  </a:schemeClr>
                </a:solidFill>
              </a:rPr>
            </a:br>
            <a:br>
              <a:rPr lang="en-GB" sz="3200" b="1" dirty="0">
                <a:solidFill>
                  <a:schemeClr val="accent2">
                    <a:lumMod val="20000"/>
                    <a:lumOff val="80000"/>
                  </a:schemeClr>
                </a:solidFill>
              </a:rPr>
            </a:br>
            <a:r>
              <a:rPr lang="en-GB" sz="2800" b="1" dirty="0">
                <a:solidFill>
                  <a:schemeClr val="accent2">
                    <a:lumMod val="20000"/>
                    <a:lumOff val="80000"/>
                  </a:schemeClr>
                </a:solidFill>
              </a:rPr>
              <a:t>Student name: Marie France Aurelie Bodo </a:t>
            </a:r>
            <a:r>
              <a:rPr lang="en-GB" sz="2800" b="1" dirty="0" err="1">
                <a:solidFill>
                  <a:schemeClr val="accent2">
                    <a:lumMod val="20000"/>
                    <a:lumOff val="80000"/>
                  </a:schemeClr>
                </a:solidFill>
              </a:rPr>
              <a:t>Bodo</a:t>
            </a:r>
            <a:br>
              <a:rPr lang="en-GB" sz="2800" b="1" dirty="0">
                <a:solidFill>
                  <a:schemeClr val="accent2">
                    <a:lumMod val="20000"/>
                    <a:lumOff val="80000"/>
                  </a:schemeClr>
                </a:solidFill>
              </a:rPr>
            </a:br>
            <a:r>
              <a:rPr lang="en-GB" sz="2800" b="1" dirty="0">
                <a:solidFill>
                  <a:schemeClr val="accent2">
                    <a:lumMod val="20000"/>
                    <a:lumOff val="80000"/>
                  </a:schemeClr>
                </a:solidFill>
              </a:rPr>
              <a:t>Student ID: 2426167</a:t>
            </a:r>
            <a:br>
              <a:rPr lang="en-GB" sz="2800" b="1" dirty="0">
                <a:solidFill>
                  <a:schemeClr val="accent2">
                    <a:lumMod val="20000"/>
                    <a:lumOff val="80000"/>
                  </a:schemeClr>
                </a:solidFill>
              </a:rPr>
            </a:br>
            <a:r>
              <a:rPr lang="en-GB" sz="2800" b="1" dirty="0">
                <a:solidFill>
                  <a:schemeClr val="accent2">
                    <a:lumMod val="20000"/>
                    <a:lumOff val="80000"/>
                  </a:schemeClr>
                </a:solidFill>
              </a:rPr>
              <a:t>Lecturer: Shepherd Ziko</a:t>
            </a:r>
            <a:br>
              <a:rPr lang="en-GB" sz="2800" b="1" dirty="0">
                <a:solidFill>
                  <a:schemeClr val="accent2">
                    <a:lumMod val="20000"/>
                    <a:lumOff val="80000"/>
                  </a:schemeClr>
                </a:solidFill>
              </a:rPr>
            </a:br>
            <a:br>
              <a:rPr lang="en-GB" sz="2800" b="1" dirty="0">
                <a:solidFill>
                  <a:schemeClr val="accent2">
                    <a:lumMod val="20000"/>
                    <a:lumOff val="80000"/>
                  </a:schemeClr>
                </a:solidFill>
              </a:rPr>
            </a:br>
            <a:r>
              <a:rPr lang="en-GB" sz="2800" b="1" dirty="0">
                <a:solidFill>
                  <a:schemeClr val="accent2">
                    <a:lumMod val="20000"/>
                    <a:lumOff val="80000"/>
                  </a:schemeClr>
                </a:solidFill>
              </a:rPr>
              <a:t>Topic: Applying Attachment Theory to Jenny’s Situation</a:t>
            </a:r>
            <a:endParaRPr lang="en-GB" altLang="en-US" sz="2800" dirty="0">
              <a:solidFill>
                <a:schemeClr val="accent2">
                  <a:lumMod val="20000"/>
                  <a:lumOff val="80000"/>
                </a:schemeClr>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B91EB41E-FEE3-C185-EE29-CAE1601D0A60}"/>
              </a:ext>
            </a:extLst>
          </p:cNvPr>
          <p:cNvSpPr>
            <a:spLocks noGrp="1" noChangeArrowheads="1"/>
          </p:cNvSpPr>
          <p:nvPr>
            <p:ph type="title"/>
          </p:nvPr>
        </p:nvSpPr>
        <p:spPr/>
        <p:txBody>
          <a:bodyPr/>
          <a:lstStyle/>
          <a:p>
            <a:r>
              <a:rPr lang="en-GB" altLang="en-US" b="1"/>
              <a:t>Use of AI Acknowledgement</a:t>
            </a:r>
          </a:p>
        </p:txBody>
      </p:sp>
      <p:sp>
        <p:nvSpPr>
          <p:cNvPr id="8195" name="Content Placeholder 2">
            <a:extLst>
              <a:ext uri="{FF2B5EF4-FFF2-40B4-BE49-F238E27FC236}">
                <a16:creationId xmlns:a16="http://schemas.microsoft.com/office/drawing/2014/main" id="{46521A6E-2BCB-7DFC-9D84-C038E2681433}"/>
              </a:ext>
            </a:extLst>
          </p:cNvPr>
          <p:cNvSpPr>
            <a:spLocks noGrp="1" noChangeArrowheads="1"/>
          </p:cNvSpPr>
          <p:nvPr>
            <p:ph idx="1"/>
          </p:nvPr>
        </p:nvSpPr>
        <p:spPr>
          <a:xfrm>
            <a:off x="457200" y="1600200"/>
            <a:ext cx="8229600" cy="3916363"/>
          </a:xfrm>
        </p:spPr>
        <p:txBody>
          <a:bodyPr/>
          <a:lstStyle/>
          <a:p>
            <a:pPr marL="0" indent="0" algn="just">
              <a:buNone/>
            </a:pPr>
            <a:r>
              <a:rPr lang="en-GB" sz="16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endParaRPr lang="en-GB" altLang="en-US" sz="16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D09B704-0464-C1A4-6633-6B1626CC06D6}"/>
              </a:ext>
            </a:extLst>
          </p:cNvPr>
          <p:cNvSpPr>
            <a:spLocks noGrp="1" noChangeArrowheads="1"/>
          </p:cNvSpPr>
          <p:nvPr>
            <p:ph type="title"/>
          </p:nvPr>
        </p:nvSpPr>
        <p:spPr/>
        <p:txBody>
          <a:bodyPr/>
          <a:lstStyle/>
          <a:p>
            <a:pPr eaLnBrk="1" hangingPunct="1"/>
            <a:r>
              <a:rPr lang="en-GB" altLang="en-US" b="1" dirty="0"/>
              <a:t>Introduction</a:t>
            </a:r>
          </a:p>
        </p:txBody>
      </p:sp>
      <p:sp>
        <p:nvSpPr>
          <p:cNvPr id="9219" name="Content Placeholder 2">
            <a:extLst>
              <a:ext uri="{FF2B5EF4-FFF2-40B4-BE49-F238E27FC236}">
                <a16:creationId xmlns:a16="http://schemas.microsoft.com/office/drawing/2014/main" id="{C41F47D8-2FD2-CAD6-0C0F-C49094DACF8A}"/>
              </a:ext>
            </a:extLst>
          </p:cNvPr>
          <p:cNvSpPr>
            <a:spLocks noGrp="1" noChangeArrowheads="1"/>
          </p:cNvSpPr>
          <p:nvPr>
            <p:ph idx="1"/>
          </p:nvPr>
        </p:nvSpPr>
        <p:spPr>
          <a:xfrm>
            <a:off x="457200" y="1268413"/>
            <a:ext cx="8507413" cy="4248150"/>
          </a:xfrm>
        </p:spPr>
        <p:txBody>
          <a:bodyPr/>
          <a:lstStyle/>
          <a:p>
            <a:pPr marL="0" indent="0" algn="just" eaLnBrk="1" hangingPunct="1">
              <a:buNone/>
            </a:pPr>
            <a:r>
              <a:rPr lang="en-GB" sz="2200" dirty="0"/>
              <a:t>Jenny is a 16-year-old young carer who has been responsible for supporting her mother for the past five years following the death of her father. Her mother experiences mobility difficulties, memory problems, and low mood, which means Jenny regularly assists with tasks such as cooking, cleaning, shopping, and managing daily responsibilities. Taking on this level of responsibility during adolescence may influence Jenny’s emotional, social, and psychological development. This presentation will examine Jenny’s situation using </a:t>
            </a:r>
            <a:r>
              <a:rPr lang="en-GB" sz="2200" b="1" dirty="0"/>
              <a:t>Attachment Theory</a:t>
            </a:r>
            <a:r>
              <a:rPr lang="en-GB" sz="2200" dirty="0"/>
              <a:t>, a lifespan psychological theory developed by John Bowlby. The presentation will explain the theory, explore its relevance to Jenny’s experiences, and propose strategies to support her well-being and development.</a:t>
            </a:r>
          </a:p>
          <a:p>
            <a:pPr marL="0" indent="0" algn="just" eaLnBrk="1" hangingPunct="1">
              <a:buNone/>
            </a:pPr>
            <a:endParaRPr lang="en-GB" altLang="en-US" sz="16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8137DCD9-0B0D-1BC9-3154-47CC81439A87}"/>
              </a:ext>
            </a:extLst>
          </p:cNvPr>
          <p:cNvSpPr>
            <a:spLocks noGrp="1" noChangeArrowheads="1"/>
          </p:cNvSpPr>
          <p:nvPr>
            <p:ph type="title"/>
          </p:nvPr>
        </p:nvSpPr>
        <p:spPr/>
        <p:txBody>
          <a:bodyPr/>
          <a:lstStyle/>
          <a:p>
            <a:pPr eaLnBrk="1" hangingPunct="1"/>
            <a:r>
              <a:rPr lang="en-GB" altLang="en-US" b="1" dirty="0"/>
              <a:t>Attachment Theory</a:t>
            </a:r>
          </a:p>
        </p:txBody>
      </p:sp>
      <p:sp>
        <p:nvSpPr>
          <p:cNvPr id="11267" name="Content Placeholder 2">
            <a:extLst>
              <a:ext uri="{FF2B5EF4-FFF2-40B4-BE49-F238E27FC236}">
                <a16:creationId xmlns:a16="http://schemas.microsoft.com/office/drawing/2014/main" id="{A76D5B2D-EED1-4647-E680-1E2FFEB2C904}"/>
              </a:ext>
            </a:extLst>
          </p:cNvPr>
          <p:cNvSpPr>
            <a:spLocks noGrp="1" noChangeArrowheads="1"/>
          </p:cNvSpPr>
          <p:nvPr>
            <p:ph idx="1"/>
          </p:nvPr>
        </p:nvSpPr>
        <p:spPr>
          <a:xfrm>
            <a:off x="457200" y="1340768"/>
            <a:ext cx="8229600" cy="4104456"/>
          </a:xfrm>
        </p:spPr>
        <p:txBody>
          <a:bodyPr/>
          <a:lstStyle/>
          <a:p>
            <a:pPr algn="just"/>
            <a:r>
              <a:rPr lang="en-GB" sz="2200" dirty="0"/>
              <a:t>Attachment theory was developed by John Bowlby (1969).</a:t>
            </a:r>
          </a:p>
          <a:p>
            <a:pPr algn="just"/>
            <a:r>
              <a:rPr lang="en-GB" sz="2200" dirty="0"/>
              <a:t>The theory explains how early relationships between children and caregivers influence emotional and social development through the lifespan </a:t>
            </a:r>
            <a:r>
              <a:rPr lang="en-GB" sz="2200" dirty="0">
                <a:solidFill>
                  <a:schemeClr val="tx2"/>
                </a:solidFill>
              </a:rPr>
              <a:t>(Bowlby, 1969; Cassidy &amp; Shaver, 2016).</a:t>
            </a:r>
          </a:p>
          <a:p>
            <a:pPr algn="just"/>
            <a:r>
              <a:rPr lang="en-GB" sz="2200" dirty="0"/>
              <a:t>Secure and supportive relationships help children develop confidence, trust, and emotional regulation.</a:t>
            </a:r>
          </a:p>
          <a:p>
            <a:pPr algn="just"/>
            <a:r>
              <a:rPr lang="en-GB" sz="2200" dirty="0"/>
              <a:t>Negative or disrupted relationships may affect well-being and coping mechanisms.</a:t>
            </a:r>
          </a:p>
          <a:p>
            <a:pPr algn="just"/>
            <a:r>
              <a:rPr lang="en-GB" sz="2200" dirty="0"/>
              <a:t>Attachment relationships continue to influence behaviour and relationships throughout the lifespan.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87644C6E-69F3-545A-3D65-2AE21BB8B18D}"/>
              </a:ext>
            </a:extLst>
          </p:cNvPr>
          <p:cNvSpPr>
            <a:spLocks noGrp="1" noChangeArrowheads="1"/>
          </p:cNvSpPr>
          <p:nvPr>
            <p:ph type="title"/>
          </p:nvPr>
        </p:nvSpPr>
        <p:spPr/>
        <p:txBody>
          <a:bodyPr/>
          <a:lstStyle/>
          <a:p>
            <a:pPr eaLnBrk="1" hangingPunct="1"/>
            <a:r>
              <a:rPr lang="en-GB" altLang="en-US" sz="4000" b="1" dirty="0"/>
              <a:t>Key Concepts of Attachment Theory</a:t>
            </a:r>
          </a:p>
        </p:txBody>
      </p:sp>
      <p:sp>
        <p:nvSpPr>
          <p:cNvPr id="12291" name="Content Placeholder 2">
            <a:extLst>
              <a:ext uri="{FF2B5EF4-FFF2-40B4-BE49-F238E27FC236}">
                <a16:creationId xmlns:a16="http://schemas.microsoft.com/office/drawing/2014/main" id="{E50DE415-4B58-830B-F422-15CC47A7F9E9}"/>
              </a:ext>
            </a:extLst>
          </p:cNvPr>
          <p:cNvSpPr>
            <a:spLocks noGrp="1" noChangeArrowheads="1"/>
          </p:cNvSpPr>
          <p:nvPr>
            <p:ph idx="1"/>
          </p:nvPr>
        </p:nvSpPr>
        <p:spPr>
          <a:xfrm>
            <a:off x="457200" y="1528861"/>
            <a:ext cx="8229600" cy="3916363"/>
          </a:xfrm>
        </p:spPr>
        <p:txBody>
          <a:bodyPr/>
          <a:lstStyle/>
          <a:p>
            <a:pPr algn="just"/>
            <a:r>
              <a:rPr lang="en-GB" sz="2200" dirty="0"/>
              <a:t>Attachment system: a biological system that motivates children to seek protection and comfort from caregivers </a:t>
            </a:r>
            <a:r>
              <a:rPr lang="en-GB" sz="2200" dirty="0">
                <a:solidFill>
                  <a:schemeClr val="tx2"/>
                </a:solidFill>
              </a:rPr>
              <a:t>(Bowlby, 1969).</a:t>
            </a:r>
          </a:p>
          <a:p>
            <a:pPr algn="just"/>
            <a:r>
              <a:rPr lang="en-GB" sz="2200" dirty="0"/>
              <a:t>Secure base: caregivers provide support that allows children to explore their environment confidently </a:t>
            </a:r>
            <a:r>
              <a:rPr lang="en-GB" sz="2200" dirty="0">
                <a:solidFill>
                  <a:schemeClr val="tx2"/>
                </a:solidFill>
              </a:rPr>
              <a:t>(Cassidy &amp; Shaver, 2016).</a:t>
            </a:r>
          </a:p>
          <a:p>
            <a:pPr algn="just"/>
            <a:r>
              <a:rPr lang="en-GB" sz="2200" dirty="0"/>
              <a:t>Safe haven: children return to caregivers when they feel threatened or distressed.</a:t>
            </a:r>
          </a:p>
          <a:p>
            <a:pPr algn="just"/>
            <a:r>
              <a:rPr lang="en-GB" sz="2200" dirty="0"/>
              <a:t>Internal working models: mental representations of relationships that influence expectations and behaviour in future relationships.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A9B5335-DBC3-164E-EF8E-30A9DF911FF1}"/>
              </a:ext>
            </a:extLst>
          </p:cNvPr>
          <p:cNvSpPr>
            <a:spLocks noGrp="1" noChangeArrowheads="1"/>
          </p:cNvSpPr>
          <p:nvPr>
            <p:ph type="title"/>
          </p:nvPr>
        </p:nvSpPr>
        <p:spPr/>
        <p:txBody>
          <a:bodyPr/>
          <a:lstStyle/>
          <a:p>
            <a:pPr eaLnBrk="1" hangingPunct="1"/>
            <a:r>
              <a:rPr lang="en-GB" altLang="en-US" b="1" dirty="0"/>
              <a:t>Attachment Patterns </a:t>
            </a:r>
          </a:p>
        </p:txBody>
      </p:sp>
      <p:sp>
        <p:nvSpPr>
          <p:cNvPr id="13315" name="Content Placeholder 2">
            <a:extLst>
              <a:ext uri="{FF2B5EF4-FFF2-40B4-BE49-F238E27FC236}">
                <a16:creationId xmlns:a16="http://schemas.microsoft.com/office/drawing/2014/main" id="{977AF47C-18C1-753C-F7C4-23A36AAECE8F}"/>
              </a:ext>
            </a:extLst>
          </p:cNvPr>
          <p:cNvSpPr>
            <a:spLocks noGrp="1" noChangeArrowheads="1"/>
          </p:cNvSpPr>
          <p:nvPr>
            <p:ph idx="1"/>
          </p:nvPr>
        </p:nvSpPr>
        <p:spPr>
          <a:xfrm>
            <a:off x="457200" y="1456853"/>
            <a:ext cx="8229600" cy="3916363"/>
          </a:xfrm>
        </p:spPr>
        <p:txBody>
          <a:bodyPr/>
          <a:lstStyle/>
          <a:p>
            <a:pPr algn="just"/>
            <a:r>
              <a:rPr lang="en-GB" sz="2400" dirty="0"/>
              <a:t>Secure attachment: develops when caregivers are consistently responsive and supportive </a:t>
            </a:r>
            <a:r>
              <a:rPr lang="en-GB" sz="2400" dirty="0">
                <a:solidFill>
                  <a:schemeClr val="tx2"/>
                </a:solidFill>
              </a:rPr>
              <a:t>(Ainsworth et al., 1978).</a:t>
            </a:r>
          </a:p>
          <a:p>
            <a:pPr algn="just"/>
            <a:r>
              <a:rPr lang="en-GB" sz="2400" dirty="0"/>
              <a:t>Avoidant attachment: may develop when caregivers are emotionally distant or unresponsive.</a:t>
            </a:r>
          </a:p>
          <a:p>
            <a:pPr algn="just"/>
            <a:r>
              <a:rPr lang="en-GB" sz="2400" dirty="0"/>
              <a:t>Ambivalent (anxious) attachment: may develop when caregiving is inconsistent or unpredictable.</a:t>
            </a:r>
          </a:p>
          <a:p>
            <a:pPr algn="just"/>
            <a:r>
              <a:rPr lang="en-GB" sz="2400" dirty="0"/>
              <a:t>Attachment patterns can influence emotional regulation, trust in relationships, and responses to stress.</a:t>
            </a:r>
            <a:endParaRPr lang="en-GB" altLang="en-US" sz="2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990822EC-B880-418A-2523-37B2CF99852A}"/>
              </a:ext>
            </a:extLst>
          </p:cNvPr>
          <p:cNvSpPr>
            <a:spLocks noGrp="1" noChangeArrowheads="1"/>
          </p:cNvSpPr>
          <p:nvPr>
            <p:ph type="title"/>
          </p:nvPr>
        </p:nvSpPr>
        <p:spPr/>
        <p:txBody>
          <a:bodyPr/>
          <a:lstStyle/>
          <a:p>
            <a:pPr eaLnBrk="1" hangingPunct="1"/>
            <a:r>
              <a:rPr lang="en-GB" altLang="en-US" b="1" dirty="0"/>
              <a:t>Applying Attachment Theory to Jenny</a:t>
            </a:r>
          </a:p>
        </p:txBody>
      </p:sp>
      <p:sp>
        <p:nvSpPr>
          <p:cNvPr id="14339" name="Content Placeholder 2">
            <a:extLst>
              <a:ext uri="{FF2B5EF4-FFF2-40B4-BE49-F238E27FC236}">
                <a16:creationId xmlns:a16="http://schemas.microsoft.com/office/drawing/2014/main" id="{48FA863A-A70F-6878-404D-ACD254383AAB}"/>
              </a:ext>
            </a:extLst>
          </p:cNvPr>
          <p:cNvSpPr>
            <a:spLocks noGrp="1" noChangeArrowheads="1"/>
          </p:cNvSpPr>
          <p:nvPr>
            <p:ph idx="1"/>
          </p:nvPr>
        </p:nvSpPr>
        <p:spPr>
          <a:xfrm>
            <a:off x="457200" y="1772816"/>
            <a:ext cx="8229600" cy="3888432"/>
          </a:xfrm>
        </p:spPr>
        <p:txBody>
          <a:bodyPr/>
          <a:lstStyle/>
          <a:p>
            <a:pPr algn="just"/>
            <a:r>
              <a:rPr lang="en-GB" sz="2400" dirty="0"/>
              <a:t>The death of Jenny’s father may have disrupted an important attachment relationship (Bowlby, 1980).</a:t>
            </a:r>
          </a:p>
          <a:p>
            <a:pPr algn="just"/>
            <a:r>
              <a:rPr lang="en-GB" sz="2400" dirty="0"/>
              <a:t>Her mother’s physical and emotional difficulties may reduce the emotional support available to Jenny.</a:t>
            </a:r>
          </a:p>
          <a:p>
            <a:pPr algn="just"/>
            <a:r>
              <a:rPr lang="en-GB" sz="2400" dirty="0"/>
              <a:t>Jenny has taken on adult responsibilities, a process sometimes described as parentification.</a:t>
            </a:r>
          </a:p>
          <a:p>
            <a:pPr algn="just"/>
            <a:r>
              <a:rPr lang="en-GB" sz="2400" dirty="0"/>
              <a:t>Balancing school, social life, and caregiving responsibilities may create emotional stress.</a:t>
            </a:r>
          </a:p>
          <a:p>
            <a:pPr marL="0" indent="0" eaLnBrk="1" hangingPunct="1">
              <a:buNone/>
            </a:pPr>
            <a:endParaRPr lang="en-GB" altLang="en-US" sz="12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73C000A1-AB22-5097-1BA5-7F72923F0BA9}"/>
              </a:ext>
            </a:extLst>
          </p:cNvPr>
          <p:cNvSpPr>
            <a:spLocks noGrp="1" noChangeArrowheads="1"/>
          </p:cNvSpPr>
          <p:nvPr>
            <p:ph type="title"/>
          </p:nvPr>
        </p:nvSpPr>
        <p:spPr/>
        <p:txBody>
          <a:bodyPr/>
          <a:lstStyle/>
          <a:p>
            <a:pPr eaLnBrk="1" hangingPunct="1"/>
            <a:r>
              <a:rPr lang="en-GB" altLang="en-US" b="1" dirty="0"/>
              <a:t>Biological Influences on Development</a:t>
            </a:r>
          </a:p>
        </p:txBody>
      </p:sp>
      <p:sp>
        <p:nvSpPr>
          <p:cNvPr id="15363" name="Content Placeholder 2">
            <a:extLst>
              <a:ext uri="{FF2B5EF4-FFF2-40B4-BE49-F238E27FC236}">
                <a16:creationId xmlns:a16="http://schemas.microsoft.com/office/drawing/2014/main" id="{C2D089E8-AA4F-B7D2-AAA9-B8B23E6BF603}"/>
              </a:ext>
            </a:extLst>
          </p:cNvPr>
          <p:cNvSpPr>
            <a:spLocks noGrp="1" noChangeArrowheads="1"/>
          </p:cNvSpPr>
          <p:nvPr>
            <p:ph idx="1"/>
          </p:nvPr>
        </p:nvSpPr>
        <p:spPr>
          <a:xfrm>
            <a:off x="457200" y="1700808"/>
            <a:ext cx="8229600" cy="3744416"/>
          </a:xfrm>
        </p:spPr>
        <p:txBody>
          <a:bodyPr/>
          <a:lstStyle/>
          <a:p>
            <a:pPr algn="just"/>
            <a:r>
              <a:rPr lang="en-GB" sz="2400" dirty="0"/>
              <a:t>Chronic stress may affect the body’s stress response system.</a:t>
            </a:r>
          </a:p>
          <a:p>
            <a:pPr algn="just"/>
            <a:r>
              <a:rPr lang="en-GB" sz="2400" dirty="0"/>
              <a:t>High levels of stress hormones such as cortisol can influence emotional well-being.</a:t>
            </a:r>
          </a:p>
          <a:p>
            <a:pPr algn="just"/>
            <a:r>
              <a:rPr lang="en-GB" sz="2400" dirty="0"/>
              <a:t>Sleep deprivation and fatigue may occur when young people take on excessive responsibilities.</a:t>
            </a:r>
          </a:p>
          <a:p>
            <a:pPr algn="just"/>
            <a:r>
              <a:rPr lang="en-GB" sz="2400" dirty="0"/>
              <a:t>Adolescence is an important developmental stage involving significant brain and emotional development </a:t>
            </a:r>
            <a:r>
              <a:rPr lang="en-GB" sz="2400" dirty="0">
                <a:solidFill>
                  <a:schemeClr val="tx2"/>
                </a:solidFill>
              </a:rPr>
              <a:t>(Shonkoff &amp; Garner, 2012)</a:t>
            </a:r>
            <a:r>
              <a:rPr lang="en-GB" sz="2400" dirty="0"/>
              <a:t>.</a:t>
            </a:r>
          </a:p>
          <a:p>
            <a:pPr marL="0" indent="0" eaLnBrk="1" hangingPunct="1">
              <a:buNone/>
            </a:pPr>
            <a:endParaRPr lang="en-GB" altLang="en-US" sz="1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73C000A1-AB22-5097-1BA5-7F72923F0BA9}"/>
              </a:ext>
            </a:extLst>
          </p:cNvPr>
          <p:cNvSpPr>
            <a:spLocks noGrp="1" noChangeArrowheads="1"/>
          </p:cNvSpPr>
          <p:nvPr>
            <p:ph type="title"/>
          </p:nvPr>
        </p:nvSpPr>
        <p:spPr/>
        <p:txBody>
          <a:bodyPr/>
          <a:lstStyle/>
          <a:p>
            <a:pPr eaLnBrk="1" hangingPunct="1"/>
            <a:r>
              <a:rPr lang="en-GB" altLang="en-US" b="1" dirty="0"/>
              <a:t>Environmental Influences on Development</a:t>
            </a:r>
          </a:p>
        </p:txBody>
      </p:sp>
      <p:sp>
        <p:nvSpPr>
          <p:cNvPr id="15363" name="Content Placeholder 2">
            <a:extLst>
              <a:ext uri="{FF2B5EF4-FFF2-40B4-BE49-F238E27FC236}">
                <a16:creationId xmlns:a16="http://schemas.microsoft.com/office/drawing/2014/main" id="{C2D089E8-AA4F-B7D2-AAA9-B8B23E6BF603}"/>
              </a:ext>
            </a:extLst>
          </p:cNvPr>
          <p:cNvSpPr>
            <a:spLocks noGrp="1" noChangeArrowheads="1"/>
          </p:cNvSpPr>
          <p:nvPr>
            <p:ph idx="1"/>
          </p:nvPr>
        </p:nvSpPr>
        <p:spPr>
          <a:xfrm>
            <a:off x="457200" y="1772816"/>
            <a:ext cx="8229600" cy="3672408"/>
          </a:xfrm>
        </p:spPr>
        <p:txBody>
          <a:bodyPr/>
          <a:lstStyle/>
          <a:p>
            <a:pPr algn="just"/>
            <a:r>
              <a:rPr lang="en-GB" sz="2400" dirty="0"/>
              <a:t>Bereavement and family stress can influence emotional well-being.</a:t>
            </a:r>
          </a:p>
          <a:p>
            <a:pPr algn="just"/>
            <a:r>
              <a:rPr lang="en-GB" sz="2400" dirty="0"/>
              <a:t>Caring responsibilities may reduce time for friendships and leisure activities.</a:t>
            </a:r>
          </a:p>
          <a:p>
            <a:pPr algn="just"/>
            <a:r>
              <a:rPr lang="en-GB" sz="2400" dirty="0"/>
              <a:t>Educational pressure may increase stress if school attendance is affected.</a:t>
            </a:r>
          </a:p>
          <a:p>
            <a:pPr algn="just"/>
            <a:r>
              <a:rPr lang="en-GB" sz="2400" dirty="0"/>
              <a:t>Supportive environments such as schools, social services, and peer networks can improve outcomes </a:t>
            </a:r>
            <a:r>
              <a:rPr lang="en-GB" sz="2400" dirty="0">
                <a:solidFill>
                  <a:schemeClr val="tx2"/>
                </a:solidFill>
              </a:rPr>
              <a:t>(Cassidy &amp; Shaver, 2016).</a:t>
            </a:r>
          </a:p>
        </p:txBody>
      </p:sp>
    </p:spTree>
    <p:extLst>
      <p:ext uri="{BB962C8B-B14F-4D97-AF65-F5344CB8AC3E}">
        <p14:creationId xmlns:p14="http://schemas.microsoft.com/office/powerpoint/2010/main" val="13180345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73C000A1-AB22-5097-1BA5-7F72923F0BA9}"/>
              </a:ext>
            </a:extLst>
          </p:cNvPr>
          <p:cNvSpPr>
            <a:spLocks noGrp="1" noChangeArrowheads="1"/>
          </p:cNvSpPr>
          <p:nvPr>
            <p:ph type="title"/>
          </p:nvPr>
        </p:nvSpPr>
        <p:spPr/>
        <p:txBody>
          <a:bodyPr/>
          <a:lstStyle/>
          <a:p>
            <a:pPr eaLnBrk="1" hangingPunct="1"/>
            <a:r>
              <a:rPr lang="en-GB" altLang="en-US" b="1" dirty="0"/>
              <a:t>Strategies and Interventions to Support Jenny</a:t>
            </a:r>
          </a:p>
        </p:txBody>
      </p:sp>
      <p:sp>
        <p:nvSpPr>
          <p:cNvPr id="15363" name="Content Placeholder 2">
            <a:extLst>
              <a:ext uri="{FF2B5EF4-FFF2-40B4-BE49-F238E27FC236}">
                <a16:creationId xmlns:a16="http://schemas.microsoft.com/office/drawing/2014/main" id="{C2D089E8-AA4F-B7D2-AAA9-B8B23E6BF603}"/>
              </a:ext>
            </a:extLst>
          </p:cNvPr>
          <p:cNvSpPr>
            <a:spLocks noGrp="1" noChangeArrowheads="1"/>
          </p:cNvSpPr>
          <p:nvPr>
            <p:ph idx="1"/>
          </p:nvPr>
        </p:nvSpPr>
        <p:spPr>
          <a:xfrm>
            <a:off x="457200" y="1772816"/>
            <a:ext cx="8229600" cy="3672408"/>
          </a:xfrm>
        </p:spPr>
        <p:txBody>
          <a:bodyPr/>
          <a:lstStyle/>
          <a:p>
            <a:pPr algn="just"/>
            <a:r>
              <a:rPr lang="en-GB" sz="2200" dirty="0"/>
              <a:t>Young carer assessment to identify Jenny’s needs and responsibilities.</a:t>
            </a:r>
          </a:p>
          <a:p>
            <a:pPr algn="just"/>
            <a:r>
              <a:rPr lang="en-GB" sz="2200" dirty="0"/>
              <a:t>Social care services to provide additional support for her mother.</a:t>
            </a:r>
          </a:p>
          <a:p>
            <a:pPr algn="just"/>
            <a:r>
              <a:rPr lang="en-GB" sz="2200" dirty="0"/>
              <a:t>Attachment‑based family therapy to improve communication and emotional support (Diamond et al., 2021).</a:t>
            </a:r>
          </a:p>
          <a:p>
            <a:pPr algn="just"/>
            <a:r>
              <a:rPr lang="en-GB" sz="2200" dirty="0"/>
              <a:t>Grief counselling to help Jenny process the loss of her father.</a:t>
            </a:r>
          </a:p>
          <a:p>
            <a:pPr algn="just"/>
            <a:r>
              <a:rPr lang="en-GB" sz="2200" dirty="0"/>
              <a:t>Young carers support groups to reduce isolation and promote peer support.</a:t>
            </a:r>
          </a:p>
          <a:p>
            <a:pPr algn="just"/>
            <a:r>
              <a:rPr lang="en-GB" sz="2200" dirty="0"/>
              <a:t>School support such as flexible deadlines and pastoral care.</a:t>
            </a:r>
          </a:p>
        </p:txBody>
      </p:sp>
    </p:spTree>
    <p:extLst>
      <p:ext uri="{BB962C8B-B14F-4D97-AF65-F5344CB8AC3E}">
        <p14:creationId xmlns:p14="http://schemas.microsoft.com/office/powerpoint/2010/main" val="29658898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A9B5335-DBC3-164E-EF8E-30A9DF911FF1}"/>
              </a:ext>
            </a:extLst>
          </p:cNvPr>
          <p:cNvSpPr>
            <a:spLocks noGrp="1" noChangeArrowheads="1"/>
          </p:cNvSpPr>
          <p:nvPr>
            <p:ph type="title"/>
          </p:nvPr>
        </p:nvSpPr>
        <p:spPr/>
        <p:txBody>
          <a:bodyPr/>
          <a:lstStyle/>
          <a:p>
            <a:pPr eaLnBrk="1" hangingPunct="1"/>
            <a:r>
              <a:rPr lang="en-GB" altLang="en-US" b="1" dirty="0"/>
              <a:t>Strengths and Attachment Theory</a:t>
            </a:r>
          </a:p>
        </p:txBody>
      </p:sp>
      <p:sp>
        <p:nvSpPr>
          <p:cNvPr id="13315" name="Content Placeholder 2">
            <a:extLst>
              <a:ext uri="{FF2B5EF4-FFF2-40B4-BE49-F238E27FC236}">
                <a16:creationId xmlns:a16="http://schemas.microsoft.com/office/drawing/2014/main" id="{977AF47C-18C1-753C-F7C4-23A36AAECE8F}"/>
              </a:ext>
            </a:extLst>
          </p:cNvPr>
          <p:cNvSpPr>
            <a:spLocks noGrp="1" noChangeArrowheads="1"/>
          </p:cNvSpPr>
          <p:nvPr>
            <p:ph idx="1"/>
          </p:nvPr>
        </p:nvSpPr>
        <p:spPr>
          <a:xfrm>
            <a:off x="457200" y="1456853"/>
            <a:ext cx="8229600" cy="3916363"/>
          </a:xfrm>
        </p:spPr>
        <p:txBody>
          <a:bodyPr/>
          <a:lstStyle/>
          <a:p>
            <a:r>
              <a:rPr lang="en-GB" sz="2400" dirty="0"/>
              <a:t>Provides a clear explanation of how relationships influence emotional development.</a:t>
            </a:r>
          </a:p>
          <a:p>
            <a:r>
              <a:rPr lang="en-GB" sz="2400" dirty="0"/>
              <a:t>Useful framework for understanding the emotional needs of children and adolescents.</a:t>
            </a:r>
          </a:p>
          <a:p>
            <a:r>
              <a:rPr lang="en-GB" sz="2400" dirty="0"/>
              <a:t>Supports family‑based interventions and relationship‑focused support.</a:t>
            </a:r>
          </a:p>
          <a:p>
            <a:r>
              <a:rPr lang="en-GB" sz="2400" dirty="0"/>
              <a:t>Widely applied in health and social care and mental health services.</a:t>
            </a:r>
          </a:p>
        </p:txBody>
      </p:sp>
    </p:spTree>
    <p:extLst>
      <p:ext uri="{BB962C8B-B14F-4D97-AF65-F5344CB8AC3E}">
        <p14:creationId xmlns:p14="http://schemas.microsoft.com/office/powerpoint/2010/main" val="42246950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A9B5335-DBC3-164E-EF8E-30A9DF911FF1}"/>
              </a:ext>
            </a:extLst>
          </p:cNvPr>
          <p:cNvSpPr>
            <a:spLocks noGrp="1" noChangeArrowheads="1"/>
          </p:cNvSpPr>
          <p:nvPr>
            <p:ph type="title"/>
          </p:nvPr>
        </p:nvSpPr>
        <p:spPr/>
        <p:txBody>
          <a:bodyPr/>
          <a:lstStyle/>
          <a:p>
            <a:pPr eaLnBrk="1" hangingPunct="1"/>
            <a:r>
              <a:rPr lang="en-GB" altLang="en-US" b="1" dirty="0"/>
              <a:t>Limitations of Attachment Theory</a:t>
            </a:r>
          </a:p>
        </p:txBody>
      </p:sp>
      <p:sp>
        <p:nvSpPr>
          <p:cNvPr id="13315" name="Content Placeholder 2">
            <a:extLst>
              <a:ext uri="{FF2B5EF4-FFF2-40B4-BE49-F238E27FC236}">
                <a16:creationId xmlns:a16="http://schemas.microsoft.com/office/drawing/2014/main" id="{977AF47C-18C1-753C-F7C4-23A36AAECE8F}"/>
              </a:ext>
            </a:extLst>
          </p:cNvPr>
          <p:cNvSpPr>
            <a:spLocks noGrp="1" noChangeArrowheads="1"/>
          </p:cNvSpPr>
          <p:nvPr>
            <p:ph idx="1"/>
          </p:nvPr>
        </p:nvSpPr>
        <p:spPr>
          <a:xfrm>
            <a:off x="457200" y="1456853"/>
            <a:ext cx="8229600" cy="3916363"/>
          </a:xfrm>
        </p:spPr>
        <p:txBody>
          <a:bodyPr/>
          <a:lstStyle/>
          <a:p>
            <a:r>
              <a:rPr lang="en-GB" sz="2400" dirty="0"/>
              <a:t>Early attachment experiences do not fully determine later outcomes.</a:t>
            </a:r>
          </a:p>
          <a:p>
            <a:r>
              <a:rPr lang="en-GB" sz="2400" dirty="0"/>
              <a:t>The theory may not fully account for cultural differences in parenting practices.</a:t>
            </a:r>
          </a:p>
          <a:p>
            <a:r>
              <a:rPr lang="en-GB" sz="2400" dirty="0"/>
              <a:t>Human development is influenced by many other factors, such as social, economic, and educational conditions.</a:t>
            </a:r>
          </a:p>
          <a:p>
            <a:r>
              <a:rPr lang="en-GB" sz="2400" dirty="0"/>
              <a:t>Attachment categories may oversimplify complex human relationships.</a:t>
            </a:r>
          </a:p>
        </p:txBody>
      </p:sp>
    </p:spTree>
    <p:extLst>
      <p:ext uri="{BB962C8B-B14F-4D97-AF65-F5344CB8AC3E}">
        <p14:creationId xmlns:p14="http://schemas.microsoft.com/office/powerpoint/2010/main" val="38777008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76E16B53-1B3A-8654-A142-E21DAF0CA7BD}"/>
              </a:ext>
            </a:extLst>
          </p:cNvPr>
          <p:cNvSpPr>
            <a:spLocks noGrp="1" noChangeArrowheads="1"/>
          </p:cNvSpPr>
          <p:nvPr>
            <p:ph type="title"/>
          </p:nvPr>
        </p:nvSpPr>
        <p:spPr/>
        <p:txBody>
          <a:bodyPr/>
          <a:lstStyle/>
          <a:p>
            <a:pPr eaLnBrk="1" hangingPunct="1"/>
            <a:r>
              <a:rPr lang="en-GB" altLang="en-US" b="1"/>
              <a:t>Conclusion</a:t>
            </a:r>
          </a:p>
        </p:txBody>
      </p:sp>
      <p:sp>
        <p:nvSpPr>
          <p:cNvPr id="17411" name="Content Placeholder 2">
            <a:extLst>
              <a:ext uri="{FF2B5EF4-FFF2-40B4-BE49-F238E27FC236}">
                <a16:creationId xmlns:a16="http://schemas.microsoft.com/office/drawing/2014/main" id="{C2F2C6C1-6130-C55F-6787-9A97D0E1A6E7}"/>
              </a:ext>
            </a:extLst>
          </p:cNvPr>
          <p:cNvSpPr>
            <a:spLocks noGrp="1" noChangeArrowheads="1"/>
          </p:cNvSpPr>
          <p:nvPr>
            <p:ph idx="1"/>
          </p:nvPr>
        </p:nvSpPr>
        <p:spPr>
          <a:xfrm>
            <a:off x="457200" y="1417638"/>
            <a:ext cx="8229600" cy="4098925"/>
          </a:xfrm>
        </p:spPr>
        <p:txBody>
          <a:bodyPr/>
          <a:lstStyle/>
          <a:p>
            <a:pPr marL="0" indent="0" algn="just" eaLnBrk="1" hangingPunct="1">
              <a:buNone/>
            </a:pPr>
            <a:r>
              <a:rPr lang="en-GB" sz="2200" dirty="0"/>
              <a:t>Jenny’s role as a young carer has placed significant responsibilities on her during an important stage of development. Attachment theory provides a useful framework for understanding how the loss of her father, her mother’s health difficulties, and the caregiving role may influence her emotional security and well-being. Applying this theory suggests that support strategies should focus on reducing Jenny’s caregiving burden, strengthening family relationships, and providing emotional and educational support. A whole-family approach involving social services, counselling, and school support can help ensure that Jenny’s developmental needs are met while maintaining her family’s well-being.</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3E2057CB-7ADC-96AC-A657-4D38207AC1FF}"/>
              </a:ext>
            </a:extLst>
          </p:cNvPr>
          <p:cNvSpPr>
            <a:spLocks noGrp="1" noChangeArrowheads="1"/>
          </p:cNvSpPr>
          <p:nvPr>
            <p:ph type="title"/>
          </p:nvPr>
        </p:nvSpPr>
        <p:spPr/>
        <p:txBody>
          <a:bodyPr/>
          <a:lstStyle/>
          <a:p>
            <a:pPr eaLnBrk="1" hangingPunct="1"/>
            <a:r>
              <a:rPr lang="en-GB" altLang="en-US" b="1"/>
              <a:t>References</a:t>
            </a:r>
          </a:p>
        </p:txBody>
      </p:sp>
      <p:sp>
        <p:nvSpPr>
          <p:cNvPr id="18435" name="Content Placeholder 2">
            <a:extLst>
              <a:ext uri="{FF2B5EF4-FFF2-40B4-BE49-F238E27FC236}">
                <a16:creationId xmlns:a16="http://schemas.microsoft.com/office/drawing/2014/main" id="{4C54FBC4-C2F7-4BF3-EA4A-3C2C82D4F65C}"/>
              </a:ext>
            </a:extLst>
          </p:cNvPr>
          <p:cNvSpPr>
            <a:spLocks noGrp="1" noChangeArrowheads="1"/>
          </p:cNvSpPr>
          <p:nvPr>
            <p:ph idx="1"/>
          </p:nvPr>
        </p:nvSpPr>
        <p:spPr>
          <a:xfrm>
            <a:off x="457200" y="1268760"/>
            <a:ext cx="8229600" cy="4392488"/>
          </a:xfrm>
        </p:spPr>
        <p:txBody>
          <a:bodyPr/>
          <a:lstStyle/>
          <a:p>
            <a:r>
              <a:rPr lang="en-GB" sz="2400" dirty="0"/>
              <a:t>Ainsworth, M., </a:t>
            </a:r>
            <a:r>
              <a:rPr lang="en-GB" sz="2400" dirty="0" err="1"/>
              <a:t>Blehar</a:t>
            </a:r>
            <a:r>
              <a:rPr lang="en-GB" sz="2400" dirty="0"/>
              <a:t>, M., Waters, E., &amp; Wall, S. (1978). Patterns of Attachment.</a:t>
            </a:r>
          </a:p>
          <a:p>
            <a:r>
              <a:rPr lang="en-GB" sz="2400" dirty="0"/>
              <a:t>Bowlby, J. (1969). Attachment and Loss: Vol. 1 Attachment.</a:t>
            </a:r>
          </a:p>
          <a:p>
            <a:r>
              <a:rPr lang="en-GB" sz="2400" dirty="0"/>
              <a:t>Bowlby, J. (1980). Attachment and Loss: Vol. 3 Loss, Sadness and Depression.</a:t>
            </a:r>
          </a:p>
          <a:p>
            <a:r>
              <a:rPr lang="en-GB" sz="2400" dirty="0"/>
              <a:t>Cassidy, J., &amp; Shaver, P. (2016). Handbook of Attachment.</a:t>
            </a:r>
          </a:p>
          <a:p>
            <a:r>
              <a:rPr lang="en-GB" sz="2400" dirty="0"/>
              <a:t>Diamond, G. et al. (2021). Attachment‑Based Family Therapy.</a:t>
            </a:r>
          </a:p>
          <a:p>
            <a:r>
              <a:rPr lang="en-GB" sz="2400" dirty="0"/>
              <a:t>Shonkoff, J., &amp; Garner, A. (2012). The lifelong effects of early childhood adversity.</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dcmitype/"/>
    <ds:schemaRef ds:uri="http://purl.org/dc/elements/1.1/"/>
    <ds:schemaRef ds:uri="http://schemas.openxmlformats.org/package/2006/metadata/core-properties"/>
    <ds:schemaRef ds:uri="http://schemas.microsoft.com/office/infopath/2007/PartnerControls"/>
    <ds:schemaRef ds:uri="http://www.w3.org/XML/1998/namespace"/>
    <ds:schemaRef ds:uri="http://purl.org/dc/terms/"/>
    <ds:schemaRef ds:uri="http://schemas.microsoft.com/office/2006/documentManagement/types"/>
    <ds:schemaRef ds:uri="303dbf9b-b85b-46a0-94f1-894078c07ecd"/>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Crop</Template>
  <TotalTime>188</TotalTime>
  <Words>1753</Words>
  <Application>Microsoft Office PowerPoint</Application>
  <PresentationFormat>On-screen Show (4:3)</PresentationFormat>
  <Paragraphs>110</Paragraphs>
  <Slides>14</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Myriad Pro</vt:lpstr>
      <vt:lpstr>20140311PresentationUWTSDTemplate</vt:lpstr>
      <vt:lpstr>Psychology in Health and Social Care (LCHS4010)  Student name: Marie France Aurelie Bodo Bodo Student ID: 2426167 Lecturer: Shepherd Ziko  Topic: Applying Attachment Theory to Jenny’s Situation</vt:lpstr>
      <vt:lpstr>Use of AI Acknowledgement</vt:lpstr>
      <vt:lpstr>Introduction</vt:lpstr>
      <vt:lpstr>Attachment Theory</vt:lpstr>
      <vt:lpstr>Key Concepts of Attachment Theory</vt:lpstr>
      <vt:lpstr>Attachment Patterns </vt:lpstr>
      <vt:lpstr>Applying Attachment Theory to Jenny</vt:lpstr>
      <vt:lpstr>Biological Influences on Development</vt:lpstr>
      <vt:lpstr>Environmental Influences on Development</vt:lpstr>
      <vt:lpstr>Strategies and Interventions to Support Jenny</vt:lpstr>
      <vt:lpstr>Strengths and Attachment Theory</vt:lpstr>
      <vt:lpstr>Limitations of Attachment Theory</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Defining and Classifying Groups</dc:title>
  <dc:creator>Rebecca Stewart</dc:creator>
  <cp:lastModifiedBy>marie bodo</cp:lastModifiedBy>
  <cp:revision>189</cp:revision>
  <cp:lastPrinted>2021-01-18T19:39:53Z</cp:lastPrinted>
  <dcterms:created xsi:type="dcterms:W3CDTF">2020-06-13T21:56:47Z</dcterms:created>
  <dcterms:modified xsi:type="dcterms:W3CDTF">2026-03-15T13:43:47Z</dcterms:modified>
</cp:coreProperties>
</file>