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73" r:id="rId2"/>
    <p:sldId id="263" r:id="rId3"/>
    <p:sldId id="264" r:id="rId4"/>
    <p:sldId id="265" r:id="rId5"/>
    <p:sldId id="260" r:id="rId6"/>
    <p:sldId id="267" r:id="rId7"/>
    <p:sldId id="269" r:id="rId8"/>
    <p:sldId id="283" r:id="rId9"/>
    <p:sldId id="965" r:id="rId10"/>
    <p:sldId id="958" r:id="rId11"/>
    <p:sldId id="982" r:id="rId12"/>
    <p:sldId id="984" r:id="rId13"/>
    <p:sldId id="1000" r:id="rId14"/>
    <p:sldId id="1001" r:id="rId15"/>
    <p:sldId id="983" r:id="rId16"/>
    <p:sldId id="987" r:id="rId17"/>
    <p:sldId id="967" r:id="rId18"/>
    <p:sldId id="997" r:id="rId19"/>
    <p:sldId id="279" r:id="rId20"/>
    <p:sldId id="266" r:id="rId21"/>
    <p:sldId id="268" r:id="rId22"/>
    <p:sldId id="270" r:id="rId23"/>
    <p:sldId id="271" r:id="rId24"/>
    <p:sldId id="27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32"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0373E-4830-430B-89C0-C5E7731C2BC9}" v="20" dt="2024-04-25T23:23:11.1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05" autoAdjust="0"/>
    <p:restoredTop sz="85429" autoAdjust="0"/>
  </p:normalViewPr>
  <p:slideViewPr>
    <p:cSldViewPr snapToGrid="0" showGuides="1">
      <p:cViewPr varScale="1">
        <p:scale>
          <a:sx n="87" d="100"/>
          <a:sy n="87" d="100"/>
        </p:scale>
        <p:origin x="183" y="39"/>
      </p:cViewPr>
      <p:guideLst>
        <p:guide orient="horz" pos="2432"/>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71CC6-0926-4DD2-8467-7D6443CF2FC3}" type="datetimeFigureOut">
              <a:rPr lang="en-GB" smtClean="0"/>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1E63D2-C969-42CA-A77C-C19F1E9D3181}" type="slidenum">
              <a:rPr lang="en-GB" smtClean="0"/>
              <a:t>‹#›</a:t>
            </a:fld>
            <a:endParaRPr lang="en-GB"/>
          </a:p>
        </p:txBody>
      </p:sp>
    </p:spTree>
    <p:extLst>
      <p:ext uri="{BB962C8B-B14F-4D97-AF65-F5344CB8AC3E}">
        <p14:creationId xmlns:p14="http://schemas.microsoft.com/office/powerpoint/2010/main" val="1231358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nf1mCiAodl0"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substances which are classed as chemical explosives generally contain oxygen, nitrogen and oxidizable elements fuel. Such as carbon and hydrogen. The oxygen in is generally attached to nitrogen, as in the group's AN, O, ANO 2 and ANO free. The exceptions to this rule? Our assets such as lead </a:t>
            </a:r>
            <a:r>
              <a:rPr lang="en-GB" dirty="0" err="1"/>
              <a:t>azide</a:t>
            </a:r>
            <a:r>
              <a:rPr lang="en-GB" dirty="0"/>
              <a:t> and nitrogen compounds such as. Nitrogen 3 Iodine and as I emit. Which contain no oxygen. In the event of a chemical reaction, the nitrogen and oxygen molecules separate and then united with the fuel for components. During the reaction, large quantities of energy are liberated, generally accompanied by the evolution of hot gases, the heat given out during the reaction. Heat of reaction is the difference between the heat required to break up the explosive. Molecule into its elements and the heat released on recombination of these elements to form CO2H2O and two etc. </a:t>
            </a:r>
          </a:p>
        </p:txBody>
      </p:sp>
      <p:sp>
        <p:nvSpPr>
          <p:cNvPr id="4" name="Slide Number Placeholder 3"/>
          <p:cNvSpPr>
            <a:spLocks noGrp="1"/>
          </p:cNvSpPr>
          <p:nvPr>
            <p:ph type="sldNum" sz="quarter" idx="5"/>
          </p:nvPr>
        </p:nvSpPr>
        <p:spPr/>
        <p:txBody>
          <a:bodyPr/>
          <a:lstStyle/>
          <a:p>
            <a:fld id="{11F6F975-D972-4853-8174-D0C79CF6C37C}" type="slidenum">
              <a:rPr lang="en-GB" smtClean="0"/>
              <a:t>8</a:t>
            </a:fld>
            <a:endParaRPr lang="en-GB"/>
          </a:p>
        </p:txBody>
      </p:sp>
    </p:spTree>
    <p:extLst>
      <p:ext uri="{BB962C8B-B14F-4D97-AF65-F5344CB8AC3E}">
        <p14:creationId xmlns:p14="http://schemas.microsoft.com/office/powerpoint/2010/main" val="1544641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Historically oxidation was when the substance gains oxygen,  for example Mg going to MgO, Mg is gaining the oxygen. In old times, XVI-XVII century, it was believed that O and H are opposite to each other. So if oxidation is gaining the oxygen it can also be defined as substance </a:t>
            </a:r>
            <a:r>
              <a:rPr lang="en-GB" dirty="0" err="1"/>
              <a:t>loseing</a:t>
            </a:r>
            <a:r>
              <a:rPr lang="en-GB" dirty="0"/>
              <a:t> the hydrogen such as ethanol to ethanal (two H atoms are lost). The most general definition we </a:t>
            </a:r>
            <a:r>
              <a:rPr lang="en-GB" dirty="0" err="1"/>
              <a:t>wil</a:t>
            </a:r>
            <a:r>
              <a:rPr lang="en-GB" dirty="0"/>
              <a:t> use here is that oxidation is when a substance loses electrons, for example when sodium loses one electron and becomes sodium ion</a:t>
            </a:r>
          </a:p>
          <a:p>
            <a:endParaRPr lang="en-GB" dirty="0"/>
          </a:p>
          <a:p>
            <a:r>
              <a:rPr lang="en-GB" dirty="0"/>
              <a:t>The opposite of oxidation is reduction when the substance loses oxygen such as decomposition of Mg. it can be also when a substance gains hydrogen, such as ethene going to ethane, from 4 to 6 electrons. And again more general definition reduction is when substance gains electrons. Chlorine is gaining 2 electrons to become 2 chloride ions.</a:t>
            </a:r>
          </a:p>
        </p:txBody>
      </p:sp>
      <p:sp>
        <p:nvSpPr>
          <p:cNvPr id="4" name="Slide Number Placeholder 3"/>
          <p:cNvSpPr>
            <a:spLocks noGrp="1"/>
          </p:cNvSpPr>
          <p:nvPr>
            <p:ph type="sldNum" sz="quarter" idx="5"/>
          </p:nvPr>
        </p:nvSpPr>
        <p:spPr/>
        <p:txBody>
          <a:bodyPr/>
          <a:lstStyle/>
          <a:p>
            <a:fld id="{FC7CE375-7B2F-4C3D-B264-0293D0F88092}" type="slidenum">
              <a:rPr lang="en-GB" smtClean="0"/>
              <a:t>9</a:t>
            </a:fld>
            <a:endParaRPr lang="en-GB"/>
          </a:p>
        </p:txBody>
      </p:sp>
    </p:spTree>
    <p:extLst>
      <p:ext uri="{BB962C8B-B14F-4D97-AF65-F5344CB8AC3E}">
        <p14:creationId xmlns:p14="http://schemas.microsoft.com/office/powerpoint/2010/main" val="2466750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a type of chemical reaction that involves a transfer of electrons between two species</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Redox reactions are comprised of two parts, a reduced half and an oxidized half, that always occur together</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There is no net change in the number of electrons in a redox reaction. Those given off in the oxidation half reaction are taken up by another species in the reduction half reaction.</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 ion or molecule is oxidized when it loses electrons and its oxidation number increases </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 ion or molecule is reduced when it gains electrons and its oxidation number decreases </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RIG OIL "oxidation is loss" and "reduction is gain."</a:t>
            </a:r>
          </a:p>
          <a:p>
            <a:r>
              <a:rPr lang="en-GB" sz="1200" dirty="0">
                <a:solidFill>
                  <a:srgbClr val="0070C0"/>
                </a:solidFill>
                <a:latin typeface="Calibri" panose="020F0502020204030204" pitchFamily="34" charset="0"/>
                <a:cs typeface="Calibri" panose="020F0502020204030204" pitchFamily="34" charset="0"/>
              </a:rPr>
              <a:t>-   The ion or molecule that accepts electrons is called the oxidizing agent - by accepting electrons it oxidizes other species.</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The ion or molecule that donates electrons is called the reducing agent - by giving electrons it reduces the other species.</a:t>
            </a:r>
          </a:p>
          <a:p>
            <a:pPr marL="171450" indent="-171450">
              <a:buFontTx/>
              <a:buChar char="-"/>
            </a:pPr>
            <a:r>
              <a:rPr lang="en-GB" sz="1200" dirty="0">
                <a:solidFill>
                  <a:srgbClr val="0070C0"/>
                </a:solidFill>
                <a:latin typeface="Calibri" panose="020F0502020204030204" pitchFamily="34" charset="0"/>
                <a:cs typeface="Calibri" panose="020F0502020204030204" pitchFamily="34" charset="0"/>
              </a:rPr>
              <a:t> Hence, what is oxidized is the reducing agent and what is reduced is the oxidizing agent. (the oxidizing and reducing agents can be the same element or compound, as in disproportionation reactions).</a:t>
            </a:r>
          </a:p>
          <a:p>
            <a:pPr marL="171450" indent="-171450">
              <a:buFontTx/>
              <a:buChar char="-"/>
            </a:pPr>
            <a:endParaRPr lang="en-GB" sz="1200" dirty="0">
              <a:solidFill>
                <a:srgbClr val="0070C0"/>
              </a:solidFill>
              <a:latin typeface="Calibri" panose="020F0502020204030204" pitchFamily="34" charset="0"/>
              <a:cs typeface="Calibri" panose="020F0502020204030204" pitchFamily="34" charset="0"/>
            </a:endParaRPr>
          </a:p>
          <a:p>
            <a:endParaRPr lang="en-GB" sz="1200" dirty="0"/>
          </a:p>
          <a:p>
            <a:r>
              <a:rPr lang="en-GB" sz="1200" dirty="0"/>
              <a:t>The atom that is oxidized is the reducing agent, and the atom that is reduced is the oxidizing agent. </a:t>
            </a:r>
          </a:p>
          <a:p>
            <a:endParaRPr lang="en-GB" sz="1200" dirty="0"/>
          </a:p>
          <a:p>
            <a:r>
              <a:rPr lang="en-GB" sz="1200" dirty="0"/>
              <a:t>Simple ways to remember this include the mnemonic devices OIL RIG, meaning</a:t>
            </a:r>
          </a:p>
          <a:p>
            <a:r>
              <a:rPr lang="en-GB" sz="1200" dirty="0"/>
              <a:t>The two species that exchange electrons in a redox reaction are given special names:</a:t>
            </a:r>
          </a:p>
          <a:p>
            <a:endParaRPr lang="en-GB" sz="1200" dirty="0"/>
          </a:p>
          <a:p>
            <a:endParaRPr lang="en-GB" sz="1200" dirty="0"/>
          </a:p>
          <a:p>
            <a:r>
              <a:rPr lang="en-GB" sz="1200" dirty="0"/>
              <a:t>A good example of a redox reaction is the thermite reaction, in which iron atoms in ferric oxide lose (or give up)  O  atoms to  Al  atoms, producing  Al2O3 .</a:t>
            </a:r>
          </a:p>
          <a:p>
            <a:endParaRPr lang="en-GB" sz="1200" dirty="0"/>
          </a:p>
          <a:p>
            <a:r>
              <a:rPr lang="en-GB" sz="1200" dirty="0"/>
              <a:t>Fe2O3(s)+2Al(s)→Al2O3(s)+2Fe(l)</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10</a:t>
            </a:fld>
            <a:endParaRPr lang="en-GB"/>
          </a:p>
        </p:txBody>
      </p:sp>
    </p:spTree>
    <p:extLst>
      <p:ext uri="{BB962C8B-B14F-4D97-AF65-F5344CB8AC3E}">
        <p14:creationId xmlns:p14="http://schemas.microsoft.com/office/powerpoint/2010/main" val="2665818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very useful concept that allows balancing a wide range of redox reactions is so-called oxidation number introduced in order to identify particular reactions of covalent species as oxidation or redaction. We can think of these oxidation numbers as fake charges.  As long as for ionic species the situation is </a:t>
            </a:r>
            <a:r>
              <a:rPr lang="en-GB" dirty="0" err="1"/>
              <a:t>qute</a:t>
            </a:r>
            <a:r>
              <a:rPr lang="en-GB" dirty="0"/>
              <a:t> clear, as the charge on the monoatomic ion represents the oxidation number, for </a:t>
            </a:r>
            <a:r>
              <a:rPr lang="en-GB" dirty="0" err="1"/>
              <a:t>polyatoic</a:t>
            </a:r>
            <a:r>
              <a:rPr lang="en-GB" dirty="0"/>
              <a:t> ions and covalent species it becomes more complicated. </a:t>
            </a:r>
            <a:r>
              <a:rPr lang="en-GB" dirty="0" err="1"/>
              <a:t>Therea</a:t>
            </a:r>
            <a:r>
              <a:rPr lang="en-GB" dirty="0"/>
              <a:t> re certain rules when </a:t>
            </a:r>
            <a:r>
              <a:rPr lang="en-GB" dirty="0" err="1"/>
              <a:t>ir</a:t>
            </a:r>
            <a:r>
              <a:rPr lang="en-GB" dirty="0"/>
              <a:t> comes to assigning oxidation numbers: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11</a:t>
            </a:fld>
            <a:endParaRPr lang="en-GB"/>
          </a:p>
        </p:txBody>
      </p:sp>
    </p:spTree>
    <p:extLst>
      <p:ext uri="{BB962C8B-B14F-4D97-AF65-F5344CB8AC3E}">
        <p14:creationId xmlns:p14="http://schemas.microsoft.com/office/powerpoint/2010/main" val="1306386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3200"/>
              </a:lnSpc>
            </a:pPr>
            <a:r>
              <a:rPr lang="en-GB" dirty="0"/>
              <a:t>First of all, oxidation number of atoms in a pure element is zero. </a:t>
            </a:r>
            <a:r>
              <a:rPr lang="en-GB" sz="1200" dirty="0">
                <a:latin typeface="Calibri" panose="020F0502020204030204" pitchFamily="34" charset="0"/>
                <a:cs typeface="Calibri" panose="020F0502020204030204" pitchFamily="34" charset="0"/>
              </a:rPr>
              <a:t>In an </a:t>
            </a:r>
            <a:r>
              <a:rPr lang="en-GB" sz="1200" b="1" dirty="0">
                <a:latin typeface="Calibri" panose="020F0502020204030204" pitchFamily="34" charset="0"/>
                <a:cs typeface="Calibri" panose="020F0502020204030204" pitchFamily="34" charset="0"/>
              </a:rPr>
              <a:t>uncharged compound</a:t>
            </a:r>
            <a:r>
              <a:rPr lang="en-GB" sz="1200" dirty="0">
                <a:latin typeface="Calibri" panose="020F0502020204030204" pitchFamily="34" charset="0"/>
                <a:cs typeface="Calibri" panose="020F0502020204030204" pitchFamily="34" charset="0"/>
              </a:rPr>
              <a:t>, the sum of all the </a:t>
            </a:r>
            <a:r>
              <a:rPr lang="en-GB" sz="1200" dirty="0">
                <a:solidFill>
                  <a:srgbClr val="00B050"/>
                </a:solidFill>
                <a:latin typeface="Calibri" panose="020F0502020204030204" pitchFamily="34" charset="0"/>
                <a:cs typeface="Calibri" panose="020F0502020204030204" pitchFamily="34" charset="0"/>
              </a:rPr>
              <a:t>oxidation states </a:t>
            </a:r>
            <a:r>
              <a:rPr lang="en-GB" sz="1200" dirty="0">
                <a:latin typeface="Calibri" panose="020F0502020204030204" pitchFamily="34" charset="0"/>
                <a:cs typeface="Calibri" panose="020F0502020204030204" pitchFamily="34" charset="0"/>
              </a:rPr>
              <a:t>is </a:t>
            </a:r>
            <a:r>
              <a:rPr lang="en-GB" sz="1200" b="1" dirty="0">
                <a:latin typeface="Calibri" panose="020F0502020204030204" pitchFamily="34" charset="0"/>
                <a:cs typeface="Calibri" panose="020F0502020204030204" pitchFamily="34" charset="0"/>
              </a:rPr>
              <a:t>zero</a:t>
            </a:r>
          </a:p>
          <a:p>
            <a:pPr>
              <a:lnSpc>
                <a:spcPts val="3200"/>
              </a:lnSpc>
            </a:pPr>
            <a:r>
              <a:rPr lang="en-GB" sz="1200" dirty="0">
                <a:latin typeface="Calibri" panose="020F0502020204030204" pitchFamily="34" charset="0"/>
                <a:cs typeface="Calibri" panose="020F0502020204030204" pitchFamily="34" charset="0"/>
              </a:rPr>
              <a:t>For </a:t>
            </a:r>
            <a:r>
              <a:rPr lang="en-GB" sz="1200" b="1" dirty="0">
                <a:latin typeface="Calibri" panose="020F0502020204030204" pitchFamily="34" charset="0"/>
                <a:cs typeface="Calibri" panose="020F0502020204030204" pitchFamily="34" charset="0"/>
              </a:rPr>
              <a:t>monoatomic ions </a:t>
            </a:r>
            <a:r>
              <a:rPr lang="en-GB" sz="1200" dirty="0">
                <a:solidFill>
                  <a:srgbClr val="00B050"/>
                </a:solidFill>
                <a:latin typeface="Calibri" panose="020F0502020204030204" pitchFamily="34" charset="0"/>
                <a:cs typeface="Calibri" panose="020F0502020204030204" pitchFamily="34" charset="0"/>
              </a:rPr>
              <a:t>oxidation number </a:t>
            </a:r>
            <a:r>
              <a:rPr lang="en-GB" sz="1200" dirty="0">
                <a:latin typeface="Calibri" panose="020F0502020204030204" pitchFamily="34" charset="0"/>
                <a:cs typeface="Calibri" panose="020F0502020204030204" pitchFamily="34" charset="0"/>
              </a:rPr>
              <a:t>= </a:t>
            </a:r>
            <a:r>
              <a:rPr lang="en-GB" sz="1200" dirty="0">
                <a:solidFill>
                  <a:srgbClr val="00B050"/>
                </a:solidFill>
                <a:latin typeface="Calibri" panose="020F0502020204030204" pitchFamily="34" charset="0"/>
                <a:cs typeface="Calibri" panose="020F0502020204030204" pitchFamily="34" charset="0"/>
              </a:rPr>
              <a:t>charge </a:t>
            </a:r>
            <a:endParaRPr lang="en-GB" sz="1200" dirty="0">
              <a:latin typeface="Calibri" panose="020F0502020204030204" pitchFamily="34" charset="0"/>
              <a:cs typeface="Calibri" panose="020F0502020204030204" pitchFamily="34" charset="0"/>
            </a:endParaRPr>
          </a:p>
          <a:p>
            <a:endParaRPr lang="en-GB" dirty="0"/>
          </a:p>
          <a:p>
            <a:r>
              <a:rPr lang="en-GB" dirty="0"/>
              <a:t>Metal cations have a charge, so their oxidation number, fake charge, is their charge, charge on the ion. So for alkali metal in a compound, its charge is +1, oxidation number is +1. Na is always +1, K is always +1. alkaline earth metals are always +2, Al, Ga +3. if you have transition metal in there they will have the charge of the cation which is their oxidation number.</a:t>
            </a:r>
          </a:p>
          <a:p>
            <a:r>
              <a:rPr lang="en-GB" dirty="0"/>
              <a:t>On the other hand, F is always -1. F is the most electronegative atom. It is going to grab electrons hugely and its oxidation number when you are assigning the charges or fake charges will always be -1.</a:t>
            </a:r>
          </a:p>
          <a:p>
            <a:r>
              <a:rPr lang="en-GB" dirty="0"/>
              <a:t>H is a tricky one. Sometimes H can be -1 when is with these alkaline metals. But you have already assigned the charge to these alkali metals being positive so H will be negative. But most of the times H in compounds is +1.</a:t>
            </a:r>
          </a:p>
          <a:p>
            <a:r>
              <a:rPr lang="en-GB" dirty="0"/>
              <a:t>Most of the time oxygen is -2. there are things like </a:t>
            </a:r>
            <a:r>
              <a:rPr lang="en-GB" dirty="0" err="1"/>
              <a:t>superoxides</a:t>
            </a:r>
            <a:r>
              <a:rPr lang="en-GB" dirty="0"/>
              <a:t> and peroxides where the metals can force the oxygen not to be -2. When F bonds with O force the O not to be -2. But in most compounds, O being the second most electronegative atom is going to be -2. </a:t>
            </a:r>
          </a:p>
        </p:txBody>
      </p:sp>
      <p:sp>
        <p:nvSpPr>
          <p:cNvPr id="4" name="Slide Number Placeholder 3"/>
          <p:cNvSpPr>
            <a:spLocks noGrp="1"/>
          </p:cNvSpPr>
          <p:nvPr>
            <p:ph type="sldNum" sz="quarter" idx="5"/>
          </p:nvPr>
        </p:nvSpPr>
        <p:spPr/>
        <p:txBody>
          <a:bodyPr/>
          <a:lstStyle/>
          <a:p>
            <a:fld id="{FC7CE375-7B2F-4C3D-B264-0293D0F88092}" type="slidenum">
              <a:rPr lang="en-GB" smtClean="0"/>
              <a:t>12</a:t>
            </a:fld>
            <a:endParaRPr lang="en-GB"/>
          </a:p>
        </p:txBody>
      </p:sp>
    </p:spTree>
    <p:extLst>
      <p:ext uri="{BB962C8B-B14F-4D97-AF65-F5344CB8AC3E}">
        <p14:creationId xmlns:p14="http://schemas.microsoft.com/office/powerpoint/2010/main" val="3418459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7CE375-7B2F-4C3D-B264-0293D0F88092}" type="slidenum">
              <a:rPr lang="en-GB" smtClean="0"/>
              <a:t>14</a:t>
            </a:fld>
            <a:endParaRPr lang="en-GB"/>
          </a:p>
        </p:txBody>
      </p:sp>
    </p:spTree>
    <p:extLst>
      <p:ext uri="{BB962C8B-B14F-4D97-AF65-F5344CB8AC3E}">
        <p14:creationId xmlns:p14="http://schemas.microsoft.com/office/powerpoint/2010/main" val="2244085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15</a:t>
            </a:fld>
            <a:endParaRPr lang="en-GB"/>
          </a:p>
        </p:txBody>
      </p:sp>
    </p:spTree>
    <p:extLst>
      <p:ext uri="{BB962C8B-B14F-4D97-AF65-F5344CB8AC3E}">
        <p14:creationId xmlns:p14="http://schemas.microsoft.com/office/powerpoint/2010/main" val="2924896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move back to the oxidation of ethanol and ethanal and explain this in term of oxidation numbers. It is oxidation as  substance lost the hydrogen as it goes from ethanol to ethanal. But there is absolutely no way that we can look at that and say  oh it is oxidised so it means it must have lost the electrons. So what we do? So first thing when we try to determine the oxidation number you have an average oxidation number for each atom, so for all carbon atoms in ethanol we are going to have </a:t>
            </a:r>
            <a:r>
              <a:rPr lang="en-GB" dirty="0" err="1"/>
              <a:t>opne</a:t>
            </a:r>
            <a:r>
              <a:rPr lang="en-GB" dirty="0"/>
              <a:t> average charge and for all carbons in ethanal we are going to have one average charge as well. </a:t>
            </a:r>
            <a:r>
              <a:rPr lang="en-GB" dirty="0">
                <a:latin typeface="Calibri" panose="020F0502020204030204" pitchFamily="34" charset="0"/>
                <a:cs typeface="Calibri" panose="020F0502020204030204" pitchFamily="34" charset="0"/>
              </a:rPr>
              <a:t>Each type of atom in a species gets an average oxidation number, O, 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Total oxidation number must be the charge for that oxidation number corresponds to the fake charge when you add up all the oxidation numbers you must get the charge on the species. </a:t>
            </a:r>
            <a:endParaRPr lang="en-GB" dirty="0"/>
          </a:p>
          <a:p>
            <a:r>
              <a:rPr lang="en-GB" dirty="0"/>
              <a:t>For ethanol we need oxidation numbers for C, H and O. we write it as C2H6O as we are interested in purely the number of each type of atoms. So we have 2 C, 6 H and 1 O. when they add up they must give 0 because this is a neutral molecule. H is +1, O is -2. we can solve it now for C </a:t>
            </a:r>
          </a:p>
          <a:p>
            <a:r>
              <a:rPr lang="en-GB" dirty="0"/>
              <a:t>We have to do the same for ethanal, CH3CHO. Rewrite it as </a:t>
            </a:r>
          </a:p>
          <a:p>
            <a:r>
              <a:rPr lang="en-GB" dirty="0"/>
              <a:t>So when we go from ethanol to ethanal the oxidation number on C goes from -2 to -1, so the carbon in ethanol lost the electrons and if something loses the electrons it must be oxidation</a:t>
            </a:r>
          </a:p>
          <a:p>
            <a:endParaRPr lang="en-GB" dirty="0"/>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16</a:t>
            </a:fld>
            <a:endParaRPr lang="en-GB"/>
          </a:p>
        </p:txBody>
      </p:sp>
    </p:spTree>
    <p:extLst>
      <p:ext uri="{BB962C8B-B14F-4D97-AF65-F5344CB8AC3E}">
        <p14:creationId xmlns:p14="http://schemas.microsoft.com/office/powerpoint/2010/main" val="1695228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17</a:t>
            </a:fld>
            <a:endParaRPr lang="en-GB"/>
          </a:p>
        </p:txBody>
      </p:sp>
    </p:spTree>
    <p:extLst>
      <p:ext uri="{BB962C8B-B14F-4D97-AF65-F5344CB8AC3E}">
        <p14:creationId xmlns:p14="http://schemas.microsoft.com/office/powerpoint/2010/main" val="1930383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ln/>
        </p:spPr>
      </p:sp>
      <p:sp>
        <p:nvSpPr>
          <p:cNvPr id="175107" name="Notes Placeholder 2"/>
          <p:cNvSpPr>
            <a:spLocks noGrp="1"/>
          </p:cNvSpPr>
          <p:nvPr>
            <p:ph type="body" idx="1"/>
          </p:nvPr>
        </p:nvSpPr>
        <p:spPr>
          <a:noFill/>
        </p:spPr>
        <p:txBody>
          <a:bodyPr/>
          <a:lstStyle/>
          <a:p>
            <a:r>
              <a:rPr lang="en-GB" altLang="en-US" dirty="0"/>
              <a:t>By basic trial and error, rather than studying an equation, we arrived at 75% Potassium nitrate, 15% Charcoal and 10% Sulphur. </a:t>
            </a:r>
          </a:p>
          <a:p>
            <a:endParaRPr lang="en-GB" altLang="en-US" dirty="0"/>
          </a:p>
          <a:p>
            <a:r>
              <a:rPr lang="en-GB" altLang="en-US" dirty="0"/>
              <a:t>I’d like to include the “Cast Equation for the combustion of gunpowder” here but have had great difficulty in finding it. Suffice it to say for the moment it’s more complicated than the simple equation above and tries to balance out the list of products at the bottom of the slide.</a:t>
            </a:r>
          </a:p>
          <a:p>
            <a:endParaRPr lang="en-GB" altLang="en-US" dirty="0"/>
          </a:p>
          <a:p>
            <a:endParaRPr lang="en-GB" altLang="en-US" dirty="0"/>
          </a:p>
          <a:p>
            <a:r>
              <a:rPr lang="en-GB" altLang="en-US" dirty="0"/>
              <a:t>The quantities were determined after using a bomb calorimeter and examining the residue. So that in itself may have had an influence on the products……</a:t>
            </a:r>
          </a:p>
          <a:p>
            <a:endParaRPr lang="en-GB" altLang="en-US" dirty="0"/>
          </a:p>
          <a:p>
            <a:r>
              <a:rPr lang="en-GB" altLang="en-US" dirty="0"/>
              <a:t>But is the chemistry everything?</a:t>
            </a:r>
          </a:p>
          <a:p>
            <a:endParaRPr lang="en-GB" altLang="en-US" dirty="0"/>
          </a:p>
          <a:p>
            <a:r>
              <a:rPr lang="en-GB" altLang="en-US" dirty="0"/>
              <a:t>The reverend Ron Lancaster may explain the burning of gunpowder better than me in his lecture.</a:t>
            </a:r>
          </a:p>
          <a:p>
            <a:endParaRPr lang="en-GB" altLang="en-US" dirty="0"/>
          </a:p>
          <a:p>
            <a:r>
              <a:rPr lang="en-GB" altLang="en-US" dirty="0">
                <a:hlinkClick r:id="rId3"/>
              </a:rPr>
              <a:t>https://www.youtube.com/watch?v=nf1mCiAodl0</a:t>
            </a:r>
            <a:endParaRPr lang="en-GB" altLang="en-US" dirty="0"/>
          </a:p>
          <a:p>
            <a:endParaRPr lang="en-GB" altLang="en-US" dirty="0"/>
          </a:p>
          <a:p>
            <a:r>
              <a:rPr lang="en-GB" altLang="en-US" dirty="0"/>
              <a:t>Note the “dragon’s egg” effect on the end…….Bismuth Trioxide will be mentioned later on in the in the ignition phase.</a:t>
            </a:r>
          </a:p>
        </p:txBody>
      </p:sp>
      <p:sp>
        <p:nvSpPr>
          <p:cNvPr id="175108" name="Slide Number Placeholder 3"/>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012B2A9-F40D-476E-A58D-2FA9E0254856}" type="slidenum">
              <a:rPr lang="en-GB" altLang="en-US" smtClean="0">
                <a:solidFill>
                  <a:schemeClr val="tx1"/>
                </a:solidFill>
              </a:rPr>
              <a:pPr/>
              <a:t>18</a:t>
            </a:fld>
            <a:endParaRPr lang="en-GB" altLang="en-US">
              <a:solidFill>
                <a:schemeClr val="tx1"/>
              </a:solidFill>
            </a:endParaRPr>
          </a:p>
        </p:txBody>
      </p:sp>
    </p:spTree>
    <p:extLst>
      <p:ext uri="{BB962C8B-B14F-4D97-AF65-F5344CB8AC3E}">
        <p14:creationId xmlns:p14="http://schemas.microsoft.com/office/powerpoint/2010/main" val="1975319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944245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187382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CD7168-EAF7-427C-A7F8-9CC69145761E}"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147569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63619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CD7168-EAF7-427C-A7F8-9CC69145761E}" type="datetimeFigureOut">
              <a:rPr lang="en-GB" smtClean="0"/>
              <a:t>23/04/2024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81140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CD7168-EAF7-427C-A7F8-9CC69145761E}" type="datetimeFigureOut">
              <a:rPr lang="en-GB" smtClean="0"/>
              <a:t>23/04/2024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363654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ACD7168-EAF7-427C-A7F8-9CC69145761E}" type="datetimeFigureOut">
              <a:rPr lang="en-GB" smtClean="0"/>
              <a:t>23/04/2024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21016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99914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636133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815004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41372993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4253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CD7168-EAF7-427C-A7F8-9CC69145761E}" type="datetimeFigureOut">
              <a:rPr lang="en-GB" smtClean="0"/>
              <a:t>23/04/2024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75966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CD7168-EAF7-427C-A7F8-9CC69145761E}" type="datetimeFigureOut">
              <a:rPr lang="en-GB" smtClean="0"/>
              <a:t>23/04/2024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399839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CD7168-EAF7-427C-A7F8-9CC69145761E}" type="datetimeFigureOut">
              <a:rPr lang="en-GB" smtClean="0"/>
              <a:t>23/04/2024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2391952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1800636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CD7168-EAF7-427C-A7F8-9CC69145761E}" type="datetimeFigureOut">
              <a:rPr lang="en-GB" smtClean="0"/>
              <a:t>23/04/2024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06F737-9061-49A9-AE90-6BEB217F3879}" type="slidenum">
              <a:rPr lang="en-GB" smtClean="0"/>
              <a:t>‹#›</a:t>
            </a:fld>
            <a:endParaRPr lang="en-GB"/>
          </a:p>
        </p:txBody>
      </p:sp>
    </p:spTree>
    <p:extLst>
      <p:ext uri="{BB962C8B-B14F-4D97-AF65-F5344CB8AC3E}">
        <p14:creationId xmlns:p14="http://schemas.microsoft.com/office/powerpoint/2010/main" val="3111803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ACD7168-EAF7-427C-A7F8-9CC69145761E}" type="datetimeFigureOut">
              <a:rPr lang="en-GB" smtClean="0"/>
              <a:t>23/04/2024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A06F737-9061-49A9-AE90-6BEB217F3879}" type="slidenum">
              <a:rPr lang="en-GB" smtClean="0"/>
              <a:t>‹#›</a:t>
            </a:fld>
            <a:endParaRPr lang="en-GB"/>
          </a:p>
        </p:txBody>
      </p:sp>
    </p:spTree>
    <p:extLst>
      <p:ext uri="{BB962C8B-B14F-4D97-AF65-F5344CB8AC3E}">
        <p14:creationId xmlns:p14="http://schemas.microsoft.com/office/powerpoint/2010/main" val="7589437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shorts/hhVnBPa2W10"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x3VrfYSJ0sQ?feature=oembed" TargetMode="Externa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shorts/hhVnBPa2W1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23A93-D387-4989-9267-1E1C2FA8AE12}"/>
              </a:ext>
            </a:extLst>
          </p:cNvPr>
          <p:cNvSpPr>
            <a:spLocks noGrp="1"/>
          </p:cNvSpPr>
          <p:nvPr>
            <p:ph type="ctrTitle"/>
          </p:nvPr>
        </p:nvSpPr>
        <p:spPr/>
        <p:txBody>
          <a:bodyPr/>
          <a:lstStyle/>
          <a:p>
            <a:r>
              <a:rPr lang="en-GB" dirty="0"/>
              <a:t>Fuels and oxidisers</a:t>
            </a:r>
            <a:br>
              <a:rPr lang="en-GB" dirty="0"/>
            </a:br>
            <a:r>
              <a:rPr lang="en-GB" dirty="0"/>
              <a:t>explosive red-ox reactions</a:t>
            </a:r>
          </a:p>
        </p:txBody>
      </p:sp>
      <p:sp>
        <p:nvSpPr>
          <p:cNvPr id="3" name="Subtitle 2">
            <a:extLst>
              <a:ext uri="{FF2B5EF4-FFF2-40B4-BE49-F238E27FC236}">
                <a16:creationId xmlns:a16="http://schemas.microsoft.com/office/drawing/2014/main" id="{DD8DFCE6-45C7-42E4-9233-50FCD02FFDAD}"/>
              </a:ext>
            </a:extLst>
          </p:cNvPr>
          <p:cNvSpPr>
            <a:spLocks noGrp="1"/>
          </p:cNvSpPr>
          <p:nvPr>
            <p:ph type="subTitle" idx="1"/>
          </p:nvPr>
        </p:nvSpPr>
        <p:spPr>
          <a:xfrm>
            <a:off x="1751012" y="4736205"/>
            <a:ext cx="8689976" cy="1371599"/>
          </a:xfrm>
        </p:spPr>
        <p:txBody>
          <a:bodyPr>
            <a:normAutofit fontScale="92500" lnSpcReduction="10000"/>
          </a:bodyPr>
          <a:lstStyle/>
          <a:p>
            <a:r>
              <a:rPr lang="en-GB" dirty="0"/>
              <a:t>AcdB4011</a:t>
            </a:r>
          </a:p>
          <a:p>
            <a:endParaRPr lang="en-GB" dirty="0"/>
          </a:p>
          <a:p>
            <a:r>
              <a:rPr lang="en-GB" dirty="0"/>
              <a:t>e.kazimierska@uwtsd.ac.uk</a:t>
            </a:r>
          </a:p>
          <a:p>
            <a:endParaRPr lang="en-GB" dirty="0"/>
          </a:p>
        </p:txBody>
      </p:sp>
    </p:spTree>
    <p:extLst>
      <p:ext uri="{BB962C8B-B14F-4D97-AF65-F5344CB8AC3E}">
        <p14:creationId xmlns:p14="http://schemas.microsoft.com/office/powerpoint/2010/main" val="3876279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84438B-F814-4BBF-8699-0CAC53C8D6E7}"/>
              </a:ext>
            </a:extLst>
          </p:cNvPr>
          <p:cNvPicPr>
            <a:picLocks noChangeAspect="1"/>
          </p:cNvPicPr>
          <p:nvPr/>
        </p:nvPicPr>
        <p:blipFill>
          <a:blip r:embed="rId2"/>
          <a:stretch>
            <a:fillRect/>
          </a:stretch>
        </p:blipFill>
        <p:spPr>
          <a:xfrm>
            <a:off x="6906310" y="68102"/>
            <a:ext cx="5285690" cy="6309907"/>
          </a:xfrm>
          <a:prstGeom prst="rect">
            <a:avLst/>
          </a:prstGeom>
        </p:spPr>
      </p:pic>
      <p:sp>
        <p:nvSpPr>
          <p:cNvPr id="2" name="Title 1">
            <a:extLst>
              <a:ext uri="{FF2B5EF4-FFF2-40B4-BE49-F238E27FC236}">
                <a16:creationId xmlns:a16="http://schemas.microsoft.com/office/drawing/2014/main" id="{18B5546F-8123-4668-9F08-32CF8D9B1ABC}"/>
              </a:ext>
            </a:extLst>
          </p:cNvPr>
          <p:cNvSpPr>
            <a:spLocks noGrp="1"/>
          </p:cNvSpPr>
          <p:nvPr>
            <p:ph type="title"/>
          </p:nvPr>
        </p:nvSpPr>
        <p:spPr>
          <a:xfrm>
            <a:off x="913774" y="68102"/>
            <a:ext cx="10364451" cy="715670"/>
          </a:xfrm>
        </p:spPr>
        <p:txBody>
          <a:bodyPr/>
          <a:lstStyle/>
          <a:p>
            <a:r>
              <a:rPr lang="en-GB" dirty="0"/>
              <a:t>What is an explosive?</a:t>
            </a:r>
          </a:p>
        </p:txBody>
      </p:sp>
      <p:sp>
        <p:nvSpPr>
          <p:cNvPr id="3" name="Content Placeholder 2">
            <a:extLst>
              <a:ext uri="{FF2B5EF4-FFF2-40B4-BE49-F238E27FC236}">
                <a16:creationId xmlns:a16="http://schemas.microsoft.com/office/drawing/2014/main" id="{160E471A-83AF-4836-98F4-F768A652D260}"/>
              </a:ext>
            </a:extLst>
          </p:cNvPr>
          <p:cNvSpPr>
            <a:spLocks noGrp="1"/>
          </p:cNvSpPr>
          <p:nvPr>
            <p:ph sz="quarter" idx="13"/>
          </p:nvPr>
        </p:nvSpPr>
        <p:spPr>
          <a:xfrm>
            <a:off x="284859" y="783772"/>
            <a:ext cx="9104948" cy="3424107"/>
          </a:xfrm>
        </p:spPr>
        <p:txBody>
          <a:bodyPr>
            <a:noAutofit/>
          </a:bodyPr>
          <a:lstStyle/>
          <a:p>
            <a:pPr marL="0" lvl="0" indent="0" eaLnBrk="0" fontAlgn="base" hangingPunct="0">
              <a:lnSpc>
                <a:spcPct val="100000"/>
              </a:lnSpc>
              <a:spcBef>
                <a:spcPct val="0"/>
              </a:spcBef>
              <a:spcAft>
                <a:spcPts val="1800"/>
              </a:spcAft>
              <a:buClrTx/>
              <a:buNone/>
            </a:pPr>
            <a:r>
              <a:rPr lang="en-US" altLang="en-US" sz="2400" cap="none" dirty="0"/>
              <a:t>An explosive is a chemical substance or a mixture of substances that, when stimulated, decompose in a very short time to form other more stable substances mainly in gas phase.</a:t>
            </a:r>
          </a:p>
          <a:p>
            <a:pPr marL="0" lvl="0" indent="0" eaLnBrk="0" fontAlgn="base" hangingPunct="0">
              <a:lnSpc>
                <a:spcPct val="100000"/>
              </a:lnSpc>
              <a:spcBef>
                <a:spcPct val="0"/>
              </a:spcBef>
              <a:spcAft>
                <a:spcPts val="1800"/>
              </a:spcAft>
              <a:buClrTx/>
              <a:buNone/>
            </a:pPr>
            <a:r>
              <a:rPr lang="en-US" altLang="en-US" sz="2400" cap="none" dirty="0"/>
              <a:t>As a result, a great amount of potential energy is released                 that can produce an explosion.</a:t>
            </a:r>
          </a:p>
          <a:p>
            <a:pPr marL="0" lvl="0" indent="0" eaLnBrk="0" fontAlgn="base" hangingPunct="0">
              <a:lnSpc>
                <a:spcPct val="100000"/>
              </a:lnSpc>
              <a:spcBef>
                <a:spcPct val="0"/>
              </a:spcBef>
              <a:spcAft>
                <a:spcPts val="1800"/>
              </a:spcAft>
              <a:buClrTx/>
              <a:buNone/>
            </a:pPr>
            <a:r>
              <a:rPr lang="en-US" altLang="en-US" sz="2400" cap="none" dirty="0"/>
              <a:t>It is accompanied by the production of light, heat, sound,                    and pressure.</a:t>
            </a:r>
          </a:p>
          <a:p>
            <a:pPr marL="0" lvl="0" indent="0" eaLnBrk="0" fontAlgn="base" hangingPunct="0">
              <a:lnSpc>
                <a:spcPct val="100000"/>
              </a:lnSpc>
              <a:spcBef>
                <a:spcPct val="0"/>
              </a:spcBef>
              <a:spcAft>
                <a:spcPts val="1800"/>
              </a:spcAft>
              <a:buClrTx/>
              <a:buNone/>
            </a:pPr>
            <a:r>
              <a:rPr lang="en-US" altLang="en-US" sz="2400" cap="none" dirty="0"/>
              <a:t>The explosives can be classified based on their chemical             composition, velocity of decomposition, sensitivity towards heat            and light, and physical forms. </a:t>
            </a:r>
          </a:p>
          <a:p>
            <a:pPr marL="0" lvl="0" indent="0" eaLnBrk="0" fontAlgn="base" hangingPunct="0">
              <a:lnSpc>
                <a:spcPct val="100000"/>
              </a:lnSpc>
              <a:spcBef>
                <a:spcPct val="0"/>
              </a:spcBef>
              <a:spcAft>
                <a:spcPts val="1800"/>
              </a:spcAft>
              <a:buClrTx/>
              <a:buNone/>
            </a:pPr>
            <a:r>
              <a:rPr lang="en-US" altLang="en-US" sz="2400" cap="none" dirty="0"/>
              <a:t>But broadly explosives are of two main types: </a:t>
            </a:r>
            <a:r>
              <a:rPr lang="en-US" altLang="en-US" sz="2400" b="1" cap="none" dirty="0"/>
              <a:t>low explosives </a:t>
            </a:r>
            <a:r>
              <a:rPr lang="en-US" altLang="en-US" sz="2400" cap="none" dirty="0"/>
              <a:t>(gunpowder) and </a:t>
            </a:r>
            <a:r>
              <a:rPr lang="en-US" altLang="en-US" sz="2400" b="1" cap="none" dirty="0"/>
              <a:t>high explosives </a:t>
            </a:r>
            <a:r>
              <a:rPr lang="en-US" altLang="en-US" sz="2400" cap="none" dirty="0"/>
              <a:t>(RDX)</a:t>
            </a:r>
            <a:endParaRPr lang="en-GB" sz="2400" dirty="0"/>
          </a:p>
        </p:txBody>
      </p:sp>
    </p:spTree>
    <p:extLst>
      <p:ext uri="{BB962C8B-B14F-4D97-AF65-F5344CB8AC3E}">
        <p14:creationId xmlns:p14="http://schemas.microsoft.com/office/powerpoint/2010/main" val="505408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FB721BC-E6AE-43C6-96D9-5DA4D987ACB9}"/>
              </a:ext>
            </a:extLst>
          </p:cNvPr>
          <p:cNvSpPr>
            <a:spLocks noGrp="1"/>
          </p:cNvSpPr>
          <p:nvPr>
            <p:ph type="title"/>
          </p:nvPr>
        </p:nvSpPr>
        <p:spPr>
          <a:xfrm>
            <a:off x="855820" y="-244368"/>
            <a:ext cx="10364451" cy="1596177"/>
          </a:xfrm>
        </p:spPr>
        <p:txBody>
          <a:bodyPr/>
          <a:lstStyle/>
          <a:p>
            <a:r>
              <a:rPr lang="en-GB" dirty="0"/>
              <a:t>classification of explosives</a:t>
            </a:r>
          </a:p>
        </p:txBody>
      </p:sp>
      <p:sp>
        <p:nvSpPr>
          <p:cNvPr id="9" name="TextBox 8">
            <a:extLst>
              <a:ext uri="{FF2B5EF4-FFF2-40B4-BE49-F238E27FC236}">
                <a16:creationId xmlns:a16="http://schemas.microsoft.com/office/drawing/2014/main" id="{CCAD13D4-6DA1-4CE2-AB43-A86687922AF3}"/>
              </a:ext>
            </a:extLst>
          </p:cNvPr>
          <p:cNvSpPr txBox="1"/>
          <p:nvPr/>
        </p:nvSpPr>
        <p:spPr>
          <a:xfrm>
            <a:off x="8912180" y="1354946"/>
            <a:ext cx="3216652" cy="5755422"/>
          </a:xfrm>
          <a:prstGeom prst="rect">
            <a:avLst/>
          </a:prstGeom>
          <a:noFill/>
        </p:spPr>
        <p:txBody>
          <a:bodyPr wrap="square">
            <a:spAutoFit/>
          </a:bodyPr>
          <a:lstStyle/>
          <a:p>
            <a:pPr algn="l">
              <a:buFont typeface="Arial" panose="020B0604020202020204" pitchFamily="34" charset="0"/>
              <a:buChar char="•"/>
            </a:pPr>
            <a:r>
              <a:rPr lang="en-GB" sz="1600" b="1" i="0" dirty="0">
                <a:effectLst/>
              </a:rPr>
              <a:t>High explosives – </a:t>
            </a:r>
            <a:r>
              <a:rPr lang="en-GB" sz="1600" i="0" dirty="0">
                <a:effectLst/>
              </a:rPr>
              <a:t>detonate </a:t>
            </a:r>
          </a:p>
          <a:p>
            <a:pPr algn="l">
              <a:buFont typeface="Arial" panose="020B0604020202020204" pitchFamily="34" charset="0"/>
              <a:buChar char="•"/>
            </a:pPr>
            <a:r>
              <a:rPr lang="en-GB" sz="1600" dirty="0"/>
              <a:t>Detonation – extremely fast oxidation reaction accompanied by shock wave</a:t>
            </a:r>
          </a:p>
          <a:p>
            <a:pPr algn="l">
              <a:buFont typeface="Arial" panose="020B0604020202020204" pitchFamily="34" charset="0"/>
              <a:buChar char="•"/>
            </a:pPr>
            <a:r>
              <a:rPr lang="en-GB" sz="1600" i="0" dirty="0">
                <a:effectLst/>
              </a:rPr>
              <a:t>Propagates at </a:t>
            </a:r>
            <a:r>
              <a:rPr lang="en-GB" sz="1600" b="0" i="0" dirty="0">
                <a:effectLst/>
              </a:rPr>
              <a:t>supersonic speed: </a:t>
            </a:r>
            <a:r>
              <a:rPr lang="en-GB" sz="1600" b="1" i="0" dirty="0">
                <a:effectLst/>
              </a:rPr>
              <a:t>3-9 Km/sec </a:t>
            </a:r>
            <a:endParaRPr lang="en-GB" sz="1600" b="0" i="0" dirty="0">
              <a:effectLst/>
            </a:endParaRPr>
          </a:p>
          <a:p>
            <a:pPr algn="l">
              <a:buFont typeface="Arial" panose="020B0604020202020204" pitchFamily="34" charset="0"/>
              <a:buChar char="•"/>
            </a:pPr>
            <a:r>
              <a:rPr lang="en-GB" sz="1600" b="0" i="0" dirty="0">
                <a:effectLst/>
              </a:rPr>
              <a:t> used for mining, destruction, and military purposes.</a:t>
            </a:r>
          </a:p>
          <a:p>
            <a:pPr algn="l"/>
            <a:endParaRPr lang="en-GB" sz="1600" b="1" i="0" dirty="0">
              <a:effectLst/>
            </a:endParaRPr>
          </a:p>
          <a:p>
            <a:pPr algn="l"/>
            <a:r>
              <a:rPr lang="en-GB" sz="1600" b="1" i="0" dirty="0">
                <a:effectLst/>
              </a:rPr>
              <a:t>Primary high explosives</a:t>
            </a:r>
          </a:p>
          <a:p>
            <a:pPr>
              <a:buFont typeface="Arial" panose="020B0604020202020204" pitchFamily="34" charset="0"/>
              <a:buChar char="•"/>
            </a:pPr>
            <a:r>
              <a:rPr lang="en-GB" sz="1600" b="0" i="0" dirty="0">
                <a:effectLst/>
              </a:rPr>
              <a:t>extremely sensitive to mechanical shock, friction, and heat to which they respond </a:t>
            </a:r>
          </a:p>
          <a:p>
            <a:pPr>
              <a:buFont typeface="Arial" panose="020B0604020202020204" pitchFamily="34" charset="0"/>
              <a:buChar char="•"/>
            </a:pPr>
            <a:r>
              <a:rPr lang="en-GB" sz="1600" dirty="0"/>
              <a:t>Minimal activation energy</a:t>
            </a:r>
          </a:p>
          <a:p>
            <a:pPr algn="l">
              <a:buFont typeface="Arial" panose="020B0604020202020204" pitchFamily="34" charset="0"/>
              <a:buChar char="•"/>
            </a:pPr>
            <a:r>
              <a:rPr lang="en-GB" sz="1600" b="0" i="0" dirty="0">
                <a:effectLst/>
              </a:rPr>
              <a:t>Examples: mercury fulminate, lead </a:t>
            </a:r>
            <a:r>
              <a:rPr lang="en-GB" sz="1600" b="0" i="0" dirty="0" err="1">
                <a:effectLst/>
              </a:rPr>
              <a:t>azide</a:t>
            </a:r>
            <a:r>
              <a:rPr lang="en-GB" sz="1600" b="0" i="0" dirty="0">
                <a:effectLst/>
              </a:rPr>
              <a:t>, and lead styphnate.</a:t>
            </a:r>
          </a:p>
          <a:p>
            <a:pPr algn="l"/>
            <a:r>
              <a:rPr lang="en-GB" sz="1600" b="1" i="0" dirty="0">
                <a:effectLst/>
              </a:rPr>
              <a:t>Secondary explosives</a:t>
            </a:r>
          </a:p>
          <a:p>
            <a:pPr algn="l">
              <a:buFont typeface="Arial" panose="020B0604020202020204" pitchFamily="34" charset="0"/>
              <a:buChar char="•"/>
            </a:pPr>
            <a:r>
              <a:rPr lang="en-GB" sz="1600" b="0" i="0" dirty="0">
                <a:effectLst/>
              </a:rPr>
              <a:t>Less sensitive</a:t>
            </a:r>
          </a:p>
          <a:p>
            <a:pPr algn="l">
              <a:buFont typeface="Arial" panose="020B0604020202020204" pitchFamily="34" charset="0"/>
              <a:buChar char="•"/>
            </a:pPr>
            <a:r>
              <a:rPr lang="en-GB" sz="1600" dirty="0"/>
              <a:t>High activation energy</a:t>
            </a:r>
            <a:endParaRPr lang="en-GB" sz="1600" b="0" i="0" dirty="0">
              <a:effectLst/>
            </a:endParaRPr>
          </a:p>
          <a:p>
            <a:pPr algn="l">
              <a:buFont typeface="Arial" panose="020B0604020202020204" pitchFamily="34" charset="0"/>
              <a:buChar char="•"/>
            </a:pPr>
            <a:r>
              <a:rPr lang="en-GB" sz="1600" dirty="0"/>
              <a:t>Require booster to detonate</a:t>
            </a:r>
            <a:endParaRPr lang="en-GB" sz="1600" b="0" i="0" dirty="0">
              <a:effectLst/>
            </a:endParaRPr>
          </a:p>
          <a:p>
            <a:pPr algn="l">
              <a:buFont typeface="Arial" panose="020B0604020202020204" pitchFamily="34" charset="0"/>
              <a:buChar char="•"/>
            </a:pPr>
            <a:r>
              <a:rPr lang="en-GB" sz="1600" b="0" i="0" dirty="0">
                <a:effectLst/>
              </a:rPr>
              <a:t>Examples </a:t>
            </a:r>
            <a:r>
              <a:rPr lang="en-GB" sz="1600" b="1" i="0" dirty="0">
                <a:effectLst/>
              </a:rPr>
              <a:t>RDX, PETN, dynamite, TNT, ANFO.</a:t>
            </a:r>
            <a:endParaRPr lang="en-GB" sz="1600" b="0" i="0" dirty="0">
              <a:effectLst/>
            </a:endParaRPr>
          </a:p>
          <a:p>
            <a:pPr algn="l">
              <a:buFont typeface="Arial" panose="020B0604020202020204" pitchFamily="34" charset="0"/>
              <a:buChar char="•"/>
            </a:pPr>
            <a:endParaRPr lang="en-GB" sz="1600" b="0" i="0" dirty="0">
              <a:effectLst/>
            </a:endParaRPr>
          </a:p>
        </p:txBody>
      </p:sp>
      <p:pic>
        <p:nvPicPr>
          <p:cNvPr id="10" name="Picture 9">
            <a:extLst>
              <a:ext uri="{FF2B5EF4-FFF2-40B4-BE49-F238E27FC236}">
                <a16:creationId xmlns:a16="http://schemas.microsoft.com/office/drawing/2014/main" id="{7A454A1F-455A-4683-9089-43AEFD4100DA}"/>
              </a:ext>
            </a:extLst>
          </p:cNvPr>
          <p:cNvPicPr>
            <a:picLocks noChangeAspect="1"/>
          </p:cNvPicPr>
          <p:nvPr/>
        </p:nvPicPr>
        <p:blipFill>
          <a:blip r:embed="rId2"/>
          <a:stretch>
            <a:fillRect/>
          </a:stretch>
        </p:blipFill>
        <p:spPr>
          <a:xfrm>
            <a:off x="3320815" y="1305006"/>
            <a:ext cx="5541998" cy="3660676"/>
          </a:xfrm>
          <a:prstGeom prst="rect">
            <a:avLst/>
          </a:prstGeom>
        </p:spPr>
      </p:pic>
      <p:sp>
        <p:nvSpPr>
          <p:cNvPr id="12" name="TextBox 11">
            <a:extLst>
              <a:ext uri="{FF2B5EF4-FFF2-40B4-BE49-F238E27FC236}">
                <a16:creationId xmlns:a16="http://schemas.microsoft.com/office/drawing/2014/main" id="{BC455DA5-3F67-40F8-B6BA-73479B2DD2A2}"/>
              </a:ext>
            </a:extLst>
          </p:cNvPr>
          <p:cNvSpPr txBox="1"/>
          <p:nvPr/>
        </p:nvSpPr>
        <p:spPr>
          <a:xfrm>
            <a:off x="63168" y="1351809"/>
            <a:ext cx="3266021" cy="3293209"/>
          </a:xfrm>
          <a:prstGeom prst="rect">
            <a:avLst/>
          </a:prstGeom>
          <a:noFill/>
        </p:spPr>
        <p:txBody>
          <a:bodyPr wrap="square">
            <a:spAutoFit/>
          </a:bodyPr>
          <a:lstStyle/>
          <a:p>
            <a:pPr algn="l">
              <a:buFont typeface="Arial" panose="020B0604020202020204" pitchFamily="34" charset="0"/>
              <a:buChar char="•"/>
            </a:pPr>
            <a:r>
              <a:rPr lang="en-GB" sz="1600" b="1" i="0" dirty="0">
                <a:effectLst/>
              </a:rPr>
              <a:t>Low explosives – </a:t>
            </a:r>
            <a:r>
              <a:rPr lang="en-GB" sz="1600" i="0" dirty="0">
                <a:effectLst/>
              </a:rPr>
              <a:t>deflagrate rather than detonate</a:t>
            </a:r>
          </a:p>
          <a:p>
            <a:pPr algn="l">
              <a:buFont typeface="Arial" panose="020B0604020202020204" pitchFamily="34" charset="0"/>
              <a:buChar char="•"/>
            </a:pPr>
            <a:r>
              <a:rPr lang="en-GB" sz="1600" b="0" i="0" dirty="0">
                <a:effectLst/>
              </a:rPr>
              <a:t>the rate of decomposition is less than the speed of sound (deflagration rate less than </a:t>
            </a:r>
            <a:r>
              <a:rPr lang="en-GB" sz="1600" b="1" i="0" dirty="0">
                <a:effectLst/>
              </a:rPr>
              <a:t>4000 m/sec).</a:t>
            </a:r>
          </a:p>
          <a:p>
            <a:pPr algn="l">
              <a:buFont typeface="Arial" panose="020B0604020202020204" pitchFamily="34" charset="0"/>
              <a:buChar char="•"/>
            </a:pPr>
            <a:r>
              <a:rPr lang="en-GB" sz="1600" i="0" dirty="0">
                <a:effectLst/>
              </a:rPr>
              <a:t>Low reaction velocity </a:t>
            </a:r>
          </a:p>
          <a:p>
            <a:pPr algn="l">
              <a:buFont typeface="Arial" panose="020B0604020202020204" pitchFamily="34" charset="0"/>
              <a:buChar char="•"/>
            </a:pPr>
            <a:r>
              <a:rPr lang="en-GB" sz="1600" dirty="0"/>
              <a:t>Burn on the surface</a:t>
            </a:r>
            <a:endParaRPr lang="en-GB" sz="1600" i="0" dirty="0">
              <a:effectLst/>
            </a:endParaRPr>
          </a:p>
          <a:p>
            <a:pPr algn="l">
              <a:buFont typeface="Arial" panose="020B0604020202020204" pitchFamily="34" charset="0"/>
              <a:buChar char="•"/>
            </a:pPr>
            <a:r>
              <a:rPr lang="en-GB" sz="1600" dirty="0"/>
              <a:t>No water resistant, highly flammable, very sensitive</a:t>
            </a:r>
          </a:p>
          <a:p>
            <a:pPr algn="l">
              <a:buFont typeface="Arial" panose="020B0604020202020204" pitchFamily="34" charset="0"/>
              <a:buChar char="•"/>
            </a:pPr>
            <a:r>
              <a:rPr lang="en-GB" sz="1600" i="0" dirty="0">
                <a:effectLst/>
              </a:rPr>
              <a:t>Produce propelling or throwing action</a:t>
            </a:r>
          </a:p>
          <a:p>
            <a:pPr algn="l">
              <a:buFont typeface="Arial" panose="020B0604020202020204" pitchFamily="34" charset="0"/>
              <a:buChar char="•"/>
            </a:pPr>
            <a:r>
              <a:rPr lang="en-GB" sz="1600" b="0" i="0" dirty="0">
                <a:effectLst/>
              </a:rPr>
              <a:t>Examples: gunpowder, flash powder, pyrotechnics, smokeless powder, etc.</a:t>
            </a:r>
          </a:p>
        </p:txBody>
      </p:sp>
    </p:spTree>
    <p:extLst>
      <p:ext uri="{BB962C8B-B14F-4D97-AF65-F5344CB8AC3E}">
        <p14:creationId xmlns:p14="http://schemas.microsoft.com/office/powerpoint/2010/main" val="272617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D5A5-BBC7-4408-8607-DD2943972181}"/>
              </a:ext>
            </a:extLst>
          </p:cNvPr>
          <p:cNvSpPr>
            <a:spLocks noGrp="1"/>
          </p:cNvSpPr>
          <p:nvPr>
            <p:ph type="title"/>
          </p:nvPr>
        </p:nvSpPr>
        <p:spPr>
          <a:xfrm>
            <a:off x="913774" y="0"/>
            <a:ext cx="10364451" cy="836023"/>
          </a:xfrm>
        </p:spPr>
        <p:txBody>
          <a:bodyPr/>
          <a:lstStyle/>
          <a:p>
            <a:r>
              <a:rPr lang="en-GB" dirty="0"/>
              <a:t>What is explosion?</a:t>
            </a:r>
          </a:p>
        </p:txBody>
      </p:sp>
      <p:pic>
        <p:nvPicPr>
          <p:cNvPr id="3074" name="Picture 2">
            <a:extLst>
              <a:ext uri="{FF2B5EF4-FFF2-40B4-BE49-F238E27FC236}">
                <a16:creationId xmlns:a16="http://schemas.microsoft.com/office/drawing/2014/main" id="{6C1ABD60-5753-459D-802A-210B8D4438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8623" y="673599"/>
            <a:ext cx="6238543" cy="482984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51C990EF-5280-4634-A6AD-83D6CB6C97D9}"/>
              </a:ext>
            </a:extLst>
          </p:cNvPr>
          <p:cNvSpPr txBox="1">
            <a:spLocks/>
          </p:cNvSpPr>
          <p:nvPr/>
        </p:nvSpPr>
        <p:spPr>
          <a:xfrm>
            <a:off x="50799" y="973110"/>
            <a:ext cx="6008689" cy="3404571"/>
          </a:xfrm>
          <a:prstGeom prst="rect">
            <a:avLst/>
          </a:prstGeom>
        </p:spPr>
        <p:txBody>
          <a:bodyPr>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a:lnSpc>
                <a:spcPct val="140000"/>
              </a:lnSpc>
            </a:pPr>
            <a:r>
              <a:rPr lang="en-GB" sz="2800" cap="none" dirty="0">
                <a:solidFill>
                  <a:srgbClr val="0070C0"/>
                </a:solidFill>
              </a:rPr>
              <a:t>a sudden and violent release of energy accompanied by a rapid increase in temperature and pressure, resulting in the generation of high-speed shock waves and rapid expansion of gases </a:t>
            </a:r>
          </a:p>
        </p:txBody>
      </p:sp>
      <p:sp>
        <p:nvSpPr>
          <p:cNvPr id="3" name="TextBox 2">
            <a:extLst>
              <a:ext uri="{FF2B5EF4-FFF2-40B4-BE49-F238E27FC236}">
                <a16:creationId xmlns:a16="http://schemas.microsoft.com/office/drawing/2014/main" id="{E3BA1BEB-F570-44EA-B6D2-3287D2FDF94B}"/>
              </a:ext>
            </a:extLst>
          </p:cNvPr>
          <p:cNvSpPr txBox="1"/>
          <p:nvPr/>
        </p:nvSpPr>
        <p:spPr>
          <a:xfrm>
            <a:off x="9988734" y="3823065"/>
            <a:ext cx="1534394" cy="369332"/>
          </a:xfrm>
          <a:prstGeom prst="rect">
            <a:avLst/>
          </a:prstGeom>
          <a:noFill/>
        </p:spPr>
        <p:txBody>
          <a:bodyPr wrap="none" rtlCol="0">
            <a:spAutoFit/>
          </a:bodyPr>
          <a:lstStyle/>
          <a:p>
            <a:r>
              <a:rPr lang="en-GB" dirty="0"/>
              <a:t>(SUPERSONIC)</a:t>
            </a:r>
          </a:p>
        </p:txBody>
      </p:sp>
    </p:spTree>
    <p:extLst>
      <p:ext uri="{BB962C8B-B14F-4D97-AF65-F5344CB8AC3E}">
        <p14:creationId xmlns:p14="http://schemas.microsoft.com/office/powerpoint/2010/main" val="1362474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6369B-63F0-411E-967B-1D0A786AD08D}"/>
              </a:ext>
            </a:extLst>
          </p:cNvPr>
          <p:cNvSpPr>
            <a:spLocks noGrp="1"/>
          </p:cNvSpPr>
          <p:nvPr>
            <p:ph type="title"/>
          </p:nvPr>
        </p:nvSpPr>
        <p:spPr>
          <a:xfrm>
            <a:off x="913774" y="0"/>
            <a:ext cx="10364451" cy="1596177"/>
          </a:xfrm>
        </p:spPr>
        <p:txBody>
          <a:bodyPr/>
          <a:lstStyle/>
          <a:p>
            <a:r>
              <a:rPr lang="en-GB" dirty="0"/>
              <a:t>Characteristics of explosives</a:t>
            </a:r>
          </a:p>
        </p:txBody>
      </p:sp>
      <p:sp>
        <p:nvSpPr>
          <p:cNvPr id="3" name="Content Placeholder 2">
            <a:extLst>
              <a:ext uri="{FF2B5EF4-FFF2-40B4-BE49-F238E27FC236}">
                <a16:creationId xmlns:a16="http://schemas.microsoft.com/office/drawing/2014/main" id="{686FD694-B076-4711-9800-37A1EB603E65}"/>
              </a:ext>
            </a:extLst>
          </p:cNvPr>
          <p:cNvSpPr>
            <a:spLocks noGrp="1"/>
          </p:cNvSpPr>
          <p:nvPr>
            <p:ph sz="quarter" idx="13"/>
          </p:nvPr>
        </p:nvSpPr>
        <p:spPr>
          <a:xfrm>
            <a:off x="982886" y="1181562"/>
            <a:ext cx="10363826" cy="3424107"/>
          </a:xfrm>
        </p:spPr>
        <p:txBody>
          <a:bodyPr>
            <a:noAutofit/>
          </a:bodyPr>
          <a:lstStyle/>
          <a:p>
            <a:pPr algn="l">
              <a:buFont typeface="Arial" panose="020B0604020202020204" pitchFamily="34" charset="0"/>
              <a:buChar char="•"/>
            </a:pPr>
            <a:r>
              <a:rPr lang="en-GB" sz="1800" b="1" i="1" dirty="0">
                <a:solidFill>
                  <a:srgbClr val="434343"/>
                </a:solidFill>
                <a:effectLst/>
              </a:rPr>
              <a:t>Decomposes fast to produce a large volume of gaseous products exothermically</a:t>
            </a:r>
            <a:r>
              <a:rPr lang="en-GB" sz="1800" b="0" i="0" dirty="0">
                <a:solidFill>
                  <a:srgbClr val="434343"/>
                </a:solidFill>
                <a:effectLst/>
              </a:rPr>
              <a:t>, so that effective increase in volume , due to heating effect, is very large.</a:t>
            </a:r>
          </a:p>
          <a:p>
            <a:pPr algn="l">
              <a:buFont typeface="Arial" panose="020B0604020202020204" pitchFamily="34" charset="0"/>
              <a:buChar char="•"/>
            </a:pPr>
            <a:r>
              <a:rPr lang="en-GB" sz="1800" b="1" i="1" dirty="0">
                <a:solidFill>
                  <a:srgbClr val="434343"/>
                </a:solidFill>
                <a:effectLst/>
              </a:rPr>
              <a:t>It should be cheap and stable under normal condition :</a:t>
            </a:r>
            <a:r>
              <a:rPr lang="en-GB" sz="1800" b="0" i="0" dirty="0">
                <a:solidFill>
                  <a:srgbClr val="434343"/>
                </a:solidFill>
                <a:effectLst/>
              </a:rPr>
              <a:t> Stability of an explosive is determined by it decomposition point by DTA.</a:t>
            </a:r>
          </a:p>
          <a:p>
            <a:pPr algn="l">
              <a:buFont typeface="Arial" panose="020B0604020202020204" pitchFamily="34" charset="0"/>
              <a:buChar char="•"/>
            </a:pPr>
            <a:r>
              <a:rPr lang="en-GB" sz="1800" b="1" i="1" dirty="0">
                <a:solidFill>
                  <a:srgbClr val="434343"/>
                </a:solidFill>
                <a:effectLst/>
              </a:rPr>
              <a:t>In general explosive must not be volatile , and hygroscopic and should be chemically </a:t>
            </a:r>
            <a:r>
              <a:rPr lang="en-GB" sz="1800" b="1" i="1" dirty="0">
                <a:solidFill>
                  <a:srgbClr val="434343"/>
                </a:solidFill>
              </a:rPr>
              <a:t>s</a:t>
            </a:r>
            <a:r>
              <a:rPr lang="en-GB" sz="1800" b="1" i="1" dirty="0">
                <a:solidFill>
                  <a:srgbClr val="434343"/>
                </a:solidFill>
                <a:effectLst/>
              </a:rPr>
              <a:t>table,</a:t>
            </a:r>
            <a:r>
              <a:rPr lang="en-GB" sz="1800" b="0" i="0" dirty="0">
                <a:solidFill>
                  <a:srgbClr val="434343"/>
                </a:solidFill>
                <a:effectLst/>
              </a:rPr>
              <a:t> i.e. should not react with the container material to form shock sensitive salt.</a:t>
            </a:r>
          </a:p>
          <a:p>
            <a:pPr algn="l">
              <a:buFont typeface="Arial" panose="020B0604020202020204" pitchFamily="34" charset="0"/>
              <a:buChar char="•"/>
            </a:pPr>
            <a:r>
              <a:rPr lang="en-GB" sz="1800" b="1" i="1" dirty="0">
                <a:solidFill>
                  <a:srgbClr val="434343"/>
                </a:solidFill>
                <a:effectLst/>
              </a:rPr>
              <a:t>It must have at least one chemical bond that can be easily broken</a:t>
            </a:r>
            <a:r>
              <a:rPr lang="en-GB" sz="1800" b="0" i="0" dirty="0">
                <a:solidFill>
                  <a:srgbClr val="434343"/>
                </a:solidFill>
                <a:effectLst/>
              </a:rPr>
              <a:t>: In other words ,it’s molecule should have low energy of dissociation. Usually , explosive molecules contain N–N , N–O , N–Cl , and O–Cl bonds.</a:t>
            </a:r>
          </a:p>
          <a:p>
            <a:pPr algn="l">
              <a:buFont typeface="Arial" panose="020B0604020202020204" pitchFamily="34" charset="0"/>
              <a:buChar char="•"/>
            </a:pPr>
            <a:r>
              <a:rPr lang="en-GB" sz="1800" b="1" i="1" dirty="0">
                <a:solidFill>
                  <a:srgbClr val="434343"/>
                </a:solidFill>
                <a:effectLst/>
              </a:rPr>
              <a:t>It’s should have a positive ” Oxygen – balance “</a:t>
            </a:r>
            <a:r>
              <a:rPr lang="en-GB" sz="1800" b="0" i="0" dirty="0">
                <a:solidFill>
                  <a:srgbClr val="434343"/>
                </a:solidFill>
                <a:effectLst/>
              </a:rPr>
              <a:t> : The oxygen balance indicates the oxygen contained in the molecules ,which can be utilized to oxidize the C and H to CO and H2O respectively. Usually , Oxygen -balance is expressed as a percentage surplus or deficiency of oxygen by weight. Consider the oxidation a molecule </a:t>
            </a:r>
            <a:r>
              <a:rPr lang="en-GB" sz="1800" b="0" i="0" dirty="0" err="1">
                <a:solidFill>
                  <a:srgbClr val="434343"/>
                </a:solidFill>
                <a:effectLst/>
              </a:rPr>
              <a:t>CxHyOz</a:t>
            </a:r>
            <a:endParaRPr lang="en-GB" sz="1800" b="0" i="0" dirty="0">
              <a:solidFill>
                <a:srgbClr val="434343"/>
              </a:solidFill>
              <a:effectLst/>
            </a:endParaRPr>
          </a:p>
          <a:p>
            <a:endParaRPr lang="en-GB" sz="1800" dirty="0"/>
          </a:p>
        </p:txBody>
      </p:sp>
    </p:spTree>
    <p:extLst>
      <p:ext uri="{BB962C8B-B14F-4D97-AF65-F5344CB8AC3E}">
        <p14:creationId xmlns:p14="http://schemas.microsoft.com/office/powerpoint/2010/main" val="3070062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A2C8CA-CAEA-42C5-A62C-41EAB21C4B84}"/>
              </a:ext>
            </a:extLst>
          </p:cNvPr>
          <p:cNvPicPr>
            <a:picLocks noChangeAspect="1"/>
          </p:cNvPicPr>
          <p:nvPr/>
        </p:nvPicPr>
        <p:blipFill>
          <a:blip r:embed="rId2"/>
          <a:stretch>
            <a:fillRect/>
          </a:stretch>
        </p:blipFill>
        <p:spPr>
          <a:xfrm>
            <a:off x="8227468" y="1680057"/>
            <a:ext cx="3840815" cy="3497885"/>
          </a:xfrm>
          <a:prstGeom prst="rect">
            <a:avLst/>
          </a:prstGeom>
        </p:spPr>
      </p:pic>
      <p:pic>
        <p:nvPicPr>
          <p:cNvPr id="13" name="Picture 12">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AEF0009-1DAE-4226-9577-11405371C405}"/>
              </a:ext>
            </a:extLst>
          </p:cNvPr>
          <p:cNvSpPr>
            <a:spLocks noGrp="1"/>
          </p:cNvSpPr>
          <p:nvPr>
            <p:ph sz="quarter" idx="13"/>
          </p:nvPr>
        </p:nvSpPr>
        <p:spPr>
          <a:xfrm>
            <a:off x="175093" y="927173"/>
            <a:ext cx="7877283" cy="3847444"/>
          </a:xfrm>
        </p:spPr>
        <p:txBody>
          <a:bodyPr>
            <a:noAutofit/>
          </a:bodyPr>
          <a:lstStyle/>
          <a:p>
            <a:pPr>
              <a:lnSpc>
                <a:spcPct val="130000"/>
              </a:lnSpc>
            </a:pPr>
            <a:r>
              <a:rPr lang="en-US" altLang="en-US" cap="none" dirty="0">
                <a:cs typeface="Arial" panose="020B0604020202020204" pitchFamily="34" charset="0"/>
              </a:rPr>
              <a:t>EXPLOSION IS A COMBUSTION PROCESS</a:t>
            </a:r>
          </a:p>
          <a:p>
            <a:pPr>
              <a:lnSpc>
                <a:spcPct val="130000"/>
              </a:lnSpc>
            </a:pPr>
            <a:r>
              <a:rPr lang="en-US" altLang="en-US" cap="none" dirty="0">
                <a:cs typeface="Arial" panose="020B0604020202020204" pitchFamily="34" charset="0"/>
              </a:rPr>
              <a:t> THREE BASIC CONDITIONS MUST BE SATISFIED FOR AN EXPLOSION TO OCCUR:</a:t>
            </a:r>
            <a:endParaRPr lang="en-US" altLang="en-US" cap="none" dirty="0"/>
          </a:p>
          <a:p>
            <a:pPr marL="457200" lvl="1" indent="0" eaLnBrk="0" fontAlgn="base" hangingPunct="0">
              <a:lnSpc>
                <a:spcPct val="130000"/>
              </a:lnSpc>
              <a:spcBef>
                <a:spcPct val="0"/>
              </a:spcBef>
              <a:spcAft>
                <a:spcPct val="0"/>
              </a:spcAft>
              <a:buClrTx/>
              <a:buFontTx/>
              <a:buChar char="•"/>
            </a:pPr>
            <a:r>
              <a:rPr lang="en-US" altLang="en-US" sz="2000" cap="none" dirty="0">
                <a:cs typeface="Arial" panose="020B0604020202020204" pitchFamily="34" charset="0"/>
              </a:rPr>
              <a:t>FIRST, A FLAMMABLE LIQUID, VAPOR OR COMBUSTIBLE DUST MUST BE PRESENT IN SUFFICIENT QUANTITY. </a:t>
            </a:r>
            <a:r>
              <a:rPr lang="en-US" altLang="en-US" sz="2800" b="1" cap="none" dirty="0">
                <a:solidFill>
                  <a:srgbClr val="FF0000"/>
                </a:solidFill>
                <a:cs typeface="Arial" panose="020B0604020202020204" pitchFamily="34" charset="0"/>
              </a:rPr>
              <a:t>fuel</a:t>
            </a:r>
          </a:p>
          <a:p>
            <a:pPr marL="457200" lvl="1" indent="0" eaLnBrk="0" fontAlgn="base" hangingPunct="0">
              <a:lnSpc>
                <a:spcPct val="130000"/>
              </a:lnSpc>
              <a:spcBef>
                <a:spcPct val="0"/>
              </a:spcBef>
              <a:spcAft>
                <a:spcPct val="0"/>
              </a:spcAft>
              <a:buClrTx/>
              <a:buFontTx/>
              <a:buChar char="•"/>
            </a:pPr>
            <a:r>
              <a:rPr lang="en-US" altLang="en-US" sz="2000" cap="none" dirty="0">
                <a:cs typeface="Arial" panose="020B0604020202020204" pitchFamily="34" charset="0"/>
              </a:rPr>
              <a:t>SECOND, THE FLAMMABLE LIQUID, VAPOR OR COMBUSTIBLE DUST MUST BE MIXED WITH AIR OR OXYGEN IN THE PROPORTIONS REQUIRED TO PRODUCE AN EXPLOSIVE MIXTURE. </a:t>
            </a:r>
            <a:r>
              <a:rPr lang="en-US" altLang="en-US" sz="2800" b="1" cap="none" dirty="0" err="1">
                <a:solidFill>
                  <a:srgbClr val="0070C0"/>
                </a:solidFill>
                <a:cs typeface="Arial" panose="020B0604020202020204" pitchFamily="34" charset="0"/>
              </a:rPr>
              <a:t>oxidiser</a:t>
            </a:r>
            <a:endParaRPr lang="en-US" altLang="en-US" sz="2800" b="1" cap="none" dirty="0">
              <a:solidFill>
                <a:srgbClr val="0070C0"/>
              </a:solidFill>
              <a:cs typeface="Arial" panose="020B0604020202020204" pitchFamily="34" charset="0"/>
            </a:endParaRPr>
          </a:p>
          <a:p>
            <a:pPr marL="457200" lvl="1" indent="0" eaLnBrk="0" fontAlgn="base" hangingPunct="0">
              <a:lnSpc>
                <a:spcPct val="130000"/>
              </a:lnSpc>
              <a:spcBef>
                <a:spcPct val="0"/>
              </a:spcBef>
              <a:spcAft>
                <a:spcPct val="0"/>
              </a:spcAft>
              <a:buClrTx/>
              <a:buFontTx/>
              <a:buChar char="•"/>
            </a:pPr>
            <a:r>
              <a:rPr lang="en-US" altLang="en-US" sz="2000" cap="none" dirty="0">
                <a:cs typeface="Arial" panose="020B0604020202020204" pitchFamily="34" charset="0"/>
              </a:rPr>
              <a:t>FINALLY, A SOURCE OF ENERGY (ARCS OR SPARKS, HIGH SURFACE TEMPERATURES OR ELECTRICAL EQUIPMENT FAILURE) MUST BE APPLIED TO THE EXPLOSIVE MIXTURE. </a:t>
            </a:r>
            <a:r>
              <a:rPr lang="en-US" altLang="en-US" sz="2800" b="1" cap="none" dirty="0">
                <a:solidFill>
                  <a:srgbClr val="00B050"/>
                </a:solidFill>
                <a:cs typeface="Arial" panose="020B0604020202020204" pitchFamily="34" charset="0"/>
              </a:rPr>
              <a:t>igniter</a:t>
            </a:r>
          </a:p>
          <a:p>
            <a:pPr>
              <a:lnSpc>
                <a:spcPct val="110000"/>
              </a:lnSpc>
            </a:pPr>
            <a:endParaRPr lang="en-GB" b="0" i="0" dirty="0">
              <a:effectLst/>
            </a:endParaRPr>
          </a:p>
        </p:txBody>
      </p:sp>
      <p:sp>
        <p:nvSpPr>
          <p:cNvPr id="2" name="Title 1">
            <a:extLst>
              <a:ext uri="{FF2B5EF4-FFF2-40B4-BE49-F238E27FC236}">
                <a16:creationId xmlns:a16="http://schemas.microsoft.com/office/drawing/2014/main" id="{38F8FFB6-8E61-4DA2-BEAF-26727268575D}"/>
              </a:ext>
            </a:extLst>
          </p:cNvPr>
          <p:cNvSpPr>
            <a:spLocks noGrp="1"/>
          </p:cNvSpPr>
          <p:nvPr>
            <p:ph type="title"/>
          </p:nvPr>
        </p:nvSpPr>
        <p:spPr>
          <a:xfrm>
            <a:off x="1430077" y="21666"/>
            <a:ext cx="9030917" cy="883841"/>
          </a:xfrm>
        </p:spPr>
        <p:txBody>
          <a:bodyPr>
            <a:normAutofit/>
          </a:bodyPr>
          <a:lstStyle/>
          <a:p>
            <a:r>
              <a:rPr lang="en-GB" dirty="0"/>
              <a:t>Main ingredients in Explosives</a:t>
            </a:r>
          </a:p>
        </p:txBody>
      </p:sp>
      <p:sp>
        <p:nvSpPr>
          <p:cNvPr id="5" name="Rectangle 4">
            <a:extLst>
              <a:ext uri="{FF2B5EF4-FFF2-40B4-BE49-F238E27FC236}">
                <a16:creationId xmlns:a16="http://schemas.microsoft.com/office/drawing/2014/main" id="{C640601A-79CA-41DA-B71B-01941CB84779}"/>
              </a:ext>
            </a:extLst>
          </p:cNvPr>
          <p:cNvSpPr/>
          <p:nvPr/>
        </p:nvSpPr>
        <p:spPr>
          <a:xfrm>
            <a:off x="9579935" y="4704907"/>
            <a:ext cx="1291856" cy="43061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B9EE357-B887-4B17-BCB0-03A052C7A787}"/>
              </a:ext>
            </a:extLst>
          </p:cNvPr>
          <p:cNvSpPr/>
          <p:nvPr/>
        </p:nvSpPr>
        <p:spPr>
          <a:xfrm rot="18005293">
            <a:off x="8186776" y="3148212"/>
            <a:ext cx="2104033" cy="430619"/>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3147568-B978-4C20-B7E9-343942742ECC}"/>
              </a:ext>
            </a:extLst>
          </p:cNvPr>
          <p:cNvSpPr/>
          <p:nvPr/>
        </p:nvSpPr>
        <p:spPr>
          <a:xfrm rot="3638219">
            <a:off x="10392842" y="3200305"/>
            <a:ext cx="1411124" cy="430619"/>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3748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94328-6C33-4246-BAF9-DF8F6FBB0FBB}"/>
              </a:ext>
            </a:extLst>
          </p:cNvPr>
          <p:cNvSpPr>
            <a:spLocks noGrp="1"/>
          </p:cNvSpPr>
          <p:nvPr>
            <p:ph type="title"/>
          </p:nvPr>
        </p:nvSpPr>
        <p:spPr>
          <a:xfrm>
            <a:off x="926030" y="0"/>
            <a:ext cx="3439494" cy="807481"/>
          </a:xfrm>
        </p:spPr>
        <p:txBody>
          <a:bodyPr/>
          <a:lstStyle/>
          <a:p>
            <a:r>
              <a:rPr lang="en-GB" dirty="0"/>
              <a:t>oxidisers</a:t>
            </a:r>
          </a:p>
        </p:txBody>
      </p:sp>
      <p:sp>
        <p:nvSpPr>
          <p:cNvPr id="3" name="Content Placeholder 2">
            <a:extLst>
              <a:ext uri="{FF2B5EF4-FFF2-40B4-BE49-F238E27FC236}">
                <a16:creationId xmlns:a16="http://schemas.microsoft.com/office/drawing/2014/main" id="{9915FBA7-6A83-470D-914B-5858E4D7D8BA}"/>
              </a:ext>
            </a:extLst>
          </p:cNvPr>
          <p:cNvSpPr>
            <a:spLocks noGrp="1"/>
          </p:cNvSpPr>
          <p:nvPr>
            <p:ph sz="quarter" idx="13"/>
          </p:nvPr>
        </p:nvSpPr>
        <p:spPr>
          <a:xfrm>
            <a:off x="1" y="807481"/>
            <a:ext cx="6096000" cy="4510724"/>
          </a:xfrm>
        </p:spPr>
        <p:txBody>
          <a:bodyPr>
            <a:noAutofit/>
          </a:bodyPr>
          <a:lstStyle/>
          <a:p>
            <a:pPr eaLnBrk="0" fontAlgn="base" hangingPunct="0">
              <a:spcBef>
                <a:spcPts val="600"/>
              </a:spcBef>
              <a:spcAft>
                <a:spcPts val="600"/>
              </a:spcAft>
              <a:buClrTx/>
            </a:pPr>
            <a:r>
              <a:rPr lang="en-US" altLang="en-US" cap="none" dirty="0">
                <a:solidFill>
                  <a:srgbClr val="333333"/>
                </a:solidFill>
              </a:rPr>
              <a:t>Oxidizers can be solids, liquids, or gases that react readily with organic material (fuel)</a:t>
            </a:r>
          </a:p>
          <a:p>
            <a:pPr eaLnBrk="0" fontAlgn="base" hangingPunct="0">
              <a:spcBef>
                <a:spcPts val="600"/>
              </a:spcBef>
              <a:spcAft>
                <a:spcPts val="600"/>
              </a:spcAft>
              <a:buClrTx/>
            </a:pPr>
            <a:r>
              <a:rPr lang="en-GB" cap="none" dirty="0">
                <a:ea typeface="DengXian" panose="02010600030101010101" pitchFamily="2" charset="-122"/>
                <a:cs typeface="Arial" panose="020B0604020202020204" pitchFamily="34" charset="0"/>
              </a:rPr>
              <a:t>They provide the source of oxygen needed for an explosion, making the reaction independent from atmospheric oxygen. </a:t>
            </a:r>
          </a:p>
          <a:p>
            <a:pPr>
              <a:spcBef>
                <a:spcPts val="600"/>
              </a:spcBef>
              <a:spcAft>
                <a:spcPts val="600"/>
              </a:spcAft>
            </a:pPr>
            <a:r>
              <a:rPr lang="en-GB" cap="none" dirty="0">
                <a:effectLst/>
                <a:ea typeface="DengXian" panose="02010600030101010101" pitchFamily="2" charset="-122"/>
                <a:cs typeface="Arial" panose="020B0604020202020204" pitchFamily="34" charset="0"/>
              </a:rPr>
              <a:t>The more oxygen bound in the explosive structure, the better the energetic effect.</a:t>
            </a:r>
          </a:p>
          <a:p>
            <a:pPr>
              <a:spcBef>
                <a:spcPts val="600"/>
              </a:spcBef>
              <a:spcAft>
                <a:spcPts val="600"/>
              </a:spcAft>
            </a:pPr>
            <a:r>
              <a:rPr lang="en-US" altLang="en-US" cap="none" dirty="0">
                <a:solidFill>
                  <a:srgbClr val="333333"/>
                </a:solidFill>
              </a:rPr>
              <a:t>Common </a:t>
            </a:r>
            <a:r>
              <a:rPr lang="en-US" altLang="en-US" cap="none" dirty="0" err="1">
                <a:solidFill>
                  <a:srgbClr val="333333"/>
                </a:solidFill>
              </a:rPr>
              <a:t>oxidisers</a:t>
            </a:r>
            <a:r>
              <a:rPr lang="en-US" altLang="en-US" cap="none" dirty="0">
                <a:solidFill>
                  <a:srgbClr val="333333"/>
                </a:solidFill>
              </a:rPr>
              <a:t> in OME (explosives, fireworks, propellants): </a:t>
            </a:r>
          </a:p>
          <a:p>
            <a:pPr lvl="1">
              <a:spcBef>
                <a:spcPts val="600"/>
              </a:spcBef>
              <a:spcAft>
                <a:spcPts val="600"/>
              </a:spcAft>
            </a:pPr>
            <a:r>
              <a:rPr lang="en-US" altLang="en-US" cap="none" dirty="0">
                <a:solidFill>
                  <a:srgbClr val="333333"/>
                </a:solidFill>
              </a:rPr>
              <a:t>KNO</a:t>
            </a:r>
            <a:r>
              <a:rPr lang="en-US" altLang="en-US" cap="none" baseline="-25000" dirty="0">
                <a:solidFill>
                  <a:srgbClr val="333333"/>
                </a:solidFill>
              </a:rPr>
              <a:t>3</a:t>
            </a:r>
            <a:r>
              <a:rPr lang="en-US" altLang="en-US" cap="none" dirty="0">
                <a:solidFill>
                  <a:srgbClr val="333333"/>
                </a:solidFill>
              </a:rPr>
              <a:t>, NH</a:t>
            </a:r>
            <a:r>
              <a:rPr lang="en-US" altLang="en-US" cap="none" baseline="-25000" dirty="0">
                <a:solidFill>
                  <a:srgbClr val="333333"/>
                </a:solidFill>
              </a:rPr>
              <a:t>4</a:t>
            </a:r>
            <a:r>
              <a:rPr lang="en-US" altLang="en-US" cap="none" dirty="0">
                <a:solidFill>
                  <a:srgbClr val="333333"/>
                </a:solidFill>
              </a:rPr>
              <a:t>NO</a:t>
            </a:r>
            <a:r>
              <a:rPr lang="en-US" altLang="en-US" cap="none" baseline="-25000" dirty="0">
                <a:solidFill>
                  <a:srgbClr val="333333"/>
                </a:solidFill>
              </a:rPr>
              <a:t>3</a:t>
            </a:r>
            <a:r>
              <a:rPr lang="en-US" altLang="en-US" cap="none" dirty="0">
                <a:solidFill>
                  <a:srgbClr val="333333"/>
                </a:solidFill>
              </a:rPr>
              <a:t> </a:t>
            </a:r>
          </a:p>
          <a:p>
            <a:pPr lvl="1">
              <a:spcBef>
                <a:spcPts val="600"/>
              </a:spcBef>
              <a:spcAft>
                <a:spcPts val="600"/>
              </a:spcAft>
            </a:pPr>
            <a:r>
              <a:rPr lang="en-US" altLang="en-US" cap="none" dirty="0">
                <a:solidFill>
                  <a:srgbClr val="333333"/>
                </a:solidFill>
              </a:rPr>
              <a:t>KClO</a:t>
            </a:r>
            <a:r>
              <a:rPr lang="en-US" altLang="en-US" cap="none" baseline="-25000" dirty="0">
                <a:solidFill>
                  <a:srgbClr val="333333"/>
                </a:solidFill>
              </a:rPr>
              <a:t>4</a:t>
            </a:r>
            <a:r>
              <a:rPr lang="en-US" altLang="en-US" cap="none" dirty="0">
                <a:solidFill>
                  <a:srgbClr val="333333"/>
                </a:solidFill>
              </a:rPr>
              <a:t>, NH</a:t>
            </a:r>
            <a:r>
              <a:rPr lang="en-US" altLang="en-US" cap="none" baseline="-25000" dirty="0">
                <a:solidFill>
                  <a:srgbClr val="333333"/>
                </a:solidFill>
              </a:rPr>
              <a:t>4</a:t>
            </a:r>
            <a:r>
              <a:rPr lang="en-US" altLang="en-US" cap="none" dirty="0">
                <a:solidFill>
                  <a:srgbClr val="333333"/>
                </a:solidFill>
              </a:rPr>
              <a:t>ClO</a:t>
            </a:r>
            <a:r>
              <a:rPr lang="en-US" altLang="en-US" cap="none" baseline="-25000" dirty="0">
                <a:solidFill>
                  <a:srgbClr val="333333"/>
                </a:solidFill>
              </a:rPr>
              <a:t>4</a:t>
            </a:r>
          </a:p>
          <a:p>
            <a:pPr lvl="1">
              <a:spcBef>
                <a:spcPts val="600"/>
              </a:spcBef>
              <a:spcAft>
                <a:spcPts val="600"/>
              </a:spcAft>
            </a:pPr>
            <a:r>
              <a:rPr lang="en-US" altLang="en-US" cap="none" dirty="0">
                <a:solidFill>
                  <a:srgbClr val="333333"/>
                </a:solidFill>
              </a:rPr>
              <a:t>H</a:t>
            </a:r>
            <a:r>
              <a:rPr lang="en-US" altLang="en-US" cap="none" baseline="-25000" dirty="0">
                <a:solidFill>
                  <a:srgbClr val="333333"/>
                </a:solidFill>
              </a:rPr>
              <a:t>2</a:t>
            </a:r>
            <a:r>
              <a:rPr lang="en-US" altLang="en-US" cap="none" dirty="0">
                <a:solidFill>
                  <a:srgbClr val="333333"/>
                </a:solidFill>
              </a:rPr>
              <a:t>O</a:t>
            </a:r>
            <a:r>
              <a:rPr lang="en-US" altLang="en-US" cap="none" baseline="-25000" dirty="0">
                <a:solidFill>
                  <a:srgbClr val="333333"/>
                </a:solidFill>
              </a:rPr>
              <a:t>2</a:t>
            </a:r>
          </a:p>
          <a:p>
            <a:pPr>
              <a:spcBef>
                <a:spcPts val="600"/>
              </a:spcBef>
              <a:spcAft>
                <a:spcPts val="600"/>
              </a:spcAft>
            </a:pPr>
            <a:endParaRPr lang="en-US" altLang="en-US" cap="none" dirty="0">
              <a:solidFill>
                <a:srgbClr val="333333"/>
              </a:solidFill>
            </a:endParaRPr>
          </a:p>
          <a:p>
            <a:pPr>
              <a:spcBef>
                <a:spcPts val="600"/>
              </a:spcBef>
              <a:spcAft>
                <a:spcPts val="600"/>
              </a:spcAft>
            </a:pPr>
            <a:endParaRPr lang="en-US" altLang="en-US" cap="none" dirty="0">
              <a:solidFill>
                <a:srgbClr val="333333"/>
              </a:solidFill>
            </a:endParaRPr>
          </a:p>
          <a:p>
            <a:endParaRPr lang="en-GB" dirty="0"/>
          </a:p>
        </p:txBody>
      </p:sp>
      <p:pic>
        <p:nvPicPr>
          <p:cNvPr id="10" name="Picture 2">
            <a:extLst>
              <a:ext uri="{FF2B5EF4-FFF2-40B4-BE49-F238E27FC236}">
                <a16:creationId xmlns:a16="http://schemas.microsoft.com/office/drawing/2014/main" id="{FDBB32C4-B2AC-41AA-810C-EDCC4E1695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7148" y="4419599"/>
            <a:ext cx="2438400" cy="243840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6684E202-B408-4901-B813-A6D841C91E9A}"/>
              </a:ext>
            </a:extLst>
          </p:cNvPr>
          <p:cNvSpPr txBox="1">
            <a:spLocks/>
          </p:cNvSpPr>
          <p:nvPr/>
        </p:nvSpPr>
        <p:spPr>
          <a:xfrm>
            <a:off x="7878833" y="-60421"/>
            <a:ext cx="1999390" cy="82402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fuels</a:t>
            </a:r>
            <a:endParaRPr lang="en-GB" dirty="0"/>
          </a:p>
        </p:txBody>
      </p:sp>
      <p:sp>
        <p:nvSpPr>
          <p:cNvPr id="7" name="Content Placeholder 2">
            <a:extLst>
              <a:ext uri="{FF2B5EF4-FFF2-40B4-BE49-F238E27FC236}">
                <a16:creationId xmlns:a16="http://schemas.microsoft.com/office/drawing/2014/main" id="{D0CABDB5-EAAD-4DE5-AFCD-367AF85EBB42}"/>
              </a:ext>
            </a:extLst>
          </p:cNvPr>
          <p:cNvSpPr txBox="1">
            <a:spLocks/>
          </p:cNvSpPr>
          <p:nvPr/>
        </p:nvSpPr>
        <p:spPr>
          <a:xfrm>
            <a:off x="6059488" y="807481"/>
            <a:ext cx="6132512" cy="342410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a:lnSpc>
                <a:spcPct val="107000"/>
              </a:lnSpc>
              <a:spcAft>
                <a:spcPts val="800"/>
              </a:spcAft>
            </a:pPr>
            <a:r>
              <a:rPr lang="en-GB" cap="none" dirty="0">
                <a:ea typeface="DengXian" panose="02010600030101010101" pitchFamily="2" charset="-122"/>
                <a:cs typeface="Arial" panose="020B0604020202020204" pitchFamily="34" charset="0"/>
              </a:rPr>
              <a:t>Fuels can be solid, liquid or gaseous and contain carbon, hydrogen, nitrogen or chemical compounds including one or more of these chemicals. </a:t>
            </a:r>
          </a:p>
          <a:p>
            <a:pPr>
              <a:lnSpc>
                <a:spcPct val="107000"/>
              </a:lnSpc>
              <a:spcAft>
                <a:spcPts val="800"/>
              </a:spcAft>
            </a:pPr>
            <a:r>
              <a:rPr lang="en-GB" cap="none" dirty="0">
                <a:ea typeface="DengXian" panose="02010600030101010101" pitchFamily="2" charset="-122"/>
                <a:cs typeface="Arial" panose="020B0604020202020204" pitchFamily="34" charset="0"/>
              </a:rPr>
              <a:t>Inorganic substances and metals can be used as fuels.  </a:t>
            </a:r>
          </a:p>
          <a:p>
            <a:r>
              <a:rPr lang="en-GB" cap="none" dirty="0">
                <a:ea typeface="DengXian" panose="02010600030101010101" pitchFamily="2" charset="-122"/>
                <a:cs typeface="Arial" panose="020B0604020202020204" pitchFamily="34" charset="0"/>
              </a:rPr>
              <a:t>Provide energy necessary for explosive reactions</a:t>
            </a:r>
          </a:p>
          <a:p>
            <a:endParaRPr lang="en-GB" dirty="0"/>
          </a:p>
        </p:txBody>
      </p:sp>
      <p:sp>
        <p:nvSpPr>
          <p:cNvPr id="8" name="TextBox 7">
            <a:extLst>
              <a:ext uri="{FF2B5EF4-FFF2-40B4-BE49-F238E27FC236}">
                <a16:creationId xmlns:a16="http://schemas.microsoft.com/office/drawing/2014/main" id="{9F61B81E-3899-4EC9-81B9-34CC2DAD8256}"/>
              </a:ext>
            </a:extLst>
          </p:cNvPr>
          <p:cNvSpPr txBox="1"/>
          <p:nvPr/>
        </p:nvSpPr>
        <p:spPr>
          <a:xfrm>
            <a:off x="6863175" y="3896852"/>
            <a:ext cx="5328825" cy="815608"/>
          </a:xfrm>
          <a:prstGeom prst="rect">
            <a:avLst/>
          </a:prstGeom>
          <a:noFill/>
        </p:spPr>
        <p:txBody>
          <a:bodyPr wrap="square">
            <a:spAutoFit/>
          </a:bodyPr>
          <a:lstStyle/>
          <a:p>
            <a:pPr>
              <a:spcBef>
                <a:spcPts val="600"/>
              </a:spcBef>
              <a:spcAft>
                <a:spcPts val="600"/>
              </a:spcAft>
            </a:pPr>
            <a:r>
              <a:rPr lang="en-US" altLang="en-US" cap="none" dirty="0">
                <a:solidFill>
                  <a:srgbClr val="333333"/>
                </a:solidFill>
              </a:rPr>
              <a:t>The KClO</a:t>
            </a:r>
            <a:r>
              <a:rPr lang="en-US" altLang="en-US" cap="none" baseline="-25000" dirty="0">
                <a:solidFill>
                  <a:srgbClr val="333333"/>
                </a:solidFill>
              </a:rPr>
              <a:t>3</a:t>
            </a:r>
            <a:r>
              <a:rPr lang="en-US" altLang="en-US" cap="none" dirty="0">
                <a:solidFill>
                  <a:srgbClr val="333333"/>
                </a:solidFill>
              </a:rPr>
              <a:t> and sugar shows the energetic reaction between an oxidizer and organic compound. </a:t>
            </a:r>
            <a:r>
              <a:rPr lang="en-GB" sz="1100" dirty="0">
                <a:hlinkClick r:id="rId3"/>
              </a:rPr>
              <a:t>(89) Candy Corn vs. Potassium Chlorate - YouTube</a:t>
            </a:r>
            <a:endParaRPr lang="en-US" altLang="en-US" sz="1100" cap="none" dirty="0"/>
          </a:p>
        </p:txBody>
      </p:sp>
    </p:spTree>
    <p:extLst>
      <p:ext uri="{BB962C8B-B14F-4D97-AF65-F5344CB8AC3E}">
        <p14:creationId xmlns:p14="http://schemas.microsoft.com/office/powerpoint/2010/main" val="2778683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E0A87-067D-453C-9773-6F5D5DEFCA12}"/>
              </a:ext>
            </a:extLst>
          </p:cNvPr>
          <p:cNvSpPr>
            <a:spLocks noGrp="1"/>
          </p:cNvSpPr>
          <p:nvPr>
            <p:ph type="title"/>
          </p:nvPr>
        </p:nvSpPr>
        <p:spPr>
          <a:xfrm>
            <a:off x="913774" y="1"/>
            <a:ext cx="10364451" cy="791110"/>
          </a:xfrm>
        </p:spPr>
        <p:txBody>
          <a:bodyPr/>
          <a:lstStyle/>
          <a:p>
            <a:r>
              <a:rPr lang="en-GB" dirty="0"/>
              <a:t>Chemical explosives and compositions</a:t>
            </a:r>
          </a:p>
        </p:txBody>
      </p:sp>
      <p:sp>
        <p:nvSpPr>
          <p:cNvPr id="3" name="Content Placeholder 2">
            <a:extLst>
              <a:ext uri="{FF2B5EF4-FFF2-40B4-BE49-F238E27FC236}">
                <a16:creationId xmlns:a16="http://schemas.microsoft.com/office/drawing/2014/main" id="{C18B81B3-36CB-443F-A3FE-B2A492731BAF}"/>
              </a:ext>
            </a:extLst>
          </p:cNvPr>
          <p:cNvSpPr>
            <a:spLocks noGrp="1"/>
          </p:cNvSpPr>
          <p:nvPr>
            <p:ph sz="quarter" idx="13"/>
          </p:nvPr>
        </p:nvSpPr>
        <p:spPr>
          <a:xfrm>
            <a:off x="216673" y="791110"/>
            <a:ext cx="11879533" cy="5791585"/>
          </a:xfrm>
        </p:spPr>
        <p:txBody>
          <a:bodyPr>
            <a:normAutofit/>
          </a:bodyPr>
          <a:lstStyle/>
          <a:p>
            <a:r>
              <a:rPr lang="en-GB" sz="2400" dirty="0" err="1">
                <a:cs typeface="Calibri" panose="020F0502020204030204" pitchFamily="34" charset="0"/>
              </a:rPr>
              <a:t>C</a:t>
            </a:r>
            <a:r>
              <a:rPr lang="en-GB" sz="2400" i="1" cap="none" baseline="-25000" dirty="0" err="1">
                <a:cs typeface="Calibri" panose="020F0502020204030204" pitchFamily="34" charset="0"/>
              </a:rPr>
              <a:t>a</a:t>
            </a:r>
            <a:r>
              <a:rPr lang="en-GB" sz="2400" dirty="0" err="1">
                <a:solidFill>
                  <a:srgbClr val="00B050"/>
                </a:solidFill>
                <a:cs typeface="Calibri" panose="020F0502020204030204" pitchFamily="34" charset="0"/>
              </a:rPr>
              <a:t>H</a:t>
            </a:r>
            <a:r>
              <a:rPr lang="en-GB" sz="2400" i="1" cap="none" baseline="-25000" dirty="0" err="1">
                <a:solidFill>
                  <a:srgbClr val="00B050"/>
                </a:solidFill>
                <a:cs typeface="Calibri" panose="020F0502020204030204" pitchFamily="34" charset="0"/>
              </a:rPr>
              <a:t>b</a:t>
            </a:r>
            <a:r>
              <a:rPr lang="en-GB" sz="2400" dirty="0" err="1">
                <a:solidFill>
                  <a:srgbClr val="FF0000"/>
                </a:solidFill>
                <a:cs typeface="Calibri" panose="020F0502020204030204" pitchFamily="34" charset="0"/>
              </a:rPr>
              <a:t>N</a:t>
            </a:r>
            <a:r>
              <a:rPr lang="en-GB" sz="2400" i="1" cap="none" baseline="-25000" dirty="0" err="1">
                <a:solidFill>
                  <a:srgbClr val="FF0000"/>
                </a:solidFill>
                <a:cs typeface="Calibri" panose="020F0502020204030204" pitchFamily="34" charset="0"/>
              </a:rPr>
              <a:t>c</a:t>
            </a:r>
            <a:r>
              <a:rPr lang="en-GB" sz="2400" dirty="0" err="1">
                <a:solidFill>
                  <a:srgbClr val="0000FF"/>
                </a:solidFill>
                <a:cs typeface="Calibri" panose="020F0502020204030204" pitchFamily="34" charset="0"/>
              </a:rPr>
              <a:t>O</a:t>
            </a:r>
            <a:r>
              <a:rPr lang="en-GB" sz="2400" i="1" cap="none" baseline="-25000" dirty="0" err="1">
                <a:solidFill>
                  <a:srgbClr val="0000FF"/>
                </a:solidFill>
                <a:cs typeface="Calibri" panose="020F0502020204030204" pitchFamily="34" charset="0"/>
              </a:rPr>
              <a:t>d</a:t>
            </a:r>
            <a:r>
              <a:rPr lang="en-GB" sz="2400" i="1" baseline="-25000" dirty="0">
                <a:solidFill>
                  <a:srgbClr val="0000FF"/>
                </a:solidFill>
                <a:cs typeface="Calibri" panose="020F0502020204030204" pitchFamily="34" charset="0"/>
              </a:rPr>
              <a:t> </a:t>
            </a:r>
            <a:r>
              <a:rPr lang="en-GB" cap="none" dirty="0"/>
              <a:t> - single molecule explosive; contains oxygen, nitrogen and oxidizable elements (fuel) such as carbon and hydrogen in one molecule</a:t>
            </a:r>
          </a:p>
          <a:p>
            <a:r>
              <a:rPr lang="en-GB" cap="none" dirty="0"/>
              <a:t>Mixing explosives to achieve optimum oxygen balance</a:t>
            </a:r>
          </a:p>
          <a:p>
            <a:endParaRPr lang="en-GB" cap="none" dirty="0"/>
          </a:p>
        </p:txBody>
      </p:sp>
      <p:sp>
        <p:nvSpPr>
          <p:cNvPr id="5" name="Content Placeholder 2">
            <a:extLst>
              <a:ext uri="{FF2B5EF4-FFF2-40B4-BE49-F238E27FC236}">
                <a16:creationId xmlns:a16="http://schemas.microsoft.com/office/drawing/2014/main" id="{ADB0977F-9D32-470F-8428-6DE37C86EFF8}"/>
              </a:ext>
            </a:extLst>
          </p:cNvPr>
          <p:cNvSpPr txBox="1">
            <a:spLocks/>
          </p:cNvSpPr>
          <p:nvPr/>
        </p:nvSpPr>
        <p:spPr>
          <a:xfrm>
            <a:off x="913774" y="2367092"/>
            <a:ext cx="10363826"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a:t>Amatols = mixture of NH</a:t>
            </a:r>
            <a:r>
              <a:rPr lang="en-GB" baseline="-25000"/>
              <a:t>4</a:t>
            </a:r>
            <a:r>
              <a:rPr lang="en-GB"/>
              <a:t>NO</a:t>
            </a:r>
            <a:r>
              <a:rPr lang="en-GB" baseline="-25000"/>
              <a:t>3</a:t>
            </a:r>
            <a:r>
              <a:rPr lang="en-GB"/>
              <a:t> and TNT</a:t>
            </a:r>
          </a:p>
          <a:p>
            <a:r>
              <a:rPr lang="en-GB"/>
              <a:t>Anfo = mixture of NH</a:t>
            </a:r>
            <a:r>
              <a:rPr lang="en-GB" baseline="-25000"/>
              <a:t>4</a:t>
            </a:r>
            <a:r>
              <a:rPr lang="en-GB"/>
              <a:t>NO</a:t>
            </a:r>
            <a:r>
              <a:rPr lang="en-GB" baseline="-25000"/>
              <a:t>3</a:t>
            </a:r>
            <a:r>
              <a:rPr lang="en-GB"/>
              <a:t> and fuel oil</a:t>
            </a:r>
            <a:endParaRPr lang="en-GB" dirty="0"/>
          </a:p>
        </p:txBody>
      </p:sp>
      <p:sp>
        <p:nvSpPr>
          <p:cNvPr id="6" name="TextBox 5">
            <a:extLst>
              <a:ext uri="{FF2B5EF4-FFF2-40B4-BE49-F238E27FC236}">
                <a16:creationId xmlns:a16="http://schemas.microsoft.com/office/drawing/2014/main" id="{6C25E84B-8580-4DE6-A556-B21D6531A10A}"/>
              </a:ext>
            </a:extLst>
          </p:cNvPr>
          <p:cNvSpPr txBox="1"/>
          <p:nvPr/>
        </p:nvSpPr>
        <p:spPr>
          <a:xfrm>
            <a:off x="5477691" y="5329645"/>
            <a:ext cx="5453481" cy="369332"/>
          </a:xfrm>
          <a:prstGeom prst="rect">
            <a:avLst/>
          </a:prstGeom>
          <a:noFill/>
        </p:spPr>
        <p:txBody>
          <a:bodyPr wrap="none" rtlCol="0">
            <a:spAutoFit/>
          </a:bodyPr>
          <a:lstStyle/>
          <a:p>
            <a:r>
              <a:rPr lang="en-GB" dirty="0"/>
              <a:t>Fuel–oxidiser reactions are examples of REDOX reactions</a:t>
            </a:r>
          </a:p>
        </p:txBody>
      </p:sp>
    </p:spTree>
    <p:extLst>
      <p:ext uri="{BB962C8B-B14F-4D97-AF65-F5344CB8AC3E}">
        <p14:creationId xmlns:p14="http://schemas.microsoft.com/office/powerpoint/2010/main" val="3873212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AE08250-1F87-40D0-BD79-55C42F5A7EB5}"/>
              </a:ext>
            </a:extLst>
          </p:cNvPr>
          <p:cNvSpPr>
            <a:spLocks noGrp="1"/>
          </p:cNvSpPr>
          <p:nvPr>
            <p:ph type="title"/>
          </p:nvPr>
        </p:nvSpPr>
        <p:spPr>
          <a:xfrm>
            <a:off x="877262" y="5268"/>
            <a:ext cx="10364451" cy="1308144"/>
          </a:xfrm>
        </p:spPr>
        <p:txBody>
          <a:bodyPr/>
          <a:lstStyle/>
          <a:p>
            <a:r>
              <a:rPr lang="en-GB" sz="3600" dirty="0">
                <a:latin typeface="Calibri" panose="020F0502020204030204" pitchFamily="34" charset="0"/>
                <a:cs typeface="Calibri" panose="020F0502020204030204" pitchFamily="34" charset="0"/>
              </a:rPr>
              <a:t>RED-OX REACTIONS</a:t>
            </a:r>
            <a:br>
              <a:rPr lang="en-GB" sz="36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br>
            <a:endParaRPr lang="en-GB" dirty="0"/>
          </a:p>
        </p:txBody>
      </p:sp>
      <p:sp>
        <p:nvSpPr>
          <p:cNvPr id="11" name="Content Placeholder 10">
            <a:extLst>
              <a:ext uri="{FF2B5EF4-FFF2-40B4-BE49-F238E27FC236}">
                <a16:creationId xmlns:a16="http://schemas.microsoft.com/office/drawing/2014/main" id="{63DCACAD-B6A3-44F6-A136-C57DE4696D1A}"/>
              </a:ext>
            </a:extLst>
          </p:cNvPr>
          <p:cNvSpPr>
            <a:spLocks noGrp="1"/>
          </p:cNvSpPr>
          <p:nvPr>
            <p:ph sz="quarter" idx="13"/>
          </p:nvPr>
        </p:nvSpPr>
        <p:spPr>
          <a:xfrm>
            <a:off x="780770" y="1188721"/>
            <a:ext cx="11411229" cy="3424107"/>
          </a:xfrm>
        </p:spPr>
        <p:txBody>
          <a:bodyPr>
            <a:noAutofit/>
          </a:bodyPr>
          <a:lstStyle/>
          <a:p>
            <a:r>
              <a:rPr lang="en-GB" sz="2800" b="1" cap="none" dirty="0">
                <a:solidFill>
                  <a:srgbClr val="0000FF"/>
                </a:solidFill>
                <a:cs typeface="Calibri" panose="020F0502020204030204" pitchFamily="34" charset="0"/>
              </a:rPr>
              <a:t>ox-</a:t>
            </a:r>
            <a:r>
              <a:rPr lang="en-GB" sz="2800" cap="none" dirty="0" err="1">
                <a:cs typeface="Calibri" panose="020F0502020204030204" pitchFamily="34" charset="0"/>
              </a:rPr>
              <a:t>idation</a:t>
            </a:r>
            <a:r>
              <a:rPr lang="en-GB" sz="2800" cap="none" dirty="0">
                <a:cs typeface="Calibri" panose="020F0502020204030204" pitchFamily="34" charset="0"/>
              </a:rPr>
              <a:t>: 	</a:t>
            </a:r>
            <a:r>
              <a:rPr lang="en-GB" sz="2800" cap="none" dirty="0">
                <a:solidFill>
                  <a:srgbClr val="FF66FF"/>
                </a:solidFill>
                <a:cs typeface="Calibri" panose="020F0502020204030204" pitchFamily="34" charset="0"/>
              </a:rPr>
              <a:t>substance gains oxygen		</a:t>
            </a:r>
            <a:r>
              <a:rPr lang="en-GB" sz="2800" cap="none" dirty="0">
                <a:cs typeface="Calibri" panose="020F0502020204030204" pitchFamily="34" charset="0"/>
              </a:rPr>
              <a:t>Mg </a:t>
            </a:r>
            <a:r>
              <a:rPr lang="en-GB" sz="2800" cap="none" dirty="0">
                <a:cs typeface="Calibri" panose="020F0502020204030204" pitchFamily="34" charset="0"/>
                <a:sym typeface="Wingdings" panose="05000000000000000000" pitchFamily="2" charset="2"/>
              </a:rPr>
              <a:t> Mg</a:t>
            </a:r>
            <a:r>
              <a:rPr lang="en-GB" sz="2800" cap="none" dirty="0">
                <a:solidFill>
                  <a:srgbClr val="FF66FF"/>
                </a:solidFill>
                <a:cs typeface="Calibri" panose="020F0502020204030204" pitchFamily="34" charset="0"/>
                <a:sym typeface="Wingdings" panose="05000000000000000000" pitchFamily="2" charset="2"/>
              </a:rPr>
              <a:t>O</a:t>
            </a: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FFC000"/>
                </a:solidFill>
                <a:cs typeface="Calibri" panose="020F0502020204030204" pitchFamily="34" charset="0"/>
                <a:sym typeface="Wingdings" panose="05000000000000000000" pitchFamily="2" charset="2"/>
              </a:rPr>
              <a:t>substance loses hydrogen</a:t>
            </a:r>
            <a:r>
              <a:rPr lang="en-GB" sz="2800" cap="none" dirty="0">
                <a:cs typeface="Calibri" panose="020F0502020204030204" pitchFamily="34" charset="0"/>
                <a:sym typeface="Wingdings" panose="05000000000000000000" pitchFamily="2" charset="2"/>
              </a:rPr>
              <a:t>		CH</a:t>
            </a:r>
            <a:r>
              <a:rPr lang="en-GB" sz="2800" cap="none" baseline="-25000" dirty="0">
                <a:cs typeface="Calibri" panose="020F0502020204030204" pitchFamily="34" charset="0"/>
                <a:sym typeface="Wingdings" panose="05000000000000000000" pitchFamily="2" charset="2"/>
              </a:rPr>
              <a:t>3</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OH  CH</a:t>
            </a:r>
            <a:r>
              <a:rPr lang="en-GB" sz="2800" cap="none" baseline="-25000" dirty="0">
                <a:cs typeface="Calibri" panose="020F0502020204030204" pitchFamily="34" charset="0"/>
                <a:sym typeface="Wingdings" panose="05000000000000000000" pitchFamily="2" charset="2"/>
              </a:rPr>
              <a:t>3</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dirty="0">
                <a:cs typeface="Calibri" panose="020F0502020204030204" pitchFamily="34" charset="0"/>
                <a:sym typeface="Wingdings" panose="05000000000000000000" pitchFamily="2" charset="2"/>
              </a:rPr>
              <a:t>O</a:t>
            </a: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00CC00"/>
                </a:solidFill>
                <a:cs typeface="Calibri" panose="020F0502020204030204" pitchFamily="34" charset="0"/>
                <a:sym typeface="Wingdings" panose="05000000000000000000" pitchFamily="2" charset="2"/>
              </a:rPr>
              <a:t>substance loses electron(s)</a:t>
            </a:r>
            <a:r>
              <a:rPr lang="en-GB" sz="2800" cap="none" dirty="0">
                <a:cs typeface="Calibri" panose="020F0502020204030204" pitchFamily="34" charset="0"/>
                <a:sym typeface="Wingdings" panose="05000000000000000000" pitchFamily="2" charset="2"/>
              </a:rPr>
              <a:t>		Na  Na</a:t>
            </a:r>
            <a:r>
              <a:rPr lang="en-GB" sz="2800" cap="none" baseline="30000" dirty="0">
                <a:cs typeface="Calibri" panose="020F0502020204030204" pitchFamily="34" charset="0"/>
                <a:sym typeface="Wingdings" panose="05000000000000000000" pitchFamily="2" charset="2"/>
              </a:rPr>
              <a:t>+</a:t>
            </a:r>
            <a:r>
              <a:rPr lang="en-GB" sz="2800" cap="none" dirty="0">
                <a:cs typeface="Calibri" panose="020F0502020204030204" pitchFamily="34" charset="0"/>
                <a:sym typeface="Wingdings" panose="05000000000000000000" pitchFamily="2" charset="2"/>
              </a:rPr>
              <a:t>  +  </a:t>
            </a:r>
            <a:r>
              <a:rPr lang="en-GB" sz="2800" cap="none" dirty="0">
                <a:solidFill>
                  <a:srgbClr val="00CC00"/>
                </a:solidFill>
                <a:cs typeface="Calibri" panose="020F0502020204030204" pitchFamily="34" charset="0"/>
                <a:sym typeface="Wingdings" panose="05000000000000000000" pitchFamily="2" charset="2"/>
              </a:rPr>
              <a:t>e</a:t>
            </a:r>
            <a:r>
              <a:rPr lang="en-GB" sz="2800" cap="none" baseline="30000" dirty="0">
                <a:solidFill>
                  <a:srgbClr val="00CC00"/>
                </a:solidFill>
                <a:cs typeface="Calibri" panose="020F0502020204030204" pitchFamily="34" charset="0"/>
                <a:sym typeface="Wingdings" panose="05000000000000000000" pitchFamily="2" charset="2"/>
              </a:rPr>
              <a:t>-</a:t>
            </a:r>
            <a:endParaRPr lang="en-GB" sz="2800" cap="none" baseline="30000" dirty="0">
              <a:solidFill>
                <a:srgbClr val="00CC00"/>
              </a:solidFill>
              <a:cs typeface="Calibri" panose="020F0502020204030204" pitchFamily="34" charset="0"/>
            </a:endParaRPr>
          </a:p>
          <a:p>
            <a:r>
              <a:rPr lang="en-GB" sz="2800" b="1" cap="none" dirty="0">
                <a:solidFill>
                  <a:srgbClr val="FF0000"/>
                </a:solidFill>
                <a:cs typeface="Calibri" panose="020F0502020204030204" pitchFamily="34" charset="0"/>
              </a:rPr>
              <a:t>red-</a:t>
            </a:r>
            <a:r>
              <a:rPr lang="en-GB" sz="2800" cap="none" dirty="0" err="1">
                <a:cs typeface="Calibri" panose="020F0502020204030204" pitchFamily="34" charset="0"/>
              </a:rPr>
              <a:t>uction</a:t>
            </a:r>
            <a:r>
              <a:rPr lang="en-GB" sz="2800" cap="none" dirty="0">
                <a:cs typeface="Calibri" panose="020F0502020204030204" pitchFamily="34" charset="0"/>
              </a:rPr>
              <a:t>: 		</a:t>
            </a:r>
            <a:r>
              <a:rPr lang="en-GB" sz="2800" cap="none" dirty="0">
                <a:solidFill>
                  <a:srgbClr val="FF66FF"/>
                </a:solidFill>
                <a:cs typeface="Calibri" panose="020F0502020204030204" pitchFamily="34" charset="0"/>
              </a:rPr>
              <a:t>substance loses oxygen</a:t>
            </a:r>
            <a:r>
              <a:rPr lang="en-GB" sz="2800" cap="none" dirty="0">
                <a:cs typeface="Calibri" panose="020F0502020204030204" pitchFamily="34" charset="0"/>
              </a:rPr>
              <a:t>		Mg</a:t>
            </a:r>
            <a:r>
              <a:rPr lang="en-GB" sz="2800" cap="none" dirty="0">
                <a:solidFill>
                  <a:srgbClr val="FF66FF"/>
                </a:solidFill>
                <a:cs typeface="Calibri" panose="020F0502020204030204" pitchFamily="34" charset="0"/>
              </a:rPr>
              <a:t>O</a:t>
            </a:r>
            <a:r>
              <a:rPr lang="en-GB" sz="2800" cap="none" dirty="0">
                <a:cs typeface="Calibri" panose="020F0502020204030204" pitchFamily="34" charset="0"/>
              </a:rPr>
              <a:t> </a:t>
            </a:r>
            <a:r>
              <a:rPr lang="en-GB" sz="2800" cap="none" dirty="0">
                <a:cs typeface="Calibri" panose="020F0502020204030204" pitchFamily="34" charset="0"/>
                <a:sym typeface="Wingdings" panose="05000000000000000000" pitchFamily="2" charset="2"/>
              </a:rPr>
              <a:t> Mg</a:t>
            </a: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FFC000"/>
                </a:solidFill>
                <a:cs typeface="Calibri" panose="020F0502020204030204" pitchFamily="34" charset="0"/>
                <a:sym typeface="Wingdings" panose="05000000000000000000" pitchFamily="2" charset="2"/>
              </a:rPr>
              <a:t>substance gains hydrogen		</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  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3</a:t>
            </a:r>
            <a:r>
              <a:rPr lang="en-GB" sz="2800" cap="none" dirty="0">
                <a:cs typeface="Calibri" panose="020F0502020204030204" pitchFamily="34" charset="0"/>
                <a:sym typeface="Wingdings" panose="05000000000000000000" pitchFamily="2" charset="2"/>
              </a:rPr>
              <a:t>C</a:t>
            </a:r>
            <a:r>
              <a:rPr lang="en-GB" sz="2800" cap="none" dirty="0">
                <a:solidFill>
                  <a:srgbClr val="FFC000"/>
                </a:solidFill>
                <a:cs typeface="Calibri" panose="020F0502020204030204" pitchFamily="34" charset="0"/>
                <a:sym typeface="Wingdings" panose="05000000000000000000" pitchFamily="2" charset="2"/>
              </a:rPr>
              <a:t>H</a:t>
            </a:r>
            <a:r>
              <a:rPr lang="en-GB" sz="2800" cap="none" baseline="-25000" dirty="0">
                <a:solidFill>
                  <a:srgbClr val="FFC000"/>
                </a:solidFill>
                <a:cs typeface="Calibri" panose="020F0502020204030204" pitchFamily="34" charset="0"/>
                <a:sym typeface="Wingdings" panose="05000000000000000000" pitchFamily="2" charset="2"/>
              </a:rPr>
              <a:t>3</a:t>
            </a:r>
            <a:endParaRPr lang="en-GB" sz="2800" cap="none" dirty="0">
              <a:solidFill>
                <a:srgbClr val="FFC000"/>
              </a:solidFill>
              <a:cs typeface="Calibri" panose="020F0502020204030204" pitchFamily="34" charset="0"/>
              <a:sym typeface="Wingdings" panose="05000000000000000000" pitchFamily="2" charset="2"/>
            </a:endParaRPr>
          </a:p>
          <a:p>
            <a:pPr marL="0" indent="0">
              <a:buNone/>
            </a:pPr>
            <a:r>
              <a:rPr lang="en-GB" sz="2800" cap="none" dirty="0">
                <a:cs typeface="Calibri" panose="020F0502020204030204" pitchFamily="34" charset="0"/>
                <a:sym typeface="Wingdings" panose="05000000000000000000" pitchFamily="2" charset="2"/>
              </a:rPr>
              <a:t>			</a:t>
            </a:r>
            <a:r>
              <a:rPr lang="en-GB" sz="2800" cap="none" dirty="0">
                <a:solidFill>
                  <a:srgbClr val="00CC00"/>
                </a:solidFill>
                <a:cs typeface="Calibri" panose="020F0502020204030204" pitchFamily="34" charset="0"/>
                <a:sym typeface="Wingdings" panose="05000000000000000000" pitchFamily="2" charset="2"/>
              </a:rPr>
              <a:t>substance gains electron(s)</a:t>
            </a:r>
            <a:r>
              <a:rPr lang="en-GB" sz="2800" cap="none" dirty="0">
                <a:cs typeface="Calibri" panose="020F0502020204030204" pitchFamily="34" charset="0"/>
                <a:sym typeface="Wingdings" panose="05000000000000000000" pitchFamily="2" charset="2"/>
              </a:rPr>
              <a:t>	Cl</a:t>
            </a:r>
            <a:r>
              <a:rPr lang="en-GB" sz="2800" cap="none" baseline="-25000" dirty="0">
                <a:cs typeface="Calibri" panose="020F0502020204030204" pitchFamily="34" charset="0"/>
                <a:sym typeface="Wingdings" panose="05000000000000000000" pitchFamily="2" charset="2"/>
              </a:rPr>
              <a:t>2</a:t>
            </a:r>
            <a:r>
              <a:rPr lang="en-GB" sz="2800" cap="none" dirty="0">
                <a:cs typeface="Calibri" panose="020F0502020204030204" pitchFamily="34" charset="0"/>
                <a:sym typeface="Wingdings" panose="05000000000000000000" pitchFamily="2" charset="2"/>
              </a:rPr>
              <a:t> +  </a:t>
            </a:r>
            <a:r>
              <a:rPr lang="en-GB" sz="2800" cap="none" dirty="0">
                <a:solidFill>
                  <a:srgbClr val="00CC00"/>
                </a:solidFill>
                <a:cs typeface="Calibri" panose="020F0502020204030204" pitchFamily="34" charset="0"/>
                <a:sym typeface="Wingdings" panose="05000000000000000000" pitchFamily="2" charset="2"/>
              </a:rPr>
              <a:t>2e</a:t>
            </a:r>
            <a:r>
              <a:rPr lang="en-GB" sz="2800" cap="none" baseline="30000" dirty="0">
                <a:solidFill>
                  <a:srgbClr val="00CC00"/>
                </a:solidFill>
                <a:cs typeface="Calibri" panose="020F0502020204030204" pitchFamily="34" charset="0"/>
                <a:sym typeface="Wingdings" panose="05000000000000000000" pitchFamily="2" charset="2"/>
              </a:rPr>
              <a:t>-</a:t>
            </a:r>
            <a:r>
              <a:rPr lang="en-GB" sz="2800" cap="none" dirty="0">
                <a:solidFill>
                  <a:srgbClr val="00CC00"/>
                </a:solidFill>
                <a:cs typeface="Calibri" panose="020F0502020204030204" pitchFamily="34" charset="0"/>
                <a:sym typeface="Wingdings" panose="05000000000000000000" pitchFamily="2" charset="2"/>
              </a:rPr>
              <a:t> </a:t>
            </a:r>
            <a:r>
              <a:rPr lang="en-GB" sz="2800" cap="none" dirty="0">
                <a:cs typeface="Calibri" panose="020F0502020204030204" pitchFamily="34" charset="0"/>
                <a:sym typeface="Wingdings" panose="05000000000000000000" pitchFamily="2" charset="2"/>
              </a:rPr>
              <a:t>  2 Cl</a:t>
            </a:r>
            <a:r>
              <a:rPr lang="en-GB" sz="2800" cap="none" baseline="30000" dirty="0">
                <a:cs typeface="Calibri" panose="020F0502020204030204" pitchFamily="34" charset="0"/>
                <a:sym typeface="Wingdings" panose="05000000000000000000" pitchFamily="2" charset="2"/>
              </a:rPr>
              <a:t>-</a:t>
            </a:r>
          </a:p>
          <a:p>
            <a:pPr marL="0" indent="0">
              <a:buNone/>
            </a:pPr>
            <a:endParaRPr lang="en-GB" sz="2800" b="1" cap="none" dirty="0">
              <a:solidFill>
                <a:srgbClr val="FF0000"/>
              </a:solidFill>
              <a:cs typeface="Calibri" panose="020F0502020204030204" pitchFamily="34" charset="0"/>
            </a:endParaRPr>
          </a:p>
          <a:p>
            <a:pPr marL="0" indent="0">
              <a:buNone/>
            </a:pPr>
            <a:r>
              <a:rPr lang="en-GB" cap="none" dirty="0">
                <a:solidFill>
                  <a:srgbClr val="00B050"/>
                </a:solidFill>
                <a:cs typeface="Calibri" panose="020F0502020204030204" pitchFamily="34" charset="0"/>
              </a:rPr>
              <a:t>The most general definition of redox process is that oxidation is when a substance loses electrons, and reduction is when substance gains the electrons.</a:t>
            </a:r>
          </a:p>
          <a:p>
            <a:pPr marL="0" indent="0">
              <a:buNone/>
            </a:pPr>
            <a:r>
              <a:rPr lang="en-GB" sz="2800" b="1" cap="none" dirty="0">
                <a:solidFill>
                  <a:srgbClr val="FF0000"/>
                </a:solidFill>
                <a:cs typeface="Calibri" panose="020F0502020204030204" pitchFamily="34" charset="0"/>
              </a:rPr>
              <a:t>	</a:t>
            </a:r>
            <a:endParaRPr lang="en-GB" sz="2800" cap="none" baseline="30000" dirty="0">
              <a:cs typeface="Calibri" panose="020F0502020204030204" pitchFamily="34" charset="0"/>
              <a:sym typeface="Wingdings" panose="05000000000000000000" pitchFamily="2" charset="2"/>
            </a:endParaRPr>
          </a:p>
          <a:p>
            <a:endParaRPr lang="en-GB" sz="2800" cap="none" baseline="30000" dirty="0">
              <a:cs typeface="Calibri" panose="020F0502020204030204" pitchFamily="34" charset="0"/>
              <a:sym typeface="Wingdings" panose="05000000000000000000" pitchFamily="2" charset="2"/>
            </a:endParaRPr>
          </a:p>
          <a:p>
            <a:endParaRPr lang="en-GB" sz="2800" cap="none" dirty="0"/>
          </a:p>
        </p:txBody>
      </p:sp>
    </p:spTree>
    <p:extLst>
      <p:ext uri="{BB962C8B-B14F-4D97-AF65-F5344CB8AC3E}">
        <p14:creationId xmlns:p14="http://schemas.microsoft.com/office/powerpoint/2010/main" val="2835468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2" name="Title 1">
            <a:extLst>
              <a:ext uri="{FF2B5EF4-FFF2-40B4-BE49-F238E27FC236}">
                <a16:creationId xmlns:a16="http://schemas.microsoft.com/office/drawing/2014/main" id="{923E9198-7740-4DF9-A838-618666050453}"/>
              </a:ext>
            </a:extLst>
          </p:cNvPr>
          <p:cNvSpPr>
            <a:spLocks noGrp="1"/>
          </p:cNvSpPr>
          <p:nvPr>
            <p:ph type="title"/>
          </p:nvPr>
        </p:nvSpPr>
        <p:spPr>
          <a:xfrm>
            <a:off x="913774" y="1"/>
            <a:ext cx="10364451" cy="847898"/>
          </a:xfrm>
        </p:spPr>
        <p:txBody>
          <a:bodyPr/>
          <a:lstStyle/>
          <a:p>
            <a:r>
              <a:rPr lang="en-GB" dirty="0"/>
              <a:t>Red-ox reaction summary</a:t>
            </a:r>
          </a:p>
        </p:txBody>
      </p:sp>
      <p:sp>
        <p:nvSpPr>
          <p:cNvPr id="3" name="Content Placeholder 2">
            <a:extLst>
              <a:ext uri="{FF2B5EF4-FFF2-40B4-BE49-F238E27FC236}">
                <a16:creationId xmlns:a16="http://schemas.microsoft.com/office/drawing/2014/main" id="{39ADC974-DEDA-4B41-9A80-0D02AB47FC23}"/>
              </a:ext>
            </a:extLst>
          </p:cNvPr>
          <p:cNvSpPr>
            <a:spLocks noGrp="1"/>
          </p:cNvSpPr>
          <p:nvPr>
            <p:ph sz="quarter" idx="13"/>
          </p:nvPr>
        </p:nvSpPr>
        <p:spPr>
          <a:xfrm>
            <a:off x="290762" y="847899"/>
            <a:ext cx="10364452" cy="3424107"/>
          </a:xfrm>
        </p:spPr>
        <p:txBody>
          <a:bodyPr>
            <a:normAutofit fontScale="25000" lnSpcReduction="20000"/>
          </a:bodyPr>
          <a:lstStyle/>
          <a:p>
            <a:pPr>
              <a:lnSpc>
                <a:spcPts val="3100"/>
              </a:lnSpc>
              <a:spcBef>
                <a:spcPts val="0"/>
              </a:spcBef>
            </a:pPr>
            <a:r>
              <a:rPr lang="en-GB" sz="9600" cap="none" dirty="0">
                <a:cs typeface="Calibri" panose="020F0502020204030204" pitchFamily="34" charset="0"/>
              </a:rPr>
              <a:t>involves a transfer of </a:t>
            </a:r>
            <a:r>
              <a:rPr lang="en-GB" sz="9600" cap="none" dirty="0">
                <a:solidFill>
                  <a:srgbClr val="00B050"/>
                </a:solidFill>
                <a:cs typeface="Calibri" panose="020F0502020204030204" pitchFamily="34" charset="0"/>
              </a:rPr>
              <a:t>electrons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between two species</a:t>
            </a:r>
          </a:p>
          <a:p>
            <a:pPr>
              <a:lnSpc>
                <a:spcPts val="3100"/>
              </a:lnSpc>
              <a:spcBef>
                <a:spcPts val="0"/>
              </a:spcBef>
            </a:pPr>
            <a:r>
              <a:rPr lang="en-GB" sz="9600" cap="none" dirty="0">
                <a:solidFill>
                  <a:srgbClr val="FF0000"/>
                </a:solidFill>
                <a:cs typeface="Calibri" panose="020F0502020204030204" pitchFamily="34" charset="0"/>
              </a:rPr>
              <a:t>reduction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oxidisation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always occur together</a:t>
            </a:r>
          </a:p>
          <a:p>
            <a:pPr>
              <a:lnSpc>
                <a:spcPts val="3100"/>
              </a:lnSpc>
              <a:spcBef>
                <a:spcPts val="0"/>
              </a:spcBef>
            </a:pPr>
            <a:r>
              <a:rPr lang="en-GB" sz="9600" cap="none" dirty="0">
                <a:cs typeface="Calibri" panose="020F0502020204030204" pitchFamily="34" charset="0"/>
              </a:rPr>
              <a:t>net</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charge</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zero </a:t>
            </a:r>
          </a:p>
          <a:p>
            <a:pPr>
              <a:lnSpc>
                <a:spcPts val="3100"/>
              </a:lnSpc>
              <a:spcBef>
                <a:spcPts val="0"/>
              </a:spcBef>
            </a:pPr>
            <a:r>
              <a:rPr lang="en-GB" sz="9600" cap="none" dirty="0">
                <a:cs typeface="Calibri" panose="020F0502020204030204" pitchFamily="34" charset="0"/>
              </a:rPr>
              <a:t>ion or molecule is </a:t>
            </a:r>
            <a:r>
              <a:rPr lang="en-GB" sz="9600" cap="none" dirty="0">
                <a:solidFill>
                  <a:srgbClr val="0000FF"/>
                </a:solidFill>
                <a:cs typeface="Calibri" panose="020F0502020204030204" pitchFamily="34" charset="0"/>
              </a:rPr>
              <a:t>oxidised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when it </a:t>
            </a:r>
            <a:r>
              <a:rPr lang="en-GB" sz="9600" cap="none" dirty="0">
                <a:solidFill>
                  <a:srgbClr val="00B050"/>
                </a:solidFill>
                <a:cs typeface="Calibri" panose="020F0502020204030204" pitchFamily="34" charset="0"/>
              </a:rPr>
              <a:t>loses electrons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oxidation number increases</a:t>
            </a:r>
            <a:r>
              <a:rPr lang="en-GB" sz="9600" cap="none" dirty="0">
                <a:solidFill>
                  <a:srgbClr val="0070C0"/>
                </a:solidFill>
                <a:cs typeface="Calibri" panose="020F0502020204030204" pitchFamily="34" charset="0"/>
              </a:rPr>
              <a:t>) </a:t>
            </a:r>
          </a:p>
          <a:p>
            <a:pPr>
              <a:lnSpc>
                <a:spcPts val="3100"/>
              </a:lnSpc>
              <a:spcBef>
                <a:spcPts val="0"/>
              </a:spcBef>
            </a:pPr>
            <a:r>
              <a:rPr lang="en-GB" sz="9600" cap="none" dirty="0">
                <a:cs typeface="Calibri" panose="020F0502020204030204" pitchFamily="34" charset="0"/>
              </a:rPr>
              <a:t>ion or molecule is </a:t>
            </a:r>
            <a:r>
              <a:rPr lang="en-GB" sz="9600" cap="none" dirty="0">
                <a:solidFill>
                  <a:srgbClr val="FF0000"/>
                </a:solidFill>
                <a:cs typeface="Calibri" panose="020F0502020204030204" pitchFamily="34" charset="0"/>
              </a:rPr>
              <a:t>reduced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when it </a:t>
            </a:r>
            <a:r>
              <a:rPr lang="en-GB" sz="9600" cap="none" dirty="0">
                <a:solidFill>
                  <a:srgbClr val="00B050"/>
                </a:solidFill>
                <a:cs typeface="Calibri" panose="020F0502020204030204" pitchFamily="34" charset="0"/>
              </a:rPr>
              <a:t>gains electrons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oxidation number decreases</a:t>
            </a:r>
            <a:r>
              <a:rPr lang="en-GB" sz="9600" cap="none" dirty="0">
                <a:solidFill>
                  <a:srgbClr val="0070C0"/>
                </a:solidFill>
                <a:cs typeface="Calibri" panose="020F0502020204030204" pitchFamily="34" charset="0"/>
              </a:rPr>
              <a:t>) </a:t>
            </a:r>
          </a:p>
          <a:p>
            <a:pPr>
              <a:lnSpc>
                <a:spcPts val="3100"/>
              </a:lnSpc>
              <a:spcBef>
                <a:spcPts val="0"/>
              </a:spcBef>
            </a:pPr>
            <a:r>
              <a:rPr lang="en-GB" sz="9600" b="1" cap="none" dirty="0">
                <a:solidFill>
                  <a:srgbClr val="0000FF"/>
                </a:solidFill>
                <a:cs typeface="Calibri" panose="020F0502020204030204" pitchFamily="34" charset="0"/>
              </a:rPr>
              <a:t>OIL </a:t>
            </a:r>
            <a:r>
              <a:rPr lang="en-GB" sz="9600" b="1" cap="none" dirty="0">
                <a:solidFill>
                  <a:srgbClr val="FF0000"/>
                </a:solidFill>
                <a:cs typeface="Calibri" panose="020F0502020204030204" pitchFamily="34" charset="0"/>
              </a:rPr>
              <a:t>RIG</a:t>
            </a:r>
            <a:r>
              <a:rPr lang="en-GB" sz="9600" b="1" cap="none" dirty="0">
                <a:solidFill>
                  <a:srgbClr val="0070C0"/>
                </a:solidFill>
                <a:cs typeface="Calibri" panose="020F0502020204030204" pitchFamily="34" charset="0"/>
              </a:rPr>
              <a:t> </a:t>
            </a:r>
            <a:r>
              <a:rPr lang="en-GB" sz="9600" cap="none" dirty="0">
                <a:solidFill>
                  <a:srgbClr val="0070C0"/>
                </a:solidFill>
                <a:cs typeface="Calibri" panose="020F0502020204030204" pitchFamily="34" charset="0"/>
              </a:rPr>
              <a:t>"</a:t>
            </a:r>
            <a:r>
              <a:rPr lang="en-GB" sz="9600" cap="none" dirty="0">
                <a:solidFill>
                  <a:srgbClr val="0000FF"/>
                </a:solidFill>
                <a:cs typeface="Calibri" panose="020F0502020204030204" pitchFamily="34" charset="0"/>
              </a:rPr>
              <a:t>oxidation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loss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reduction</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gain</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ion or molecule that </a:t>
            </a:r>
            <a:r>
              <a:rPr lang="en-GB" sz="9600" cap="none" dirty="0">
                <a:solidFill>
                  <a:srgbClr val="00B050"/>
                </a:solidFill>
                <a:cs typeface="Calibri" panose="020F0502020204030204" pitchFamily="34" charset="0"/>
              </a:rPr>
              <a:t>accepts electrons </a:t>
            </a:r>
            <a:r>
              <a:rPr lang="en-GB" sz="9600" cap="none" dirty="0">
                <a:cs typeface="Calibri" panose="020F0502020204030204" pitchFamily="34" charset="0"/>
              </a:rPr>
              <a:t>is called the </a:t>
            </a:r>
            <a:r>
              <a:rPr lang="en-GB" sz="9600" cap="none" dirty="0">
                <a:solidFill>
                  <a:srgbClr val="FF0000"/>
                </a:solidFill>
                <a:cs typeface="Calibri" panose="020F0502020204030204" pitchFamily="34" charset="0"/>
              </a:rPr>
              <a:t>oxidizing agent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by</a:t>
            </a:r>
            <a:r>
              <a:rPr lang="en-GB" sz="9600" cap="none" dirty="0">
                <a:solidFill>
                  <a:srgbClr val="0070C0"/>
                </a:solidFill>
                <a:cs typeface="Calibri" panose="020F0502020204030204" pitchFamily="34" charset="0"/>
              </a:rPr>
              <a:t> </a:t>
            </a:r>
            <a:r>
              <a:rPr lang="en-GB" sz="9600" cap="none" dirty="0">
                <a:solidFill>
                  <a:srgbClr val="00B050"/>
                </a:solidFill>
                <a:cs typeface="Calibri" panose="020F0502020204030204" pitchFamily="34" charset="0"/>
              </a:rPr>
              <a:t>accepting electrons </a:t>
            </a:r>
            <a:r>
              <a:rPr lang="en-GB" sz="9600" cap="none" dirty="0">
                <a:cs typeface="Calibri" panose="020F0502020204030204" pitchFamily="34" charset="0"/>
              </a:rPr>
              <a:t>it</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oxidizes</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other species</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ion or molecule that </a:t>
            </a:r>
            <a:r>
              <a:rPr lang="en-GB" sz="9600" cap="none" dirty="0">
                <a:solidFill>
                  <a:srgbClr val="00B050"/>
                </a:solidFill>
                <a:cs typeface="Calibri" panose="020F0502020204030204" pitchFamily="34" charset="0"/>
              </a:rPr>
              <a:t>donates electrons </a:t>
            </a:r>
            <a:r>
              <a:rPr lang="en-GB" sz="9600" cap="none" dirty="0">
                <a:cs typeface="Calibri" panose="020F0502020204030204" pitchFamily="34" charset="0"/>
              </a:rPr>
              <a:t>is called the</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reducing agent </a:t>
            </a:r>
            <a:r>
              <a:rPr lang="en-GB" sz="9600" cap="none" dirty="0">
                <a:solidFill>
                  <a:srgbClr val="0070C0"/>
                </a:solidFill>
                <a:cs typeface="Calibri" panose="020F0502020204030204" pitchFamily="34" charset="0"/>
              </a:rPr>
              <a:t>(</a:t>
            </a:r>
            <a:r>
              <a:rPr lang="en-GB" sz="9600" cap="none" dirty="0">
                <a:cs typeface="Calibri" panose="020F0502020204030204" pitchFamily="34" charset="0"/>
              </a:rPr>
              <a:t>by</a:t>
            </a:r>
            <a:r>
              <a:rPr lang="en-GB" sz="9600" cap="none" dirty="0">
                <a:solidFill>
                  <a:srgbClr val="0070C0"/>
                </a:solidFill>
                <a:cs typeface="Calibri" panose="020F0502020204030204" pitchFamily="34" charset="0"/>
              </a:rPr>
              <a:t> </a:t>
            </a:r>
            <a:r>
              <a:rPr lang="en-GB" sz="9600" cap="none" dirty="0">
                <a:solidFill>
                  <a:srgbClr val="00B050"/>
                </a:solidFill>
                <a:cs typeface="Calibri" panose="020F0502020204030204" pitchFamily="34" charset="0"/>
              </a:rPr>
              <a:t>giving electrons </a:t>
            </a:r>
            <a:r>
              <a:rPr lang="en-GB" sz="9600" cap="none" dirty="0">
                <a:cs typeface="Calibri" panose="020F0502020204030204" pitchFamily="34" charset="0"/>
              </a:rPr>
              <a:t>it</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reduces </a:t>
            </a:r>
            <a:r>
              <a:rPr lang="en-GB" sz="9600" cap="none" dirty="0">
                <a:cs typeface="Calibri" panose="020F0502020204030204" pitchFamily="34" charset="0"/>
              </a:rPr>
              <a:t>the other species</a:t>
            </a:r>
            <a:r>
              <a:rPr lang="en-GB" sz="9600" cap="none" dirty="0">
                <a:solidFill>
                  <a:srgbClr val="0070C0"/>
                </a:solidFill>
                <a:cs typeface="Calibri" panose="020F0502020204030204" pitchFamily="34" charset="0"/>
              </a:rPr>
              <a:t>)</a:t>
            </a:r>
          </a:p>
          <a:p>
            <a:pPr>
              <a:lnSpc>
                <a:spcPts val="3100"/>
              </a:lnSpc>
              <a:spcBef>
                <a:spcPts val="0"/>
              </a:spcBef>
            </a:pPr>
            <a:r>
              <a:rPr lang="en-GB" sz="9600" cap="none" dirty="0">
                <a:cs typeface="Calibri" panose="020F0502020204030204" pitchFamily="34" charset="0"/>
              </a:rPr>
              <a:t>what is </a:t>
            </a:r>
            <a:r>
              <a:rPr lang="en-GB" sz="9600" cap="none" dirty="0">
                <a:solidFill>
                  <a:srgbClr val="0000FF"/>
                </a:solidFill>
                <a:cs typeface="Calibri" panose="020F0502020204030204" pitchFamily="34" charset="0"/>
              </a:rPr>
              <a:t>oxidized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the </a:t>
            </a:r>
            <a:r>
              <a:rPr lang="en-GB" sz="9600" cap="none" dirty="0">
                <a:solidFill>
                  <a:srgbClr val="0000FF"/>
                </a:solidFill>
                <a:cs typeface="Calibri" panose="020F0502020204030204" pitchFamily="34" charset="0"/>
              </a:rPr>
              <a:t>reducing agent </a:t>
            </a:r>
            <a:r>
              <a:rPr lang="en-GB" sz="9600" cap="none" dirty="0">
                <a:cs typeface="Calibri" panose="020F0502020204030204" pitchFamily="34" charset="0"/>
              </a:rPr>
              <a:t>and what is </a:t>
            </a:r>
            <a:r>
              <a:rPr lang="en-GB" sz="9600" cap="none" dirty="0">
                <a:solidFill>
                  <a:srgbClr val="FF0000"/>
                </a:solidFill>
                <a:cs typeface="Calibri" panose="020F0502020204030204" pitchFamily="34" charset="0"/>
              </a:rPr>
              <a:t>reduced</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is the </a:t>
            </a:r>
            <a:r>
              <a:rPr lang="en-GB" sz="9600" cap="none" dirty="0">
                <a:solidFill>
                  <a:srgbClr val="FF0000"/>
                </a:solidFill>
                <a:cs typeface="Calibri" panose="020F0502020204030204" pitchFamily="34" charset="0"/>
              </a:rPr>
              <a:t>oxidizing agent</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disproportionation reactions </a:t>
            </a:r>
            <a:r>
              <a:rPr lang="en-GB" sz="9600" cap="none" dirty="0">
                <a:solidFill>
                  <a:srgbClr val="0070C0"/>
                </a:solidFill>
                <a:cs typeface="Calibri" panose="020F0502020204030204" pitchFamily="34" charset="0"/>
              </a:rPr>
              <a:t>- </a:t>
            </a:r>
            <a:r>
              <a:rPr lang="en-GB" sz="9600" cap="none" dirty="0">
                <a:solidFill>
                  <a:srgbClr val="FF0000"/>
                </a:solidFill>
                <a:cs typeface="Calibri" panose="020F0502020204030204" pitchFamily="34" charset="0"/>
              </a:rPr>
              <a:t>oxidizing</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and</a:t>
            </a:r>
            <a:r>
              <a:rPr lang="en-GB" sz="9600" cap="none" dirty="0">
                <a:solidFill>
                  <a:srgbClr val="0070C0"/>
                </a:solidFill>
                <a:cs typeface="Calibri" panose="020F0502020204030204" pitchFamily="34" charset="0"/>
              </a:rPr>
              <a:t> </a:t>
            </a:r>
            <a:r>
              <a:rPr lang="en-GB" sz="9600" cap="none" dirty="0">
                <a:solidFill>
                  <a:srgbClr val="0000FF"/>
                </a:solidFill>
                <a:cs typeface="Calibri" panose="020F0502020204030204" pitchFamily="34" charset="0"/>
              </a:rPr>
              <a:t>reducing</a:t>
            </a:r>
            <a:r>
              <a:rPr lang="en-GB" sz="9600" cap="none" dirty="0">
                <a:solidFill>
                  <a:srgbClr val="0070C0"/>
                </a:solidFill>
                <a:cs typeface="Calibri" panose="020F0502020204030204" pitchFamily="34" charset="0"/>
              </a:rPr>
              <a:t> </a:t>
            </a:r>
            <a:r>
              <a:rPr lang="en-GB" sz="9600" cap="none" dirty="0">
                <a:cs typeface="Calibri" panose="020F0502020204030204" pitchFamily="34" charset="0"/>
              </a:rPr>
              <a:t>agents are the same element or compound</a:t>
            </a:r>
            <a:r>
              <a:rPr lang="en-GB" sz="9600" cap="none" dirty="0">
                <a:solidFill>
                  <a:srgbClr val="0070C0"/>
                </a:solidFill>
                <a:cs typeface="Calibri" panose="020F0502020204030204" pitchFamily="34" charset="0"/>
              </a:rPr>
              <a:t>)</a:t>
            </a:r>
          </a:p>
          <a:p>
            <a:endParaRPr lang="en-GB" dirty="0"/>
          </a:p>
        </p:txBody>
      </p:sp>
    </p:spTree>
    <p:extLst>
      <p:ext uri="{BB962C8B-B14F-4D97-AF65-F5344CB8AC3E}">
        <p14:creationId xmlns:p14="http://schemas.microsoft.com/office/powerpoint/2010/main" val="1421877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EF3556CF-8785-401B-AC94-424C36B6466D}"/>
              </a:ext>
            </a:extLst>
          </p:cNvPr>
          <p:cNvSpPr txBox="1"/>
          <p:nvPr/>
        </p:nvSpPr>
        <p:spPr>
          <a:xfrm>
            <a:off x="11275585" y="4954383"/>
            <a:ext cx="449162" cy="369332"/>
          </a:xfrm>
          <a:prstGeom prst="rect">
            <a:avLst/>
          </a:prstGeom>
          <a:noFill/>
        </p:spPr>
        <p:txBody>
          <a:bodyPr wrap="none" rtlCol="0">
            <a:spAutoFit/>
          </a:bodyPr>
          <a:lstStyle/>
          <a:p>
            <a:r>
              <a:rPr lang="en-GB" dirty="0"/>
              <a:t>???</a:t>
            </a:r>
          </a:p>
        </p:txBody>
      </p:sp>
      <p:sp>
        <p:nvSpPr>
          <p:cNvPr id="2" name="Title 1">
            <a:extLst>
              <a:ext uri="{FF2B5EF4-FFF2-40B4-BE49-F238E27FC236}">
                <a16:creationId xmlns:a16="http://schemas.microsoft.com/office/drawing/2014/main" id="{58EE062A-009F-42F1-9811-711E239A9360}"/>
              </a:ext>
            </a:extLst>
          </p:cNvPr>
          <p:cNvSpPr>
            <a:spLocks noGrp="1"/>
          </p:cNvSpPr>
          <p:nvPr>
            <p:ph type="title"/>
          </p:nvPr>
        </p:nvSpPr>
        <p:spPr>
          <a:xfrm>
            <a:off x="913774" y="1"/>
            <a:ext cx="10364451" cy="910526"/>
          </a:xfrm>
        </p:spPr>
        <p:txBody>
          <a:bodyPr/>
          <a:lstStyle/>
          <a:p>
            <a:r>
              <a:rPr lang="en-GB" dirty="0"/>
              <a:t>Oxidation number – ‘fake charge’</a:t>
            </a:r>
          </a:p>
        </p:txBody>
      </p:sp>
      <p:sp>
        <p:nvSpPr>
          <p:cNvPr id="4" name="Content Placeholder 3">
            <a:extLst>
              <a:ext uri="{FF2B5EF4-FFF2-40B4-BE49-F238E27FC236}">
                <a16:creationId xmlns:a16="http://schemas.microsoft.com/office/drawing/2014/main" id="{D83835A8-C689-4C78-89F7-839D582AD084}"/>
              </a:ext>
            </a:extLst>
          </p:cNvPr>
          <p:cNvSpPr>
            <a:spLocks noGrp="1"/>
          </p:cNvSpPr>
          <p:nvPr>
            <p:ph sz="quarter" idx="13"/>
          </p:nvPr>
        </p:nvSpPr>
        <p:spPr>
          <a:xfrm>
            <a:off x="251040" y="1023103"/>
            <a:ext cx="11616895" cy="3424107"/>
          </a:xfrm>
        </p:spPr>
        <p:txBody>
          <a:bodyPr>
            <a:noAutofit/>
          </a:bodyPr>
          <a:lstStyle/>
          <a:p>
            <a:r>
              <a:rPr lang="en-GB" sz="2400" cap="none" dirty="0">
                <a:cs typeface="Calibri" panose="020F0502020204030204" pitchFamily="34" charset="0"/>
              </a:rPr>
              <a:t>a</a:t>
            </a:r>
            <a:r>
              <a:rPr lang="en-GB" sz="2400" b="1" cap="none" dirty="0">
                <a:solidFill>
                  <a:srgbClr val="0000FF"/>
                </a:solidFill>
                <a:cs typeface="Calibri" panose="020F0502020204030204" pitchFamily="34" charset="0"/>
              </a:rPr>
              <a:t> number</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assigned to a compound or atom to show how many </a:t>
            </a:r>
            <a:r>
              <a:rPr lang="en-GB" sz="2400" b="1" cap="none" dirty="0">
                <a:solidFill>
                  <a:srgbClr val="00B050"/>
                </a:solidFill>
                <a:cs typeface="Calibri" panose="020F0502020204030204" pitchFamily="34" charset="0"/>
              </a:rPr>
              <a:t>electrons</a:t>
            </a:r>
            <a:r>
              <a:rPr lang="en-GB" sz="2400" cap="none" dirty="0">
                <a:solidFill>
                  <a:srgbClr val="00B050"/>
                </a:solidFill>
                <a:cs typeface="Calibri" panose="020F0502020204030204" pitchFamily="34" charset="0"/>
              </a:rPr>
              <a:t> </a:t>
            </a:r>
            <a:r>
              <a:rPr lang="en-GB" sz="2400" cap="none" dirty="0">
                <a:cs typeface="Calibri" panose="020F0502020204030204" pitchFamily="34" charset="0"/>
              </a:rPr>
              <a:t>were lost or gained in order to form a bond with another atom</a:t>
            </a:r>
          </a:p>
          <a:p>
            <a:r>
              <a:rPr lang="en-GB" sz="2400" cap="none" dirty="0">
                <a:cs typeface="Calibri" panose="020F0502020204030204" pitchFamily="34" charset="0"/>
              </a:rPr>
              <a:t>an imaginary </a:t>
            </a:r>
            <a:r>
              <a:rPr lang="en-GB" sz="2400" b="1" cap="none" dirty="0">
                <a:solidFill>
                  <a:srgbClr val="00B050"/>
                </a:solidFill>
                <a:cs typeface="Calibri" panose="020F0502020204030204" pitchFamily="34" charset="0"/>
              </a:rPr>
              <a:t>charge</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that the atom would have if all of the bonds to the atom were completely ionic</a:t>
            </a:r>
          </a:p>
          <a:p>
            <a:r>
              <a:rPr lang="en-GB" sz="2400" b="1" cap="none" dirty="0">
                <a:solidFill>
                  <a:srgbClr val="0000FF"/>
                </a:solidFill>
                <a:cs typeface="Calibri" panose="020F0502020204030204" pitchFamily="34" charset="0"/>
              </a:rPr>
              <a:t>oxidation </a:t>
            </a:r>
            <a:r>
              <a:rPr lang="en-GB" sz="2400" cap="none" dirty="0">
                <a:cs typeface="Calibri" panose="020F0502020204030204" pitchFamily="34" charset="0"/>
              </a:rPr>
              <a:t>increases the </a:t>
            </a:r>
            <a:r>
              <a:rPr lang="en-GB" sz="2400" cap="none" dirty="0">
                <a:solidFill>
                  <a:srgbClr val="00B050"/>
                </a:solidFill>
                <a:cs typeface="Calibri" panose="020F0502020204030204" pitchFamily="34" charset="0"/>
              </a:rPr>
              <a:t>oxidation number </a:t>
            </a:r>
            <a:r>
              <a:rPr lang="en-GB" sz="2400" cap="none" dirty="0">
                <a:cs typeface="Calibri" panose="020F0502020204030204" pitchFamily="34" charset="0"/>
              </a:rPr>
              <a:t>and</a:t>
            </a:r>
            <a:r>
              <a:rPr lang="en-GB" sz="2400" cap="none" dirty="0">
                <a:solidFill>
                  <a:srgbClr val="0000FF"/>
                </a:solidFill>
                <a:cs typeface="Calibri" panose="020F0502020204030204" pitchFamily="34" charset="0"/>
              </a:rPr>
              <a:t> </a:t>
            </a:r>
            <a:r>
              <a:rPr lang="en-GB" sz="2400" b="1" cap="none" dirty="0">
                <a:solidFill>
                  <a:srgbClr val="FF0000"/>
                </a:solidFill>
                <a:cs typeface="Calibri" panose="020F0502020204030204" pitchFamily="34" charset="0"/>
              </a:rPr>
              <a:t>reduction</a:t>
            </a:r>
            <a:r>
              <a:rPr lang="en-GB" sz="2400" cap="none" dirty="0">
                <a:solidFill>
                  <a:srgbClr val="0000FF"/>
                </a:solidFill>
                <a:cs typeface="Calibri" panose="020F0502020204030204" pitchFamily="34" charset="0"/>
              </a:rPr>
              <a:t> </a:t>
            </a:r>
            <a:r>
              <a:rPr lang="en-GB" sz="2400" cap="none" dirty="0">
                <a:cs typeface="Calibri" panose="020F0502020204030204" pitchFamily="34" charset="0"/>
              </a:rPr>
              <a:t>decreases the </a:t>
            </a:r>
            <a:r>
              <a:rPr lang="en-GB" sz="2400" cap="none" dirty="0">
                <a:solidFill>
                  <a:srgbClr val="00B050"/>
                </a:solidFill>
                <a:cs typeface="Calibri" panose="020F0502020204030204" pitchFamily="34" charset="0"/>
              </a:rPr>
              <a:t>oxidation number</a:t>
            </a:r>
          </a:p>
          <a:p>
            <a:endParaRPr lang="en-GB" cap="none" dirty="0"/>
          </a:p>
        </p:txBody>
      </p:sp>
      <p:pic>
        <p:nvPicPr>
          <p:cNvPr id="6" name="Picture 5">
            <a:extLst>
              <a:ext uri="{FF2B5EF4-FFF2-40B4-BE49-F238E27FC236}">
                <a16:creationId xmlns:a16="http://schemas.microsoft.com/office/drawing/2014/main" id="{5BD111F9-0A8C-46C6-B3F1-FB0DF4EB99E4}"/>
              </a:ext>
            </a:extLst>
          </p:cNvPr>
          <p:cNvPicPr>
            <a:picLocks noChangeAspect="1"/>
          </p:cNvPicPr>
          <p:nvPr/>
        </p:nvPicPr>
        <p:blipFill>
          <a:blip r:embed="rId3"/>
          <a:stretch>
            <a:fillRect/>
          </a:stretch>
        </p:blipFill>
        <p:spPr>
          <a:xfrm>
            <a:off x="1395264" y="4866720"/>
            <a:ext cx="4700423" cy="865707"/>
          </a:xfrm>
          <a:prstGeom prst="rect">
            <a:avLst/>
          </a:prstGeom>
        </p:spPr>
      </p:pic>
      <p:sp>
        <p:nvSpPr>
          <p:cNvPr id="25" name="Content Placeholder 3">
            <a:extLst>
              <a:ext uri="{FF2B5EF4-FFF2-40B4-BE49-F238E27FC236}">
                <a16:creationId xmlns:a16="http://schemas.microsoft.com/office/drawing/2014/main" id="{89EB677D-2E90-4271-AF86-48B25C0D2274}"/>
              </a:ext>
            </a:extLst>
          </p:cNvPr>
          <p:cNvSpPr txBox="1">
            <a:spLocks/>
          </p:cNvSpPr>
          <p:nvPr/>
        </p:nvSpPr>
        <p:spPr>
          <a:xfrm>
            <a:off x="913774" y="3937982"/>
            <a:ext cx="4931600" cy="1896915"/>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a:solidFill>
                  <a:srgbClr val="0070C0"/>
                </a:solidFill>
                <a:cs typeface="Calibri" panose="020F0502020204030204" pitchFamily="34" charset="0"/>
                <a:sym typeface="Wingdings" panose="05000000000000000000" pitchFamily="2" charset="2"/>
              </a:rPr>
              <a:t>for the ionic species</a:t>
            </a:r>
          </a:p>
          <a:p>
            <a:pPr marL="0" indent="0">
              <a:buNone/>
            </a:pPr>
            <a:r>
              <a:rPr lang="en-GB" i="1" cap="none" dirty="0">
                <a:cs typeface="Calibri" panose="020F0502020204030204" pitchFamily="34" charset="0"/>
              </a:rPr>
              <a:t>	oxidation numbers</a:t>
            </a:r>
          </a:p>
          <a:p>
            <a:endParaRPr lang="en-GB" cap="none" dirty="0"/>
          </a:p>
        </p:txBody>
      </p:sp>
      <p:sp>
        <p:nvSpPr>
          <p:cNvPr id="26" name="Content Placeholder 3">
            <a:extLst>
              <a:ext uri="{FF2B5EF4-FFF2-40B4-BE49-F238E27FC236}">
                <a16:creationId xmlns:a16="http://schemas.microsoft.com/office/drawing/2014/main" id="{D9A0404C-C6CF-464A-A3C9-0AA8FAB50183}"/>
              </a:ext>
            </a:extLst>
          </p:cNvPr>
          <p:cNvSpPr txBox="1">
            <a:spLocks/>
          </p:cNvSpPr>
          <p:nvPr/>
        </p:nvSpPr>
        <p:spPr>
          <a:xfrm>
            <a:off x="6663519" y="3937982"/>
            <a:ext cx="5204416" cy="232086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a:solidFill>
                  <a:srgbClr val="0070C0"/>
                </a:solidFill>
                <a:cs typeface="Calibri" panose="020F0502020204030204" pitchFamily="34" charset="0"/>
                <a:sym typeface="Wingdings" panose="05000000000000000000" pitchFamily="2" charset="2"/>
              </a:rPr>
              <a:t>for the covalent species:</a:t>
            </a:r>
          </a:p>
          <a:p>
            <a:pPr marL="0" indent="0">
              <a:buNone/>
            </a:pPr>
            <a:r>
              <a:rPr lang="en-GB" b="1" cap="none" dirty="0">
                <a:cs typeface="Calibri" panose="020F0502020204030204" pitchFamily="34" charset="0"/>
                <a:sym typeface="Wingdings" panose="05000000000000000000" pitchFamily="2" charset="2"/>
              </a:rPr>
              <a:t>	CH</a:t>
            </a:r>
            <a:r>
              <a:rPr lang="en-GB" b="1" cap="none" baseline="-25000" dirty="0">
                <a:cs typeface="Calibri" panose="020F0502020204030204" pitchFamily="34" charset="0"/>
                <a:sym typeface="Wingdings" panose="05000000000000000000" pitchFamily="2" charset="2"/>
              </a:rPr>
              <a:t>3</a:t>
            </a:r>
            <a:r>
              <a:rPr lang="en-GB" b="1" cap="none" dirty="0">
                <a:cs typeface="Calibri" panose="020F0502020204030204" pitchFamily="34" charset="0"/>
                <a:sym typeface="Wingdings" panose="05000000000000000000" pitchFamily="2" charset="2"/>
              </a:rPr>
              <a:t>C</a:t>
            </a:r>
            <a:r>
              <a:rPr lang="en-GB" b="1" cap="none" dirty="0">
                <a:solidFill>
                  <a:srgbClr val="0000FF"/>
                </a:solidFill>
                <a:cs typeface="Calibri" panose="020F0502020204030204" pitchFamily="34" charset="0"/>
                <a:sym typeface="Wingdings" panose="05000000000000000000" pitchFamily="2" charset="2"/>
              </a:rPr>
              <a:t>H</a:t>
            </a:r>
            <a:r>
              <a:rPr lang="en-GB" b="1" cap="none" baseline="-25000" dirty="0">
                <a:solidFill>
                  <a:srgbClr val="0000FF"/>
                </a:solidFill>
                <a:cs typeface="Calibri" panose="020F0502020204030204" pitchFamily="34" charset="0"/>
                <a:sym typeface="Wingdings" panose="05000000000000000000" pitchFamily="2" charset="2"/>
              </a:rPr>
              <a:t>2</a:t>
            </a:r>
            <a:r>
              <a:rPr lang="en-GB" b="1" cap="none" dirty="0">
                <a:cs typeface="Calibri" panose="020F0502020204030204" pitchFamily="34" charset="0"/>
                <a:sym typeface="Wingdings" panose="05000000000000000000" pitchFamily="2" charset="2"/>
              </a:rPr>
              <a:t>OH    </a:t>
            </a:r>
            <a:r>
              <a:rPr lang="en-GB" cap="none" dirty="0">
                <a:cs typeface="Calibri" panose="020F0502020204030204" pitchFamily="34" charset="0"/>
                <a:sym typeface="Wingdings" panose="05000000000000000000" pitchFamily="2" charset="2"/>
              </a:rPr>
              <a:t></a:t>
            </a:r>
            <a:r>
              <a:rPr lang="en-GB" b="1" cap="none" dirty="0">
                <a:cs typeface="Calibri" panose="020F0502020204030204" pitchFamily="34" charset="0"/>
                <a:sym typeface="Wingdings" panose="05000000000000000000" pitchFamily="2" charset="2"/>
              </a:rPr>
              <a:t>    CH</a:t>
            </a:r>
            <a:r>
              <a:rPr lang="en-GB" b="1" cap="none" baseline="-25000" dirty="0">
                <a:cs typeface="Calibri" panose="020F0502020204030204" pitchFamily="34" charset="0"/>
                <a:sym typeface="Wingdings" panose="05000000000000000000" pitchFamily="2" charset="2"/>
              </a:rPr>
              <a:t>3</a:t>
            </a:r>
            <a:r>
              <a:rPr lang="en-GB" b="1" cap="none" dirty="0">
                <a:cs typeface="Calibri" panose="020F0502020204030204" pitchFamily="34" charset="0"/>
                <a:sym typeface="Wingdings" panose="05000000000000000000" pitchFamily="2" charset="2"/>
              </a:rPr>
              <a:t>C</a:t>
            </a:r>
            <a:r>
              <a:rPr lang="en-GB" b="1" cap="none" dirty="0">
                <a:solidFill>
                  <a:srgbClr val="0000FF"/>
                </a:solidFill>
                <a:cs typeface="Calibri" panose="020F0502020204030204" pitchFamily="34" charset="0"/>
                <a:sym typeface="Wingdings" panose="05000000000000000000" pitchFamily="2" charset="2"/>
              </a:rPr>
              <a:t>H</a:t>
            </a:r>
            <a:r>
              <a:rPr lang="en-GB" b="1" cap="none" dirty="0">
                <a:cs typeface="Calibri" panose="020F0502020204030204" pitchFamily="34" charset="0"/>
                <a:sym typeface="Wingdings" panose="05000000000000000000" pitchFamily="2" charset="2"/>
              </a:rPr>
              <a:t>O</a:t>
            </a:r>
          </a:p>
          <a:p>
            <a:pPr marL="0" indent="0">
              <a:buFont typeface="Arial" panose="020B0604020202020204" pitchFamily="34" charset="0"/>
              <a:buNone/>
            </a:pPr>
            <a:r>
              <a:rPr lang="en-GB" b="1" cap="none" dirty="0">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ethanol	  	acetaldehyde                                                              		                 (ethanal)</a:t>
            </a:r>
            <a:endParaRPr lang="en-GB" cap="none" dirty="0">
              <a:cs typeface="Calibri" panose="020F0502020204030204" pitchFamily="34" charset="0"/>
            </a:endParaRPr>
          </a:p>
          <a:p>
            <a:endParaRPr lang="en-GB" cap="none" dirty="0"/>
          </a:p>
        </p:txBody>
      </p:sp>
    </p:spTree>
    <p:extLst>
      <p:ext uri="{BB962C8B-B14F-4D97-AF65-F5344CB8AC3E}">
        <p14:creationId xmlns:p14="http://schemas.microsoft.com/office/powerpoint/2010/main" val="901806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1302DA-AF40-44B7-8362-9D4E9E12AA73}"/>
              </a:ext>
            </a:extLst>
          </p:cNvPr>
          <p:cNvSpPr>
            <a:spLocks noGrp="1"/>
          </p:cNvSpPr>
          <p:nvPr>
            <p:ph type="title"/>
          </p:nvPr>
        </p:nvSpPr>
        <p:spPr>
          <a:xfrm>
            <a:off x="877262" y="-17228"/>
            <a:ext cx="10364451" cy="902132"/>
          </a:xfrm>
        </p:spPr>
        <p:txBody>
          <a:bodyPr/>
          <a:lstStyle/>
          <a:p>
            <a:r>
              <a:rPr lang="en-GB" dirty="0"/>
              <a:t>ASSIGNING OXIDATION NUMBERS</a:t>
            </a:r>
          </a:p>
        </p:txBody>
      </p:sp>
      <p:sp>
        <p:nvSpPr>
          <p:cNvPr id="6" name="Content Placeholder 5">
            <a:extLst>
              <a:ext uri="{FF2B5EF4-FFF2-40B4-BE49-F238E27FC236}">
                <a16:creationId xmlns:a16="http://schemas.microsoft.com/office/drawing/2014/main" id="{53DF500B-D08F-4281-84D5-9B701BC8F038}"/>
              </a:ext>
            </a:extLst>
          </p:cNvPr>
          <p:cNvSpPr>
            <a:spLocks noGrp="1"/>
          </p:cNvSpPr>
          <p:nvPr>
            <p:ph sz="quarter" idx="13"/>
          </p:nvPr>
        </p:nvSpPr>
        <p:spPr>
          <a:xfrm>
            <a:off x="471591" y="720993"/>
            <a:ext cx="10363826" cy="3424107"/>
          </a:xfrm>
        </p:spPr>
        <p:txBody>
          <a:bodyPr>
            <a:noAutofit/>
          </a:bodyPr>
          <a:lstStyle/>
          <a:p>
            <a:pPr marL="342900" indent="-342900">
              <a:lnSpc>
                <a:spcPct val="150000"/>
              </a:lnSpc>
              <a:spcBef>
                <a:spcPts val="0"/>
              </a:spcBef>
              <a:buAutoNum type="arabicPeriod"/>
            </a:pPr>
            <a:r>
              <a:rPr lang="en-GB" b="1" cap="none" dirty="0">
                <a:solidFill>
                  <a:srgbClr val="002060"/>
                </a:solidFill>
                <a:cs typeface="Calibri" panose="020F0502020204030204" pitchFamily="34" charset="0"/>
              </a:rPr>
              <a:t>metal cations</a:t>
            </a:r>
            <a:r>
              <a:rPr lang="en-GB" cap="none" dirty="0">
                <a:cs typeface="Calibri" panose="020F0502020204030204" pitchFamily="34" charset="0"/>
              </a:rPr>
              <a:t>: oxidation number = </a:t>
            </a:r>
            <a:r>
              <a:rPr lang="en-GB" cap="none" dirty="0">
                <a:solidFill>
                  <a:srgbClr val="00B050"/>
                </a:solidFill>
                <a:cs typeface="Calibri" panose="020F0502020204030204" pitchFamily="34" charset="0"/>
              </a:rPr>
              <a:t>charge on the cation</a:t>
            </a:r>
          </a:p>
          <a:p>
            <a:pPr marL="0" indent="0">
              <a:lnSpc>
                <a:spcPct val="150000"/>
              </a:lnSpc>
              <a:spcBef>
                <a:spcPts val="0"/>
              </a:spcBef>
              <a:buNone/>
            </a:pPr>
            <a:r>
              <a:rPr lang="en-GB" b="1" cap="none" dirty="0">
                <a:solidFill>
                  <a:srgbClr val="002060"/>
                </a:solidFill>
                <a:cs typeface="Calibri" panose="020F0502020204030204" pitchFamily="34" charset="0"/>
              </a:rPr>
              <a:t>	group 1 metals      </a:t>
            </a:r>
            <a:r>
              <a:rPr lang="en-GB" b="1" cap="none" dirty="0">
                <a:solidFill>
                  <a:srgbClr val="00B050"/>
                </a:solidFill>
                <a:cs typeface="Calibri" panose="020F0502020204030204" pitchFamily="34" charset="0"/>
              </a:rPr>
              <a:t>+1	</a:t>
            </a:r>
            <a:r>
              <a:rPr lang="en-GB" cap="none" dirty="0">
                <a:cs typeface="Calibri" panose="020F0502020204030204" pitchFamily="34" charset="0"/>
              </a:rPr>
              <a:t>(Na, K, …)</a:t>
            </a:r>
            <a:endParaRPr lang="en-GB" b="1" cap="none" dirty="0">
              <a:solidFill>
                <a:srgbClr val="00B050"/>
              </a:solidFill>
              <a:cs typeface="Calibri" panose="020F0502020204030204" pitchFamily="34" charset="0"/>
            </a:endParaRPr>
          </a:p>
          <a:p>
            <a:pPr marL="0" indent="0">
              <a:lnSpc>
                <a:spcPct val="150000"/>
              </a:lnSpc>
              <a:spcBef>
                <a:spcPts val="0"/>
              </a:spcBef>
              <a:buNone/>
            </a:pPr>
            <a:r>
              <a:rPr lang="en-GB" b="1" cap="none" dirty="0">
                <a:solidFill>
                  <a:srgbClr val="002060"/>
                </a:solidFill>
                <a:cs typeface="Calibri" panose="020F0502020204030204" pitchFamily="34" charset="0"/>
              </a:rPr>
              <a:t>	group 2 metals      </a:t>
            </a:r>
            <a:r>
              <a:rPr lang="en-GB" b="1" cap="none" dirty="0">
                <a:solidFill>
                  <a:srgbClr val="00B050"/>
                </a:solidFill>
                <a:cs typeface="Calibri" panose="020F0502020204030204" pitchFamily="34" charset="0"/>
              </a:rPr>
              <a:t>+2	</a:t>
            </a:r>
            <a:r>
              <a:rPr lang="en-GB" cap="none" dirty="0">
                <a:cs typeface="Calibri" panose="020F0502020204030204" pitchFamily="34" charset="0"/>
              </a:rPr>
              <a:t>(Mg, Ca, …)</a:t>
            </a:r>
            <a:endParaRPr lang="en-GB" b="1" cap="none" dirty="0">
              <a:solidFill>
                <a:srgbClr val="00B050"/>
              </a:solidFill>
              <a:cs typeface="Calibri" panose="020F0502020204030204" pitchFamily="34" charset="0"/>
            </a:endParaRPr>
          </a:p>
          <a:p>
            <a:pPr marL="0" indent="0">
              <a:lnSpc>
                <a:spcPct val="150000"/>
              </a:lnSpc>
              <a:spcBef>
                <a:spcPts val="0"/>
              </a:spcBef>
              <a:buNone/>
            </a:pPr>
            <a:r>
              <a:rPr lang="en-GB" b="1" cap="none" dirty="0">
                <a:solidFill>
                  <a:srgbClr val="002060"/>
                </a:solidFill>
                <a:cs typeface="Calibri" panose="020F0502020204030204" pitchFamily="34" charset="0"/>
              </a:rPr>
              <a:t>	group 3 metals      </a:t>
            </a:r>
            <a:r>
              <a:rPr lang="en-GB" b="1" cap="none" dirty="0">
                <a:solidFill>
                  <a:srgbClr val="00B050"/>
                </a:solidFill>
                <a:cs typeface="Calibri" panose="020F0502020204030204" pitchFamily="34" charset="0"/>
              </a:rPr>
              <a:t>+3</a:t>
            </a:r>
            <a:r>
              <a:rPr lang="en-GB" cap="none" dirty="0">
                <a:cs typeface="Calibri" panose="020F0502020204030204" pitchFamily="34" charset="0"/>
              </a:rPr>
              <a:t> 	(Al, Ga), etc</a:t>
            </a:r>
          </a:p>
          <a:p>
            <a:pPr marL="0" indent="0">
              <a:lnSpc>
                <a:spcPct val="150000"/>
              </a:lnSpc>
              <a:spcBef>
                <a:spcPts val="0"/>
              </a:spcBef>
              <a:buNone/>
            </a:pPr>
            <a:r>
              <a:rPr lang="en-GB" cap="none" dirty="0">
                <a:cs typeface="Calibri" panose="020F0502020204030204" pitchFamily="34" charset="0"/>
              </a:rPr>
              <a:t>2.   </a:t>
            </a:r>
            <a:r>
              <a:rPr lang="en-GB" b="1" cap="none" dirty="0">
                <a:solidFill>
                  <a:srgbClr val="C00000"/>
                </a:solidFill>
                <a:cs typeface="Calibri" panose="020F0502020204030204" pitchFamily="34" charset="0"/>
              </a:rPr>
              <a:t>F</a:t>
            </a:r>
            <a:r>
              <a:rPr lang="en-GB" cap="none" dirty="0">
                <a:cs typeface="Calibri" panose="020F0502020204030204" pitchFamily="34" charset="0"/>
              </a:rPr>
              <a:t> 	</a:t>
            </a:r>
            <a:r>
              <a:rPr lang="en-GB" b="1" cap="none" dirty="0">
                <a:solidFill>
                  <a:srgbClr val="00B050"/>
                </a:solidFill>
                <a:cs typeface="Calibri" panose="020F0502020204030204" pitchFamily="34" charset="0"/>
              </a:rPr>
              <a:t>-1</a:t>
            </a:r>
            <a:r>
              <a:rPr lang="en-GB" cap="none" dirty="0">
                <a:cs typeface="Calibri" panose="020F0502020204030204" pitchFamily="34" charset="0"/>
              </a:rPr>
              <a:t> 	(always), </a:t>
            </a:r>
            <a:r>
              <a:rPr lang="en-GB" b="1" cap="none" dirty="0">
                <a:solidFill>
                  <a:srgbClr val="C00000"/>
                </a:solidFill>
                <a:cs typeface="Calibri" panose="020F0502020204030204" pitchFamily="34" charset="0"/>
              </a:rPr>
              <a:t>halogens</a:t>
            </a:r>
            <a:r>
              <a:rPr lang="en-GB" cap="none" dirty="0">
                <a:cs typeface="Calibri" panose="020F0502020204030204" pitchFamily="34" charset="0"/>
              </a:rPr>
              <a:t>      </a:t>
            </a:r>
            <a:r>
              <a:rPr lang="en-GB" b="1" cap="none" dirty="0">
                <a:solidFill>
                  <a:srgbClr val="00B050"/>
                </a:solidFill>
                <a:cs typeface="Calibri" panose="020F0502020204030204" pitchFamily="34" charset="0"/>
              </a:rPr>
              <a:t>-1 </a:t>
            </a:r>
            <a:r>
              <a:rPr lang="en-GB" cap="none" dirty="0">
                <a:cs typeface="Calibri" panose="020F0502020204030204" pitchFamily="34" charset="0"/>
              </a:rPr>
              <a:t>(unless combined with oxygen)</a:t>
            </a:r>
          </a:p>
          <a:p>
            <a:pPr marL="0" indent="0">
              <a:lnSpc>
                <a:spcPct val="150000"/>
              </a:lnSpc>
              <a:spcBef>
                <a:spcPts val="0"/>
              </a:spcBef>
              <a:buNone/>
            </a:pPr>
            <a:r>
              <a:rPr lang="en-GB" cap="none" dirty="0">
                <a:cs typeface="Calibri" panose="020F0502020204030204" pitchFamily="34" charset="0"/>
              </a:rPr>
              <a:t>3.   </a:t>
            </a:r>
            <a:r>
              <a:rPr lang="en-GB" b="1" cap="none" dirty="0">
                <a:solidFill>
                  <a:srgbClr val="002060"/>
                </a:solidFill>
                <a:cs typeface="Calibri" panose="020F0502020204030204" pitchFamily="34" charset="0"/>
              </a:rPr>
              <a:t>H</a:t>
            </a:r>
            <a:r>
              <a:rPr lang="en-GB" cap="none" dirty="0">
                <a:cs typeface="Calibri" panose="020F0502020204030204" pitchFamily="34" charset="0"/>
              </a:rPr>
              <a:t> 	</a:t>
            </a:r>
            <a:r>
              <a:rPr lang="en-GB" b="1" cap="none" dirty="0">
                <a:solidFill>
                  <a:srgbClr val="00B050"/>
                </a:solidFill>
                <a:cs typeface="Calibri" panose="020F0502020204030204" pitchFamily="34" charset="0"/>
              </a:rPr>
              <a:t>+1</a:t>
            </a:r>
            <a:r>
              <a:rPr lang="en-GB" cap="none" dirty="0">
                <a:cs typeface="Calibri" panose="020F0502020204030204" pitchFamily="34" charset="0"/>
              </a:rPr>
              <a:t> 	(except metal hydrides, -1)</a:t>
            </a:r>
          </a:p>
          <a:p>
            <a:pPr marL="457200" indent="-457200">
              <a:lnSpc>
                <a:spcPct val="150000"/>
              </a:lnSpc>
              <a:spcBef>
                <a:spcPts val="0"/>
              </a:spcBef>
              <a:buAutoNum type="arabicPeriod" startAt="4"/>
            </a:pPr>
            <a:r>
              <a:rPr lang="en-GB" b="1" cap="none" dirty="0">
                <a:solidFill>
                  <a:srgbClr val="C00000"/>
                </a:solidFill>
                <a:cs typeface="Calibri" panose="020F0502020204030204" pitchFamily="34" charset="0"/>
              </a:rPr>
              <a:t>O</a:t>
            </a:r>
            <a:r>
              <a:rPr lang="en-GB" cap="none" dirty="0">
                <a:cs typeface="Calibri" panose="020F0502020204030204" pitchFamily="34" charset="0"/>
              </a:rPr>
              <a:t> 	</a:t>
            </a:r>
            <a:r>
              <a:rPr lang="en-GB" b="1" cap="none" dirty="0">
                <a:solidFill>
                  <a:srgbClr val="00B050"/>
                </a:solidFill>
                <a:cs typeface="Calibri" panose="020F0502020204030204" pitchFamily="34" charset="0"/>
              </a:rPr>
              <a:t>-2	</a:t>
            </a:r>
            <a:r>
              <a:rPr lang="en-GB" cap="none" dirty="0">
                <a:cs typeface="Calibri" panose="020F0502020204030204" pitchFamily="34" charset="0"/>
              </a:rPr>
              <a:t>(except O</a:t>
            </a:r>
            <a:r>
              <a:rPr lang="en-GB" cap="none" baseline="-25000" dirty="0">
                <a:cs typeface="Calibri" panose="020F0502020204030204" pitchFamily="34" charset="0"/>
              </a:rPr>
              <a:t>2</a:t>
            </a:r>
            <a:r>
              <a:rPr lang="en-GB" cap="none" baseline="30000" dirty="0">
                <a:cs typeface="Calibri" panose="020F0502020204030204" pitchFamily="34" charset="0"/>
              </a:rPr>
              <a:t>2-</a:t>
            </a:r>
            <a:r>
              <a:rPr lang="en-GB" cap="none" dirty="0">
                <a:cs typeface="Calibri" panose="020F0502020204030204" pitchFamily="34" charset="0"/>
              </a:rPr>
              <a:t> - superoxide, O</a:t>
            </a:r>
            <a:r>
              <a:rPr lang="en-GB" cap="none" baseline="-25000" dirty="0">
                <a:cs typeface="Calibri" panose="020F0502020204030204" pitchFamily="34" charset="0"/>
              </a:rPr>
              <a:t>2</a:t>
            </a:r>
            <a:r>
              <a:rPr lang="en-GB" cap="none" baseline="30000" dirty="0">
                <a:cs typeface="Calibri" panose="020F0502020204030204" pitchFamily="34" charset="0"/>
              </a:rPr>
              <a:t>-</a:t>
            </a:r>
            <a:r>
              <a:rPr lang="en-GB" cap="none" dirty="0">
                <a:cs typeface="Calibri" panose="020F0502020204030204" pitchFamily="34" charset="0"/>
              </a:rPr>
              <a:t> - peroxide) </a:t>
            </a:r>
          </a:p>
          <a:p>
            <a:pPr marL="0" indent="0">
              <a:lnSpc>
                <a:spcPct val="150000"/>
              </a:lnSpc>
              <a:spcBef>
                <a:spcPts val="0"/>
              </a:spcBef>
              <a:buNone/>
            </a:pPr>
            <a:endParaRPr lang="en-GB" cap="none" dirty="0">
              <a:cs typeface="Calibri" panose="020F0502020204030204" pitchFamily="34" charset="0"/>
            </a:endParaRPr>
          </a:p>
          <a:p>
            <a:pPr>
              <a:lnSpc>
                <a:spcPct val="150000"/>
              </a:lnSpc>
              <a:spcBef>
                <a:spcPts val="0"/>
              </a:spcBef>
            </a:pPr>
            <a:r>
              <a:rPr lang="en-GB" cap="none" dirty="0">
                <a:cs typeface="Calibri" panose="020F0502020204030204" pitchFamily="34" charset="0"/>
              </a:rPr>
              <a:t>the </a:t>
            </a:r>
            <a:r>
              <a:rPr lang="en-GB" cap="none" dirty="0">
                <a:solidFill>
                  <a:srgbClr val="00B050"/>
                </a:solidFill>
                <a:cs typeface="Calibri" panose="020F0502020204030204" pitchFamily="34" charset="0"/>
              </a:rPr>
              <a:t>oxidation number (state) </a:t>
            </a:r>
            <a:r>
              <a:rPr lang="en-GB" cap="none" dirty="0">
                <a:cs typeface="Calibri" panose="020F0502020204030204" pitchFamily="34" charset="0"/>
              </a:rPr>
              <a:t>of atoms in a </a:t>
            </a:r>
            <a:r>
              <a:rPr lang="en-GB" b="1" cap="none" dirty="0">
                <a:cs typeface="Calibri" panose="020F0502020204030204" pitchFamily="34" charset="0"/>
              </a:rPr>
              <a:t>pure element </a:t>
            </a:r>
            <a:r>
              <a:rPr lang="en-GB" cap="none" dirty="0">
                <a:cs typeface="Calibri" panose="020F0502020204030204" pitchFamily="34" charset="0"/>
              </a:rPr>
              <a:t>is </a:t>
            </a:r>
            <a:r>
              <a:rPr lang="en-GB" b="1" cap="none" dirty="0">
                <a:cs typeface="Calibri" panose="020F0502020204030204" pitchFamily="34" charset="0"/>
              </a:rPr>
              <a:t>zero</a:t>
            </a:r>
          </a:p>
          <a:p>
            <a:pPr>
              <a:lnSpc>
                <a:spcPct val="150000"/>
              </a:lnSpc>
              <a:spcBef>
                <a:spcPts val="0"/>
              </a:spcBef>
            </a:pPr>
            <a:r>
              <a:rPr lang="en-GB" cap="none" dirty="0">
                <a:cs typeface="Calibri" panose="020F0502020204030204" pitchFamily="34" charset="0"/>
              </a:rPr>
              <a:t>in an </a:t>
            </a:r>
            <a:r>
              <a:rPr lang="en-GB" b="1" cap="none" dirty="0">
                <a:cs typeface="Calibri" panose="020F0502020204030204" pitchFamily="34" charset="0"/>
              </a:rPr>
              <a:t>uncharged compound</a:t>
            </a:r>
            <a:r>
              <a:rPr lang="en-GB" cap="none" dirty="0">
                <a:cs typeface="Calibri" panose="020F0502020204030204" pitchFamily="34" charset="0"/>
              </a:rPr>
              <a:t>, the sum of all the </a:t>
            </a:r>
            <a:r>
              <a:rPr lang="en-GB" cap="none" dirty="0">
                <a:solidFill>
                  <a:srgbClr val="00B050"/>
                </a:solidFill>
                <a:cs typeface="Calibri" panose="020F0502020204030204" pitchFamily="34" charset="0"/>
              </a:rPr>
              <a:t>oxidation states </a:t>
            </a:r>
            <a:r>
              <a:rPr lang="en-GB" cap="none" dirty="0">
                <a:cs typeface="Calibri" panose="020F0502020204030204" pitchFamily="34" charset="0"/>
              </a:rPr>
              <a:t>is </a:t>
            </a:r>
            <a:r>
              <a:rPr lang="en-GB" b="1" cap="none" dirty="0">
                <a:cs typeface="Calibri" panose="020F0502020204030204" pitchFamily="34" charset="0"/>
              </a:rPr>
              <a:t>zero</a:t>
            </a:r>
          </a:p>
          <a:p>
            <a:pPr>
              <a:lnSpc>
                <a:spcPct val="150000"/>
              </a:lnSpc>
              <a:spcBef>
                <a:spcPts val="0"/>
              </a:spcBef>
            </a:pPr>
            <a:r>
              <a:rPr lang="en-GB" cap="none" dirty="0">
                <a:cs typeface="Calibri" panose="020F0502020204030204" pitchFamily="34" charset="0"/>
              </a:rPr>
              <a:t>for </a:t>
            </a:r>
            <a:r>
              <a:rPr lang="en-GB" b="1" cap="none" dirty="0">
                <a:cs typeface="Calibri" panose="020F0502020204030204" pitchFamily="34" charset="0"/>
              </a:rPr>
              <a:t>monoatomic ions </a:t>
            </a:r>
            <a:r>
              <a:rPr lang="en-GB" cap="none" dirty="0">
                <a:solidFill>
                  <a:srgbClr val="00B050"/>
                </a:solidFill>
                <a:cs typeface="Calibri" panose="020F0502020204030204" pitchFamily="34" charset="0"/>
              </a:rPr>
              <a:t>oxidation number </a:t>
            </a:r>
            <a:r>
              <a:rPr lang="en-GB" cap="none" dirty="0">
                <a:cs typeface="Calibri" panose="020F0502020204030204" pitchFamily="34" charset="0"/>
              </a:rPr>
              <a:t>= </a:t>
            </a:r>
            <a:r>
              <a:rPr lang="en-GB" cap="none" dirty="0">
                <a:solidFill>
                  <a:srgbClr val="00B050"/>
                </a:solidFill>
                <a:cs typeface="Calibri" panose="020F0502020204030204" pitchFamily="34" charset="0"/>
              </a:rPr>
              <a:t>charge </a:t>
            </a:r>
            <a:endParaRPr lang="en-GB" cap="none" dirty="0">
              <a:cs typeface="Calibri" panose="020F0502020204030204" pitchFamily="34" charset="0"/>
            </a:endParaRPr>
          </a:p>
          <a:p>
            <a:pPr marL="0" indent="0">
              <a:buNone/>
            </a:pPr>
            <a:endParaRPr lang="en-GB" cap="none" dirty="0"/>
          </a:p>
        </p:txBody>
      </p:sp>
    </p:spTree>
    <p:extLst>
      <p:ext uri="{BB962C8B-B14F-4D97-AF65-F5344CB8AC3E}">
        <p14:creationId xmlns:p14="http://schemas.microsoft.com/office/powerpoint/2010/main" val="4215995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7AAB4-894B-446B-BC48-FA98F905FC2C}"/>
              </a:ext>
            </a:extLst>
          </p:cNvPr>
          <p:cNvSpPr>
            <a:spLocks noGrp="1"/>
          </p:cNvSpPr>
          <p:nvPr>
            <p:ph type="title"/>
          </p:nvPr>
        </p:nvSpPr>
        <p:spPr>
          <a:xfrm>
            <a:off x="877262" y="0"/>
            <a:ext cx="10364451" cy="903767"/>
          </a:xfrm>
        </p:spPr>
        <p:txBody>
          <a:bodyPr/>
          <a:lstStyle/>
          <a:p>
            <a:r>
              <a:rPr lang="en-GB" dirty="0"/>
              <a:t>Redox reaction of ionic compounds</a:t>
            </a:r>
          </a:p>
        </p:txBody>
      </p:sp>
      <p:sp>
        <p:nvSpPr>
          <p:cNvPr id="4" name="Content Placeholder 6">
            <a:extLst>
              <a:ext uri="{FF2B5EF4-FFF2-40B4-BE49-F238E27FC236}">
                <a16:creationId xmlns:a16="http://schemas.microsoft.com/office/drawing/2014/main" id="{64D53C38-2EEC-42A6-8016-4897A7878953}"/>
              </a:ext>
            </a:extLst>
          </p:cNvPr>
          <p:cNvSpPr>
            <a:spLocks noGrp="1"/>
          </p:cNvSpPr>
          <p:nvPr>
            <p:ph sz="quarter" idx="13"/>
          </p:nvPr>
        </p:nvSpPr>
        <p:spPr>
          <a:xfrm>
            <a:off x="467832" y="733646"/>
            <a:ext cx="11621386" cy="6613452"/>
          </a:xfrm>
        </p:spPr>
        <p:txBody>
          <a:bodyPr>
            <a:noAutofit/>
          </a:bodyPr>
          <a:lstStyle/>
          <a:p>
            <a:pPr marL="0" indent="0">
              <a:buNone/>
            </a:pPr>
            <a:r>
              <a:rPr lang="en-GB" b="1" cap="none" dirty="0">
                <a:cs typeface="Calibri" panose="020F0502020204030204" pitchFamily="34" charset="0"/>
              </a:rPr>
              <a:t>		                        </a:t>
            </a:r>
            <a:r>
              <a:rPr lang="en-GB" sz="3200" b="1" cap="none" dirty="0">
                <a:cs typeface="Calibri" panose="020F0502020204030204" pitchFamily="34" charset="0"/>
              </a:rPr>
              <a:t>Na  +  Cl</a:t>
            </a:r>
            <a:r>
              <a:rPr lang="en-GB" sz="3200" b="1" cap="none" baseline="-25000" dirty="0">
                <a:cs typeface="Calibri" panose="020F0502020204030204" pitchFamily="34" charset="0"/>
              </a:rPr>
              <a:t>2</a:t>
            </a:r>
            <a:r>
              <a:rPr lang="en-GB" sz="3200" b="1" cap="none" dirty="0">
                <a:cs typeface="Calibri" panose="020F0502020204030204" pitchFamily="34" charset="0"/>
              </a:rPr>
              <a:t>   </a:t>
            </a:r>
            <a:r>
              <a:rPr lang="en-GB" sz="3200" b="1" cap="none" dirty="0">
                <a:cs typeface="Calibri" panose="020F0502020204030204" pitchFamily="34" charset="0"/>
                <a:sym typeface="Wingdings" panose="05000000000000000000" pitchFamily="2" charset="2"/>
              </a:rPr>
              <a:t>   NaCl</a:t>
            </a:r>
            <a:endParaRPr lang="en-GB" sz="3200" b="1" cap="none" dirty="0"/>
          </a:p>
          <a:p>
            <a:pPr marL="0" indent="0">
              <a:lnSpc>
                <a:spcPct val="150000"/>
              </a:lnSpc>
              <a:spcBef>
                <a:spcPts val="0"/>
              </a:spcBef>
              <a:buNone/>
            </a:pPr>
            <a:r>
              <a:rPr lang="en-GB" cap="none" dirty="0">
                <a:cs typeface="Calibri" panose="020F0502020204030204" pitchFamily="34" charset="0"/>
              </a:rPr>
              <a:t>1. Recognise the </a:t>
            </a:r>
            <a:r>
              <a:rPr lang="en-GB" cap="none" dirty="0">
                <a:solidFill>
                  <a:srgbClr val="FF0000"/>
                </a:solidFill>
                <a:cs typeface="Calibri" panose="020F0502020204030204" pitchFamily="34" charset="0"/>
              </a:rPr>
              <a:t>red</a:t>
            </a:r>
            <a:r>
              <a:rPr lang="en-GB" cap="none" dirty="0">
                <a:cs typeface="Calibri" panose="020F0502020204030204" pitchFamily="34" charset="0"/>
              </a:rPr>
              <a:t> and </a:t>
            </a:r>
            <a:r>
              <a:rPr lang="en-GB" cap="none" dirty="0">
                <a:solidFill>
                  <a:srgbClr val="0000FF"/>
                </a:solidFill>
                <a:cs typeface="Calibri" panose="020F0502020204030204" pitchFamily="34" charset="0"/>
              </a:rPr>
              <a:t>ox</a:t>
            </a:r>
            <a:r>
              <a:rPr lang="en-GB" cap="none" dirty="0">
                <a:cs typeface="Calibri" panose="020F0502020204030204" pitchFamily="34" charset="0"/>
              </a:rPr>
              <a:t> processes (can be done by the analysis of oxidation states (</a:t>
            </a:r>
            <a:r>
              <a:rPr lang="en-GB" cap="none" dirty="0">
                <a:solidFill>
                  <a:srgbClr val="00CC00"/>
                </a:solidFill>
                <a:cs typeface="Calibri" panose="020F0502020204030204" pitchFamily="34" charset="0"/>
              </a:rPr>
              <a:t>charges</a:t>
            </a:r>
            <a:r>
              <a:rPr lang="en-GB" cap="none" dirty="0">
                <a:cs typeface="Calibri" panose="020F0502020204030204" pitchFamily="34" charset="0"/>
              </a:rPr>
              <a:t>)) </a:t>
            </a:r>
            <a:endParaRPr lang="en-GB" cap="none" baseline="30000" dirty="0">
              <a:cs typeface="Calibri" panose="020F0502020204030204" pitchFamily="34" charset="0"/>
            </a:endParaRPr>
          </a:p>
          <a:p>
            <a:pPr marL="0" indent="0">
              <a:lnSpc>
                <a:spcPct val="150000"/>
              </a:lnSpc>
              <a:spcBef>
                <a:spcPts val="0"/>
              </a:spcBef>
              <a:buNone/>
            </a:pPr>
            <a:r>
              <a:rPr lang="en-GB" i="1" cap="none" dirty="0">
                <a:cs typeface="Calibri" panose="020F0502020204030204" pitchFamily="34" charset="0"/>
              </a:rPr>
              <a:t>	</a:t>
            </a:r>
          </a:p>
          <a:p>
            <a:pPr marL="0" indent="0">
              <a:lnSpc>
                <a:spcPct val="150000"/>
              </a:lnSpc>
              <a:spcBef>
                <a:spcPts val="0"/>
              </a:spcBef>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pPr marL="0" indent="0">
              <a:lnSpc>
                <a:spcPct val="150000"/>
              </a:lnSpc>
              <a:spcBef>
                <a:spcPts val="0"/>
              </a:spcBef>
              <a:buNone/>
            </a:pPr>
            <a:endParaRPr lang="en-GB" cap="none" dirty="0">
              <a:solidFill>
                <a:srgbClr val="0000FF"/>
              </a:solidFill>
              <a:cs typeface="Calibri" panose="020F0502020204030204" pitchFamily="34" charset="0"/>
            </a:endParaRPr>
          </a:p>
          <a:p>
            <a:pPr marL="0" indent="0">
              <a:lnSpc>
                <a:spcPct val="150000"/>
              </a:lnSpc>
              <a:spcBef>
                <a:spcPts val="0"/>
              </a:spcBef>
              <a:buNone/>
            </a:pPr>
            <a:endParaRPr lang="en-GB" cap="none" dirty="0">
              <a:solidFill>
                <a:srgbClr val="0000FF"/>
              </a:solidFill>
              <a:cs typeface="Calibri" panose="020F0502020204030204" pitchFamily="34" charset="0"/>
            </a:endParaRPr>
          </a:p>
          <a:p>
            <a:pPr marL="0" indent="0">
              <a:lnSpc>
                <a:spcPct val="150000"/>
              </a:lnSpc>
              <a:spcBef>
                <a:spcPts val="0"/>
              </a:spcBef>
              <a:buNone/>
            </a:pPr>
            <a:r>
              <a:rPr lang="en-GB" cap="none" dirty="0">
                <a:cs typeface="Calibri" panose="020F0502020204030204" pitchFamily="34" charset="0"/>
              </a:rPr>
              <a:t>2. Balance the atoms and charges: conservation of </a:t>
            </a:r>
            <a:r>
              <a:rPr lang="en-GB" b="1" cap="none" dirty="0">
                <a:solidFill>
                  <a:srgbClr val="7030A0"/>
                </a:solidFill>
                <a:cs typeface="Calibri" panose="020F0502020204030204" pitchFamily="34" charset="0"/>
              </a:rPr>
              <a:t>mass</a:t>
            </a:r>
            <a:r>
              <a:rPr lang="en-GB" cap="none" dirty="0">
                <a:solidFill>
                  <a:srgbClr val="0070C0"/>
                </a:solidFill>
                <a:cs typeface="Calibri" panose="020F0502020204030204" pitchFamily="34" charset="0"/>
              </a:rPr>
              <a:t> </a:t>
            </a:r>
            <a:r>
              <a:rPr lang="en-GB" cap="none" dirty="0">
                <a:cs typeface="Calibri" panose="020F0502020204030204" pitchFamily="34" charset="0"/>
              </a:rPr>
              <a:t>and </a:t>
            </a:r>
            <a:r>
              <a:rPr lang="en-GB" b="1" cap="none" dirty="0">
                <a:solidFill>
                  <a:srgbClr val="00B050"/>
                </a:solidFill>
                <a:cs typeface="Calibri" panose="020F0502020204030204" pitchFamily="34" charset="0"/>
              </a:rPr>
              <a:t>charges: </a:t>
            </a:r>
          </a:p>
          <a:p>
            <a:pPr marL="0" indent="0">
              <a:lnSpc>
                <a:spcPct val="150000"/>
              </a:lnSpc>
              <a:spcBef>
                <a:spcPts val="0"/>
              </a:spcBef>
              <a:buNone/>
            </a:pPr>
            <a:endParaRPr lang="en-GB" b="1" cap="none" dirty="0">
              <a:solidFill>
                <a:srgbClr val="0000FF"/>
              </a:solidFill>
              <a:cs typeface="Calibri" panose="020F0502020204030204" pitchFamily="34" charset="0"/>
            </a:endParaRPr>
          </a:p>
          <a:p>
            <a:pPr marL="0" indent="0">
              <a:lnSpc>
                <a:spcPct val="150000"/>
              </a:lnSpc>
              <a:spcBef>
                <a:spcPts val="0"/>
              </a:spcBef>
              <a:buNone/>
            </a:pPr>
            <a:r>
              <a:rPr lang="en-GB" b="1" cap="none" dirty="0">
                <a:solidFill>
                  <a:srgbClr val="0000FF"/>
                </a:solidFill>
                <a:cs typeface="Calibri" panose="020F0502020204030204" pitchFamily="34" charset="0"/>
              </a:rPr>
              <a:t>	</a:t>
            </a:r>
            <a:endParaRPr lang="en-GB" sz="2400" b="1" cap="none" dirty="0">
              <a:solidFill>
                <a:srgbClr val="FF0000"/>
              </a:solidFill>
              <a:cs typeface="Calibri" panose="020F0502020204030204" pitchFamily="34" charset="0"/>
            </a:endParaRPr>
          </a:p>
          <a:p>
            <a:pPr marL="0" indent="0">
              <a:lnSpc>
                <a:spcPct val="150000"/>
              </a:lnSpc>
              <a:spcBef>
                <a:spcPts val="0"/>
              </a:spcBef>
              <a:buNone/>
            </a:pPr>
            <a:r>
              <a:rPr lang="en-GB" cap="none" dirty="0">
                <a:solidFill>
                  <a:srgbClr val="0000FF"/>
                </a:solidFill>
                <a:cs typeface="Calibri" panose="020F0502020204030204" pitchFamily="34" charset="0"/>
              </a:rPr>
              <a:t>		       </a:t>
            </a:r>
          </a:p>
          <a:p>
            <a:pPr marL="0" indent="0">
              <a:lnSpc>
                <a:spcPct val="150000"/>
              </a:lnSpc>
              <a:spcBef>
                <a:spcPts val="0"/>
              </a:spcBef>
              <a:buNone/>
            </a:pP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None/>
            </a:pPr>
            <a:r>
              <a:rPr lang="en-GB" b="1" cap="none" dirty="0">
                <a:solidFill>
                  <a:srgbClr val="0000FF"/>
                </a:solidFill>
                <a:cs typeface="Calibri" panose="020F0502020204030204" pitchFamily="34" charset="0"/>
              </a:rPr>
              <a:t>		</a:t>
            </a:r>
            <a:endParaRPr lang="en-GB" cap="none" dirty="0"/>
          </a:p>
        </p:txBody>
      </p:sp>
      <p:sp>
        <p:nvSpPr>
          <p:cNvPr id="5" name="TextBox 4">
            <a:extLst>
              <a:ext uri="{FF2B5EF4-FFF2-40B4-BE49-F238E27FC236}">
                <a16:creationId xmlns:a16="http://schemas.microsoft.com/office/drawing/2014/main" id="{314325CE-AFB5-4FBA-9A7A-4350F429455F}"/>
              </a:ext>
            </a:extLst>
          </p:cNvPr>
          <p:cNvSpPr txBox="1"/>
          <p:nvPr/>
        </p:nvSpPr>
        <p:spPr>
          <a:xfrm>
            <a:off x="2391282" y="2027759"/>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6" name="TextBox 5">
            <a:extLst>
              <a:ext uri="{FF2B5EF4-FFF2-40B4-BE49-F238E27FC236}">
                <a16:creationId xmlns:a16="http://schemas.microsoft.com/office/drawing/2014/main" id="{BE3A0134-EADA-48D3-9FC1-5D903A3ED1F7}"/>
              </a:ext>
            </a:extLst>
          </p:cNvPr>
          <p:cNvSpPr txBox="1"/>
          <p:nvPr/>
        </p:nvSpPr>
        <p:spPr>
          <a:xfrm>
            <a:off x="3422421" y="2027759"/>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7" name="TextBox 6">
            <a:extLst>
              <a:ext uri="{FF2B5EF4-FFF2-40B4-BE49-F238E27FC236}">
                <a16:creationId xmlns:a16="http://schemas.microsoft.com/office/drawing/2014/main" id="{C6DBF6C5-515D-42B0-B26E-957CE4F33891}"/>
              </a:ext>
            </a:extLst>
          </p:cNvPr>
          <p:cNvSpPr txBox="1"/>
          <p:nvPr/>
        </p:nvSpPr>
        <p:spPr>
          <a:xfrm>
            <a:off x="4575862" y="2027759"/>
            <a:ext cx="512523" cy="400110"/>
          </a:xfrm>
          <a:prstGeom prst="rect">
            <a:avLst/>
          </a:prstGeom>
          <a:noFill/>
        </p:spPr>
        <p:txBody>
          <a:bodyPr wrap="squar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8" name="TextBox 7">
            <a:extLst>
              <a:ext uri="{FF2B5EF4-FFF2-40B4-BE49-F238E27FC236}">
                <a16:creationId xmlns:a16="http://schemas.microsoft.com/office/drawing/2014/main" id="{5FB2A19A-0E40-4898-9FE7-7B31DBC194F0}"/>
              </a:ext>
            </a:extLst>
          </p:cNvPr>
          <p:cNvSpPr txBox="1"/>
          <p:nvPr/>
        </p:nvSpPr>
        <p:spPr>
          <a:xfrm>
            <a:off x="5862959" y="2027759"/>
            <a:ext cx="393056"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19" name="TextBox 18">
            <a:extLst>
              <a:ext uri="{FF2B5EF4-FFF2-40B4-BE49-F238E27FC236}">
                <a16:creationId xmlns:a16="http://schemas.microsoft.com/office/drawing/2014/main" id="{E484CEC9-58F3-4FE9-8155-55D514D96CBB}"/>
              </a:ext>
            </a:extLst>
          </p:cNvPr>
          <p:cNvSpPr txBox="1"/>
          <p:nvPr/>
        </p:nvSpPr>
        <p:spPr>
          <a:xfrm>
            <a:off x="1423549" y="2027759"/>
            <a:ext cx="1257300" cy="369332"/>
          </a:xfrm>
          <a:prstGeom prst="rect">
            <a:avLst/>
          </a:prstGeom>
          <a:noFill/>
        </p:spPr>
        <p:txBody>
          <a:bodyPr wrap="square">
            <a:spAutoFit/>
          </a:bodyPr>
          <a:lstStyle/>
          <a:p>
            <a:r>
              <a:rPr lang="en-GB" i="1" cap="none" dirty="0">
                <a:cs typeface="Calibri" panose="020F0502020204030204" pitchFamily="34" charset="0"/>
              </a:rPr>
              <a:t>charges:</a:t>
            </a:r>
            <a:endParaRPr lang="en-GB" dirty="0"/>
          </a:p>
        </p:txBody>
      </p:sp>
      <p:sp>
        <p:nvSpPr>
          <p:cNvPr id="21" name="Content Placeholder 6">
            <a:extLst>
              <a:ext uri="{FF2B5EF4-FFF2-40B4-BE49-F238E27FC236}">
                <a16:creationId xmlns:a16="http://schemas.microsoft.com/office/drawing/2014/main" id="{71BD4F26-C6BF-4B56-AE45-07001B7585FC}"/>
              </a:ext>
            </a:extLst>
          </p:cNvPr>
          <p:cNvSpPr txBox="1">
            <a:spLocks/>
          </p:cNvSpPr>
          <p:nvPr/>
        </p:nvSpPr>
        <p:spPr>
          <a:xfrm>
            <a:off x="751868" y="2782351"/>
            <a:ext cx="7219109" cy="123307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Na</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Na</a:t>
            </a:r>
            <a:r>
              <a:rPr lang="en-GB" cap="none" baseline="30000" dirty="0">
                <a:solidFill>
                  <a:srgbClr val="0000FF"/>
                </a:solidFill>
                <a:cs typeface="Calibri" panose="020F0502020204030204" pitchFamily="34" charset="0"/>
                <a:sym typeface="Wingdings" panose="05000000000000000000" pitchFamily="2" charset="2"/>
              </a:rPr>
              <a:t>+</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	</a:t>
            </a:r>
          </a:p>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rPr>
              <a:t>Cl</a:t>
            </a:r>
            <a:r>
              <a:rPr lang="en-GB" cap="none" baseline="-25000" dirty="0">
                <a:solidFill>
                  <a:srgbClr val="FF0000"/>
                </a:solidFill>
                <a:cs typeface="Calibri" panose="020F0502020204030204" pitchFamily="34" charset="0"/>
              </a:rPr>
              <a:t>2</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sym typeface="Wingdings" panose="05000000000000000000" pitchFamily="2" charset="2"/>
              </a:rPr>
              <a:t>Cl</a:t>
            </a:r>
            <a:r>
              <a:rPr lang="en-GB" cap="none" baseline="30000" dirty="0">
                <a:solidFill>
                  <a:srgbClr val="FF0000"/>
                </a:solidFill>
                <a:cs typeface="Calibri" panose="020F0502020204030204" pitchFamily="34" charset="0"/>
                <a:sym typeface="Wingdings" panose="05000000000000000000" pitchFamily="2" charset="2"/>
              </a:rPr>
              <a:t>-</a:t>
            </a:r>
            <a:r>
              <a:rPr lang="en-GB" cap="none" dirty="0">
                <a:cs typeface="Calibri" panose="020F0502020204030204" pitchFamily="34" charset="0"/>
                <a:sym typeface="Wingdings" panose="05000000000000000000" pitchFamily="2" charset="2"/>
              </a:rPr>
              <a:t> </a:t>
            </a:r>
            <a:endParaRPr lang="en-GB" cap="none" dirty="0">
              <a:solidFill>
                <a:srgbClr val="FF0000"/>
              </a:solidFill>
              <a:cs typeface="Calibri" panose="020F0502020204030204" pitchFamily="34" charset="0"/>
            </a:endParaRPr>
          </a:p>
          <a:p>
            <a:pPr marL="0" indent="0">
              <a:buNone/>
            </a:pPr>
            <a:endParaRPr lang="en-GB" cap="none" dirty="0"/>
          </a:p>
        </p:txBody>
      </p:sp>
      <p:grpSp>
        <p:nvGrpSpPr>
          <p:cNvPr id="23" name="Group 22">
            <a:extLst>
              <a:ext uri="{FF2B5EF4-FFF2-40B4-BE49-F238E27FC236}">
                <a16:creationId xmlns:a16="http://schemas.microsoft.com/office/drawing/2014/main" id="{CB0F08A2-4E79-41A0-90E9-6975FFAD583A}"/>
              </a:ext>
            </a:extLst>
          </p:cNvPr>
          <p:cNvGrpSpPr/>
          <p:nvPr/>
        </p:nvGrpSpPr>
        <p:grpSpPr>
          <a:xfrm>
            <a:off x="467832" y="4142419"/>
            <a:ext cx="6469693" cy="1531301"/>
            <a:chOff x="467832" y="4142419"/>
            <a:chExt cx="6469693" cy="1531301"/>
          </a:xfrm>
        </p:grpSpPr>
        <p:sp>
          <p:nvSpPr>
            <p:cNvPr id="9" name="TextBox 8">
              <a:extLst>
                <a:ext uri="{FF2B5EF4-FFF2-40B4-BE49-F238E27FC236}">
                  <a16:creationId xmlns:a16="http://schemas.microsoft.com/office/drawing/2014/main" id="{03550925-F846-4C55-8057-7A62D1621C3F}"/>
                </a:ext>
              </a:extLst>
            </p:cNvPr>
            <p:cNvSpPr txBox="1"/>
            <p:nvPr/>
          </p:nvSpPr>
          <p:spPr>
            <a:xfrm>
              <a:off x="2174051" y="4471984"/>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10" name="TextBox 9">
              <a:extLst>
                <a:ext uri="{FF2B5EF4-FFF2-40B4-BE49-F238E27FC236}">
                  <a16:creationId xmlns:a16="http://schemas.microsoft.com/office/drawing/2014/main" id="{C433AD08-70AF-4146-AB5B-0630CB0F116D}"/>
                </a:ext>
              </a:extLst>
            </p:cNvPr>
            <p:cNvSpPr txBox="1"/>
            <p:nvPr/>
          </p:nvSpPr>
          <p:spPr>
            <a:xfrm>
              <a:off x="3184415" y="4461703"/>
              <a:ext cx="314510"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0</a:t>
              </a:r>
            </a:p>
          </p:txBody>
        </p:sp>
        <p:sp>
          <p:nvSpPr>
            <p:cNvPr id="11" name="TextBox 10">
              <a:extLst>
                <a:ext uri="{FF2B5EF4-FFF2-40B4-BE49-F238E27FC236}">
                  <a16:creationId xmlns:a16="http://schemas.microsoft.com/office/drawing/2014/main" id="{25E0B404-1E1F-460D-A3CE-CB60BBBDE717}"/>
                </a:ext>
              </a:extLst>
            </p:cNvPr>
            <p:cNvSpPr txBox="1"/>
            <p:nvPr/>
          </p:nvSpPr>
          <p:spPr>
            <a:xfrm>
              <a:off x="4361423" y="4471984"/>
              <a:ext cx="512523" cy="400110"/>
            </a:xfrm>
            <a:prstGeom prst="rect">
              <a:avLst/>
            </a:prstGeom>
            <a:noFill/>
          </p:spPr>
          <p:txBody>
            <a:bodyPr wrap="squar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12" name="TextBox 11">
              <a:extLst>
                <a:ext uri="{FF2B5EF4-FFF2-40B4-BE49-F238E27FC236}">
                  <a16:creationId xmlns:a16="http://schemas.microsoft.com/office/drawing/2014/main" id="{93F50FA3-8217-4284-9D20-F31ADF906B20}"/>
                </a:ext>
              </a:extLst>
            </p:cNvPr>
            <p:cNvSpPr txBox="1"/>
            <p:nvPr/>
          </p:nvSpPr>
          <p:spPr>
            <a:xfrm>
              <a:off x="5621940" y="4501523"/>
              <a:ext cx="393056" cy="400110"/>
            </a:xfrm>
            <a:prstGeom prst="rect">
              <a:avLst/>
            </a:prstGeom>
            <a:noFill/>
          </p:spPr>
          <p:txBody>
            <a:bodyPr wrap="none" rtlCol="0">
              <a:spAutoFit/>
            </a:bodyPr>
            <a:lstStyle/>
            <a:p>
              <a:r>
                <a:rPr lang="en-GB" sz="2000" b="1" i="1" dirty="0">
                  <a:solidFill>
                    <a:srgbClr val="00CC00"/>
                  </a:solidFill>
                  <a:latin typeface="Calibri" panose="020F0502020204030204" pitchFamily="34" charset="0"/>
                  <a:cs typeface="Calibri" panose="020F0502020204030204" pitchFamily="34" charset="0"/>
                </a:rPr>
                <a:t>-1</a:t>
              </a:r>
            </a:p>
          </p:txBody>
        </p:sp>
        <p:sp>
          <p:nvSpPr>
            <p:cNvPr id="22" name="Content Placeholder 6">
              <a:extLst>
                <a:ext uri="{FF2B5EF4-FFF2-40B4-BE49-F238E27FC236}">
                  <a16:creationId xmlns:a16="http://schemas.microsoft.com/office/drawing/2014/main" id="{04271556-2531-4F17-9277-42860DBBEF8F}"/>
                </a:ext>
              </a:extLst>
            </p:cNvPr>
            <p:cNvSpPr txBox="1">
              <a:spLocks/>
            </p:cNvSpPr>
            <p:nvPr/>
          </p:nvSpPr>
          <p:spPr>
            <a:xfrm>
              <a:off x="467832" y="4142419"/>
              <a:ext cx="6469693" cy="153130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endParaRPr lang="en-GB" b="1" cap="none" dirty="0">
                <a:solidFill>
                  <a:srgbClr val="0000FF"/>
                </a:solidFill>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a:t>
              </a:r>
              <a:endParaRPr lang="en-GB" cap="none" dirty="0"/>
            </a:p>
          </p:txBody>
        </p:sp>
      </p:grpSp>
      <p:grpSp>
        <p:nvGrpSpPr>
          <p:cNvPr id="28" name="Group 27">
            <a:extLst>
              <a:ext uri="{FF2B5EF4-FFF2-40B4-BE49-F238E27FC236}">
                <a16:creationId xmlns:a16="http://schemas.microsoft.com/office/drawing/2014/main" id="{7601D636-2C18-4FF1-9631-66DF1E193206}"/>
              </a:ext>
            </a:extLst>
          </p:cNvPr>
          <p:cNvGrpSpPr/>
          <p:nvPr/>
        </p:nvGrpSpPr>
        <p:grpSpPr>
          <a:xfrm>
            <a:off x="495804" y="5105204"/>
            <a:ext cx="7891255" cy="1577606"/>
            <a:chOff x="3184415" y="8080744"/>
            <a:chExt cx="7891255" cy="1577606"/>
          </a:xfrm>
        </p:grpSpPr>
        <p:sp>
          <p:nvSpPr>
            <p:cNvPr id="24" name="Content Placeholder 6">
              <a:extLst>
                <a:ext uri="{FF2B5EF4-FFF2-40B4-BE49-F238E27FC236}">
                  <a16:creationId xmlns:a16="http://schemas.microsoft.com/office/drawing/2014/main" id="{D2901C16-E83E-479F-83D7-05E998E6D88F}"/>
                </a:ext>
              </a:extLst>
            </p:cNvPr>
            <p:cNvSpPr txBox="1">
              <a:spLocks/>
            </p:cNvSpPr>
            <p:nvPr/>
          </p:nvSpPr>
          <p:spPr>
            <a:xfrm>
              <a:off x="3184415" y="8080744"/>
              <a:ext cx="7891255" cy="1577606"/>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2 Na</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2</a:t>
              </a:r>
              <a:r>
                <a:rPr lang="en-GB" cap="none" dirty="0">
                  <a:cs typeface="Calibri" panose="020F0502020204030204" pitchFamily="34" charset="0"/>
                  <a:sym typeface="Wingdings" panose="05000000000000000000" pitchFamily="2" charset="2"/>
                </a:rPr>
                <a:t> </a:t>
              </a:r>
              <a:r>
                <a:rPr lang="en-GB" cap="none" dirty="0">
                  <a:solidFill>
                    <a:srgbClr val="0000FF"/>
                  </a:solidFill>
                  <a:cs typeface="Calibri" panose="020F0502020204030204" pitchFamily="34" charset="0"/>
                  <a:sym typeface="Wingdings" panose="05000000000000000000" pitchFamily="2" charset="2"/>
                </a:rPr>
                <a:t>Na</a:t>
              </a:r>
              <a:r>
                <a:rPr lang="en-GB" cap="none" baseline="30000" dirty="0">
                  <a:solidFill>
                    <a:srgbClr val="0000FF"/>
                  </a:solidFill>
                  <a:cs typeface="Calibri" panose="020F0502020204030204" pitchFamily="34" charset="0"/>
                  <a:sym typeface="Wingdings" panose="05000000000000000000" pitchFamily="2" charset="2"/>
                </a:rPr>
                <a:t>+</a:t>
              </a:r>
              <a:r>
                <a:rPr lang="en-GB" cap="none" dirty="0">
                  <a:solidFill>
                    <a:srgbClr val="0000FF"/>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a:t>
              </a:r>
              <a:r>
                <a:rPr lang="en-GB" cap="none" dirty="0">
                  <a:solidFill>
                    <a:srgbClr val="0000FF"/>
                  </a:solidFill>
                  <a:cs typeface="Calibri" panose="020F0502020204030204" pitchFamily="34" charset="0"/>
                  <a:sym typeface="Wingdings" panose="05000000000000000000" pitchFamily="2" charset="2"/>
                </a:rPr>
                <a:t> </a:t>
              </a:r>
              <a:r>
                <a:rPr lang="en-GB" b="1" cap="none" dirty="0">
                  <a:solidFill>
                    <a:srgbClr val="00B050"/>
                  </a:solidFill>
                  <a:cs typeface="Calibri" panose="020F0502020204030204" pitchFamily="34" charset="0"/>
                  <a:sym typeface="Wingdings" panose="05000000000000000000" pitchFamily="2" charset="2"/>
                </a:rPr>
                <a:t>2e</a:t>
              </a:r>
              <a:r>
                <a:rPr lang="en-GB" cap="none" dirty="0">
                  <a:solidFill>
                    <a:srgbClr val="00B050"/>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	</a:t>
              </a:r>
              <a:endParaRPr lang="en-GB" cap="none" dirty="0">
                <a:solidFill>
                  <a:srgbClr val="0000FF"/>
                </a:solidFill>
                <a:cs typeface="Calibri" panose="020F0502020204030204" pitchFamily="34" charset="0"/>
                <a:sym typeface="Wingdings" panose="05000000000000000000" pitchFamily="2" charset="2"/>
              </a:endParaRPr>
            </a:p>
            <a:p>
              <a:pPr marL="0" indent="0">
                <a:lnSpc>
                  <a:spcPct val="150000"/>
                </a:lnSpc>
                <a:spcBef>
                  <a:spcPts val="0"/>
                </a:spcBef>
                <a:buFont typeface="Arial" panose="020B0604020202020204" pitchFamily="34" charset="0"/>
                <a:buNone/>
              </a:pPr>
              <a:r>
                <a:rPr lang="en-GB" cap="none" dirty="0">
                  <a:solidFill>
                    <a:srgbClr val="FF0000"/>
                  </a:solidFill>
                  <a:cs typeface="Calibri" panose="020F0502020204030204" pitchFamily="34" charset="0"/>
                </a:rPr>
                <a:t>		   Cl</a:t>
              </a:r>
              <a:r>
                <a:rPr lang="en-GB" cap="none" baseline="-25000" dirty="0">
                  <a:solidFill>
                    <a:srgbClr val="FF0000"/>
                  </a:solidFill>
                  <a:cs typeface="Calibri" panose="020F0502020204030204" pitchFamily="34" charset="0"/>
                </a:rPr>
                <a:t>2</a:t>
              </a:r>
              <a:r>
                <a:rPr lang="en-GB" cap="none" dirty="0">
                  <a:solidFill>
                    <a:srgbClr val="FF0000"/>
                  </a:solidFill>
                  <a:cs typeface="Calibri" panose="020F0502020204030204" pitchFamily="34" charset="0"/>
                </a:rPr>
                <a:t> </a:t>
              </a:r>
              <a:r>
                <a:rPr lang="en-GB" cap="none" dirty="0">
                  <a:cs typeface="Calibri" panose="020F0502020204030204" pitchFamily="34" charset="0"/>
                </a:rPr>
                <a:t>  +  </a:t>
              </a:r>
              <a:r>
                <a:rPr lang="en-GB" b="1" cap="none" dirty="0">
                  <a:solidFill>
                    <a:srgbClr val="00B050"/>
                  </a:solidFill>
                  <a:cs typeface="Calibri" panose="020F0502020204030204" pitchFamily="34" charset="0"/>
                </a:rPr>
                <a:t>2e</a:t>
              </a:r>
              <a:r>
                <a:rPr lang="en-GB" cap="none" dirty="0">
                  <a:cs typeface="Calibri" panose="020F0502020204030204" pitchFamily="34" charset="0"/>
                </a:rPr>
                <a:t>  </a:t>
              </a:r>
              <a:r>
                <a:rPr lang="en-GB" cap="none" dirty="0">
                  <a:cs typeface="Calibri" panose="020F0502020204030204" pitchFamily="34" charset="0"/>
                  <a:sym typeface="Wingdings" panose="05000000000000000000" pitchFamily="2" charset="2"/>
                </a:rPr>
                <a:t>   </a:t>
              </a:r>
              <a:r>
                <a:rPr lang="en-GB" cap="none" dirty="0">
                  <a:solidFill>
                    <a:srgbClr val="FF0000"/>
                  </a:solidFill>
                  <a:cs typeface="Calibri" panose="020F0502020204030204" pitchFamily="34" charset="0"/>
                  <a:sym typeface="Wingdings" panose="05000000000000000000" pitchFamily="2" charset="2"/>
                </a:rPr>
                <a:t>2 Cl</a:t>
              </a:r>
              <a:r>
                <a:rPr lang="en-GB" cap="none" baseline="30000" dirty="0">
                  <a:solidFill>
                    <a:srgbClr val="FF0000"/>
                  </a:solidFill>
                  <a:cs typeface="Calibri" panose="020F0502020204030204" pitchFamily="34" charset="0"/>
                  <a:sym typeface="Wingdings" panose="05000000000000000000" pitchFamily="2" charset="2"/>
                </a:rPr>
                <a:t>-</a:t>
              </a:r>
              <a:r>
                <a:rPr lang="en-GB" cap="none" dirty="0">
                  <a:solidFill>
                    <a:srgbClr val="FF0000"/>
                  </a:solidFill>
                  <a:cs typeface="Calibri" panose="020F0502020204030204" pitchFamily="34" charset="0"/>
                  <a:sym typeface="Wingdings" panose="05000000000000000000" pitchFamily="2" charset="2"/>
                </a:rPr>
                <a:t> </a:t>
              </a: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endParaRPr lang="en-GB" cap="none" dirty="0"/>
            </a:p>
          </p:txBody>
        </p:sp>
        <p:sp>
          <p:nvSpPr>
            <p:cNvPr id="25" name="Left Bracket 24">
              <a:extLst>
                <a:ext uri="{FF2B5EF4-FFF2-40B4-BE49-F238E27FC236}">
                  <a16:creationId xmlns:a16="http://schemas.microsoft.com/office/drawing/2014/main" id="{6720BEFB-70A9-4B15-89B4-F6698C5F1C3B}"/>
                </a:ext>
              </a:extLst>
            </p:cNvPr>
            <p:cNvSpPr/>
            <p:nvPr/>
          </p:nvSpPr>
          <p:spPr>
            <a:xfrm flipH="1">
              <a:off x="8329501" y="8265633"/>
              <a:ext cx="176609" cy="752810"/>
            </a:xfrm>
            <a:prstGeom prst="leftBracket">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Left Bracket 25">
              <a:extLst>
                <a:ext uri="{FF2B5EF4-FFF2-40B4-BE49-F238E27FC236}">
                  <a16:creationId xmlns:a16="http://schemas.microsoft.com/office/drawing/2014/main" id="{1AA18A4F-2DDC-402D-A74F-B8AA79B1F326}"/>
                </a:ext>
              </a:extLst>
            </p:cNvPr>
            <p:cNvSpPr/>
            <p:nvPr/>
          </p:nvSpPr>
          <p:spPr>
            <a:xfrm>
              <a:off x="5088385" y="8260125"/>
              <a:ext cx="176610" cy="752810"/>
            </a:xfrm>
            <a:prstGeom prst="leftBracket">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TextBox 26">
              <a:extLst>
                <a:ext uri="{FF2B5EF4-FFF2-40B4-BE49-F238E27FC236}">
                  <a16:creationId xmlns:a16="http://schemas.microsoft.com/office/drawing/2014/main" id="{A1CF3C89-0AF7-4290-86D4-2DC4B243CF13}"/>
                </a:ext>
              </a:extLst>
            </p:cNvPr>
            <p:cNvSpPr txBox="1"/>
            <p:nvPr/>
          </p:nvSpPr>
          <p:spPr>
            <a:xfrm>
              <a:off x="8642418" y="8404928"/>
              <a:ext cx="1767663" cy="463204"/>
            </a:xfrm>
            <a:prstGeom prst="rect">
              <a:avLst/>
            </a:prstGeom>
            <a:noFill/>
          </p:spPr>
          <p:txBody>
            <a:bodyPr wrap="square">
              <a:spAutoFit/>
            </a:bodyPr>
            <a:lstStyle/>
            <a:p>
              <a:pPr marL="0" indent="0">
                <a:lnSpc>
                  <a:spcPct val="150000"/>
                </a:lnSpc>
                <a:spcBef>
                  <a:spcPts val="0"/>
                </a:spcBef>
                <a:buNone/>
              </a:pPr>
              <a:r>
                <a:rPr lang="en-GB" b="1" cap="none" dirty="0">
                  <a:cs typeface="Calibri" panose="020F0502020204030204" pitchFamily="34" charset="0"/>
                </a:rPr>
                <a:t>half-reactions</a:t>
              </a:r>
            </a:p>
          </p:txBody>
        </p:sp>
      </p:grpSp>
      <p:grpSp>
        <p:nvGrpSpPr>
          <p:cNvPr id="30" name="Group 29">
            <a:extLst>
              <a:ext uri="{FF2B5EF4-FFF2-40B4-BE49-F238E27FC236}">
                <a16:creationId xmlns:a16="http://schemas.microsoft.com/office/drawing/2014/main" id="{417918CA-2B85-4973-92C5-669D4B5F4B15}"/>
              </a:ext>
            </a:extLst>
          </p:cNvPr>
          <p:cNvGrpSpPr/>
          <p:nvPr/>
        </p:nvGrpSpPr>
        <p:grpSpPr>
          <a:xfrm>
            <a:off x="0" y="5284585"/>
            <a:ext cx="7651880" cy="2343199"/>
            <a:chOff x="0" y="5284585"/>
            <a:chExt cx="7651880" cy="2343199"/>
          </a:xfrm>
        </p:grpSpPr>
        <p:cxnSp>
          <p:nvCxnSpPr>
            <p:cNvPr id="17" name="Straight Connector 16">
              <a:extLst>
                <a:ext uri="{FF2B5EF4-FFF2-40B4-BE49-F238E27FC236}">
                  <a16:creationId xmlns:a16="http://schemas.microsoft.com/office/drawing/2014/main" id="{46616178-7843-49C1-855E-986CEA436D59}"/>
                </a:ext>
              </a:extLst>
            </p:cNvPr>
            <p:cNvCxnSpPr>
              <a:cxnSpLocks/>
            </p:cNvCxnSpPr>
            <p:nvPr/>
          </p:nvCxnSpPr>
          <p:spPr>
            <a:xfrm>
              <a:off x="1678718" y="6155082"/>
              <a:ext cx="48769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Content Placeholder 6">
              <a:extLst>
                <a:ext uri="{FF2B5EF4-FFF2-40B4-BE49-F238E27FC236}">
                  <a16:creationId xmlns:a16="http://schemas.microsoft.com/office/drawing/2014/main" id="{C98B0B90-4EB1-4433-8863-1072C712012A}"/>
                </a:ext>
              </a:extLst>
            </p:cNvPr>
            <p:cNvSpPr txBox="1">
              <a:spLocks/>
            </p:cNvSpPr>
            <p:nvPr/>
          </p:nvSpPr>
          <p:spPr>
            <a:xfrm>
              <a:off x="0" y="5284585"/>
              <a:ext cx="7651880" cy="2343199"/>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nSpc>
                  <a:spcPct val="150000"/>
                </a:lnSpc>
                <a:spcBef>
                  <a:spcPts val="0"/>
                </a:spcBef>
                <a:buFont typeface="Arial" panose="020B0604020202020204" pitchFamily="34" charset="0"/>
                <a:buNone/>
              </a:pPr>
              <a:r>
                <a:rPr lang="en-GB" cap="none" dirty="0">
                  <a:solidFill>
                    <a:srgbClr val="0000FF"/>
                  </a:solidFill>
                  <a:cs typeface="Calibri" panose="020F0502020204030204" pitchFamily="34" charset="0"/>
                </a:rPr>
                <a:t> </a:t>
              </a:r>
            </a:p>
            <a:p>
              <a:pPr marL="0" indent="0">
                <a:lnSpc>
                  <a:spcPct val="150000"/>
                </a:lnSpc>
                <a:spcBef>
                  <a:spcPts val="0"/>
                </a:spcBef>
                <a:buFont typeface="Arial" panose="020B0604020202020204" pitchFamily="34" charset="0"/>
                <a:buNone/>
              </a:pPr>
              <a:r>
                <a:rPr lang="en-GB" cap="none" dirty="0">
                  <a:cs typeface="Calibri" panose="020F0502020204030204" pitchFamily="34" charset="0"/>
                  <a:sym typeface="Wingdings" panose="05000000000000000000" pitchFamily="2" charset="2"/>
                </a:rPr>
                <a:t>	</a:t>
              </a:r>
              <a:endParaRPr lang="en-GB" cap="none" dirty="0">
                <a:cs typeface="Calibri" panose="020F0502020204030204" pitchFamily="34" charset="0"/>
              </a:endParaRPr>
            </a:p>
            <a:p>
              <a:pPr marL="0" indent="0">
                <a:lnSpc>
                  <a:spcPct val="150000"/>
                </a:lnSpc>
                <a:spcBef>
                  <a:spcPts val="0"/>
                </a:spcBef>
                <a:buFont typeface="Arial" panose="020B0604020202020204" pitchFamily="34" charset="0"/>
                <a:buNone/>
              </a:pPr>
              <a:r>
                <a:rPr lang="en-GB" b="1" cap="none" dirty="0">
                  <a:solidFill>
                    <a:srgbClr val="0000FF"/>
                  </a:solidFill>
                  <a:cs typeface="Calibri" panose="020F0502020204030204" pitchFamily="34" charset="0"/>
                </a:rPr>
                <a:t>		</a:t>
              </a:r>
              <a:r>
                <a:rPr lang="en-GB" sz="2400" b="1" cap="none" dirty="0">
                  <a:solidFill>
                    <a:srgbClr val="0000FF"/>
                  </a:solidFill>
                  <a:cs typeface="Calibri" panose="020F0502020204030204" pitchFamily="34" charset="0"/>
                </a:rPr>
                <a:t>2 Na</a:t>
              </a:r>
              <a:r>
                <a:rPr lang="en-GB" sz="2400" b="1" cap="none" dirty="0">
                  <a:cs typeface="Calibri" panose="020F0502020204030204" pitchFamily="34" charset="0"/>
                </a:rPr>
                <a:t>   +   </a:t>
              </a:r>
              <a:r>
                <a:rPr lang="en-GB" sz="2400" b="1" cap="none" dirty="0">
                  <a:solidFill>
                    <a:srgbClr val="FF0000"/>
                  </a:solidFill>
                  <a:cs typeface="Calibri" panose="020F0502020204030204" pitchFamily="34" charset="0"/>
                </a:rPr>
                <a:t>Cl</a:t>
              </a:r>
              <a:r>
                <a:rPr lang="en-GB" sz="2400" b="1" cap="none" baseline="-25000" dirty="0">
                  <a:solidFill>
                    <a:srgbClr val="FF0000"/>
                  </a:solidFill>
                  <a:cs typeface="Calibri" panose="020F0502020204030204" pitchFamily="34" charset="0"/>
                </a:rPr>
                <a:t>2</a:t>
              </a:r>
              <a:r>
                <a:rPr lang="en-GB" sz="2400" b="1" cap="none" dirty="0">
                  <a:cs typeface="Calibri" panose="020F0502020204030204" pitchFamily="34" charset="0"/>
                </a:rPr>
                <a:t>   </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2</a:t>
              </a:r>
              <a:r>
                <a:rPr lang="en-GB" sz="2400" b="1" cap="none" dirty="0">
                  <a:cs typeface="Calibri" panose="020F0502020204030204" pitchFamily="34" charset="0"/>
                  <a:sym typeface="Wingdings" panose="05000000000000000000" pitchFamily="2" charset="2"/>
                </a:rPr>
                <a:t> </a:t>
              </a:r>
              <a:r>
                <a:rPr lang="en-GB" sz="2400" b="1" cap="none" dirty="0">
                  <a:solidFill>
                    <a:srgbClr val="0000FF"/>
                  </a:solidFill>
                  <a:cs typeface="Calibri" panose="020F0502020204030204" pitchFamily="34" charset="0"/>
                  <a:sym typeface="Wingdings" panose="05000000000000000000" pitchFamily="2" charset="2"/>
                </a:rPr>
                <a:t>Na</a:t>
              </a:r>
              <a:r>
                <a:rPr lang="en-GB" sz="2400" b="1" cap="none" baseline="30000" dirty="0">
                  <a:solidFill>
                    <a:srgbClr val="0000FF"/>
                  </a:solidFill>
                  <a:cs typeface="Calibri" panose="020F0502020204030204" pitchFamily="34" charset="0"/>
                  <a:sym typeface="Wingdings" panose="05000000000000000000" pitchFamily="2" charset="2"/>
                </a:rPr>
                <a:t>+</a:t>
              </a:r>
              <a:r>
                <a:rPr lang="en-GB" sz="2400" b="1" cap="none" dirty="0">
                  <a:cs typeface="Calibri" panose="020F0502020204030204" pitchFamily="34" charset="0"/>
                  <a:sym typeface="Wingdings" panose="05000000000000000000" pitchFamily="2" charset="2"/>
                </a:rPr>
                <a:t>    +   </a:t>
              </a:r>
              <a:r>
                <a:rPr lang="en-GB" sz="2400" b="1" cap="none" dirty="0">
                  <a:solidFill>
                    <a:srgbClr val="FF0000"/>
                  </a:solidFill>
                  <a:cs typeface="Calibri" panose="020F0502020204030204" pitchFamily="34" charset="0"/>
                  <a:sym typeface="Wingdings" panose="05000000000000000000" pitchFamily="2" charset="2"/>
                </a:rPr>
                <a:t>2</a:t>
              </a:r>
              <a:r>
                <a:rPr lang="en-GB" sz="2400" b="1" cap="none" dirty="0">
                  <a:cs typeface="Calibri" panose="020F0502020204030204" pitchFamily="34" charset="0"/>
                  <a:sym typeface="Wingdings" panose="05000000000000000000" pitchFamily="2" charset="2"/>
                </a:rPr>
                <a:t>  </a:t>
              </a:r>
              <a:r>
                <a:rPr lang="en-GB" sz="2400" b="1" cap="none" dirty="0">
                  <a:solidFill>
                    <a:srgbClr val="FF0000"/>
                  </a:solidFill>
                  <a:cs typeface="Calibri" panose="020F0502020204030204" pitchFamily="34" charset="0"/>
                  <a:sym typeface="Wingdings" panose="05000000000000000000" pitchFamily="2" charset="2"/>
                </a:rPr>
                <a:t>Cl</a:t>
              </a:r>
              <a:r>
                <a:rPr lang="en-GB" sz="2400" b="1" cap="none" baseline="30000" dirty="0">
                  <a:solidFill>
                    <a:srgbClr val="FF0000"/>
                  </a:solidFill>
                  <a:cs typeface="Calibri" panose="020F0502020204030204" pitchFamily="34" charset="0"/>
                  <a:sym typeface="Wingdings" panose="05000000000000000000" pitchFamily="2" charset="2"/>
                </a:rPr>
                <a:t>-</a:t>
              </a:r>
              <a:endParaRPr lang="en-GB" sz="2400" b="1" cap="none" dirty="0">
                <a:solidFill>
                  <a:srgbClr val="FF0000"/>
                </a:solidFill>
                <a:cs typeface="Calibri" panose="020F0502020204030204" pitchFamily="34" charset="0"/>
              </a:endParaRPr>
            </a:p>
            <a:p>
              <a:endParaRPr lang="en-GB" cap="none" dirty="0"/>
            </a:p>
          </p:txBody>
        </p:sp>
      </p:grpSp>
    </p:spTree>
    <p:extLst>
      <p:ext uri="{BB962C8B-B14F-4D97-AF65-F5344CB8AC3E}">
        <p14:creationId xmlns:p14="http://schemas.microsoft.com/office/powerpoint/2010/main" val="95797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21" grpId="0"/>
    </p:bld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A0FC65-056B-4FBC-8CED-B3D4C0144093}"/>
              </a:ext>
            </a:extLst>
          </p:cNvPr>
          <p:cNvSpPr txBox="1"/>
          <p:nvPr/>
        </p:nvSpPr>
        <p:spPr>
          <a:xfrm>
            <a:off x="690490" y="1289116"/>
            <a:ext cx="4843377" cy="3277820"/>
          </a:xfrm>
          <a:prstGeom prst="rect">
            <a:avLst/>
          </a:prstGeom>
          <a:noFill/>
          <a:ln w="38100">
            <a:solidFill>
              <a:srgbClr val="FF0000"/>
            </a:solidFill>
          </a:ln>
        </p:spPr>
        <p:txBody>
          <a:bodyPr wrap="none" rtlCol="0">
            <a:spAutoFit/>
          </a:bodyPr>
          <a:lstStyle/>
          <a:p>
            <a:r>
              <a:rPr lang="en-GB" sz="2400" b="1" dirty="0">
                <a:solidFill>
                  <a:srgbClr val="0070C0"/>
                </a:solidFill>
                <a:cs typeface="Calibri" panose="020F0502020204030204" pitchFamily="34" charset="0"/>
              </a:rPr>
              <a:t>KNO</a:t>
            </a:r>
            <a:r>
              <a:rPr lang="en-GB" sz="2400" b="1" baseline="-25000" dirty="0">
                <a:solidFill>
                  <a:srgbClr val="0070C0"/>
                </a:solidFill>
                <a:cs typeface="Calibri" panose="020F0502020204030204" pitchFamily="34" charset="0"/>
              </a:rPr>
              <a:t>3</a:t>
            </a:r>
          </a:p>
          <a:p>
            <a:r>
              <a:rPr lang="en-GB" sz="2400" dirty="0">
                <a:cs typeface="Calibri" panose="020F0502020204030204" pitchFamily="34" charset="0"/>
              </a:rPr>
              <a:t>overall charge on this molecule is </a:t>
            </a:r>
            <a:r>
              <a:rPr lang="en-GB" sz="2400" b="1" dirty="0">
                <a:cs typeface="Calibri" panose="020F0502020204030204" pitchFamily="34" charset="0"/>
              </a:rPr>
              <a:t>zero</a:t>
            </a:r>
          </a:p>
          <a:p>
            <a:r>
              <a:rPr lang="en-GB" sz="2400" dirty="0">
                <a:solidFill>
                  <a:srgbClr val="7030A0"/>
                </a:solidFill>
                <a:cs typeface="Calibri" panose="020F0502020204030204" pitchFamily="34" charset="0"/>
              </a:rPr>
              <a:t>K</a:t>
            </a:r>
            <a:r>
              <a:rPr lang="en-GB" sz="2400" dirty="0">
                <a:cs typeface="Calibri" panose="020F0502020204030204" pitchFamily="34" charset="0"/>
              </a:rPr>
              <a:t> 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 </a:t>
            </a:r>
            <a:r>
              <a:rPr lang="en-GB" sz="2400" dirty="0">
                <a:solidFill>
                  <a:srgbClr val="00B050"/>
                </a:solidFill>
                <a:cs typeface="Calibri" panose="020F0502020204030204" pitchFamily="34" charset="0"/>
              </a:rPr>
              <a:t>N</a:t>
            </a:r>
            <a:r>
              <a:rPr lang="en-GB" sz="2400" dirty="0">
                <a:cs typeface="Calibri" panose="020F0502020204030204" pitchFamily="34" charset="0"/>
              </a:rPr>
              <a:t> is ?</a:t>
            </a:r>
          </a:p>
          <a:p>
            <a:r>
              <a:rPr lang="en-GB" sz="2400" dirty="0">
                <a:cs typeface="Calibri" panose="020F0502020204030204" pitchFamily="34" charset="0"/>
                <a:sym typeface="Symbol" panose="05050102010706020507" pitchFamily="18" charset="2"/>
              </a:rPr>
              <a:t>overall charge:</a:t>
            </a:r>
          </a:p>
          <a:p>
            <a:r>
              <a:rPr lang="en-GB" sz="2400" dirty="0">
                <a:cs typeface="Calibri" panose="020F0502020204030204" pitchFamily="34" charset="0"/>
              </a:rPr>
              <a:t>(</a:t>
            </a:r>
            <a:r>
              <a:rPr lang="en-GB" sz="2400" dirty="0">
                <a:solidFill>
                  <a:srgbClr val="7030A0"/>
                </a:solidFill>
                <a:cs typeface="Calibri" panose="020F0502020204030204" pitchFamily="34" charset="0"/>
              </a:rPr>
              <a:t>1 </a:t>
            </a:r>
            <a:r>
              <a:rPr lang="en-GB" sz="2400" dirty="0">
                <a:solidFill>
                  <a:srgbClr val="7030A0"/>
                </a:solidFill>
                <a:cs typeface="Calibri" panose="020F0502020204030204" pitchFamily="34" charset="0"/>
                <a:sym typeface="Symbol" panose="05050102010706020507" pitchFamily="18" charset="2"/>
              </a:rPr>
              <a:t> K</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N</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3 </a:t>
            </a:r>
            <a:r>
              <a:rPr lang="en-GB" sz="2400" dirty="0">
                <a:solidFill>
                  <a:srgbClr val="FF0000"/>
                </a:solidFill>
                <a:cs typeface="Calibri" panose="020F0502020204030204" pitchFamily="34" charset="0"/>
                <a:sym typeface="Symbol" panose="05050102010706020507" pitchFamily="18" charset="2"/>
              </a:rPr>
              <a:t> O</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0</a:t>
            </a:r>
            <a:r>
              <a:rPr lang="en-GB" sz="2400" dirty="0">
                <a:cs typeface="Calibri" panose="020F0502020204030204" pitchFamily="34" charset="0"/>
                <a:sym typeface="Symbol" panose="05050102010706020507" pitchFamily="18" charset="2"/>
              </a:rPr>
              <a:t> </a:t>
            </a:r>
          </a:p>
          <a:p>
            <a:r>
              <a:rPr lang="en-GB" sz="2400" dirty="0">
                <a:cs typeface="Calibri" panose="020F0502020204030204" pitchFamily="34" charset="0"/>
              </a:rPr>
              <a:t>(</a:t>
            </a:r>
            <a:r>
              <a:rPr lang="en-GB" sz="2400" dirty="0">
                <a:solidFill>
                  <a:srgbClr val="7030A0"/>
                </a:solidFill>
                <a:cs typeface="Calibri" panose="020F0502020204030204" pitchFamily="34" charset="0"/>
              </a:rPr>
              <a:t>1 </a:t>
            </a:r>
            <a:r>
              <a:rPr lang="en-GB" sz="2400" dirty="0">
                <a:solidFill>
                  <a:srgbClr val="7030A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N</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(3 </a:t>
            </a:r>
            <a:r>
              <a:rPr lang="en-GB" sz="2400" dirty="0">
                <a:cs typeface="Calibri" panose="020F0502020204030204" pitchFamily="34" charset="0"/>
                <a:sym typeface="Symbol" panose="05050102010706020507" pitchFamily="18" charset="2"/>
              </a:rPr>
              <a:t> -2) = </a:t>
            </a:r>
            <a:r>
              <a:rPr lang="en-GB" sz="2400" b="1" dirty="0">
                <a:cs typeface="Calibri" panose="020F0502020204030204" pitchFamily="34" charset="0"/>
                <a:sym typeface="Symbol" panose="05050102010706020507" pitchFamily="18" charset="2"/>
              </a:rPr>
              <a:t>0</a:t>
            </a:r>
          </a:p>
          <a:p>
            <a:r>
              <a:rPr lang="en-GB" sz="2400" dirty="0">
                <a:solidFill>
                  <a:srgbClr val="00B050"/>
                </a:solidFill>
                <a:cs typeface="Calibri" panose="020F0502020204030204" pitchFamily="34" charset="0"/>
                <a:sym typeface="Symbol" panose="05050102010706020507" pitchFamily="18" charset="2"/>
              </a:rPr>
              <a:t>N</a:t>
            </a:r>
            <a:r>
              <a:rPr lang="en-GB" sz="2400" dirty="0">
                <a:cs typeface="Calibri" panose="020F0502020204030204" pitchFamily="34" charset="0"/>
                <a:sym typeface="Symbol" panose="05050102010706020507" pitchFamily="18" charset="2"/>
              </a:rPr>
              <a:t> + (</a:t>
            </a:r>
            <a:r>
              <a:rPr lang="en-GB" sz="2400" dirty="0">
                <a:solidFill>
                  <a:srgbClr val="7030A0"/>
                </a:solidFill>
                <a:cs typeface="Calibri" panose="020F0502020204030204" pitchFamily="34" charset="0"/>
                <a:sym typeface="Symbol" panose="05050102010706020507" pitchFamily="18" charset="2"/>
              </a:rPr>
              <a:t>1</a:t>
            </a:r>
            <a:r>
              <a:rPr lang="en-GB" sz="2400" dirty="0">
                <a:cs typeface="Calibri" panose="020F0502020204030204" pitchFamily="34" charset="0"/>
                <a:sym typeface="Symbol" panose="05050102010706020507" pitchFamily="18" charset="2"/>
              </a:rPr>
              <a:t> - </a:t>
            </a:r>
            <a:r>
              <a:rPr lang="en-GB" sz="2400" dirty="0">
                <a:solidFill>
                  <a:srgbClr val="FF0000"/>
                </a:solidFill>
                <a:cs typeface="Calibri" panose="020F0502020204030204" pitchFamily="34" charset="0"/>
                <a:sym typeface="Symbol" panose="05050102010706020507" pitchFamily="18" charset="2"/>
              </a:rPr>
              <a:t>6</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0</a:t>
            </a:r>
          </a:p>
          <a:p>
            <a:pPr>
              <a:spcBef>
                <a:spcPts val="1800"/>
              </a:spcBef>
            </a:pPr>
            <a:r>
              <a:rPr lang="en-GB" sz="2400" b="1" dirty="0">
                <a:solidFill>
                  <a:srgbClr val="00B050"/>
                </a:solidFill>
                <a:cs typeface="Calibri" panose="020F0502020204030204" pitchFamily="34" charset="0"/>
                <a:sym typeface="Symbol" panose="05050102010706020507" pitchFamily="18" charset="2"/>
              </a:rPr>
              <a:t>N </a:t>
            </a:r>
            <a:r>
              <a:rPr lang="en-GB" sz="2400" b="1" dirty="0">
                <a:cs typeface="Calibri" panose="020F0502020204030204" pitchFamily="34" charset="0"/>
                <a:sym typeface="Symbol" panose="05050102010706020507" pitchFamily="18" charset="2"/>
              </a:rPr>
              <a:t>=</a:t>
            </a:r>
            <a:r>
              <a:rPr lang="en-GB" sz="2400" b="1" dirty="0">
                <a:solidFill>
                  <a:srgbClr val="00B050"/>
                </a:solidFill>
                <a:cs typeface="Calibri" panose="020F0502020204030204" pitchFamily="34" charset="0"/>
                <a:sym typeface="Symbol" panose="05050102010706020507" pitchFamily="18" charset="2"/>
              </a:rPr>
              <a:t> +5</a:t>
            </a:r>
            <a:endParaRPr lang="en-GB" sz="2400" b="1" dirty="0">
              <a:solidFill>
                <a:srgbClr val="00B050"/>
              </a:solidFill>
              <a:cs typeface="Calibri" panose="020F0502020204030204" pitchFamily="34" charset="0"/>
            </a:endParaRPr>
          </a:p>
        </p:txBody>
      </p:sp>
      <p:sp>
        <p:nvSpPr>
          <p:cNvPr id="10" name="TextBox 9">
            <a:extLst>
              <a:ext uri="{FF2B5EF4-FFF2-40B4-BE49-F238E27FC236}">
                <a16:creationId xmlns:a16="http://schemas.microsoft.com/office/drawing/2014/main" id="{79DBCAE0-A15A-4D83-A20D-F521E40BED79}"/>
              </a:ext>
            </a:extLst>
          </p:cNvPr>
          <p:cNvSpPr txBox="1"/>
          <p:nvPr/>
        </p:nvSpPr>
        <p:spPr>
          <a:xfrm>
            <a:off x="6658135" y="1289116"/>
            <a:ext cx="3852530" cy="3277820"/>
          </a:xfrm>
          <a:prstGeom prst="rect">
            <a:avLst/>
          </a:prstGeom>
          <a:noFill/>
          <a:ln w="38100">
            <a:solidFill>
              <a:srgbClr val="FF0000"/>
            </a:solidFill>
          </a:ln>
        </p:spPr>
        <p:txBody>
          <a:bodyPr wrap="none" rtlCol="0">
            <a:spAutoFit/>
          </a:bodyPr>
          <a:lstStyle/>
          <a:p>
            <a:r>
              <a:rPr lang="en-GB" sz="2400" b="1" dirty="0">
                <a:solidFill>
                  <a:srgbClr val="0070C0"/>
                </a:solidFill>
                <a:cs typeface="Calibri" panose="020F0502020204030204" pitchFamily="34" charset="0"/>
              </a:rPr>
              <a:t>ClO</a:t>
            </a:r>
            <a:r>
              <a:rPr lang="en-GB" sz="2400" b="1" baseline="-25000" dirty="0">
                <a:solidFill>
                  <a:srgbClr val="0070C0"/>
                </a:solidFill>
                <a:cs typeface="Calibri" panose="020F0502020204030204" pitchFamily="34" charset="0"/>
              </a:rPr>
              <a:t>4</a:t>
            </a:r>
            <a:r>
              <a:rPr lang="en-GB" sz="2400" b="1" baseline="30000" dirty="0">
                <a:solidFill>
                  <a:srgbClr val="0070C0"/>
                </a:solidFill>
                <a:cs typeface="Calibri" panose="020F0502020204030204" pitchFamily="34" charset="0"/>
              </a:rPr>
              <a:t>-</a:t>
            </a:r>
          </a:p>
          <a:p>
            <a:r>
              <a:rPr lang="en-GB" sz="2400" dirty="0">
                <a:cs typeface="Calibri" panose="020F0502020204030204" pitchFamily="34" charset="0"/>
              </a:rPr>
              <a:t>overall charge on this ion is </a:t>
            </a:r>
            <a:r>
              <a:rPr lang="en-GB" sz="2400" b="1" dirty="0">
                <a:cs typeface="Calibri" panose="020F0502020204030204" pitchFamily="34" charset="0"/>
              </a:rPr>
              <a:t>-1</a:t>
            </a:r>
          </a:p>
          <a:p>
            <a:r>
              <a:rPr lang="en-GB" sz="2400" dirty="0">
                <a:solidFill>
                  <a:srgbClr val="FF0000"/>
                </a:solidFill>
                <a:cs typeface="Calibri" panose="020F0502020204030204" pitchFamily="34" charset="0"/>
              </a:rPr>
              <a:t>O</a:t>
            </a:r>
            <a:r>
              <a:rPr lang="en-GB" sz="2400" dirty="0">
                <a:cs typeface="Calibri" panose="020F0502020204030204" pitchFamily="34" charset="0"/>
              </a:rPr>
              <a:t> is -2 , </a:t>
            </a:r>
            <a:r>
              <a:rPr lang="en-GB" sz="2400" dirty="0">
                <a:solidFill>
                  <a:srgbClr val="00B050"/>
                </a:solidFill>
                <a:cs typeface="Calibri" panose="020F0502020204030204" pitchFamily="34" charset="0"/>
              </a:rPr>
              <a:t>Cl</a:t>
            </a:r>
            <a:r>
              <a:rPr lang="en-GB" sz="2400" dirty="0">
                <a:cs typeface="Calibri" panose="020F0502020204030204" pitchFamily="34" charset="0"/>
              </a:rPr>
              <a:t> is ?</a:t>
            </a:r>
          </a:p>
          <a:p>
            <a:r>
              <a:rPr lang="en-GB" sz="2400" dirty="0">
                <a:cs typeface="Calibri" panose="020F0502020204030204" pitchFamily="34" charset="0"/>
                <a:sym typeface="Symbol" panose="05050102010706020507" pitchFamily="18" charset="2"/>
              </a:rPr>
              <a:t>overall charge:</a:t>
            </a:r>
          </a:p>
          <a:p>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Cl</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4 </a:t>
            </a:r>
            <a:r>
              <a:rPr lang="en-GB" sz="2400" dirty="0">
                <a:solidFill>
                  <a:srgbClr val="FF0000"/>
                </a:solidFill>
                <a:cs typeface="Calibri" panose="020F0502020204030204" pitchFamily="34" charset="0"/>
                <a:sym typeface="Symbol" panose="05050102010706020507" pitchFamily="18" charset="2"/>
              </a:rPr>
              <a:t> O</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-1</a:t>
            </a:r>
          </a:p>
          <a:p>
            <a:r>
              <a:rPr lang="en-GB" sz="2400" dirty="0">
                <a:cs typeface="Calibri" panose="020F0502020204030204" pitchFamily="34" charset="0"/>
              </a:rPr>
              <a:t>(</a:t>
            </a:r>
            <a:r>
              <a:rPr lang="en-GB" sz="2400" dirty="0">
                <a:solidFill>
                  <a:srgbClr val="00B050"/>
                </a:solidFill>
                <a:cs typeface="Calibri" panose="020F0502020204030204" pitchFamily="34" charset="0"/>
              </a:rPr>
              <a:t>1 </a:t>
            </a:r>
            <a:r>
              <a:rPr lang="en-GB" sz="2400" dirty="0">
                <a:solidFill>
                  <a:srgbClr val="00B050"/>
                </a:solidFill>
                <a:cs typeface="Calibri" panose="020F0502020204030204" pitchFamily="34" charset="0"/>
                <a:sym typeface="Symbol" panose="05050102010706020507" pitchFamily="18" charset="2"/>
              </a:rPr>
              <a:t> Cl</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4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-1</a:t>
            </a:r>
          </a:p>
          <a:p>
            <a:r>
              <a:rPr lang="en-GB" sz="2400" dirty="0">
                <a:solidFill>
                  <a:srgbClr val="00B050"/>
                </a:solidFill>
                <a:cs typeface="Calibri" panose="020F0502020204030204" pitchFamily="34" charset="0"/>
                <a:sym typeface="Symbol" panose="05050102010706020507" pitchFamily="18" charset="2"/>
              </a:rPr>
              <a:t>Cl</a:t>
            </a:r>
            <a:r>
              <a:rPr lang="en-GB" sz="2400" dirty="0">
                <a:cs typeface="Calibri" panose="020F0502020204030204" pitchFamily="34" charset="0"/>
                <a:sym typeface="Symbol" panose="05050102010706020507" pitchFamily="18" charset="2"/>
              </a:rPr>
              <a:t> - </a:t>
            </a:r>
            <a:r>
              <a:rPr lang="en-GB" sz="2400" dirty="0">
                <a:solidFill>
                  <a:srgbClr val="FF0000"/>
                </a:solidFill>
                <a:cs typeface="Calibri" panose="020F0502020204030204" pitchFamily="34" charset="0"/>
                <a:sym typeface="Symbol" panose="05050102010706020507" pitchFamily="18" charset="2"/>
              </a:rPr>
              <a:t>8</a:t>
            </a:r>
            <a:r>
              <a:rPr lang="en-GB" sz="2400" dirty="0">
                <a:cs typeface="Calibri" panose="020F0502020204030204" pitchFamily="34" charset="0"/>
                <a:sym typeface="Symbol" panose="05050102010706020507" pitchFamily="18" charset="2"/>
              </a:rPr>
              <a:t> = </a:t>
            </a:r>
            <a:r>
              <a:rPr lang="en-GB" sz="2400" b="1" dirty="0">
                <a:cs typeface="Calibri" panose="020F0502020204030204" pitchFamily="34" charset="0"/>
                <a:sym typeface="Symbol" panose="05050102010706020507" pitchFamily="18" charset="2"/>
              </a:rPr>
              <a:t>-1</a:t>
            </a:r>
          </a:p>
          <a:p>
            <a:pPr>
              <a:spcBef>
                <a:spcPts val="1800"/>
              </a:spcBef>
            </a:pPr>
            <a:r>
              <a:rPr lang="en-GB" sz="2400" b="1" dirty="0">
                <a:solidFill>
                  <a:srgbClr val="00B050"/>
                </a:solidFill>
                <a:cs typeface="Calibri" panose="020F0502020204030204" pitchFamily="34" charset="0"/>
                <a:sym typeface="Symbol" panose="05050102010706020507" pitchFamily="18" charset="2"/>
              </a:rPr>
              <a:t>Cl = +7</a:t>
            </a:r>
            <a:endParaRPr lang="en-GB" sz="2400" b="1" dirty="0">
              <a:solidFill>
                <a:srgbClr val="00B050"/>
              </a:solidFill>
              <a:cs typeface="Calibri" panose="020F0502020204030204" pitchFamily="34" charset="0"/>
            </a:endParaRPr>
          </a:p>
        </p:txBody>
      </p:sp>
      <p:sp>
        <p:nvSpPr>
          <p:cNvPr id="6" name="Title 5">
            <a:extLst>
              <a:ext uri="{FF2B5EF4-FFF2-40B4-BE49-F238E27FC236}">
                <a16:creationId xmlns:a16="http://schemas.microsoft.com/office/drawing/2014/main" id="{2B62791E-8C1C-4D5B-AD4E-E82534FE159F}"/>
              </a:ext>
            </a:extLst>
          </p:cNvPr>
          <p:cNvSpPr>
            <a:spLocks noGrp="1"/>
          </p:cNvSpPr>
          <p:nvPr>
            <p:ph type="title"/>
          </p:nvPr>
        </p:nvSpPr>
        <p:spPr>
          <a:xfrm>
            <a:off x="913774" y="-10477"/>
            <a:ext cx="10364451" cy="887889"/>
          </a:xfrm>
        </p:spPr>
        <p:txBody>
          <a:bodyPr/>
          <a:lstStyle/>
          <a:p>
            <a:r>
              <a:rPr lang="en-GB" dirty="0"/>
              <a:t>examples</a:t>
            </a:r>
          </a:p>
        </p:txBody>
      </p:sp>
      <p:sp>
        <p:nvSpPr>
          <p:cNvPr id="11" name="TextBox 10">
            <a:extLst>
              <a:ext uri="{FF2B5EF4-FFF2-40B4-BE49-F238E27FC236}">
                <a16:creationId xmlns:a16="http://schemas.microsoft.com/office/drawing/2014/main" id="{EA2FA182-579E-447C-BEE7-7CE2429923DF}"/>
              </a:ext>
            </a:extLst>
          </p:cNvPr>
          <p:cNvSpPr txBox="1"/>
          <p:nvPr/>
        </p:nvSpPr>
        <p:spPr>
          <a:xfrm>
            <a:off x="8333268" y="5338051"/>
            <a:ext cx="2426881" cy="461665"/>
          </a:xfrm>
          <a:prstGeom prst="rect">
            <a:avLst/>
          </a:prstGeom>
          <a:noFill/>
        </p:spPr>
        <p:txBody>
          <a:bodyPr wrap="square">
            <a:spAutoFit/>
          </a:bodyPr>
          <a:lstStyle/>
          <a:p>
            <a:r>
              <a:rPr lang="en-GB" sz="2400" b="1" dirty="0">
                <a:solidFill>
                  <a:srgbClr val="0070C0"/>
                </a:solidFill>
                <a:cs typeface="Calibri" panose="020F0502020204030204" pitchFamily="34" charset="0"/>
              </a:rPr>
              <a:t>NH</a:t>
            </a:r>
            <a:r>
              <a:rPr lang="en-GB" sz="2400" b="1" baseline="-25000" dirty="0">
                <a:solidFill>
                  <a:srgbClr val="0070C0"/>
                </a:solidFill>
                <a:cs typeface="Calibri" panose="020F0502020204030204" pitchFamily="34" charset="0"/>
              </a:rPr>
              <a:t>4</a:t>
            </a:r>
            <a:r>
              <a:rPr lang="en-GB" sz="2400" b="1" baseline="30000" dirty="0">
                <a:solidFill>
                  <a:srgbClr val="0070C0"/>
                </a:solidFill>
                <a:cs typeface="Calibri" panose="020F0502020204030204" pitchFamily="34" charset="0"/>
              </a:rPr>
              <a:t>+</a:t>
            </a:r>
            <a:r>
              <a:rPr lang="en-GB" sz="2400" b="1" dirty="0">
                <a:solidFill>
                  <a:srgbClr val="0070C0"/>
                </a:solidFill>
                <a:cs typeface="Calibri" panose="020F0502020204030204" pitchFamily="34" charset="0"/>
              </a:rPr>
              <a:t> , N = ?</a:t>
            </a:r>
            <a:endParaRPr lang="en-GB" sz="2400" b="1" baseline="30000" dirty="0">
              <a:solidFill>
                <a:srgbClr val="0070C0"/>
              </a:solidFill>
              <a:cs typeface="Calibri" panose="020F0502020204030204" pitchFamily="34" charset="0"/>
            </a:endParaRPr>
          </a:p>
        </p:txBody>
      </p:sp>
      <p:sp>
        <p:nvSpPr>
          <p:cNvPr id="12" name="TextBox 11">
            <a:extLst>
              <a:ext uri="{FF2B5EF4-FFF2-40B4-BE49-F238E27FC236}">
                <a16:creationId xmlns:a16="http://schemas.microsoft.com/office/drawing/2014/main" id="{036C3389-9EE0-4551-ABB0-3389DE137DCD}"/>
              </a:ext>
            </a:extLst>
          </p:cNvPr>
          <p:cNvSpPr txBox="1"/>
          <p:nvPr/>
        </p:nvSpPr>
        <p:spPr>
          <a:xfrm>
            <a:off x="8333268" y="5799716"/>
            <a:ext cx="2426881" cy="461665"/>
          </a:xfrm>
          <a:prstGeom prst="rect">
            <a:avLst/>
          </a:prstGeom>
          <a:noFill/>
        </p:spPr>
        <p:txBody>
          <a:bodyPr wrap="square">
            <a:spAutoFit/>
          </a:bodyPr>
          <a:lstStyle/>
          <a:p>
            <a:r>
              <a:rPr lang="en-GB" sz="2400" b="1" dirty="0">
                <a:solidFill>
                  <a:srgbClr val="0070C0"/>
                </a:solidFill>
                <a:cs typeface="Calibri" panose="020F0502020204030204" pitchFamily="34" charset="0"/>
              </a:rPr>
              <a:t>N = +5</a:t>
            </a:r>
            <a:endParaRPr lang="en-GB" sz="2400" b="1" baseline="30000" dirty="0">
              <a:solidFill>
                <a:srgbClr val="0070C0"/>
              </a:solidFill>
              <a:cs typeface="Calibri" panose="020F0502020204030204" pitchFamily="34" charset="0"/>
            </a:endParaRPr>
          </a:p>
        </p:txBody>
      </p:sp>
    </p:spTree>
    <p:extLst>
      <p:ext uri="{BB962C8B-B14F-4D97-AF65-F5344CB8AC3E}">
        <p14:creationId xmlns:p14="http://schemas.microsoft.com/office/powerpoint/2010/main" val="138938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E2FCB5CC-DCD0-4B52-A198-BCFA8ACC275E}"/>
              </a:ext>
            </a:extLst>
          </p:cNvPr>
          <p:cNvSpPr txBox="1"/>
          <p:nvPr/>
        </p:nvSpPr>
        <p:spPr>
          <a:xfrm>
            <a:off x="1710129" y="1279629"/>
            <a:ext cx="1011495"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KClO</a:t>
            </a:r>
            <a:r>
              <a:rPr lang="en-GB" sz="2800" b="1" baseline="-25000" dirty="0">
                <a:solidFill>
                  <a:srgbClr val="0070C0"/>
                </a:solidFill>
                <a:latin typeface="Calibri" panose="020F0502020204030204" pitchFamily="34" charset="0"/>
                <a:cs typeface="Calibri" panose="020F0502020204030204" pitchFamily="34" charset="0"/>
              </a:rPr>
              <a:t>4</a:t>
            </a:r>
          </a:p>
        </p:txBody>
      </p:sp>
      <p:sp>
        <p:nvSpPr>
          <p:cNvPr id="4" name="TextBox 3">
            <a:extLst>
              <a:ext uri="{FF2B5EF4-FFF2-40B4-BE49-F238E27FC236}">
                <a16:creationId xmlns:a16="http://schemas.microsoft.com/office/drawing/2014/main" id="{99A0FC65-056B-4FBC-8CED-B3D4C0144093}"/>
              </a:ext>
            </a:extLst>
          </p:cNvPr>
          <p:cNvSpPr txBox="1"/>
          <p:nvPr/>
        </p:nvSpPr>
        <p:spPr>
          <a:xfrm>
            <a:off x="2637834" y="1277290"/>
            <a:ext cx="3033203"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zero</a:t>
            </a:r>
          </a:p>
          <a:p>
            <a:r>
              <a:rPr lang="en-GB" dirty="0">
                <a:solidFill>
                  <a:srgbClr val="7030A0"/>
                </a:solidFill>
                <a:latin typeface="Calibri" panose="020F0502020204030204" pitchFamily="34" charset="0"/>
                <a:cs typeface="Calibri" panose="020F0502020204030204" pitchFamily="34" charset="0"/>
              </a:rPr>
              <a:t>K</a:t>
            </a:r>
            <a:r>
              <a:rPr lang="en-GB" dirty="0">
                <a:latin typeface="Calibri" panose="020F0502020204030204" pitchFamily="34" charset="0"/>
                <a:cs typeface="Calibri" panose="020F0502020204030204" pitchFamily="34" charset="0"/>
              </a:rPr>
              <a:t> is +1, </a:t>
            </a:r>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K</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+1</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+7</a:t>
            </a:r>
            <a:endParaRPr lang="en-GB" b="1" dirty="0">
              <a:solidFill>
                <a:srgbClr val="00B05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1130FD40-DA2C-42C1-893F-94D9BFD21224}"/>
              </a:ext>
            </a:extLst>
          </p:cNvPr>
          <p:cNvSpPr txBox="1"/>
          <p:nvPr/>
        </p:nvSpPr>
        <p:spPr>
          <a:xfrm>
            <a:off x="1588464" y="445339"/>
            <a:ext cx="9028736"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Calculate the oxidation state of the chlorine atom, Cl, in each of the following compounds and ions: </a:t>
            </a:r>
          </a:p>
        </p:txBody>
      </p:sp>
      <p:sp>
        <p:nvSpPr>
          <p:cNvPr id="13" name="TextBox 12">
            <a:extLst>
              <a:ext uri="{FF2B5EF4-FFF2-40B4-BE49-F238E27FC236}">
                <a16:creationId xmlns:a16="http://schemas.microsoft.com/office/drawing/2014/main" id="{DF0D40EE-4241-4FE2-B782-348701DC493D}"/>
              </a:ext>
            </a:extLst>
          </p:cNvPr>
          <p:cNvSpPr txBox="1"/>
          <p:nvPr/>
        </p:nvSpPr>
        <p:spPr>
          <a:xfrm>
            <a:off x="6029186" y="1279629"/>
            <a:ext cx="1242648"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NaClO</a:t>
            </a:r>
            <a:r>
              <a:rPr lang="en-GB" sz="2800" b="1" baseline="-25000" dirty="0">
                <a:solidFill>
                  <a:srgbClr val="0070C0"/>
                </a:solidFill>
                <a:latin typeface="Calibri" panose="020F0502020204030204" pitchFamily="34" charset="0"/>
                <a:cs typeface="Calibri" panose="020F0502020204030204" pitchFamily="34" charset="0"/>
              </a:rPr>
              <a:t>3</a:t>
            </a:r>
          </a:p>
        </p:txBody>
      </p:sp>
      <p:sp>
        <p:nvSpPr>
          <p:cNvPr id="14" name="TextBox 13">
            <a:extLst>
              <a:ext uri="{FF2B5EF4-FFF2-40B4-BE49-F238E27FC236}">
                <a16:creationId xmlns:a16="http://schemas.microsoft.com/office/drawing/2014/main" id="{D9A658E7-DC07-43F8-A881-C2124293B994}"/>
              </a:ext>
            </a:extLst>
          </p:cNvPr>
          <p:cNvSpPr txBox="1"/>
          <p:nvPr/>
        </p:nvSpPr>
        <p:spPr>
          <a:xfrm>
            <a:off x="7192900" y="1265034"/>
            <a:ext cx="3078087"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zero</a:t>
            </a:r>
          </a:p>
          <a:p>
            <a:r>
              <a:rPr lang="en-GB" dirty="0">
                <a:solidFill>
                  <a:srgbClr val="7030A0"/>
                </a:solidFill>
                <a:latin typeface="Calibri" panose="020F0502020204030204" pitchFamily="34" charset="0"/>
                <a:cs typeface="Calibri" panose="020F0502020204030204" pitchFamily="34" charset="0"/>
              </a:rPr>
              <a:t>Na</a:t>
            </a:r>
            <a:r>
              <a:rPr lang="en-GB" dirty="0">
                <a:latin typeface="Calibri" panose="020F0502020204030204" pitchFamily="34" charset="0"/>
                <a:cs typeface="Calibri" panose="020F0502020204030204" pitchFamily="34" charset="0"/>
              </a:rPr>
              <a:t> is +1, </a:t>
            </a:r>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Na</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3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+1</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3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+5</a:t>
            </a:r>
            <a:endParaRPr lang="en-GB" b="1" dirty="0">
              <a:solidFill>
                <a:srgbClr val="00B050"/>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E2ADA69-9C66-4B96-8F6F-F6BB3BAEF2F3}"/>
              </a:ext>
            </a:extLst>
          </p:cNvPr>
          <p:cNvSpPr txBox="1"/>
          <p:nvPr/>
        </p:nvSpPr>
        <p:spPr>
          <a:xfrm>
            <a:off x="1710128" y="2968892"/>
            <a:ext cx="1718740" cy="523220"/>
          </a:xfrm>
          <a:prstGeom prst="rect">
            <a:avLst/>
          </a:prstGeom>
          <a:noFill/>
        </p:spPr>
        <p:txBody>
          <a:bodyPr wrap="none" rtlCol="0">
            <a:spAutoFit/>
          </a:bodyPr>
          <a:lstStyle/>
          <a:p>
            <a:r>
              <a:rPr lang="en-GB" sz="2800" b="1" dirty="0">
                <a:solidFill>
                  <a:srgbClr val="0070C0"/>
                </a:solidFill>
                <a:latin typeface="Calibri" panose="020F0502020204030204" pitchFamily="34" charset="0"/>
                <a:cs typeface="Calibri" panose="020F0502020204030204" pitchFamily="34" charset="0"/>
              </a:rPr>
              <a:t>Mg(ClO</a:t>
            </a:r>
            <a:r>
              <a:rPr lang="en-GB" sz="2800" b="1" baseline="-25000" dirty="0">
                <a:solidFill>
                  <a:srgbClr val="0070C0"/>
                </a:solidFill>
                <a:latin typeface="Calibri" panose="020F0502020204030204" pitchFamily="34" charset="0"/>
                <a:cs typeface="Calibri" panose="020F0502020204030204" pitchFamily="34" charset="0"/>
              </a:rPr>
              <a:t>2</a:t>
            </a:r>
            <a:r>
              <a:rPr lang="en-GB" sz="2800" b="1" dirty="0">
                <a:solidFill>
                  <a:srgbClr val="0070C0"/>
                </a:solidFill>
                <a:latin typeface="Calibri" panose="020F0502020204030204" pitchFamily="34" charset="0"/>
                <a:cs typeface="Calibri" panose="020F0502020204030204" pitchFamily="34" charset="0"/>
              </a:rPr>
              <a:t>)</a:t>
            </a:r>
            <a:r>
              <a:rPr lang="en-GB" sz="2800" b="1" baseline="-25000" dirty="0">
                <a:solidFill>
                  <a:srgbClr val="0070C0"/>
                </a:solidFill>
                <a:latin typeface="Calibri" panose="020F0502020204030204" pitchFamily="34" charset="0"/>
                <a:cs typeface="Calibri" panose="020F0502020204030204" pitchFamily="34" charset="0"/>
              </a:rPr>
              <a:t>2</a:t>
            </a:r>
          </a:p>
        </p:txBody>
      </p:sp>
      <p:sp>
        <p:nvSpPr>
          <p:cNvPr id="18" name="TextBox 17">
            <a:extLst>
              <a:ext uri="{FF2B5EF4-FFF2-40B4-BE49-F238E27FC236}">
                <a16:creationId xmlns:a16="http://schemas.microsoft.com/office/drawing/2014/main" id="{800EC8DC-F7D5-42C6-B963-AFCC747B05C7}"/>
              </a:ext>
            </a:extLst>
          </p:cNvPr>
          <p:cNvSpPr txBox="1"/>
          <p:nvPr/>
        </p:nvSpPr>
        <p:spPr>
          <a:xfrm>
            <a:off x="2637834" y="3447422"/>
            <a:ext cx="3124573"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zero</a:t>
            </a:r>
          </a:p>
          <a:p>
            <a:r>
              <a:rPr lang="en-GB" dirty="0">
                <a:solidFill>
                  <a:srgbClr val="7030A0"/>
                </a:solidFill>
                <a:latin typeface="Calibri" panose="020F0502020204030204" pitchFamily="34" charset="0"/>
                <a:cs typeface="Calibri" panose="020F0502020204030204" pitchFamily="34" charset="0"/>
              </a:rPr>
              <a:t>Mg</a:t>
            </a:r>
            <a:r>
              <a:rPr lang="en-GB" dirty="0">
                <a:latin typeface="Calibri" panose="020F0502020204030204" pitchFamily="34" charset="0"/>
                <a:cs typeface="Calibri" panose="020F0502020204030204" pitchFamily="34" charset="0"/>
              </a:rPr>
              <a:t> is +2, </a:t>
            </a:r>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Mg</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2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7030A0"/>
                </a:solidFill>
                <a:latin typeface="Calibri" panose="020F0502020204030204" pitchFamily="34" charset="0"/>
                <a:cs typeface="Calibri" panose="020F0502020204030204" pitchFamily="34" charset="0"/>
              </a:rPr>
              <a:t>1 </a:t>
            </a:r>
            <a:r>
              <a:rPr lang="en-GB" dirty="0">
                <a:solidFill>
                  <a:srgbClr val="7030A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2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4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0</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+3</a:t>
            </a:r>
            <a:endParaRPr lang="en-GB" b="1" dirty="0">
              <a:solidFill>
                <a:srgbClr val="00B050"/>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C317312E-0721-4653-B909-49A81B5613F5}"/>
              </a:ext>
            </a:extLst>
          </p:cNvPr>
          <p:cNvSpPr txBox="1"/>
          <p:nvPr/>
        </p:nvSpPr>
        <p:spPr>
          <a:xfrm>
            <a:off x="6029187" y="2984372"/>
            <a:ext cx="779381" cy="523220"/>
          </a:xfrm>
          <a:prstGeom prst="rect">
            <a:avLst/>
          </a:prstGeom>
          <a:noFill/>
        </p:spPr>
        <p:txBody>
          <a:bodyPr wrap="none" rtlCol="0">
            <a:spAutoFit/>
          </a:bodyPr>
          <a:lstStyle/>
          <a:p>
            <a:r>
              <a:rPr lang="en-GB" sz="2800" b="1" dirty="0" err="1">
                <a:solidFill>
                  <a:srgbClr val="0070C0"/>
                </a:solidFill>
                <a:latin typeface="Calibri" panose="020F0502020204030204" pitchFamily="34" charset="0"/>
                <a:cs typeface="Calibri" panose="020F0502020204030204" pitchFamily="34" charset="0"/>
              </a:rPr>
              <a:t>ClO</a:t>
            </a:r>
            <a:r>
              <a:rPr lang="en-GB" sz="2800" b="1" baseline="30000" dirty="0">
                <a:solidFill>
                  <a:srgbClr val="0070C0"/>
                </a:solidFill>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AFD459D6-E982-4401-9D8B-9E035052AE15}"/>
              </a:ext>
            </a:extLst>
          </p:cNvPr>
          <p:cNvSpPr txBox="1"/>
          <p:nvPr/>
        </p:nvSpPr>
        <p:spPr>
          <a:xfrm>
            <a:off x="7239467" y="3084517"/>
            <a:ext cx="2257349" cy="1477328"/>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overall charge is </a:t>
            </a:r>
            <a:r>
              <a:rPr lang="en-GB" b="1" dirty="0">
                <a:latin typeface="Calibri" panose="020F0502020204030204" pitchFamily="34" charset="0"/>
                <a:cs typeface="Calibri" panose="020F0502020204030204" pitchFamily="34" charset="0"/>
              </a:rPr>
              <a:t>-1</a:t>
            </a:r>
          </a:p>
          <a:p>
            <a:r>
              <a:rPr lang="en-GB" dirty="0">
                <a:solidFill>
                  <a:srgbClr val="FF0000"/>
                </a:solidFill>
                <a:latin typeface="Calibri" panose="020F0502020204030204" pitchFamily="34" charset="0"/>
                <a:cs typeface="Calibri" panose="020F0502020204030204" pitchFamily="34" charset="0"/>
              </a:rPr>
              <a:t>O</a:t>
            </a:r>
            <a:r>
              <a:rPr lang="en-GB" dirty="0">
                <a:latin typeface="Calibri" panose="020F0502020204030204" pitchFamily="34" charset="0"/>
                <a:cs typeface="Calibri" panose="020F0502020204030204" pitchFamily="34" charset="0"/>
              </a:rPr>
              <a:t> is -2 , </a:t>
            </a:r>
            <a:r>
              <a:rPr lang="en-GB" dirty="0">
                <a:solidFill>
                  <a:srgbClr val="00B050"/>
                </a:solidFill>
                <a:latin typeface="Calibri" panose="020F0502020204030204" pitchFamily="34" charset="0"/>
                <a:cs typeface="Calibri" panose="020F0502020204030204" pitchFamily="34" charset="0"/>
              </a:rPr>
              <a:t>Cl</a:t>
            </a:r>
            <a:r>
              <a:rPr lang="en-GB" dirty="0">
                <a:latin typeface="Calibri" panose="020F0502020204030204" pitchFamily="34" charset="0"/>
                <a:cs typeface="Calibri" panose="020F0502020204030204" pitchFamily="34" charset="0"/>
              </a:rPr>
              <a:t> is ?</a:t>
            </a:r>
          </a:p>
          <a:p>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1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-1</a:t>
            </a:r>
            <a:r>
              <a:rPr lang="en-GB" dirty="0">
                <a:latin typeface="Calibri" panose="020F0502020204030204" pitchFamily="34" charset="0"/>
                <a:cs typeface="Calibri" panose="020F0502020204030204" pitchFamily="34" charset="0"/>
                <a:sym typeface="Symbol" panose="05050102010706020507" pitchFamily="18" charset="2"/>
              </a:rPr>
              <a:t> </a:t>
            </a:r>
          </a:p>
          <a:p>
            <a:r>
              <a:rPr lang="en-GB" dirty="0">
                <a:latin typeface="Calibri" panose="020F0502020204030204" pitchFamily="34" charset="0"/>
                <a:cs typeface="Calibri" panose="020F0502020204030204" pitchFamily="34" charset="0"/>
              </a:rPr>
              <a:t>(</a:t>
            </a:r>
            <a:r>
              <a:rPr lang="en-GB" dirty="0">
                <a:solidFill>
                  <a:srgbClr val="00B050"/>
                </a:solidFill>
                <a:latin typeface="Calibri" panose="020F0502020204030204" pitchFamily="34" charset="0"/>
                <a:cs typeface="Calibri" panose="020F0502020204030204" pitchFamily="34" charset="0"/>
              </a:rPr>
              <a:t>1 </a:t>
            </a:r>
            <a:r>
              <a:rPr lang="en-GB" dirty="0">
                <a:solidFill>
                  <a:srgbClr val="00B050"/>
                </a:solidFill>
                <a:latin typeface="Calibri" panose="020F0502020204030204" pitchFamily="34" charset="0"/>
                <a:cs typeface="Calibri" panose="020F0502020204030204" pitchFamily="34" charset="0"/>
                <a:sym typeface="Symbol" panose="05050102010706020507" pitchFamily="18" charset="2"/>
              </a:rPr>
              <a:t> Cl</a:t>
            </a:r>
            <a:r>
              <a:rPr lang="en-GB" dirty="0">
                <a:latin typeface="Calibri" panose="020F0502020204030204" pitchFamily="34" charset="0"/>
                <a:cs typeface="Calibri" panose="020F0502020204030204" pitchFamily="34" charset="0"/>
                <a:sym typeface="Symbol" panose="05050102010706020507" pitchFamily="18" charset="2"/>
              </a:rPr>
              <a:t>) + </a:t>
            </a:r>
            <a:r>
              <a:rPr lang="en-GB" dirty="0">
                <a:latin typeface="Calibri" panose="020F0502020204030204" pitchFamily="34" charset="0"/>
                <a:cs typeface="Calibri" panose="020F0502020204030204" pitchFamily="34" charset="0"/>
              </a:rPr>
              <a:t>(</a:t>
            </a:r>
            <a:r>
              <a:rPr lang="en-GB" dirty="0">
                <a:solidFill>
                  <a:srgbClr val="FF0000"/>
                </a:solidFill>
                <a:latin typeface="Calibri" panose="020F0502020204030204" pitchFamily="34" charset="0"/>
                <a:cs typeface="Calibri" panose="020F0502020204030204" pitchFamily="34" charset="0"/>
              </a:rPr>
              <a:t>1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-2</a:t>
            </a:r>
            <a:r>
              <a:rPr lang="en-GB" dirty="0">
                <a:latin typeface="Calibri" panose="020F0502020204030204" pitchFamily="34" charset="0"/>
                <a:cs typeface="Calibri" panose="020F0502020204030204" pitchFamily="34" charset="0"/>
                <a:sym typeface="Symbol" panose="05050102010706020507" pitchFamily="18" charset="2"/>
              </a:rPr>
              <a:t>) = </a:t>
            </a:r>
            <a:r>
              <a:rPr lang="en-GB" b="1" dirty="0">
                <a:latin typeface="Calibri" panose="020F0502020204030204" pitchFamily="34" charset="0"/>
                <a:cs typeface="Calibri" panose="020F0502020204030204" pitchFamily="34" charset="0"/>
                <a:sym typeface="Symbol" panose="05050102010706020507" pitchFamily="18" charset="2"/>
              </a:rPr>
              <a:t>-1</a:t>
            </a:r>
          </a:p>
          <a:p>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Cl </a:t>
            </a:r>
            <a:r>
              <a:rPr lang="en-GB" b="1" dirty="0">
                <a:latin typeface="Calibri" panose="020F0502020204030204" pitchFamily="34" charset="0"/>
                <a:cs typeface="Calibri" panose="020F0502020204030204" pitchFamily="34" charset="0"/>
                <a:sym typeface="Symbol" panose="05050102010706020507" pitchFamily="18" charset="2"/>
              </a:rPr>
              <a:t>=</a:t>
            </a:r>
            <a:r>
              <a:rPr lang="en-GB" b="1" dirty="0">
                <a:solidFill>
                  <a:srgbClr val="00B050"/>
                </a:solidFill>
                <a:latin typeface="Calibri" panose="020F0502020204030204" pitchFamily="34" charset="0"/>
                <a:cs typeface="Calibri" panose="020F0502020204030204" pitchFamily="34" charset="0"/>
                <a:sym typeface="Symbol" panose="05050102010706020507" pitchFamily="18" charset="2"/>
              </a:rPr>
              <a:t> +1</a:t>
            </a:r>
            <a:endParaRPr lang="en-GB" b="1" dirty="0">
              <a:solidFill>
                <a:srgbClr val="00B050"/>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831A0DC-BA27-495A-AA07-36DDBC266B7B}"/>
              </a:ext>
            </a:extLst>
          </p:cNvPr>
          <p:cNvSpPr txBox="1"/>
          <p:nvPr/>
        </p:nvSpPr>
        <p:spPr>
          <a:xfrm>
            <a:off x="1710128" y="5030393"/>
            <a:ext cx="9028736"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Arrange the oxyanions of chlorine in order of increasing oxidising power.</a:t>
            </a:r>
          </a:p>
        </p:txBody>
      </p:sp>
      <p:sp>
        <p:nvSpPr>
          <p:cNvPr id="12" name="TextBox 11">
            <a:extLst>
              <a:ext uri="{FF2B5EF4-FFF2-40B4-BE49-F238E27FC236}">
                <a16:creationId xmlns:a16="http://schemas.microsoft.com/office/drawing/2014/main" id="{3EA5D63A-E06B-453D-83E0-B7E24612EE8F}"/>
              </a:ext>
            </a:extLst>
          </p:cNvPr>
          <p:cNvSpPr txBox="1"/>
          <p:nvPr/>
        </p:nvSpPr>
        <p:spPr>
          <a:xfrm>
            <a:off x="2596265" y="5506409"/>
            <a:ext cx="3126177" cy="369332"/>
          </a:xfrm>
          <a:prstGeom prst="rect">
            <a:avLst/>
          </a:prstGeom>
          <a:noFill/>
        </p:spPr>
        <p:txBody>
          <a:bodyPr wrap="none" rtlCol="0">
            <a:spAutoFit/>
          </a:bodyPr>
          <a:lstStyle/>
          <a:p>
            <a:r>
              <a:rPr lang="en-GB" dirty="0" err="1"/>
              <a:t>ClO</a:t>
            </a:r>
            <a:r>
              <a:rPr lang="en-GB" dirty="0"/>
              <a:t>- &gt; ClO</a:t>
            </a:r>
            <a:r>
              <a:rPr lang="en-GB" baseline="-25000" dirty="0"/>
              <a:t>2</a:t>
            </a:r>
            <a:r>
              <a:rPr lang="en-GB" dirty="0"/>
              <a:t>- &gt; ClO</a:t>
            </a:r>
            <a:r>
              <a:rPr lang="en-GB" baseline="-25000" dirty="0"/>
              <a:t>3</a:t>
            </a:r>
            <a:r>
              <a:rPr lang="en-GB" dirty="0"/>
              <a:t>- &gt; ClO</a:t>
            </a:r>
            <a:r>
              <a:rPr lang="en-GB" baseline="-25000" dirty="0"/>
              <a:t>4</a:t>
            </a:r>
            <a:r>
              <a:rPr lang="en-GB" dirty="0"/>
              <a:t>-</a:t>
            </a:r>
          </a:p>
        </p:txBody>
      </p:sp>
      <p:sp>
        <p:nvSpPr>
          <p:cNvPr id="23" name="TextBox 22">
            <a:extLst>
              <a:ext uri="{FF2B5EF4-FFF2-40B4-BE49-F238E27FC236}">
                <a16:creationId xmlns:a16="http://schemas.microsoft.com/office/drawing/2014/main" id="{FF24247C-2351-4AE4-80ED-A281E78EBFB6}"/>
              </a:ext>
            </a:extLst>
          </p:cNvPr>
          <p:cNvSpPr txBox="1"/>
          <p:nvPr/>
        </p:nvSpPr>
        <p:spPr>
          <a:xfrm>
            <a:off x="2569499" y="5875742"/>
            <a:ext cx="7615617" cy="830997"/>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strongest oxidising agent =&gt; reduced most easily =&gt; gains electrons most easily. Ox states for chlorine in </a:t>
            </a:r>
            <a:r>
              <a:rPr lang="en-GB" sz="1600" dirty="0" err="1">
                <a:latin typeface="Calibri" panose="020F0502020204030204" pitchFamily="34" charset="0"/>
                <a:cs typeface="Calibri" panose="020F0502020204030204" pitchFamily="34" charset="0"/>
              </a:rPr>
              <a:t>ClO</a:t>
            </a:r>
            <a:r>
              <a:rPr lang="en-GB" sz="1600" dirty="0">
                <a:latin typeface="Calibri" panose="020F0502020204030204" pitchFamily="34" charset="0"/>
                <a:cs typeface="Calibri" panose="020F0502020204030204" pitchFamily="34" charset="0"/>
              </a:rPr>
              <a:t>-, ClO</a:t>
            </a:r>
            <a:r>
              <a:rPr lang="en-GB" sz="1600" baseline="-25000" dirty="0">
                <a:latin typeface="Calibri" panose="020F0502020204030204" pitchFamily="34" charset="0"/>
                <a:cs typeface="Calibri" panose="020F0502020204030204" pitchFamily="34" charset="0"/>
              </a:rPr>
              <a:t>2</a:t>
            </a:r>
            <a:r>
              <a:rPr lang="en-GB" sz="1600" dirty="0">
                <a:latin typeface="Calibri" panose="020F0502020204030204" pitchFamily="34" charset="0"/>
                <a:cs typeface="Calibri" panose="020F0502020204030204" pitchFamily="34" charset="0"/>
              </a:rPr>
              <a:t>-, ClO</a:t>
            </a:r>
            <a:r>
              <a:rPr lang="en-GB" sz="1600" baseline="-25000" dirty="0">
                <a:latin typeface="Calibri" panose="020F0502020204030204" pitchFamily="34" charset="0"/>
                <a:cs typeface="Calibri" panose="020F0502020204030204" pitchFamily="34" charset="0"/>
              </a:rPr>
              <a:t>3</a:t>
            </a:r>
            <a:r>
              <a:rPr lang="en-GB" sz="1600" dirty="0">
                <a:latin typeface="Calibri" panose="020F0502020204030204" pitchFamily="34" charset="0"/>
                <a:cs typeface="Calibri" panose="020F0502020204030204" pitchFamily="34" charset="0"/>
              </a:rPr>
              <a:t>-, and ClO</a:t>
            </a:r>
            <a:r>
              <a:rPr lang="en-GB" sz="1600" baseline="-25000" dirty="0">
                <a:latin typeface="Calibri" panose="020F0502020204030204" pitchFamily="34" charset="0"/>
                <a:cs typeface="Calibri" panose="020F0502020204030204" pitchFamily="34" charset="0"/>
              </a:rPr>
              <a:t>4</a:t>
            </a:r>
            <a:r>
              <a:rPr lang="en-GB" sz="1600" dirty="0">
                <a:latin typeface="Calibri" panose="020F0502020204030204" pitchFamily="34" charset="0"/>
                <a:cs typeface="Calibri" panose="020F0502020204030204" pitchFamily="34" charset="0"/>
              </a:rPr>
              <a:t>- are: +1, +3, +5, +7, respectively. So </a:t>
            </a:r>
            <a:r>
              <a:rPr lang="en-GB" sz="1600" dirty="0" err="1">
                <a:latin typeface="Calibri" panose="020F0502020204030204" pitchFamily="34" charset="0"/>
                <a:cs typeface="Calibri" panose="020F0502020204030204" pitchFamily="34" charset="0"/>
              </a:rPr>
              <a:t>ClO</a:t>
            </a:r>
            <a:r>
              <a:rPr lang="en-GB" sz="1600" dirty="0">
                <a:latin typeface="Calibri" panose="020F0502020204030204" pitchFamily="34" charset="0"/>
                <a:cs typeface="Calibri" panose="020F0502020204030204" pitchFamily="34" charset="0"/>
              </a:rPr>
              <a:t>- has to gain only one electron </a:t>
            </a:r>
          </a:p>
        </p:txBody>
      </p:sp>
    </p:spTree>
    <p:extLst>
      <p:ext uri="{BB962C8B-B14F-4D97-AF65-F5344CB8AC3E}">
        <p14:creationId xmlns:p14="http://schemas.microsoft.com/office/powerpoint/2010/main" val="862474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4" grpId="0"/>
      <p:bldP spid="18" grpId="0"/>
      <p:bldP spid="20" grpId="0"/>
      <p:bldP spid="12" grpId="0"/>
      <p:bldP spid="23" grpId="0"/>
    </p:bld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F95539E-FA8A-4054-80B7-14C542661B10}"/>
              </a:ext>
            </a:extLst>
          </p:cNvPr>
          <p:cNvSpPr txBox="1"/>
          <p:nvPr/>
        </p:nvSpPr>
        <p:spPr>
          <a:xfrm>
            <a:off x="3591646" y="870113"/>
            <a:ext cx="4935681" cy="523220"/>
          </a:xfrm>
          <a:prstGeom prst="rect">
            <a:avLst/>
          </a:prstGeom>
          <a:noFill/>
        </p:spPr>
        <p:txBody>
          <a:bodyPr wrap="square">
            <a:spAutoFit/>
          </a:bodyPr>
          <a:lstStyle/>
          <a:p>
            <a:r>
              <a:rPr lang="en-GB" sz="2800" b="1" dirty="0">
                <a:cs typeface="Calibri" panose="020F0502020204030204" pitchFamily="34" charset="0"/>
                <a:sym typeface="Wingdings" panose="05000000000000000000" pitchFamily="2" charset="2"/>
              </a:rPr>
              <a:t>CH</a:t>
            </a:r>
            <a:r>
              <a:rPr lang="en-GB" sz="2800" b="1" baseline="-25000" dirty="0">
                <a:cs typeface="Calibri" panose="020F0502020204030204" pitchFamily="34" charset="0"/>
                <a:sym typeface="Wingdings" panose="05000000000000000000" pitchFamily="2" charset="2"/>
              </a:rPr>
              <a:t>3</a:t>
            </a:r>
            <a:r>
              <a:rPr lang="en-GB" sz="2800" b="1" dirty="0">
                <a:cs typeface="Calibri" panose="020F0502020204030204" pitchFamily="34" charset="0"/>
                <a:sym typeface="Wingdings" panose="05000000000000000000" pitchFamily="2" charset="2"/>
              </a:rPr>
              <a:t>C</a:t>
            </a:r>
            <a:r>
              <a:rPr lang="en-GB" sz="2800" b="1" dirty="0">
                <a:solidFill>
                  <a:srgbClr val="FF66FF"/>
                </a:solidFill>
                <a:cs typeface="Calibri" panose="020F0502020204030204" pitchFamily="34" charset="0"/>
                <a:sym typeface="Wingdings" panose="05000000000000000000" pitchFamily="2" charset="2"/>
              </a:rPr>
              <a:t>H</a:t>
            </a:r>
            <a:r>
              <a:rPr lang="en-GB" sz="2800" b="1" baseline="-25000" dirty="0">
                <a:solidFill>
                  <a:srgbClr val="FF66FF"/>
                </a:solidFill>
                <a:cs typeface="Calibri" panose="020F0502020204030204" pitchFamily="34" charset="0"/>
                <a:sym typeface="Wingdings" panose="05000000000000000000" pitchFamily="2" charset="2"/>
              </a:rPr>
              <a:t>2</a:t>
            </a:r>
            <a:r>
              <a:rPr lang="en-GB" sz="2800" b="1" dirty="0">
                <a:cs typeface="Calibri" panose="020F0502020204030204" pitchFamily="34" charset="0"/>
                <a:sym typeface="Wingdings" panose="05000000000000000000" pitchFamily="2" charset="2"/>
              </a:rPr>
              <a:t>OH             CH</a:t>
            </a:r>
            <a:r>
              <a:rPr lang="en-GB" sz="2800" b="1" baseline="-25000" dirty="0">
                <a:cs typeface="Calibri" panose="020F0502020204030204" pitchFamily="34" charset="0"/>
                <a:sym typeface="Wingdings" panose="05000000000000000000" pitchFamily="2" charset="2"/>
              </a:rPr>
              <a:t>3</a:t>
            </a:r>
            <a:r>
              <a:rPr lang="en-GB" sz="2800" b="1" dirty="0">
                <a:cs typeface="Calibri" panose="020F0502020204030204" pitchFamily="34" charset="0"/>
                <a:sym typeface="Wingdings" panose="05000000000000000000" pitchFamily="2" charset="2"/>
              </a:rPr>
              <a:t>C</a:t>
            </a:r>
            <a:r>
              <a:rPr lang="en-GB" sz="2800" b="1" dirty="0">
                <a:solidFill>
                  <a:srgbClr val="FF66FF"/>
                </a:solidFill>
                <a:cs typeface="Calibri" panose="020F0502020204030204" pitchFamily="34" charset="0"/>
                <a:sym typeface="Wingdings" panose="05000000000000000000" pitchFamily="2" charset="2"/>
              </a:rPr>
              <a:t>H</a:t>
            </a:r>
            <a:r>
              <a:rPr lang="en-GB" sz="2800" b="1" dirty="0">
                <a:cs typeface="Calibri" panose="020F0502020204030204" pitchFamily="34" charset="0"/>
                <a:sym typeface="Wingdings" panose="05000000000000000000" pitchFamily="2" charset="2"/>
              </a:rPr>
              <a:t>O</a:t>
            </a:r>
            <a:endParaRPr lang="en-GB" sz="2800" b="1" dirty="0">
              <a:cs typeface="Calibri" panose="020F0502020204030204" pitchFamily="34" charset="0"/>
            </a:endParaRPr>
          </a:p>
        </p:txBody>
      </p:sp>
      <p:sp>
        <p:nvSpPr>
          <p:cNvPr id="9" name="TextBox 8">
            <a:extLst>
              <a:ext uri="{FF2B5EF4-FFF2-40B4-BE49-F238E27FC236}">
                <a16:creationId xmlns:a16="http://schemas.microsoft.com/office/drawing/2014/main" id="{B79EE121-0E71-4E1C-83EC-30D31E7B41EC}"/>
              </a:ext>
            </a:extLst>
          </p:cNvPr>
          <p:cNvSpPr txBox="1"/>
          <p:nvPr/>
        </p:nvSpPr>
        <p:spPr>
          <a:xfrm>
            <a:off x="684622" y="1487270"/>
            <a:ext cx="1732292" cy="461665"/>
          </a:xfrm>
          <a:prstGeom prst="rect">
            <a:avLst/>
          </a:prstGeom>
          <a:noFill/>
        </p:spPr>
        <p:txBody>
          <a:bodyPr wrap="square">
            <a:spAutoFit/>
          </a:bodyPr>
          <a:lstStyle/>
          <a:p>
            <a:r>
              <a:rPr lang="en-GB" sz="2400" dirty="0">
                <a:cs typeface="Calibri" panose="020F0502020204030204" pitchFamily="34" charset="0"/>
                <a:sym typeface="Wingdings" panose="05000000000000000000" pitchFamily="2" charset="2"/>
              </a:rPr>
              <a:t>CH</a:t>
            </a:r>
            <a:r>
              <a:rPr lang="en-GB" sz="2400" baseline="-25000" dirty="0">
                <a:cs typeface="Calibri" panose="020F0502020204030204" pitchFamily="34" charset="0"/>
                <a:sym typeface="Wingdings" panose="05000000000000000000" pitchFamily="2" charset="2"/>
              </a:rPr>
              <a:t>3</a:t>
            </a:r>
            <a:r>
              <a:rPr lang="en-GB" sz="2400" dirty="0">
                <a:cs typeface="Calibri" panose="020F0502020204030204" pitchFamily="34" charset="0"/>
                <a:sym typeface="Wingdings" panose="05000000000000000000" pitchFamily="2" charset="2"/>
              </a:rPr>
              <a:t>CH</a:t>
            </a:r>
            <a:r>
              <a:rPr lang="en-GB" sz="2400" baseline="-25000" dirty="0">
                <a:cs typeface="Calibri" panose="020F0502020204030204" pitchFamily="34" charset="0"/>
                <a:sym typeface="Wingdings" panose="05000000000000000000" pitchFamily="2" charset="2"/>
              </a:rPr>
              <a:t>2</a:t>
            </a:r>
            <a:r>
              <a:rPr lang="en-GB" sz="2400" dirty="0">
                <a:cs typeface="Calibri" panose="020F0502020204030204" pitchFamily="34" charset="0"/>
                <a:sym typeface="Wingdings" panose="05000000000000000000" pitchFamily="2" charset="2"/>
              </a:rPr>
              <a:t>OH: </a:t>
            </a:r>
            <a:endParaRPr lang="en-GB" sz="2400" dirty="0">
              <a:cs typeface="Calibri" panose="020F0502020204030204" pitchFamily="34" charset="0"/>
            </a:endParaRPr>
          </a:p>
        </p:txBody>
      </p:sp>
      <p:sp>
        <p:nvSpPr>
          <p:cNvPr id="11" name="TextBox 10">
            <a:extLst>
              <a:ext uri="{FF2B5EF4-FFF2-40B4-BE49-F238E27FC236}">
                <a16:creationId xmlns:a16="http://schemas.microsoft.com/office/drawing/2014/main" id="{AACACED0-9543-441F-8CFF-891EFDDB4322}"/>
              </a:ext>
            </a:extLst>
          </p:cNvPr>
          <p:cNvSpPr txBox="1"/>
          <p:nvPr/>
        </p:nvSpPr>
        <p:spPr>
          <a:xfrm>
            <a:off x="6854433" y="1522963"/>
            <a:ext cx="2314719" cy="461665"/>
          </a:xfrm>
          <a:prstGeom prst="rect">
            <a:avLst/>
          </a:prstGeom>
          <a:noFill/>
        </p:spPr>
        <p:txBody>
          <a:bodyPr wrap="square">
            <a:spAutoFit/>
          </a:bodyPr>
          <a:lstStyle/>
          <a:p>
            <a:r>
              <a:rPr lang="en-GB" sz="2400" dirty="0">
                <a:cs typeface="Calibri" panose="020F0502020204030204" pitchFamily="34" charset="0"/>
                <a:sym typeface="Wingdings" panose="05000000000000000000" pitchFamily="2" charset="2"/>
              </a:rPr>
              <a:t>CH</a:t>
            </a:r>
            <a:r>
              <a:rPr lang="en-GB" sz="2400" baseline="-25000" dirty="0">
                <a:cs typeface="Calibri" panose="020F0502020204030204" pitchFamily="34" charset="0"/>
                <a:sym typeface="Wingdings" panose="05000000000000000000" pitchFamily="2" charset="2"/>
              </a:rPr>
              <a:t>3</a:t>
            </a:r>
            <a:r>
              <a:rPr lang="en-GB" sz="2400" dirty="0">
                <a:cs typeface="Calibri" panose="020F0502020204030204" pitchFamily="34" charset="0"/>
                <a:sym typeface="Wingdings" panose="05000000000000000000" pitchFamily="2" charset="2"/>
              </a:rPr>
              <a:t>CHO:</a:t>
            </a:r>
            <a:endParaRPr lang="en-GB" sz="2400" dirty="0">
              <a:cs typeface="Calibri" panose="020F0502020204030204" pitchFamily="34" charset="0"/>
            </a:endParaRPr>
          </a:p>
        </p:txBody>
      </p:sp>
      <p:sp>
        <p:nvSpPr>
          <p:cNvPr id="12" name="TextBox 11">
            <a:extLst>
              <a:ext uri="{FF2B5EF4-FFF2-40B4-BE49-F238E27FC236}">
                <a16:creationId xmlns:a16="http://schemas.microsoft.com/office/drawing/2014/main" id="{5C1424F1-44EA-4BE0-84F5-584BF6577ACC}"/>
              </a:ext>
            </a:extLst>
          </p:cNvPr>
          <p:cNvSpPr txBox="1"/>
          <p:nvPr/>
        </p:nvSpPr>
        <p:spPr>
          <a:xfrm>
            <a:off x="684622" y="2114259"/>
            <a:ext cx="4195829" cy="461665"/>
          </a:xfrm>
          <a:prstGeom prst="rect">
            <a:avLst/>
          </a:prstGeom>
          <a:noFill/>
        </p:spPr>
        <p:txBody>
          <a:bodyPr wrap="none" rtlCol="0">
            <a:spAutoFit/>
          </a:bodyPr>
          <a:lstStyle/>
          <a:p>
            <a:r>
              <a:rPr lang="en-GB" sz="2400" dirty="0">
                <a:cs typeface="Calibri" panose="020F0502020204030204" pitchFamily="34" charset="0"/>
              </a:rPr>
              <a:t>For easier work rewrite:   C</a:t>
            </a:r>
            <a:r>
              <a:rPr lang="en-GB" sz="2400" baseline="-25000" dirty="0">
                <a:cs typeface="Calibri" panose="020F0502020204030204" pitchFamily="34" charset="0"/>
              </a:rPr>
              <a:t>2</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6</a:t>
            </a:r>
            <a:r>
              <a:rPr lang="en-GB" sz="2400" dirty="0">
                <a:solidFill>
                  <a:srgbClr val="FF0000"/>
                </a:solidFill>
                <a:cs typeface="Calibri" panose="020F0502020204030204" pitchFamily="34" charset="0"/>
              </a:rPr>
              <a:t>O</a:t>
            </a:r>
          </a:p>
        </p:txBody>
      </p:sp>
      <p:sp>
        <p:nvSpPr>
          <p:cNvPr id="13" name="TextBox 12">
            <a:extLst>
              <a:ext uri="{FF2B5EF4-FFF2-40B4-BE49-F238E27FC236}">
                <a16:creationId xmlns:a16="http://schemas.microsoft.com/office/drawing/2014/main" id="{1BF2BA13-E0BD-41A3-B8A8-E4265FE3ABE9}"/>
              </a:ext>
            </a:extLst>
          </p:cNvPr>
          <p:cNvSpPr txBox="1"/>
          <p:nvPr/>
        </p:nvSpPr>
        <p:spPr>
          <a:xfrm>
            <a:off x="6870162" y="2114876"/>
            <a:ext cx="1021433" cy="461665"/>
          </a:xfrm>
          <a:prstGeom prst="rect">
            <a:avLst/>
          </a:prstGeom>
          <a:noFill/>
        </p:spPr>
        <p:txBody>
          <a:bodyPr wrap="none" rtlCol="0">
            <a:spAutoFit/>
          </a:bodyPr>
          <a:lstStyle/>
          <a:p>
            <a:r>
              <a:rPr lang="en-GB" sz="2400" dirty="0">
                <a:cs typeface="Calibri" panose="020F0502020204030204" pitchFamily="34" charset="0"/>
              </a:rPr>
              <a:t>C</a:t>
            </a:r>
            <a:r>
              <a:rPr lang="en-GB" sz="2400" baseline="-25000" dirty="0">
                <a:cs typeface="Calibri" panose="020F0502020204030204" pitchFamily="34" charset="0"/>
              </a:rPr>
              <a:t>2</a:t>
            </a:r>
            <a:r>
              <a:rPr lang="en-GB" sz="2400" dirty="0">
                <a:solidFill>
                  <a:srgbClr val="00B050"/>
                </a:solidFill>
                <a:cs typeface="Calibri" panose="020F0502020204030204" pitchFamily="34" charset="0"/>
              </a:rPr>
              <a:t>H</a:t>
            </a:r>
            <a:r>
              <a:rPr lang="en-GB" sz="2400" baseline="-25000" dirty="0">
                <a:solidFill>
                  <a:srgbClr val="00B050"/>
                </a:solidFill>
                <a:cs typeface="Calibri" panose="020F0502020204030204" pitchFamily="34" charset="0"/>
              </a:rPr>
              <a:t>4</a:t>
            </a:r>
            <a:r>
              <a:rPr lang="en-GB" sz="2400" dirty="0">
                <a:solidFill>
                  <a:srgbClr val="FF0000"/>
                </a:solidFill>
                <a:cs typeface="Calibri" panose="020F0502020204030204" pitchFamily="34" charset="0"/>
              </a:rPr>
              <a:t>O</a:t>
            </a:r>
          </a:p>
        </p:txBody>
      </p:sp>
      <p:sp>
        <p:nvSpPr>
          <p:cNvPr id="14" name="TextBox 13">
            <a:extLst>
              <a:ext uri="{FF2B5EF4-FFF2-40B4-BE49-F238E27FC236}">
                <a16:creationId xmlns:a16="http://schemas.microsoft.com/office/drawing/2014/main" id="{EC4BDAB2-F677-4A20-A8A1-2513E7F55581}"/>
              </a:ext>
            </a:extLst>
          </p:cNvPr>
          <p:cNvSpPr txBox="1"/>
          <p:nvPr/>
        </p:nvSpPr>
        <p:spPr>
          <a:xfrm>
            <a:off x="684622" y="2911032"/>
            <a:ext cx="4455259" cy="2308324"/>
          </a:xfrm>
          <a:prstGeom prst="rect">
            <a:avLst/>
          </a:prstGeom>
          <a:noFill/>
        </p:spPr>
        <p:txBody>
          <a:bodyPr wrap="none" rtlCol="0">
            <a:spAutoFit/>
          </a:bodyPr>
          <a:lstStyle/>
          <a:p>
            <a:r>
              <a:rPr lang="en-GB" sz="2400" dirty="0">
                <a:cs typeface="Calibri" panose="020F0502020204030204" pitchFamily="34" charset="0"/>
              </a:rPr>
              <a:t>overall charge on this molecule is </a:t>
            </a:r>
            <a:r>
              <a:rPr lang="en-GB" sz="2400" b="1" dirty="0">
                <a:cs typeface="Calibri" panose="020F0502020204030204" pitchFamily="34" charset="0"/>
              </a:rPr>
              <a:t>0</a:t>
            </a:r>
          </a:p>
          <a:p>
            <a:r>
              <a:rPr lang="en-GB" sz="2400" dirty="0">
                <a:solidFill>
                  <a:srgbClr val="00B050"/>
                </a:solidFill>
                <a:cs typeface="Calibri" panose="020F0502020204030204" pitchFamily="34" charset="0"/>
              </a:rPr>
              <a:t>H</a:t>
            </a:r>
            <a:r>
              <a:rPr lang="en-GB" sz="2400" dirty="0">
                <a:cs typeface="Calibri" panose="020F0502020204030204" pitchFamily="34" charset="0"/>
              </a:rPr>
              <a:t> 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and C is ?</a:t>
            </a:r>
          </a:p>
          <a:p>
            <a:endParaRPr lang="en-GB" sz="2400" dirty="0">
              <a:cs typeface="Calibri" panose="020F0502020204030204" pitchFamily="34" charset="0"/>
            </a:endParaRPr>
          </a:p>
          <a:p>
            <a:r>
              <a:rPr lang="en-GB" sz="2400" dirty="0">
                <a:cs typeface="Calibri" panose="020F0502020204030204" pitchFamily="34" charset="0"/>
              </a:rPr>
              <a:t>(2 </a:t>
            </a:r>
            <a:r>
              <a:rPr lang="en-GB" sz="2400" dirty="0">
                <a:cs typeface="Calibri" panose="020F0502020204030204" pitchFamily="34" charset="0"/>
                <a:sym typeface="Symbol" panose="05050102010706020507" pitchFamily="18" charset="2"/>
              </a:rPr>
              <a:t> C) + </a:t>
            </a:r>
            <a:r>
              <a:rPr lang="en-GB" sz="2400" dirty="0">
                <a:cs typeface="Calibri" panose="020F0502020204030204" pitchFamily="34" charset="0"/>
              </a:rPr>
              <a:t>(</a:t>
            </a:r>
            <a:r>
              <a:rPr lang="en-GB" sz="2400" dirty="0">
                <a:solidFill>
                  <a:srgbClr val="00B050"/>
                </a:solidFill>
                <a:cs typeface="Calibri" panose="020F0502020204030204" pitchFamily="34" charset="0"/>
              </a:rPr>
              <a:t>6 </a:t>
            </a:r>
            <a:r>
              <a:rPr lang="en-GB" sz="2400" dirty="0">
                <a:solidFill>
                  <a:srgbClr val="00B05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1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0</a:t>
            </a:r>
          </a:p>
          <a:p>
            <a:endParaRPr lang="en-GB" sz="2400" dirty="0">
              <a:cs typeface="Calibri" panose="020F0502020204030204" pitchFamily="34" charset="0"/>
              <a:sym typeface="Symbol" panose="05050102010706020507" pitchFamily="18" charset="2"/>
            </a:endParaRPr>
          </a:p>
          <a:p>
            <a:r>
              <a:rPr lang="en-GB" sz="2400" b="1" dirty="0">
                <a:cs typeface="Calibri" panose="020F0502020204030204" pitchFamily="34" charset="0"/>
                <a:sym typeface="Symbol" panose="05050102010706020507" pitchFamily="18" charset="2"/>
              </a:rPr>
              <a:t>C = -2</a:t>
            </a:r>
            <a:endParaRPr lang="en-GB" sz="2400" b="1" dirty="0">
              <a:cs typeface="Calibri" panose="020F0502020204030204" pitchFamily="34" charset="0"/>
            </a:endParaRPr>
          </a:p>
        </p:txBody>
      </p:sp>
      <p:sp>
        <p:nvSpPr>
          <p:cNvPr id="15" name="TextBox 14">
            <a:extLst>
              <a:ext uri="{FF2B5EF4-FFF2-40B4-BE49-F238E27FC236}">
                <a16:creationId xmlns:a16="http://schemas.microsoft.com/office/drawing/2014/main" id="{4318B1B6-4377-4268-B8D2-D31407F342E4}"/>
              </a:ext>
            </a:extLst>
          </p:cNvPr>
          <p:cNvSpPr txBox="1"/>
          <p:nvPr/>
        </p:nvSpPr>
        <p:spPr>
          <a:xfrm>
            <a:off x="6839632" y="2911032"/>
            <a:ext cx="4455259" cy="2308324"/>
          </a:xfrm>
          <a:prstGeom prst="rect">
            <a:avLst/>
          </a:prstGeom>
          <a:noFill/>
        </p:spPr>
        <p:txBody>
          <a:bodyPr wrap="none" rtlCol="0">
            <a:spAutoFit/>
          </a:bodyPr>
          <a:lstStyle/>
          <a:p>
            <a:r>
              <a:rPr lang="en-GB" sz="2400" dirty="0">
                <a:cs typeface="Calibri" panose="020F0502020204030204" pitchFamily="34" charset="0"/>
              </a:rPr>
              <a:t>overall charge on this molecule is </a:t>
            </a:r>
            <a:r>
              <a:rPr lang="en-GB" sz="2400" b="1" dirty="0">
                <a:cs typeface="Calibri" panose="020F0502020204030204" pitchFamily="34" charset="0"/>
              </a:rPr>
              <a:t>0</a:t>
            </a:r>
          </a:p>
          <a:p>
            <a:r>
              <a:rPr lang="en-GB" sz="2400" dirty="0">
                <a:solidFill>
                  <a:srgbClr val="00B050"/>
                </a:solidFill>
                <a:cs typeface="Calibri" panose="020F0502020204030204" pitchFamily="34" charset="0"/>
              </a:rPr>
              <a:t>H </a:t>
            </a:r>
            <a:r>
              <a:rPr lang="en-GB" sz="2400" dirty="0">
                <a:cs typeface="Calibri" panose="020F0502020204030204" pitchFamily="34" charset="0"/>
              </a:rPr>
              <a:t>is +1, </a:t>
            </a:r>
            <a:r>
              <a:rPr lang="en-GB" sz="2400" dirty="0">
                <a:solidFill>
                  <a:srgbClr val="FF0000"/>
                </a:solidFill>
                <a:cs typeface="Calibri" panose="020F0502020204030204" pitchFamily="34" charset="0"/>
              </a:rPr>
              <a:t>O</a:t>
            </a:r>
            <a:r>
              <a:rPr lang="en-GB" sz="2400" dirty="0">
                <a:cs typeface="Calibri" panose="020F0502020204030204" pitchFamily="34" charset="0"/>
              </a:rPr>
              <a:t> is -2, C is ? </a:t>
            </a:r>
          </a:p>
          <a:p>
            <a:endParaRPr lang="en-GB" sz="2400" dirty="0">
              <a:cs typeface="Calibri" panose="020F0502020204030204" pitchFamily="34" charset="0"/>
            </a:endParaRPr>
          </a:p>
          <a:p>
            <a:r>
              <a:rPr lang="en-GB" sz="2400" dirty="0">
                <a:cs typeface="Calibri" panose="020F0502020204030204" pitchFamily="34" charset="0"/>
              </a:rPr>
              <a:t>(2 </a:t>
            </a:r>
            <a:r>
              <a:rPr lang="en-GB" sz="2400" dirty="0">
                <a:cs typeface="Calibri" panose="020F0502020204030204" pitchFamily="34" charset="0"/>
                <a:sym typeface="Symbol" panose="05050102010706020507" pitchFamily="18" charset="2"/>
              </a:rPr>
              <a:t> C) + </a:t>
            </a:r>
            <a:r>
              <a:rPr lang="en-GB" sz="2400" dirty="0">
                <a:cs typeface="Calibri" panose="020F0502020204030204" pitchFamily="34" charset="0"/>
              </a:rPr>
              <a:t>(</a:t>
            </a:r>
            <a:r>
              <a:rPr lang="en-GB" sz="2400" dirty="0">
                <a:solidFill>
                  <a:srgbClr val="00B050"/>
                </a:solidFill>
                <a:cs typeface="Calibri" panose="020F0502020204030204" pitchFamily="34" charset="0"/>
              </a:rPr>
              <a:t>4 </a:t>
            </a:r>
            <a:r>
              <a:rPr lang="en-GB" sz="2400" dirty="0">
                <a:solidFill>
                  <a:srgbClr val="00B050"/>
                </a:solidFill>
                <a:cs typeface="Calibri" panose="020F0502020204030204" pitchFamily="34" charset="0"/>
                <a:sym typeface="Symbol" panose="05050102010706020507" pitchFamily="18" charset="2"/>
              </a:rPr>
              <a:t> 1</a:t>
            </a:r>
            <a:r>
              <a:rPr lang="en-GB" sz="2400" dirty="0">
                <a:cs typeface="Calibri" panose="020F0502020204030204" pitchFamily="34" charset="0"/>
                <a:sym typeface="Symbol" panose="05050102010706020507" pitchFamily="18" charset="2"/>
              </a:rPr>
              <a:t>) + </a:t>
            </a:r>
            <a:r>
              <a:rPr lang="en-GB" sz="2400" dirty="0">
                <a:cs typeface="Calibri" panose="020F0502020204030204" pitchFamily="34" charset="0"/>
              </a:rPr>
              <a:t>(</a:t>
            </a:r>
            <a:r>
              <a:rPr lang="en-GB" sz="2400" dirty="0">
                <a:solidFill>
                  <a:srgbClr val="FF0000"/>
                </a:solidFill>
                <a:cs typeface="Calibri" panose="020F0502020204030204" pitchFamily="34" charset="0"/>
              </a:rPr>
              <a:t>1 </a:t>
            </a:r>
            <a:r>
              <a:rPr lang="en-GB" sz="2400" dirty="0">
                <a:solidFill>
                  <a:srgbClr val="FF0000"/>
                </a:solidFill>
                <a:cs typeface="Calibri" panose="020F0502020204030204" pitchFamily="34" charset="0"/>
                <a:sym typeface="Symbol" panose="05050102010706020507" pitchFamily="18" charset="2"/>
              </a:rPr>
              <a:t> -2</a:t>
            </a:r>
            <a:r>
              <a:rPr lang="en-GB" sz="2400" dirty="0">
                <a:cs typeface="Calibri" panose="020F0502020204030204" pitchFamily="34" charset="0"/>
                <a:sym typeface="Symbol" panose="05050102010706020507" pitchFamily="18" charset="2"/>
              </a:rPr>
              <a:t>) = 0</a:t>
            </a:r>
          </a:p>
          <a:p>
            <a:endParaRPr lang="en-GB" sz="2400" dirty="0">
              <a:cs typeface="Calibri" panose="020F0502020204030204" pitchFamily="34" charset="0"/>
              <a:sym typeface="Symbol" panose="05050102010706020507" pitchFamily="18" charset="2"/>
            </a:endParaRPr>
          </a:p>
          <a:p>
            <a:r>
              <a:rPr lang="en-GB" sz="2400" b="1" dirty="0">
                <a:cs typeface="Calibri" panose="020F0502020204030204" pitchFamily="34" charset="0"/>
                <a:sym typeface="Symbol" panose="05050102010706020507" pitchFamily="18" charset="2"/>
              </a:rPr>
              <a:t>C = -1</a:t>
            </a:r>
            <a:endParaRPr lang="en-GB" sz="2400" b="1" dirty="0">
              <a:cs typeface="Calibri" panose="020F0502020204030204" pitchFamily="34" charset="0"/>
            </a:endParaRPr>
          </a:p>
        </p:txBody>
      </p:sp>
      <p:sp>
        <p:nvSpPr>
          <p:cNvPr id="16" name="TextBox 15">
            <a:extLst>
              <a:ext uri="{FF2B5EF4-FFF2-40B4-BE49-F238E27FC236}">
                <a16:creationId xmlns:a16="http://schemas.microsoft.com/office/drawing/2014/main" id="{087B828D-370C-4222-BD5C-B7EC8122235E}"/>
              </a:ext>
            </a:extLst>
          </p:cNvPr>
          <p:cNvSpPr txBox="1"/>
          <p:nvPr/>
        </p:nvSpPr>
        <p:spPr>
          <a:xfrm>
            <a:off x="4467545" y="5536726"/>
            <a:ext cx="2590709" cy="1200329"/>
          </a:xfrm>
          <a:prstGeom prst="rect">
            <a:avLst/>
          </a:prstGeom>
          <a:noFill/>
        </p:spPr>
        <p:txBody>
          <a:bodyPr wrap="none" rtlCol="0">
            <a:spAutoFit/>
          </a:bodyPr>
          <a:lstStyle/>
          <a:p>
            <a:r>
              <a:rPr lang="en-GB" sz="2400" dirty="0">
                <a:cs typeface="Calibri" panose="020F0502020204030204" pitchFamily="34" charset="0"/>
              </a:rPr>
              <a:t>carbon lost electron</a:t>
            </a:r>
          </a:p>
          <a:p>
            <a:endParaRPr lang="en-GB" sz="2400" dirty="0">
              <a:cs typeface="Calibri" panose="020F0502020204030204" pitchFamily="34" charset="0"/>
            </a:endParaRPr>
          </a:p>
          <a:p>
            <a:r>
              <a:rPr lang="en-GB" sz="2400" dirty="0">
                <a:solidFill>
                  <a:srgbClr val="0000FF"/>
                </a:solidFill>
                <a:cs typeface="Calibri" panose="020F0502020204030204" pitchFamily="34" charset="0"/>
              </a:rPr>
              <a:t>        </a:t>
            </a:r>
            <a:r>
              <a:rPr lang="en-GB" sz="2400" b="1" dirty="0">
                <a:solidFill>
                  <a:srgbClr val="0000FF"/>
                </a:solidFill>
                <a:cs typeface="Calibri" panose="020F0502020204030204" pitchFamily="34" charset="0"/>
              </a:rPr>
              <a:t>OXIDATION</a:t>
            </a:r>
          </a:p>
        </p:txBody>
      </p:sp>
      <p:sp>
        <p:nvSpPr>
          <p:cNvPr id="2" name="Title 1">
            <a:extLst>
              <a:ext uri="{FF2B5EF4-FFF2-40B4-BE49-F238E27FC236}">
                <a16:creationId xmlns:a16="http://schemas.microsoft.com/office/drawing/2014/main" id="{C4600900-D40C-4025-9FD5-1C42610EFEDE}"/>
              </a:ext>
            </a:extLst>
          </p:cNvPr>
          <p:cNvSpPr>
            <a:spLocks noGrp="1"/>
          </p:cNvSpPr>
          <p:nvPr>
            <p:ph type="title"/>
          </p:nvPr>
        </p:nvSpPr>
        <p:spPr>
          <a:xfrm>
            <a:off x="877262" y="0"/>
            <a:ext cx="10364451" cy="776177"/>
          </a:xfrm>
        </p:spPr>
        <p:txBody>
          <a:bodyPr/>
          <a:lstStyle/>
          <a:p>
            <a:r>
              <a:rPr lang="en-GB" dirty="0"/>
              <a:t>Redox reaction of organic compounds</a:t>
            </a:r>
          </a:p>
        </p:txBody>
      </p:sp>
    </p:spTree>
    <p:extLst>
      <p:ext uri="{BB962C8B-B14F-4D97-AF65-F5344CB8AC3E}">
        <p14:creationId xmlns:p14="http://schemas.microsoft.com/office/powerpoint/2010/main" val="353423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9EDC046-AC1F-44CB-A853-4432DB4738F4}"/>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44" name="TextBox 43">
            <a:extLst>
              <a:ext uri="{FF2B5EF4-FFF2-40B4-BE49-F238E27FC236}">
                <a16:creationId xmlns:a16="http://schemas.microsoft.com/office/drawing/2014/main" id="{696F8DC5-F3B9-430D-87ED-CBD30EA58B91}"/>
              </a:ext>
            </a:extLst>
          </p:cNvPr>
          <p:cNvSpPr txBox="1"/>
          <p:nvPr/>
        </p:nvSpPr>
        <p:spPr>
          <a:xfrm>
            <a:off x="1524000" y="41818"/>
            <a:ext cx="8718331"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rPr>
              <a:t>REDOX REACTIONS of OME IMPORTANCE</a:t>
            </a:r>
            <a:endParaRPr lang="en-GB" sz="28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F755A43B-14FB-40B3-BA50-326E9BD2BDB1}"/>
              </a:ext>
            </a:extLst>
          </p:cNvPr>
          <p:cNvSpPr txBox="1"/>
          <p:nvPr/>
        </p:nvSpPr>
        <p:spPr>
          <a:xfrm>
            <a:off x="95694" y="4623051"/>
            <a:ext cx="12266428" cy="738664"/>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2. SMOKE BOMB: </a:t>
            </a:r>
            <a:r>
              <a:rPr lang="en-GB" sz="2000" dirty="0">
                <a:latin typeface="Calibri" panose="020F0502020204030204" pitchFamily="34" charset="0"/>
                <a:cs typeface="Calibri" panose="020F0502020204030204" pitchFamily="34" charset="0"/>
              </a:rPr>
              <a:t>thermal mixture of lactose, C</a:t>
            </a:r>
            <a:r>
              <a:rPr lang="en-GB" sz="2000" baseline="-25000" dirty="0">
                <a:latin typeface="Calibri" panose="020F0502020204030204" pitchFamily="34" charset="0"/>
                <a:cs typeface="Calibri" panose="020F0502020204030204" pitchFamily="34" charset="0"/>
              </a:rPr>
              <a:t>12</a:t>
            </a:r>
            <a:r>
              <a:rPr lang="en-GB" sz="2000" dirty="0">
                <a:latin typeface="Calibri" panose="020F0502020204030204" pitchFamily="34" charset="0"/>
                <a:cs typeface="Calibri" panose="020F0502020204030204" pitchFamily="34" charset="0"/>
              </a:rPr>
              <a:t>H</a:t>
            </a:r>
            <a:r>
              <a:rPr lang="en-GB" sz="2000" baseline="-25000" dirty="0">
                <a:latin typeface="Calibri" panose="020F0502020204030204" pitchFamily="34" charset="0"/>
                <a:cs typeface="Calibri" panose="020F0502020204030204" pitchFamily="34" charset="0"/>
              </a:rPr>
              <a:t>22</a:t>
            </a:r>
            <a:r>
              <a:rPr lang="en-GB" sz="2000" dirty="0">
                <a:latin typeface="Calibri" panose="020F0502020204030204" pitchFamily="34" charset="0"/>
                <a:cs typeface="Calibri" panose="020F0502020204030204" pitchFamily="34" charset="0"/>
              </a:rPr>
              <a:t>O</a:t>
            </a:r>
            <a:r>
              <a:rPr lang="en-GB" sz="2000" baseline="-25000" dirty="0">
                <a:latin typeface="Calibri" panose="020F0502020204030204" pitchFamily="34" charset="0"/>
                <a:cs typeface="Calibri" panose="020F0502020204030204" pitchFamily="34" charset="0"/>
              </a:rPr>
              <a:t>11</a:t>
            </a:r>
            <a:r>
              <a:rPr lang="en-GB" sz="2000" dirty="0">
                <a:latin typeface="Calibri" panose="020F0502020204030204" pitchFamily="34" charset="0"/>
                <a:cs typeface="Calibri" panose="020F0502020204030204" pitchFamily="34" charset="0"/>
              </a:rPr>
              <a:t> </a:t>
            </a:r>
            <a:r>
              <a:rPr lang="en-GB" sz="1400" dirty="0">
                <a:latin typeface="Calibri" panose="020F0502020204030204" pitchFamily="34" charset="0"/>
                <a:cs typeface="Calibri" panose="020F0502020204030204" pitchFamily="34" charset="0"/>
                <a:sym typeface="Symbol" panose="05050102010706020507" pitchFamily="18" charset="2"/>
              </a:rPr>
              <a:t> </a:t>
            </a:r>
            <a:r>
              <a:rPr lang="en-GB" sz="2000" dirty="0">
                <a:latin typeface="Calibri" panose="020F0502020204030204" pitchFamily="34" charset="0"/>
                <a:cs typeface="Calibri" panose="020F0502020204030204" pitchFamily="34" charset="0"/>
              </a:rPr>
              <a:t>H</a:t>
            </a:r>
            <a:r>
              <a:rPr lang="en-GB" sz="2000" baseline="-25000" dirty="0">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O, and potassium chlorate forms a coloured smoke composition. When combusted it forms carbon monoxide, solid potassium chloride and water vapour. </a:t>
            </a:r>
            <a:endParaRPr lang="en-GB" sz="2200" dirty="0">
              <a:latin typeface="Calibri" panose="020F0502020204030204" pitchFamily="34" charset="0"/>
              <a:cs typeface="Calibri" panose="020F0502020204030204" pitchFamily="34" charset="0"/>
            </a:endParaRPr>
          </a:p>
        </p:txBody>
      </p:sp>
      <p:grpSp>
        <p:nvGrpSpPr>
          <p:cNvPr id="4" name="Group 3">
            <a:extLst>
              <a:ext uri="{FF2B5EF4-FFF2-40B4-BE49-F238E27FC236}">
                <a16:creationId xmlns:a16="http://schemas.microsoft.com/office/drawing/2014/main" id="{C169C36D-BFA7-44D8-811F-5063389DA1AB}"/>
              </a:ext>
            </a:extLst>
          </p:cNvPr>
          <p:cNvGrpSpPr/>
          <p:nvPr/>
        </p:nvGrpSpPr>
        <p:grpSpPr>
          <a:xfrm>
            <a:off x="2711892" y="5499191"/>
            <a:ext cx="6189323" cy="1254042"/>
            <a:chOff x="1053848" y="1790443"/>
            <a:chExt cx="6189323" cy="1254042"/>
          </a:xfrm>
        </p:grpSpPr>
        <p:sp>
          <p:nvSpPr>
            <p:cNvPr id="17" name="TextBox 16">
              <a:extLst>
                <a:ext uri="{FF2B5EF4-FFF2-40B4-BE49-F238E27FC236}">
                  <a16:creationId xmlns:a16="http://schemas.microsoft.com/office/drawing/2014/main" id="{75DF0D4D-445B-47D4-B445-4FD4CA7F62F4}"/>
                </a:ext>
              </a:extLst>
            </p:cNvPr>
            <p:cNvSpPr txBox="1"/>
            <p:nvPr/>
          </p:nvSpPr>
          <p:spPr>
            <a:xfrm>
              <a:off x="1053848" y="1790443"/>
              <a:ext cx="4440255"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C</a:t>
              </a:r>
              <a:r>
                <a:rPr lang="en-GB" baseline="-25000" dirty="0">
                  <a:solidFill>
                    <a:srgbClr val="FF0000"/>
                  </a:solidFill>
                  <a:latin typeface="Calibri" panose="020F0502020204030204" pitchFamily="34" charset="0"/>
                  <a:cs typeface="Calibri" panose="020F0502020204030204" pitchFamily="34" charset="0"/>
                </a:rPr>
                <a:t>12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22</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11</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O  +   KClO</a:t>
              </a:r>
              <a:r>
                <a:rPr lang="en-GB" baseline="-25000" dirty="0">
                  <a:solidFill>
                    <a:srgbClr val="FF0000"/>
                  </a:solidFill>
                  <a:latin typeface="Calibri" panose="020F0502020204030204" pitchFamily="34" charset="0"/>
                  <a:cs typeface="Calibri" panose="020F0502020204030204" pitchFamily="34" charset="0"/>
                </a:rPr>
                <a:t>3</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CO  +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 H</a:t>
              </a:r>
              <a:r>
                <a:rPr lang="en-GB"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dirty="0">
                  <a:solidFill>
                    <a:srgbClr val="FF0000"/>
                  </a:solidFill>
                  <a:latin typeface="Calibri" panose="020F0502020204030204" pitchFamily="34" charset="0"/>
                  <a:cs typeface="Calibri" panose="020F0502020204030204" pitchFamily="34" charset="0"/>
                </a:rPr>
                <a:t> </a:t>
              </a:r>
            </a:p>
          </p:txBody>
        </p:sp>
        <p:sp>
          <p:nvSpPr>
            <p:cNvPr id="18" name="TextBox 17">
              <a:extLst>
                <a:ext uri="{FF2B5EF4-FFF2-40B4-BE49-F238E27FC236}">
                  <a16:creationId xmlns:a16="http://schemas.microsoft.com/office/drawing/2014/main" id="{002F1BB3-6069-44E7-8923-565A59BCCB69}"/>
                </a:ext>
              </a:extLst>
            </p:cNvPr>
            <p:cNvSpPr txBox="1"/>
            <p:nvPr/>
          </p:nvSpPr>
          <p:spPr>
            <a:xfrm>
              <a:off x="1053848" y="2675153"/>
              <a:ext cx="5344348"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4KClO</a:t>
              </a:r>
              <a:r>
                <a:rPr lang="en-GB" baseline="-25000" dirty="0">
                  <a:solidFill>
                    <a:srgbClr val="FF0000"/>
                  </a:solidFill>
                  <a:latin typeface="Calibri" panose="020F0502020204030204" pitchFamily="34" charset="0"/>
                  <a:cs typeface="Calibri" panose="020F0502020204030204" pitchFamily="34" charset="0"/>
                </a:rPr>
                <a:t>3</a:t>
              </a:r>
              <a:r>
                <a:rPr lang="en-GB" dirty="0">
                  <a:solidFill>
                    <a:srgbClr val="FF0000"/>
                  </a:solidFill>
                  <a:latin typeface="Calibri" panose="020F0502020204030204" pitchFamily="34" charset="0"/>
                  <a:cs typeface="Calibri" panose="020F0502020204030204" pitchFamily="34" charset="0"/>
                </a:rPr>
                <a:t> + C</a:t>
              </a:r>
              <a:r>
                <a:rPr lang="en-GB" baseline="-25000" dirty="0">
                  <a:solidFill>
                    <a:srgbClr val="FF0000"/>
                  </a:solidFill>
                  <a:latin typeface="Calibri" panose="020F0502020204030204" pitchFamily="34" charset="0"/>
                  <a:cs typeface="Calibri" panose="020F0502020204030204" pitchFamily="34" charset="0"/>
                </a:rPr>
                <a:t>12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22</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11</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Symbol" panose="05050102010706020507" pitchFamily="18" charset="2"/>
                </a:rPr>
                <a:t> </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a:t>
              </a:r>
              <a:r>
                <a:rPr lang="en-GB" dirty="0">
                  <a:solidFill>
                    <a:srgbClr val="FF0000"/>
                  </a:solidFill>
                  <a:latin typeface="Calibri" panose="020F0502020204030204" pitchFamily="34" charset="0"/>
                  <a:cs typeface="Calibri" panose="020F0502020204030204" pitchFamily="34" charset="0"/>
                </a:rPr>
                <a:t>O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4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  12 CO  +  12 H</a:t>
              </a:r>
              <a:r>
                <a:rPr lang="en-GB"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a:t>
              </a:r>
              <a:r>
                <a:rPr lang="en-GB" dirty="0">
                  <a:solidFill>
                    <a:srgbClr val="FF0000"/>
                  </a:solidFill>
                  <a:latin typeface="Calibri" panose="020F0502020204030204" pitchFamily="34" charset="0"/>
                  <a:cs typeface="Calibri" panose="020F0502020204030204" pitchFamily="34" charset="0"/>
                </a:rPr>
                <a:t> </a:t>
              </a:r>
            </a:p>
          </p:txBody>
        </p:sp>
        <p:sp>
          <p:nvSpPr>
            <p:cNvPr id="19" name="TextBox 18">
              <a:extLst>
                <a:ext uri="{FF2B5EF4-FFF2-40B4-BE49-F238E27FC236}">
                  <a16:creationId xmlns:a16="http://schemas.microsoft.com/office/drawing/2014/main" id="{1DB0F633-89A7-4885-AD07-08F0924E1006}"/>
                </a:ext>
              </a:extLst>
            </p:cNvPr>
            <p:cNvSpPr txBox="1"/>
            <p:nvPr/>
          </p:nvSpPr>
          <p:spPr>
            <a:xfrm>
              <a:off x="1053848" y="2107006"/>
              <a:ext cx="5867504"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K</a:t>
              </a:r>
              <a:r>
                <a:rPr lang="en-GB" b="1" dirty="0">
                  <a:solidFill>
                    <a:srgbClr val="FF0000"/>
                  </a:solidFill>
                  <a:latin typeface="Calibri" panose="020F0502020204030204" pitchFamily="34" charset="0"/>
                  <a:cs typeface="Calibri" panose="020F0502020204030204" pitchFamily="34" charset="0"/>
                </a:rPr>
                <a:t>Cl</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3</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a:t>
              </a:r>
              <a:r>
                <a:rPr lang="en-GB" b="1" dirty="0" err="1">
                  <a:solidFill>
                    <a:srgbClr val="FF0000"/>
                  </a:solidFill>
                  <a:latin typeface="Calibri" panose="020F0502020204030204" pitchFamily="34" charset="0"/>
                  <a:cs typeface="Calibri" panose="020F0502020204030204" pitchFamily="34" charset="0"/>
                  <a:sym typeface="Wingdings" panose="05000000000000000000" pitchFamily="2" charset="2"/>
                </a:rPr>
                <a:t>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Cl (+5) + 6e  Cl (-1)   /x4	reduction  </a:t>
              </a:r>
              <a:r>
                <a:rPr lang="en-GB" dirty="0">
                  <a:solidFill>
                    <a:srgbClr val="FF0000"/>
                  </a:solidFill>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BE7F39D4-FD1C-4916-A565-1C2F99092667}"/>
                </a:ext>
              </a:extLst>
            </p:cNvPr>
            <p:cNvSpPr txBox="1"/>
            <p:nvPr/>
          </p:nvSpPr>
          <p:spPr>
            <a:xfrm>
              <a:off x="1053848" y="2362498"/>
              <a:ext cx="6189323" cy="369332"/>
            </a:xfrm>
            <a:prstGeom prst="rect">
              <a:avLst/>
            </a:prstGeom>
            <a:noFill/>
          </p:spPr>
          <p:txBody>
            <a:bodyPr wrap="none" rtlCol="0">
              <a:spAutoFit/>
            </a:bodyPr>
            <a:lstStyle/>
            <a:p>
              <a:r>
                <a:rPr lang="en-GB" b="1" dirty="0">
                  <a:solidFill>
                    <a:srgbClr val="FF0000"/>
                  </a:solidFill>
                  <a:latin typeface="Calibri" panose="020F0502020204030204" pitchFamily="34" charset="0"/>
                  <a:cs typeface="Calibri" panose="020F0502020204030204" pitchFamily="34" charset="0"/>
                </a:rPr>
                <a:t>C</a:t>
              </a:r>
              <a:r>
                <a:rPr lang="en-GB" baseline="-25000" dirty="0">
                  <a:solidFill>
                    <a:srgbClr val="FF0000"/>
                  </a:solidFill>
                  <a:latin typeface="Calibri" panose="020F0502020204030204" pitchFamily="34" charset="0"/>
                  <a:cs typeface="Calibri" panose="020F0502020204030204" pitchFamily="34" charset="0"/>
                </a:rPr>
                <a:t>12</a:t>
              </a:r>
              <a:r>
                <a:rPr lang="en-GB" dirty="0">
                  <a:solidFill>
                    <a:srgbClr val="FF0000"/>
                  </a:solidFill>
                  <a:latin typeface="Calibri" panose="020F0502020204030204" pitchFamily="34" charset="0"/>
                  <a:cs typeface="Calibri" panose="020F0502020204030204" pitchFamily="34" charset="0"/>
                </a:rPr>
                <a:t>H</a:t>
              </a:r>
              <a:r>
                <a:rPr lang="en-GB" baseline="-25000" dirty="0">
                  <a:solidFill>
                    <a:srgbClr val="FF0000"/>
                  </a:solidFill>
                  <a:latin typeface="Calibri" panose="020F0502020204030204" pitchFamily="34" charset="0"/>
                  <a:cs typeface="Calibri" panose="020F0502020204030204" pitchFamily="34" charset="0"/>
                </a:rPr>
                <a:t>22</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11</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12 </a:t>
              </a:r>
              <a:r>
                <a:rPr lang="en-GB" b="1" dirty="0">
                  <a:solidFill>
                    <a:srgbClr val="FF0000"/>
                  </a:solidFill>
                  <a:latin typeface="Calibri" panose="020F0502020204030204" pitchFamily="34" charset="0"/>
                  <a:cs typeface="Calibri" panose="020F0502020204030204" pitchFamily="34" charset="0"/>
                  <a:sym typeface="Wingdings" panose="05000000000000000000" pitchFamily="2" charset="2"/>
                </a:rPr>
                <a:t>C</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 		12 C (0) + 24e   12 C (+2)	oxidation </a:t>
              </a:r>
              <a:endParaRPr lang="en-GB" dirty="0">
                <a:solidFill>
                  <a:srgbClr val="FF0000"/>
                </a:solidFill>
                <a:latin typeface="Calibri" panose="020F0502020204030204" pitchFamily="34" charset="0"/>
                <a:cs typeface="Calibri" panose="020F0502020204030204" pitchFamily="34" charset="0"/>
              </a:endParaRPr>
            </a:p>
          </p:txBody>
        </p:sp>
      </p:grpSp>
      <p:grpSp>
        <p:nvGrpSpPr>
          <p:cNvPr id="22" name="Group 21">
            <a:extLst>
              <a:ext uri="{FF2B5EF4-FFF2-40B4-BE49-F238E27FC236}">
                <a16:creationId xmlns:a16="http://schemas.microsoft.com/office/drawing/2014/main" id="{81B42024-18A0-46D6-BF33-FF61BCC10C03}"/>
              </a:ext>
            </a:extLst>
          </p:cNvPr>
          <p:cNvGrpSpPr/>
          <p:nvPr/>
        </p:nvGrpSpPr>
        <p:grpSpPr>
          <a:xfrm>
            <a:off x="1903145" y="2833625"/>
            <a:ext cx="6961842" cy="1743845"/>
            <a:chOff x="335472" y="3231856"/>
            <a:chExt cx="6961842" cy="1743845"/>
          </a:xfrm>
        </p:grpSpPr>
        <p:sp>
          <p:nvSpPr>
            <p:cNvPr id="23" name="TextBox 22">
              <a:extLst>
                <a:ext uri="{FF2B5EF4-FFF2-40B4-BE49-F238E27FC236}">
                  <a16:creationId xmlns:a16="http://schemas.microsoft.com/office/drawing/2014/main" id="{FC8D50CC-7F76-4C67-85FF-CEC56A4A98A6}"/>
                </a:ext>
              </a:extLst>
            </p:cNvPr>
            <p:cNvSpPr txBox="1"/>
            <p:nvPr/>
          </p:nvSpPr>
          <p:spPr>
            <a:xfrm>
              <a:off x="524471" y="3231856"/>
              <a:ext cx="2114169"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Simplified approach:</a:t>
              </a:r>
            </a:p>
          </p:txBody>
        </p:sp>
        <p:cxnSp>
          <p:nvCxnSpPr>
            <p:cNvPr id="24" name="Straight Arrow Connector 23">
              <a:extLst>
                <a:ext uri="{FF2B5EF4-FFF2-40B4-BE49-F238E27FC236}">
                  <a16:creationId xmlns:a16="http://schemas.microsoft.com/office/drawing/2014/main" id="{C463CE68-3112-42E4-9265-B6A9959F0BA7}"/>
                </a:ext>
              </a:extLst>
            </p:cNvPr>
            <p:cNvCxnSpPr/>
            <p:nvPr/>
          </p:nvCxnSpPr>
          <p:spPr>
            <a:xfrm>
              <a:off x="2847848" y="3989460"/>
              <a:ext cx="1455682"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FEF32479-96AD-41F9-BB21-E55C2FD0937D}"/>
                </a:ext>
              </a:extLst>
            </p:cNvPr>
            <p:cNvGrpSpPr/>
            <p:nvPr/>
          </p:nvGrpSpPr>
          <p:grpSpPr>
            <a:xfrm>
              <a:off x="1233994" y="3442761"/>
              <a:ext cx="6004464" cy="445338"/>
              <a:chOff x="1233994" y="3442761"/>
              <a:chExt cx="6004464" cy="445338"/>
            </a:xfrm>
          </p:grpSpPr>
          <p:sp>
            <p:nvSpPr>
              <p:cNvPr id="32" name="TextBox 31">
                <a:extLst>
                  <a:ext uri="{FF2B5EF4-FFF2-40B4-BE49-F238E27FC236}">
                    <a16:creationId xmlns:a16="http://schemas.microsoft.com/office/drawing/2014/main" id="{A4A8DDDA-2CDE-466D-9402-CEF49B3C10E5}"/>
                  </a:ext>
                </a:extLst>
              </p:cNvPr>
              <p:cNvSpPr txBox="1"/>
              <p:nvPr/>
            </p:nvSpPr>
            <p:spPr>
              <a:xfrm>
                <a:off x="1233994" y="3518767"/>
                <a:ext cx="6004464"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fuel 		Mg                                 MgO /x4	</a:t>
                </a:r>
                <a:r>
                  <a:rPr lang="en-GB" dirty="0">
                    <a:solidFill>
                      <a:srgbClr val="0000FF"/>
                    </a:solidFill>
                    <a:latin typeface="Calibri" panose="020F0502020204030204" pitchFamily="34" charset="0"/>
                    <a:cs typeface="Calibri" panose="020F0502020204030204" pitchFamily="34" charset="0"/>
                  </a:rPr>
                  <a:t>oxidation</a:t>
                </a:r>
                <a:r>
                  <a:rPr lang="en-GB" dirty="0">
                    <a:latin typeface="Calibri" panose="020F0502020204030204" pitchFamily="34" charset="0"/>
                    <a:cs typeface="Calibri" panose="020F0502020204030204" pitchFamily="34" charset="0"/>
                  </a:rPr>
                  <a:t> product</a:t>
                </a:r>
              </a:p>
            </p:txBody>
          </p:sp>
          <p:sp>
            <p:nvSpPr>
              <p:cNvPr id="33" name="TextBox 32">
                <a:extLst>
                  <a:ext uri="{FF2B5EF4-FFF2-40B4-BE49-F238E27FC236}">
                    <a16:creationId xmlns:a16="http://schemas.microsoft.com/office/drawing/2014/main" id="{B46EA531-6DF7-4264-87A6-29AC0D2BFC34}"/>
                  </a:ext>
                </a:extLst>
              </p:cNvPr>
              <p:cNvSpPr txBox="1"/>
              <p:nvPr/>
            </p:nvSpPr>
            <p:spPr>
              <a:xfrm>
                <a:off x="3269082" y="3442761"/>
                <a:ext cx="773225"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+ 1 Ox</a:t>
                </a:r>
              </a:p>
            </p:txBody>
          </p:sp>
        </p:grpSp>
        <p:cxnSp>
          <p:nvCxnSpPr>
            <p:cNvPr id="26" name="Straight Arrow Connector 25">
              <a:extLst>
                <a:ext uri="{FF2B5EF4-FFF2-40B4-BE49-F238E27FC236}">
                  <a16:creationId xmlns:a16="http://schemas.microsoft.com/office/drawing/2014/main" id="{12DAB760-1857-4D8A-BA4E-E0114BC96E57}"/>
                </a:ext>
              </a:extLst>
            </p:cNvPr>
            <p:cNvCxnSpPr>
              <a:cxnSpLocks/>
            </p:cNvCxnSpPr>
            <p:nvPr/>
          </p:nvCxnSpPr>
          <p:spPr>
            <a:xfrm>
              <a:off x="3098630" y="3738762"/>
              <a:ext cx="1034946" cy="0"/>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7" name="Group 26">
              <a:extLst>
                <a:ext uri="{FF2B5EF4-FFF2-40B4-BE49-F238E27FC236}">
                  <a16:creationId xmlns:a16="http://schemas.microsoft.com/office/drawing/2014/main" id="{D6B80F70-7F5B-47EA-A8FD-0E6CA344261E}"/>
                </a:ext>
              </a:extLst>
            </p:cNvPr>
            <p:cNvGrpSpPr/>
            <p:nvPr/>
          </p:nvGrpSpPr>
          <p:grpSpPr>
            <a:xfrm>
              <a:off x="335472" y="3659330"/>
              <a:ext cx="6961842" cy="481616"/>
              <a:chOff x="245114" y="3541210"/>
              <a:chExt cx="6961842" cy="481616"/>
            </a:xfrm>
          </p:grpSpPr>
          <p:sp>
            <p:nvSpPr>
              <p:cNvPr id="30" name="TextBox 29">
                <a:extLst>
                  <a:ext uri="{FF2B5EF4-FFF2-40B4-BE49-F238E27FC236}">
                    <a16:creationId xmlns:a16="http://schemas.microsoft.com/office/drawing/2014/main" id="{33525CDC-1190-4745-8054-F3E600C46D6C}"/>
                  </a:ext>
                </a:extLst>
              </p:cNvPr>
              <p:cNvSpPr txBox="1"/>
              <p:nvPr/>
            </p:nvSpPr>
            <p:spPr>
              <a:xfrm>
                <a:off x="245114" y="3653494"/>
                <a:ext cx="6961842"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oxidising agent</a:t>
                </a:r>
                <a:r>
                  <a:rPr lang="en-GB" dirty="0">
                    <a:latin typeface="Calibri" panose="020F0502020204030204" pitchFamily="34" charset="0"/>
                    <a:cs typeface="Calibri" panose="020F0502020204030204" pitchFamily="34" charset="0"/>
                  </a:rPr>
                  <a:t>	KClO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KCl</a:t>
                </a:r>
                <a:r>
                  <a:rPr lang="en-GB" dirty="0">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rPr>
                  <a:t>reduction</a:t>
                </a:r>
                <a:r>
                  <a:rPr lang="en-GB" dirty="0">
                    <a:latin typeface="Calibri" panose="020F0502020204030204" pitchFamily="34" charset="0"/>
                    <a:cs typeface="Calibri" panose="020F0502020204030204" pitchFamily="34" charset="0"/>
                  </a:rPr>
                  <a:t> product</a:t>
                </a:r>
              </a:p>
            </p:txBody>
          </p:sp>
          <p:sp>
            <p:nvSpPr>
              <p:cNvPr id="31" name="TextBox 30">
                <a:extLst>
                  <a:ext uri="{FF2B5EF4-FFF2-40B4-BE49-F238E27FC236}">
                    <a16:creationId xmlns:a16="http://schemas.microsoft.com/office/drawing/2014/main" id="{CC58FD6E-8EA9-41F1-B939-494BAAB5B391}"/>
                  </a:ext>
                </a:extLst>
              </p:cNvPr>
              <p:cNvSpPr txBox="1"/>
              <p:nvPr/>
            </p:nvSpPr>
            <p:spPr>
              <a:xfrm>
                <a:off x="3201165" y="3541210"/>
                <a:ext cx="728341"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- 4 Ox</a:t>
                </a:r>
              </a:p>
            </p:txBody>
          </p:sp>
        </p:grpSp>
        <p:sp>
          <p:nvSpPr>
            <p:cNvPr id="28" name="TextBox 27">
              <a:extLst>
                <a:ext uri="{FF2B5EF4-FFF2-40B4-BE49-F238E27FC236}">
                  <a16:creationId xmlns:a16="http://schemas.microsoft.com/office/drawing/2014/main" id="{DCDA11B0-7B1A-4D19-BA1C-514BD19E6111}"/>
                </a:ext>
              </a:extLst>
            </p:cNvPr>
            <p:cNvSpPr txBox="1"/>
            <p:nvPr/>
          </p:nvSpPr>
          <p:spPr>
            <a:xfrm>
              <a:off x="2361138" y="4054156"/>
              <a:ext cx="2210862" cy="646331"/>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4 Mg  +  </a:t>
              </a:r>
              <a:r>
                <a:rPr lang="en-GB" i="1" dirty="0">
                  <a:latin typeface="Calibri" panose="020F0502020204030204" pitchFamily="34" charset="0"/>
                  <a:cs typeface="Calibri" panose="020F0502020204030204" pitchFamily="34" charset="0"/>
                </a:rPr>
                <a:t>4 O</a:t>
              </a:r>
              <a:r>
                <a:rPr lang="en-GB" dirty="0">
                  <a:latin typeface="Calibri" panose="020F0502020204030204" pitchFamily="34" charset="0"/>
                  <a:cs typeface="Calibri" panose="020F0502020204030204" pitchFamily="34" charset="0"/>
                </a:rPr>
                <a:t>  = 4 MgO</a:t>
              </a:r>
              <a:endParaRPr lang="en-GB" baseline="-250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KClO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  </a:t>
              </a:r>
              <a:r>
                <a:rPr lang="en-GB" dirty="0" err="1">
                  <a:latin typeface="Calibri" panose="020F0502020204030204" pitchFamily="34" charset="0"/>
                  <a:cs typeface="Calibri" panose="020F0502020204030204" pitchFamily="34" charset="0"/>
                </a:rPr>
                <a:t>KCl</a:t>
              </a:r>
              <a:r>
                <a:rPr lang="en-GB" dirty="0">
                  <a:latin typeface="Calibri" panose="020F0502020204030204" pitchFamily="34" charset="0"/>
                  <a:cs typeface="Calibri" panose="020F0502020204030204" pitchFamily="34" charset="0"/>
                </a:rPr>
                <a:t>  +  </a:t>
              </a:r>
              <a:r>
                <a:rPr lang="en-GB" i="1" dirty="0">
                  <a:latin typeface="Calibri" panose="020F0502020204030204" pitchFamily="34" charset="0"/>
                  <a:cs typeface="Calibri" panose="020F0502020204030204" pitchFamily="34" charset="0"/>
                </a:rPr>
                <a:t>4 O</a:t>
              </a:r>
            </a:p>
          </p:txBody>
        </p:sp>
        <p:sp>
          <p:nvSpPr>
            <p:cNvPr id="29" name="TextBox 28">
              <a:extLst>
                <a:ext uri="{FF2B5EF4-FFF2-40B4-BE49-F238E27FC236}">
                  <a16:creationId xmlns:a16="http://schemas.microsoft.com/office/drawing/2014/main" id="{2E5CAFA4-7E86-4DFB-8898-C2A9BDD9674B}"/>
                </a:ext>
              </a:extLst>
            </p:cNvPr>
            <p:cNvSpPr txBox="1"/>
            <p:nvPr/>
          </p:nvSpPr>
          <p:spPr>
            <a:xfrm>
              <a:off x="2359171" y="4606369"/>
              <a:ext cx="3023648"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4 Mg  + KClO</a:t>
              </a:r>
              <a:r>
                <a:rPr lang="en-GB" baseline="-25000" dirty="0">
                  <a:latin typeface="Calibri" panose="020F0502020204030204" pitchFamily="34" charset="0"/>
                  <a:cs typeface="Calibri" panose="020F0502020204030204" pitchFamily="34" charset="0"/>
                </a:rPr>
                <a:t>4</a:t>
              </a:r>
              <a:r>
                <a:rPr lang="en-GB" dirty="0">
                  <a:latin typeface="Calibri" panose="020F0502020204030204" pitchFamily="34" charset="0"/>
                  <a:cs typeface="Calibri" panose="020F0502020204030204" pitchFamily="34" charset="0"/>
                </a:rPr>
                <a:t>  =  </a:t>
              </a:r>
              <a:r>
                <a:rPr lang="en-GB" dirty="0" err="1">
                  <a:latin typeface="Calibri" panose="020F0502020204030204" pitchFamily="34" charset="0"/>
                  <a:cs typeface="Calibri" panose="020F0502020204030204" pitchFamily="34" charset="0"/>
                </a:rPr>
                <a:t>KCl</a:t>
              </a:r>
              <a:r>
                <a:rPr lang="en-GB" dirty="0">
                  <a:latin typeface="Calibri" panose="020F0502020204030204" pitchFamily="34" charset="0"/>
                  <a:cs typeface="Calibri" panose="020F0502020204030204" pitchFamily="34" charset="0"/>
                </a:rPr>
                <a:t>  +  4 MgO</a:t>
              </a:r>
            </a:p>
          </p:txBody>
        </p:sp>
      </p:grpSp>
      <p:sp>
        <p:nvSpPr>
          <p:cNvPr id="34" name="TextBox 33">
            <a:extLst>
              <a:ext uri="{FF2B5EF4-FFF2-40B4-BE49-F238E27FC236}">
                <a16:creationId xmlns:a16="http://schemas.microsoft.com/office/drawing/2014/main" id="{62299A58-16AA-4768-87B9-8C6167AD696D}"/>
              </a:ext>
            </a:extLst>
          </p:cNvPr>
          <p:cNvSpPr txBox="1"/>
          <p:nvPr/>
        </p:nvSpPr>
        <p:spPr>
          <a:xfrm>
            <a:off x="95694" y="451198"/>
            <a:ext cx="12014790" cy="738664"/>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1. FLASH REACTION: Potassium perchlorate and magnesium form c</a:t>
            </a:r>
            <a:r>
              <a:rPr lang="en-GB" sz="2000" dirty="0">
                <a:latin typeface="Calibri" panose="020F0502020204030204" pitchFamily="34" charset="0"/>
                <a:cs typeface="Calibri" panose="020F0502020204030204" pitchFamily="34" charset="0"/>
              </a:rPr>
              <a:t>oloured signal composition when transform to magnesium oxide and potassium chloride. </a:t>
            </a:r>
            <a:endParaRPr lang="en-GB" sz="2200" dirty="0">
              <a:latin typeface="Calibri" panose="020F0502020204030204" pitchFamily="34" charset="0"/>
              <a:cs typeface="Calibri" panose="020F0502020204030204" pitchFamily="34" charset="0"/>
            </a:endParaRPr>
          </a:p>
        </p:txBody>
      </p:sp>
      <p:grpSp>
        <p:nvGrpSpPr>
          <p:cNvPr id="35" name="Group 34">
            <a:extLst>
              <a:ext uri="{FF2B5EF4-FFF2-40B4-BE49-F238E27FC236}">
                <a16:creationId xmlns:a16="http://schemas.microsoft.com/office/drawing/2014/main" id="{5252B00C-5BD0-4B78-96B4-B3D78F9F068E}"/>
              </a:ext>
            </a:extLst>
          </p:cNvPr>
          <p:cNvGrpSpPr/>
          <p:nvPr/>
        </p:nvGrpSpPr>
        <p:grpSpPr>
          <a:xfrm>
            <a:off x="2563845" y="1126953"/>
            <a:ext cx="6347893" cy="1376442"/>
            <a:chOff x="1018613" y="1790443"/>
            <a:chExt cx="6347893" cy="1376442"/>
          </a:xfrm>
        </p:grpSpPr>
        <p:sp>
          <p:nvSpPr>
            <p:cNvPr id="36" name="TextBox 35">
              <a:extLst>
                <a:ext uri="{FF2B5EF4-FFF2-40B4-BE49-F238E27FC236}">
                  <a16:creationId xmlns:a16="http://schemas.microsoft.com/office/drawing/2014/main" id="{218FD0ED-1B59-4D7C-9AD9-15C61C5CA934}"/>
                </a:ext>
              </a:extLst>
            </p:cNvPr>
            <p:cNvSpPr txBox="1"/>
            <p:nvPr/>
          </p:nvSpPr>
          <p:spPr>
            <a:xfrm>
              <a:off x="1053848" y="1790443"/>
              <a:ext cx="2847318"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Mg  +   KClO</a:t>
              </a:r>
              <a:r>
                <a:rPr lang="en-GB" baseline="-25000" dirty="0">
                  <a:solidFill>
                    <a:srgbClr val="FF0000"/>
                  </a:solidFill>
                  <a:latin typeface="Calibri" panose="020F0502020204030204" pitchFamily="34" charset="0"/>
                  <a:cs typeface="Calibri" panose="020F0502020204030204" pitchFamily="34" charset="0"/>
                </a:rPr>
                <a:t>4</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MgO  +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dirty="0">
                  <a:solidFill>
                    <a:srgbClr val="FF0000"/>
                  </a:solidFill>
                  <a:latin typeface="Calibri" panose="020F0502020204030204" pitchFamily="34" charset="0"/>
                  <a:cs typeface="Calibri" panose="020F0502020204030204" pitchFamily="34" charset="0"/>
                </a:rPr>
                <a:t> </a:t>
              </a:r>
            </a:p>
          </p:txBody>
        </p:sp>
        <p:sp>
          <p:nvSpPr>
            <p:cNvPr id="37" name="TextBox 36">
              <a:extLst>
                <a:ext uri="{FF2B5EF4-FFF2-40B4-BE49-F238E27FC236}">
                  <a16:creationId xmlns:a16="http://schemas.microsoft.com/office/drawing/2014/main" id="{CE9D92E0-540B-488E-B5EC-34A45F7129A2}"/>
                </a:ext>
              </a:extLst>
            </p:cNvPr>
            <p:cNvSpPr txBox="1"/>
            <p:nvPr/>
          </p:nvSpPr>
          <p:spPr>
            <a:xfrm>
              <a:off x="1018613" y="2797553"/>
              <a:ext cx="3240054"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4 Mg  +  KClO</a:t>
              </a:r>
              <a:r>
                <a:rPr lang="en-GB" baseline="-25000" dirty="0">
                  <a:solidFill>
                    <a:srgbClr val="FF0000"/>
                  </a:solidFill>
                  <a:latin typeface="Calibri" panose="020F0502020204030204" pitchFamily="34" charset="0"/>
                  <a:cs typeface="Calibri" panose="020F0502020204030204" pitchFamily="34" charset="0"/>
                </a:rPr>
                <a:t>4</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4 MgO  +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dirty="0">
                <a:solidFill>
                  <a:srgbClr val="FF000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37F23EDA-8173-44B9-849F-E1715230BF5A}"/>
                </a:ext>
              </a:extLst>
            </p:cNvPr>
            <p:cNvSpPr txBox="1"/>
            <p:nvPr/>
          </p:nvSpPr>
          <p:spPr>
            <a:xfrm>
              <a:off x="1037337" y="2463214"/>
              <a:ext cx="6329169" cy="369332"/>
            </a:xfrm>
            <a:prstGeom prst="rect">
              <a:avLst/>
            </a:prstGeom>
            <a:noFill/>
          </p:spPr>
          <p:txBody>
            <a:bodyPr wrap="none" rtlCol="0">
              <a:spAutoFit/>
            </a:bodyPr>
            <a:lstStyle/>
            <a:p>
              <a:r>
                <a:rPr lang="en-GB" dirty="0">
                  <a:solidFill>
                    <a:srgbClr val="FF0000"/>
                  </a:solidFill>
                  <a:latin typeface="Calibri" panose="020F0502020204030204" pitchFamily="34" charset="0"/>
                  <a:cs typeface="Calibri" panose="020F0502020204030204" pitchFamily="34" charset="0"/>
                </a:rPr>
                <a:t>K</a:t>
              </a:r>
              <a:r>
                <a:rPr lang="en-GB" b="1" dirty="0">
                  <a:solidFill>
                    <a:srgbClr val="FF0000"/>
                  </a:solidFill>
                  <a:latin typeface="Calibri" panose="020F0502020204030204" pitchFamily="34" charset="0"/>
                  <a:cs typeface="Calibri" panose="020F0502020204030204" pitchFamily="34" charset="0"/>
                </a:rPr>
                <a:t>Cl</a:t>
              </a:r>
              <a:r>
                <a:rPr lang="en-GB" dirty="0">
                  <a:solidFill>
                    <a:srgbClr val="FF0000"/>
                  </a:solidFill>
                  <a:latin typeface="Calibri" panose="020F0502020204030204" pitchFamily="34" charset="0"/>
                  <a:cs typeface="Calibri" panose="020F0502020204030204" pitchFamily="34" charset="0"/>
                </a:rPr>
                <a:t>O</a:t>
              </a:r>
              <a:r>
                <a:rPr lang="en-GB" baseline="-25000" dirty="0">
                  <a:solidFill>
                    <a:srgbClr val="FF0000"/>
                  </a:solidFill>
                  <a:latin typeface="Calibri" panose="020F0502020204030204" pitchFamily="34" charset="0"/>
                  <a:cs typeface="Calibri" panose="020F0502020204030204" pitchFamily="34" charset="0"/>
                </a:rPr>
                <a:t>4</a:t>
              </a:r>
              <a:r>
                <a:rPr lang="en-GB" dirty="0">
                  <a:solidFill>
                    <a:srgbClr val="FF0000"/>
                  </a:solidFill>
                  <a:latin typeface="Calibri" panose="020F0502020204030204" pitchFamily="34" charset="0"/>
                  <a:cs typeface="Calibri" panose="020F0502020204030204" pitchFamily="34" charset="0"/>
                </a:rPr>
                <a:t>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dirty="0" err="1">
                  <a:solidFill>
                    <a:srgbClr val="FF0000"/>
                  </a:solidFill>
                  <a:latin typeface="Calibri" panose="020F0502020204030204" pitchFamily="34" charset="0"/>
                  <a:cs typeface="Calibri" panose="020F0502020204030204" pitchFamily="34" charset="0"/>
                  <a:sym typeface="Wingdings" panose="05000000000000000000" pitchFamily="2" charset="2"/>
                </a:rPr>
                <a:t>K</a:t>
              </a:r>
              <a:r>
                <a:rPr lang="en-GB" b="1" dirty="0" err="1">
                  <a:solidFill>
                    <a:srgbClr val="FF0000"/>
                  </a:solidFill>
                  <a:latin typeface="Calibri" panose="020F0502020204030204" pitchFamily="34" charset="0"/>
                  <a:cs typeface="Calibri" panose="020F0502020204030204" pitchFamily="34" charset="0"/>
                  <a:sym typeface="Wingdings" panose="05000000000000000000" pitchFamily="2" charset="2"/>
                </a:rPr>
                <a:t>Cl</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Cl (+7) + 8e  Cl (-1) 	    		reduction  </a:t>
              </a:r>
              <a:r>
                <a:rPr lang="en-GB" dirty="0">
                  <a:solidFill>
                    <a:srgbClr val="FF0000"/>
                  </a:solidFill>
                  <a:latin typeface="Calibri" panose="020F0502020204030204" pitchFamily="34" charset="0"/>
                  <a:cs typeface="Calibri" panose="020F0502020204030204" pitchFamily="34" charset="0"/>
                </a:rPr>
                <a:t> </a:t>
              </a:r>
            </a:p>
          </p:txBody>
        </p:sp>
        <p:sp>
          <p:nvSpPr>
            <p:cNvPr id="39" name="TextBox 38">
              <a:extLst>
                <a:ext uri="{FF2B5EF4-FFF2-40B4-BE49-F238E27FC236}">
                  <a16:creationId xmlns:a16="http://schemas.microsoft.com/office/drawing/2014/main" id="{499E772B-B2FF-4274-AA00-07DB5B7F5072}"/>
                </a:ext>
              </a:extLst>
            </p:cNvPr>
            <p:cNvSpPr txBox="1"/>
            <p:nvPr/>
          </p:nvSpPr>
          <p:spPr>
            <a:xfrm>
              <a:off x="1037337" y="2159775"/>
              <a:ext cx="6189323" cy="369332"/>
            </a:xfrm>
            <a:prstGeom prst="rect">
              <a:avLst/>
            </a:prstGeom>
            <a:noFill/>
          </p:spPr>
          <p:txBody>
            <a:bodyPr wrap="none" rtlCol="0">
              <a:spAutoFit/>
            </a:bodyPr>
            <a:lstStyle/>
            <a:p>
              <a:r>
                <a:rPr lang="en-GB" b="1" dirty="0">
                  <a:solidFill>
                    <a:srgbClr val="FF0000"/>
                  </a:solidFill>
                  <a:latin typeface="Calibri" panose="020F0502020204030204" pitchFamily="34" charset="0"/>
                  <a:cs typeface="Calibri" panose="020F0502020204030204" pitchFamily="34" charset="0"/>
                </a:rPr>
                <a:t>Mg </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b="1" dirty="0">
                  <a:solidFill>
                    <a:srgbClr val="FF0000"/>
                  </a:solidFill>
                  <a:latin typeface="Calibri" panose="020F0502020204030204" pitchFamily="34" charset="0"/>
                  <a:cs typeface="Calibri" panose="020F0502020204030204" pitchFamily="34" charset="0"/>
                  <a:sym typeface="Wingdings" panose="05000000000000000000" pitchFamily="2" charset="2"/>
                </a:rPr>
                <a:t>Mg</a:t>
              </a:r>
              <a:r>
                <a:rPr lang="en-GB" dirty="0">
                  <a:solidFill>
                    <a:srgbClr val="FF0000"/>
                  </a:solidFill>
                  <a:latin typeface="Calibri" panose="020F0502020204030204" pitchFamily="34" charset="0"/>
                  <a:cs typeface="Calibri" panose="020F0502020204030204" pitchFamily="34" charset="0"/>
                  <a:sym typeface="Wingdings" panose="05000000000000000000" pitchFamily="2" charset="2"/>
                </a:rPr>
                <a:t>O 		Mg (0)   Mg (+2)  + 2e   /x4  	oxidation </a:t>
              </a:r>
              <a:endParaRPr lang="en-GB" dirty="0">
                <a:solidFill>
                  <a:srgbClr val="FF0000"/>
                </a:solidFill>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32157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Online Media 1" title="Basics of Pyrotechnics: Reactants, Products, and Energy">
            <a:hlinkClick r:id="" action="ppaction://media"/>
            <a:extLst>
              <a:ext uri="{FF2B5EF4-FFF2-40B4-BE49-F238E27FC236}">
                <a16:creationId xmlns:a16="http://schemas.microsoft.com/office/drawing/2014/main" id="{E31F0D28-E71E-4888-B842-73A5A34C98C3}"/>
              </a:ext>
            </a:extLst>
          </p:cNvPr>
          <p:cNvPicPr>
            <a:picLocks noRot="1" noChangeAspect="1"/>
          </p:cNvPicPr>
          <p:nvPr>
            <a:videoFile r:link="rId1"/>
          </p:nvPr>
        </p:nvPicPr>
        <p:blipFill>
          <a:blip r:embed="rId4"/>
          <a:stretch>
            <a:fillRect/>
          </a:stretch>
        </p:blipFill>
        <p:spPr>
          <a:xfrm>
            <a:off x="7654824" y="4253448"/>
            <a:ext cx="4411966" cy="2492761"/>
          </a:xfrm>
          <a:prstGeom prst="rect">
            <a:avLst/>
          </a:prstGeom>
        </p:spPr>
      </p:pic>
      <p:sp>
        <p:nvSpPr>
          <p:cNvPr id="3" name="Title 2">
            <a:extLst>
              <a:ext uri="{FF2B5EF4-FFF2-40B4-BE49-F238E27FC236}">
                <a16:creationId xmlns:a16="http://schemas.microsoft.com/office/drawing/2014/main" id="{B54CC9DA-6099-4F06-8AE0-E46F30A3ED88}"/>
              </a:ext>
            </a:extLst>
          </p:cNvPr>
          <p:cNvSpPr>
            <a:spLocks noGrp="1"/>
          </p:cNvSpPr>
          <p:nvPr>
            <p:ph type="title"/>
          </p:nvPr>
        </p:nvSpPr>
        <p:spPr>
          <a:xfrm>
            <a:off x="877262" y="1"/>
            <a:ext cx="10364451" cy="829340"/>
          </a:xfrm>
        </p:spPr>
        <p:txBody>
          <a:bodyPr/>
          <a:lstStyle/>
          <a:p>
            <a:r>
              <a:rPr lang="en-GB" dirty="0"/>
              <a:t>Gunpowder chemistry</a:t>
            </a:r>
          </a:p>
        </p:txBody>
      </p:sp>
      <p:sp>
        <p:nvSpPr>
          <p:cNvPr id="4" name="Content Placeholder 3">
            <a:extLst>
              <a:ext uri="{FF2B5EF4-FFF2-40B4-BE49-F238E27FC236}">
                <a16:creationId xmlns:a16="http://schemas.microsoft.com/office/drawing/2014/main" id="{6FA06153-81F2-40EA-B5E4-CEAD6486DDD0}"/>
              </a:ext>
            </a:extLst>
          </p:cNvPr>
          <p:cNvSpPr>
            <a:spLocks noGrp="1"/>
          </p:cNvSpPr>
          <p:nvPr>
            <p:ph sz="quarter" idx="13"/>
          </p:nvPr>
        </p:nvSpPr>
        <p:spPr>
          <a:xfrm>
            <a:off x="575063" y="829341"/>
            <a:ext cx="10792856" cy="3424107"/>
          </a:xfrm>
        </p:spPr>
        <p:txBody>
          <a:bodyPr>
            <a:noAutofit/>
          </a:bodyPr>
          <a:lstStyle/>
          <a:p>
            <a:r>
              <a:rPr lang="en-GB" sz="2400" cap="none" dirty="0">
                <a:solidFill>
                  <a:srgbClr val="000000"/>
                </a:solidFill>
              </a:rPr>
              <a:t>the current standard for black powder manufactured by pyrotechnicians is:</a:t>
            </a:r>
          </a:p>
          <a:p>
            <a:pPr lvl="1"/>
            <a:r>
              <a:rPr lang="en-GB" sz="2200" cap="none" dirty="0">
                <a:solidFill>
                  <a:srgbClr val="000000"/>
                </a:solidFill>
              </a:rPr>
              <a:t> 75% potassium nitrate (oxidiser), </a:t>
            </a:r>
          </a:p>
          <a:p>
            <a:pPr lvl="1"/>
            <a:r>
              <a:rPr lang="en-GB" sz="2200" cap="none" dirty="0">
                <a:solidFill>
                  <a:srgbClr val="000000"/>
                </a:solidFill>
              </a:rPr>
              <a:t>15% charcoal (fuel),</a:t>
            </a:r>
          </a:p>
          <a:p>
            <a:pPr lvl="1"/>
            <a:r>
              <a:rPr lang="en-GB" sz="2200" cap="none" dirty="0">
                <a:solidFill>
                  <a:srgbClr val="000000"/>
                </a:solidFill>
              </a:rPr>
              <a:t>10% sulphur (fuel) by weight</a:t>
            </a:r>
          </a:p>
          <a:p>
            <a:pPr lvl="1"/>
            <a:endParaRPr lang="en-GB" sz="2200" cap="none" dirty="0">
              <a:solidFill>
                <a:srgbClr val="000000"/>
              </a:solidFill>
            </a:endParaRPr>
          </a:p>
          <a:p>
            <a:pPr marL="0" indent="0">
              <a:buNone/>
            </a:pPr>
            <a:r>
              <a:rPr lang="en-GB" sz="2400" b="1" dirty="0">
                <a:solidFill>
                  <a:srgbClr val="FF0000"/>
                </a:solidFill>
              </a:rPr>
              <a:t>74 KNO</a:t>
            </a:r>
            <a:r>
              <a:rPr lang="en-GB" sz="2400" b="1" baseline="-25000" dirty="0">
                <a:solidFill>
                  <a:srgbClr val="FF0000"/>
                </a:solidFill>
              </a:rPr>
              <a:t>3</a:t>
            </a:r>
            <a:r>
              <a:rPr lang="en-GB" sz="2400" b="1" dirty="0">
                <a:solidFill>
                  <a:srgbClr val="FF0000"/>
                </a:solidFill>
              </a:rPr>
              <a:t> + 96 C + 30 S +16 H</a:t>
            </a:r>
            <a:r>
              <a:rPr lang="en-GB" sz="2400" b="1" baseline="-25000" dirty="0">
                <a:solidFill>
                  <a:srgbClr val="FF0000"/>
                </a:solidFill>
              </a:rPr>
              <a:t>2</a:t>
            </a:r>
            <a:r>
              <a:rPr lang="en-GB" sz="2400" b="1" dirty="0">
                <a:solidFill>
                  <a:srgbClr val="FF0000"/>
                </a:solidFill>
              </a:rPr>
              <a:t>O  → 35 N</a:t>
            </a:r>
            <a:r>
              <a:rPr lang="en-GB" sz="2400" b="1" baseline="-25000" dirty="0">
                <a:solidFill>
                  <a:srgbClr val="FF0000"/>
                </a:solidFill>
              </a:rPr>
              <a:t>2</a:t>
            </a:r>
            <a:r>
              <a:rPr lang="en-GB" sz="2400" b="1" dirty="0">
                <a:solidFill>
                  <a:srgbClr val="FF0000"/>
                </a:solidFill>
              </a:rPr>
              <a:t> + 56 CO</a:t>
            </a:r>
            <a:r>
              <a:rPr lang="en-GB" sz="2400" b="1" baseline="-25000" dirty="0">
                <a:solidFill>
                  <a:srgbClr val="FF0000"/>
                </a:solidFill>
              </a:rPr>
              <a:t>2</a:t>
            </a:r>
            <a:r>
              <a:rPr lang="en-GB" sz="2400" b="1" dirty="0">
                <a:solidFill>
                  <a:srgbClr val="FF0000"/>
                </a:solidFill>
              </a:rPr>
              <a:t> +14 CO + 3 CH</a:t>
            </a:r>
            <a:r>
              <a:rPr lang="en-GB" sz="2400" b="1" baseline="-25000" dirty="0">
                <a:solidFill>
                  <a:srgbClr val="FF0000"/>
                </a:solidFill>
              </a:rPr>
              <a:t>4</a:t>
            </a:r>
            <a:r>
              <a:rPr lang="en-GB" sz="2400" b="1" dirty="0">
                <a:solidFill>
                  <a:srgbClr val="FF0000"/>
                </a:solidFill>
              </a:rPr>
              <a:t> + 2 H</a:t>
            </a:r>
            <a:r>
              <a:rPr lang="en-GB" sz="2400" b="1" baseline="-25000" dirty="0">
                <a:solidFill>
                  <a:srgbClr val="FF0000"/>
                </a:solidFill>
              </a:rPr>
              <a:t>2</a:t>
            </a:r>
            <a:r>
              <a:rPr lang="en-GB" sz="2400" b="1" dirty="0">
                <a:solidFill>
                  <a:srgbClr val="FF0000"/>
                </a:solidFill>
              </a:rPr>
              <a:t>S +  + 4 H</a:t>
            </a:r>
            <a:r>
              <a:rPr lang="en-GB" sz="2400" b="1" baseline="-25000" dirty="0">
                <a:solidFill>
                  <a:srgbClr val="FF0000"/>
                </a:solidFill>
              </a:rPr>
              <a:t>2</a:t>
            </a:r>
            <a:r>
              <a:rPr lang="en-GB" sz="2400" b="1" dirty="0">
                <a:solidFill>
                  <a:srgbClr val="FF0000"/>
                </a:solidFill>
              </a:rPr>
              <a:t> + 19 K</a:t>
            </a:r>
            <a:r>
              <a:rPr lang="en-GB" sz="2400" b="1" baseline="-25000" dirty="0">
                <a:solidFill>
                  <a:srgbClr val="FF0000"/>
                </a:solidFill>
              </a:rPr>
              <a:t>2</a:t>
            </a:r>
            <a:r>
              <a:rPr lang="en-GB" sz="2400" b="1" dirty="0">
                <a:solidFill>
                  <a:srgbClr val="FF0000"/>
                </a:solidFill>
              </a:rPr>
              <a:t>CO</a:t>
            </a:r>
            <a:r>
              <a:rPr lang="en-GB" sz="2400" b="1" baseline="-25000" dirty="0">
                <a:solidFill>
                  <a:srgbClr val="FF0000"/>
                </a:solidFill>
              </a:rPr>
              <a:t>3</a:t>
            </a:r>
            <a:r>
              <a:rPr lang="en-GB" sz="2400" b="1" dirty="0">
                <a:solidFill>
                  <a:srgbClr val="FF0000"/>
                </a:solidFill>
              </a:rPr>
              <a:t> + 7 K</a:t>
            </a:r>
            <a:r>
              <a:rPr lang="en-GB" sz="2400" b="1" baseline="-25000" dirty="0">
                <a:solidFill>
                  <a:srgbClr val="FF0000"/>
                </a:solidFill>
              </a:rPr>
              <a:t>2</a:t>
            </a:r>
            <a:r>
              <a:rPr lang="en-GB" sz="2400" b="1" dirty="0">
                <a:solidFill>
                  <a:srgbClr val="FF0000"/>
                </a:solidFill>
              </a:rPr>
              <a:t>SO</a:t>
            </a:r>
            <a:r>
              <a:rPr lang="en-GB" sz="2400" b="1" baseline="-25000" dirty="0">
                <a:solidFill>
                  <a:srgbClr val="FF0000"/>
                </a:solidFill>
              </a:rPr>
              <a:t>4</a:t>
            </a:r>
            <a:r>
              <a:rPr lang="en-GB" sz="2400" b="1" dirty="0">
                <a:solidFill>
                  <a:srgbClr val="FF0000"/>
                </a:solidFill>
              </a:rPr>
              <a:t> + 8 K</a:t>
            </a:r>
            <a:r>
              <a:rPr lang="en-GB" sz="2400" b="1" baseline="-25000" dirty="0">
                <a:solidFill>
                  <a:srgbClr val="FF0000"/>
                </a:solidFill>
              </a:rPr>
              <a:t>2</a:t>
            </a:r>
            <a:r>
              <a:rPr lang="en-GB" sz="2400" b="1" dirty="0">
                <a:solidFill>
                  <a:srgbClr val="FF0000"/>
                </a:solidFill>
              </a:rPr>
              <a:t>S</a:t>
            </a:r>
            <a:r>
              <a:rPr lang="en-GB" sz="2400" b="1" baseline="-25000" dirty="0">
                <a:solidFill>
                  <a:srgbClr val="FF0000"/>
                </a:solidFill>
              </a:rPr>
              <a:t>2</a:t>
            </a:r>
            <a:r>
              <a:rPr lang="en-GB" sz="2400" b="1" dirty="0">
                <a:solidFill>
                  <a:srgbClr val="FF0000"/>
                </a:solidFill>
              </a:rPr>
              <a:t>O</a:t>
            </a:r>
            <a:r>
              <a:rPr lang="en-GB" sz="2400" b="1" baseline="-25000" dirty="0">
                <a:solidFill>
                  <a:srgbClr val="FF0000"/>
                </a:solidFill>
              </a:rPr>
              <a:t>3</a:t>
            </a:r>
            <a:r>
              <a:rPr lang="en-GB" sz="2400" b="1" dirty="0">
                <a:solidFill>
                  <a:srgbClr val="FF0000"/>
                </a:solidFill>
              </a:rPr>
              <a:t> + 2 k</a:t>
            </a:r>
            <a:r>
              <a:rPr lang="en-GB" sz="2400" b="1" baseline="-25000" dirty="0">
                <a:solidFill>
                  <a:srgbClr val="FF0000"/>
                </a:solidFill>
              </a:rPr>
              <a:t>2</a:t>
            </a:r>
            <a:r>
              <a:rPr lang="en-GB" sz="2400" b="1" dirty="0">
                <a:solidFill>
                  <a:srgbClr val="FF0000"/>
                </a:solidFill>
              </a:rPr>
              <a:t>S + 2 KSCN + (NH</a:t>
            </a:r>
            <a:r>
              <a:rPr lang="en-GB" sz="2400" b="1" baseline="-25000" dirty="0">
                <a:solidFill>
                  <a:srgbClr val="FF0000"/>
                </a:solidFill>
              </a:rPr>
              <a:t>4</a:t>
            </a:r>
            <a:r>
              <a:rPr lang="en-GB" sz="2400" b="1" dirty="0">
                <a:solidFill>
                  <a:srgbClr val="FF0000"/>
                </a:solidFill>
              </a:rPr>
              <a:t>)</a:t>
            </a:r>
            <a:r>
              <a:rPr lang="en-GB" sz="2400" b="1" baseline="-25000" dirty="0">
                <a:solidFill>
                  <a:srgbClr val="FF0000"/>
                </a:solidFill>
              </a:rPr>
              <a:t>2</a:t>
            </a:r>
            <a:r>
              <a:rPr lang="en-GB" sz="2400" b="1" dirty="0">
                <a:solidFill>
                  <a:srgbClr val="FF0000"/>
                </a:solidFill>
              </a:rPr>
              <a:t>CO</a:t>
            </a:r>
            <a:r>
              <a:rPr lang="en-GB" sz="2400" b="1" baseline="-25000" dirty="0">
                <a:solidFill>
                  <a:srgbClr val="FF0000"/>
                </a:solidFill>
              </a:rPr>
              <a:t>3</a:t>
            </a:r>
            <a:r>
              <a:rPr lang="en-GB" sz="2400" b="1" dirty="0">
                <a:solidFill>
                  <a:srgbClr val="FF0000"/>
                </a:solidFill>
              </a:rPr>
              <a:t> + C + S  </a:t>
            </a:r>
          </a:p>
          <a:p>
            <a:endParaRPr lang="en-GB" sz="2400" b="1" dirty="0">
              <a:solidFill>
                <a:srgbClr val="FF0000"/>
              </a:solidFill>
            </a:endParaRPr>
          </a:p>
          <a:p>
            <a:pPr marL="0" indent="0">
              <a:buNone/>
            </a:pPr>
            <a:r>
              <a:rPr lang="en-GB" sz="2400" b="1" dirty="0">
                <a:solidFill>
                  <a:srgbClr val="00B050"/>
                </a:solidFill>
              </a:rPr>
              <a:t>11.6 % Carbon or 14.5% Charcoal</a:t>
            </a:r>
          </a:p>
          <a:p>
            <a:pPr marL="0" indent="0">
              <a:buNone/>
            </a:pPr>
            <a:r>
              <a:rPr lang="en-GB" sz="2400" b="1" dirty="0">
                <a:solidFill>
                  <a:srgbClr val="00B050"/>
                </a:solidFill>
              </a:rPr>
              <a:t>(∆</a:t>
            </a:r>
            <a:r>
              <a:rPr lang="en-GB" sz="2400" b="1" baseline="-25000" dirty="0" err="1">
                <a:solidFill>
                  <a:srgbClr val="00B050"/>
                </a:solidFill>
              </a:rPr>
              <a:t>rXN</a:t>
            </a:r>
            <a:r>
              <a:rPr lang="en-GB" sz="2400" b="1" baseline="-25000" dirty="0">
                <a:solidFill>
                  <a:srgbClr val="00B050"/>
                </a:solidFill>
              </a:rPr>
              <a:t> </a:t>
            </a:r>
            <a:r>
              <a:rPr lang="en-GB" sz="2400" b="1" dirty="0">
                <a:solidFill>
                  <a:srgbClr val="00B050"/>
                </a:solidFill>
              </a:rPr>
              <a:t>H</a:t>
            </a:r>
            <a:r>
              <a:rPr lang="en-GB" sz="2400" b="1" baseline="-25000" dirty="0">
                <a:solidFill>
                  <a:srgbClr val="00B050"/>
                </a:solidFill>
              </a:rPr>
              <a:t> </a:t>
            </a:r>
            <a:r>
              <a:rPr lang="en-GB" sz="2400" b="1" dirty="0">
                <a:solidFill>
                  <a:srgbClr val="00B050"/>
                </a:solidFill>
              </a:rPr>
              <a:t>= -30596 kJ  q = - 3088 kJ/Kg)</a:t>
            </a:r>
          </a:p>
          <a:p>
            <a:pPr marL="0" indent="0">
              <a:buNone/>
            </a:pPr>
            <a:endParaRPr lang="en-GB" sz="2400" dirty="0"/>
          </a:p>
        </p:txBody>
      </p:sp>
    </p:spTree>
    <p:extLst>
      <p:ext uri="{BB962C8B-B14F-4D97-AF65-F5344CB8AC3E}">
        <p14:creationId xmlns:p14="http://schemas.microsoft.com/office/powerpoint/2010/main" val="153876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vol="80000">
                <p:cTn id="12" fill="hold" display="0">
                  <p:stCondLst>
                    <p:cond delay="indefinite"/>
                  </p:stCondLst>
                </p:cTn>
                <p:tgtEl>
                  <p:spTgt spid="11"/>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180832-CE44-4ED2-AA5B-792D368FCF10}"/>
              </a:ext>
            </a:extLst>
          </p:cNvPr>
          <p:cNvSpPr>
            <a:spLocks noGrp="1"/>
          </p:cNvSpPr>
          <p:nvPr>
            <p:ph type="title"/>
          </p:nvPr>
        </p:nvSpPr>
        <p:spPr>
          <a:xfrm>
            <a:off x="877263" y="0"/>
            <a:ext cx="7086524" cy="893135"/>
          </a:xfrm>
        </p:spPr>
        <p:txBody>
          <a:bodyPr/>
          <a:lstStyle/>
          <a:p>
            <a:r>
              <a:rPr lang="en-GB" dirty="0"/>
              <a:t>thermites</a:t>
            </a:r>
          </a:p>
        </p:txBody>
      </p:sp>
      <p:sp>
        <p:nvSpPr>
          <p:cNvPr id="5" name="Content Placeholder 4">
            <a:extLst>
              <a:ext uri="{FF2B5EF4-FFF2-40B4-BE49-F238E27FC236}">
                <a16:creationId xmlns:a16="http://schemas.microsoft.com/office/drawing/2014/main" id="{9425E71B-9630-41DE-AB52-9F791F9A49A8}"/>
              </a:ext>
            </a:extLst>
          </p:cNvPr>
          <p:cNvSpPr>
            <a:spLocks noGrp="1"/>
          </p:cNvSpPr>
          <p:nvPr>
            <p:ph sz="quarter" idx="13"/>
          </p:nvPr>
        </p:nvSpPr>
        <p:spPr>
          <a:xfrm>
            <a:off x="148673" y="818074"/>
            <a:ext cx="8900077" cy="3424107"/>
          </a:xfrm>
        </p:spPr>
        <p:txBody>
          <a:bodyPr>
            <a:noAutofit/>
          </a:bodyPr>
          <a:lstStyle/>
          <a:p>
            <a:r>
              <a:rPr lang="en-GB" cap="none" dirty="0"/>
              <a:t>thermite is a pyrotechnic composition of metal powder and metal oxide used in incendiary weapons and initiators in fireworks. </a:t>
            </a:r>
          </a:p>
          <a:p>
            <a:r>
              <a:rPr lang="en-GB" cap="none" dirty="0"/>
              <a:t>when ignited by heat or chemical reaction, it undergoes an exothermic redox reaction. </a:t>
            </a:r>
          </a:p>
          <a:p>
            <a:r>
              <a:rPr lang="en-GB" cap="none" dirty="0"/>
              <a:t>most varieties are not explosive, but can create brief bursts of heat and high temperature in a small area (its form of action is similar to that of other fuel-oxidizer mixtures, such as black powder).</a:t>
            </a:r>
          </a:p>
          <a:p>
            <a:r>
              <a:rPr lang="en-GB" cap="none" dirty="0"/>
              <a:t>thermites have diverse compositions: </a:t>
            </a:r>
          </a:p>
          <a:p>
            <a:pPr lvl="1"/>
            <a:r>
              <a:rPr lang="en-GB" cap="none" dirty="0"/>
              <a:t>fuels include Al, Mg, </a:t>
            </a:r>
            <a:r>
              <a:rPr lang="en-GB" cap="none" dirty="0" err="1"/>
              <a:t>Ti</a:t>
            </a:r>
            <a:r>
              <a:rPr lang="en-GB" cap="none" dirty="0"/>
              <a:t>, Zn, Si and B</a:t>
            </a:r>
          </a:p>
          <a:p>
            <a:pPr lvl="2"/>
            <a:r>
              <a:rPr lang="en-GB" cap="none" dirty="0"/>
              <a:t>Al - common due to its high boiling point and low cost. </a:t>
            </a:r>
          </a:p>
          <a:p>
            <a:pPr lvl="1"/>
            <a:r>
              <a:rPr lang="en-GB" cap="none" dirty="0"/>
              <a:t>oxidizers include Bi</a:t>
            </a:r>
            <a:r>
              <a:rPr lang="en-GB" cap="none" baseline="-25000" dirty="0"/>
              <a:t>2</a:t>
            </a:r>
            <a:r>
              <a:rPr lang="en-GB" cap="none" dirty="0"/>
              <a:t>O</a:t>
            </a:r>
            <a:r>
              <a:rPr lang="en-GB" cap="none" baseline="-25000" dirty="0"/>
              <a:t>3</a:t>
            </a:r>
            <a:r>
              <a:rPr lang="en-GB" cap="none" dirty="0"/>
              <a:t>, B</a:t>
            </a:r>
            <a:r>
              <a:rPr lang="en-GB" cap="none" baseline="-25000" dirty="0"/>
              <a:t>2</a:t>
            </a:r>
            <a:r>
              <a:rPr lang="en-GB" cap="none" dirty="0"/>
              <a:t>O</a:t>
            </a:r>
            <a:r>
              <a:rPr lang="en-GB" cap="none" baseline="-25000" dirty="0"/>
              <a:t>3</a:t>
            </a:r>
            <a:r>
              <a:rPr lang="en-GB" cap="none" dirty="0"/>
              <a:t>, SiO</a:t>
            </a:r>
            <a:r>
              <a:rPr lang="en-GB" cap="none" baseline="-25000" dirty="0"/>
              <a:t>2</a:t>
            </a:r>
            <a:r>
              <a:rPr lang="en-GB" cap="none" dirty="0"/>
              <a:t>, Cr</a:t>
            </a:r>
            <a:r>
              <a:rPr lang="en-GB" cap="none" baseline="-25000" dirty="0"/>
              <a:t>2</a:t>
            </a:r>
            <a:r>
              <a:rPr lang="en-GB" cap="none" dirty="0"/>
              <a:t>O</a:t>
            </a:r>
            <a:r>
              <a:rPr lang="en-GB" cap="none" baseline="-25000" dirty="0"/>
              <a:t>3</a:t>
            </a:r>
            <a:r>
              <a:rPr lang="en-GB" cap="none" dirty="0"/>
              <a:t>, MnO</a:t>
            </a:r>
            <a:r>
              <a:rPr lang="en-GB" cap="none" baseline="-25000" dirty="0"/>
              <a:t>2</a:t>
            </a:r>
            <a:r>
              <a:rPr lang="en-GB" cap="none" dirty="0"/>
              <a:t>, Fe</a:t>
            </a:r>
            <a:r>
              <a:rPr lang="en-GB" cap="none" baseline="-25000" dirty="0"/>
              <a:t>2</a:t>
            </a:r>
            <a:r>
              <a:rPr lang="en-GB" cap="none" dirty="0"/>
              <a:t>O</a:t>
            </a:r>
            <a:r>
              <a:rPr lang="en-GB" cap="none" baseline="-25000" dirty="0"/>
              <a:t>3</a:t>
            </a:r>
            <a:r>
              <a:rPr lang="en-GB" cap="none" dirty="0"/>
              <a:t>, </a:t>
            </a:r>
            <a:r>
              <a:rPr lang="en-GB" cap="none" dirty="0" err="1"/>
              <a:t>CuO</a:t>
            </a:r>
            <a:r>
              <a:rPr lang="en-GB" cap="none" dirty="0"/>
              <a:t>, </a:t>
            </a:r>
            <a:r>
              <a:rPr lang="en-GB" cap="none" dirty="0" err="1"/>
              <a:t>PbO</a:t>
            </a:r>
            <a:r>
              <a:rPr lang="en-GB" cap="none" dirty="0"/>
              <a:t> and PbO</a:t>
            </a:r>
            <a:r>
              <a:rPr lang="en-GB" cap="none" baseline="-25000" dirty="0"/>
              <a:t>2</a:t>
            </a:r>
          </a:p>
          <a:p>
            <a:r>
              <a:rPr lang="en-GB" cap="none" dirty="0"/>
              <a:t>sample of chemical reactions: iron (III) oxide and </a:t>
            </a:r>
            <a:r>
              <a:rPr lang="en-GB" cap="none" dirty="0" err="1"/>
              <a:t>aluminum</a:t>
            </a:r>
            <a:r>
              <a:rPr lang="en-GB" cap="none" dirty="0"/>
              <a:t> powder</a:t>
            </a:r>
          </a:p>
          <a:p>
            <a:pPr marL="0" indent="0">
              <a:buNone/>
            </a:pPr>
            <a:r>
              <a:rPr lang="en-GB" sz="2400" cap="none" dirty="0"/>
              <a:t>	Fe</a:t>
            </a:r>
            <a:r>
              <a:rPr lang="en-GB" sz="2400" cap="none" baseline="-25000" dirty="0"/>
              <a:t>2</a:t>
            </a:r>
            <a:r>
              <a:rPr lang="en-GB" sz="2400" cap="none" dirty="0"/>
              <a:t>O</a:t>
            </a:r>
            <a:r>
              <a:rPr lang="en-GB" sz="2400" cap="none" baseline="-25000" dirty="0"/>
              <a:t>3</a:t>
            </a:r>
            <a:r>
              <a:rPr lang="en-GB" sz="2400" cap="none" dirty="0"/>
              <a:t> + 2 Al → 2 Fe + Al</a:t>
            </a:r>
            <a:r>
              <a:rPr lang="en-GB" sz="2400" cap="none" baseline="-25000" dirty="0"/>
              <a:t>2</a:t>
            </a:r>
            <a:r>
              <a:rPr lang="en-GB" sz="2400" cap="none" dirty="0"/>
              <a:t>O</a:t>
            </a:r>
            <a:r>
              <a:rPr lang="en-GB" sz="2400" cap="none" baseline="-25000" dirty="0"/>
              <a:t>3</a:t>
            </a:r>
          </a:p>
          <a:p>
            <a:endParaRPr lang="en-GB" cap="none" dirty="0"/>
          </a:p>
          <a:p>
            <a:endParaRPr lang="en-GB" cap="none" dirty="0"/>
          </a:p>
        </p:txBody>
      </p:sp>
      <p:pic>
        <p:nvPicPr>
          <p:cNvPr id="6" name="Picture 5">
            <a:extLst>
              <a:ext uri="{FF2B5EF4-FFF2-40B4-BE49-F238E27FC236}">
                <a16:creationId xmlns:a16="http://schemas.microsoft.com/office/drawing/2014/main" id="{A9B6EB95-0A51-42D9-9A9A-D20582904961}"/>
              </a:ext>
            </a:extLst>
          </p:cNvPr>
          <p:cNvPicPr>
            <a:picLocks noChangeAspect="1"/>
          </p:cNvPicPr>
          <p:nvPr/>
        </p:nvPicPr>
        <p:blipFill>
          <a:blip r:embed="rId2"/>
          <a:stretch>
            <a:fillRect/>
          </a:stretch>
        </p:blipFill>
        <p:spPr>
          <a:xfrm>
            <a:off x="9048750" y="509688"/>
            <a:ext cx="3143250" cy="2095500"/>
          </a:xfrm>
          <a:prstGeom prst="rect">
            <a:avLst/>
          </a:prstGeom>
        </p:spPr>
      </p:pic>
      <p:pic>
        <p:nvPicPr>
          <p:cNvPr id="7" name="Picture 6">
            <a:extLst>
              <a:ext uri="{FF2B5EF4-FFF2-40B4-BE49-F238E27FC236}">
                <a16:creationId xmlns:a16="http://schemas.microsoft.com/office/drawing/2014/main" id="{4CE5B515-2722-41DB-919A-8089E63403F4}"/>
              </a:ext>
            </a:extLst>
          </p:cNvPr>
          <p:cNvPicPr>
            <a:picLocks noChangeAspect="1"/>
          </p:cNvPicPr>
          <p:nvPr/>
        </p:nvPicPr>
        <p:blipFill>
          <a:blip r:embed="rId3"/>
          <a:stretch>
            <a:fillRect/>
          </a:stretch>
        </p:blipFill>
        <p:spPr>
          <a:xfrm>
            <a:off x="8963688" y="3221876"/>
            <a:ext cx="3143249" cy="3488390"/>
          </a:xfrm>
          <a:prstGeom prst="rect">
            <a:avLst/>
          </a:prstGeom>
        </p:spPr>
      </p:pic>
    </p:spTree>
    <p:extLst>
      <p:ext uri="{BB962C8B-B14F-4D97-AF65-F5344CB8AC3E}">
        <p14:creationId xmlns:p14="http://schemas.microsoft.com/office/powerpoint/2010/main" val="3579058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E7B88-F91C-498D-8726-10E6C2C5DC2A}"/>
              </a:ext>
            </a:extLst>
          </p:cNvPr>
          <p:cNvSpPr>
            <a:spLocks noGrp="1"/>
          </p:cNvSpPr>
          <p:nvPr>
            <p:ph type="title"/>
          </p:nvPr>
        </p:nvSpPr>
        <p:spPr>
          <a:xfrm>
            <a:off x="913149" y="0"/>
            <a:ext cx="10364451" cy="866553"/>
          </a:xfrm>
        </p:spPr>
        <p:txBody>
          <a:bodyPr/>
          <a:lstStyle/>
          <a:p>
            <a:r>
              <a:rPr lang="en-GB" dirty="0"/>
              <a:t>Good oxidisers should…</a:t>
            </a:r>
          </a:p>
        </p:txBody>
      </p:sp>
      <p:sp>
        <p:nvSpPr>
          <p:cNvPr id="3" name="Content Placeholder 2">
            <a:extLst>
              <a:ext uri="{FF2B5EF4-FFF2-40B4-BE49-F238E27FC236}">
                <a16:creationId xmlns:a16="http://schemas.microsoft.com/office/drawing/2014/main" id="{E1361B62-B2A2-4DE2-BE39-55FC4373E9CC}"/>
              </a:ext>
            </a:extLst>
          </p:cNvPr>
          <p:cNvSpPr>
            <a:spLocks noGrp="1"/>
          </p:cNvSpPr>
          <p:nvPr>
            <p:ph sz="quarter" idx="13"/>
          </p:nvPr>
        </p:nvSpPr>
        <p:spPr>
          <a:xfrm>
            <a:off x="440104" y="1461978"/>
            <a:ext cx="10713449" cy="3659371"/>
          </a:xfrm>
        </p:spPr>
        <p:txBody>
          <a:bodyPr>
            <a:noAutofit/>
          </a:bodyPr>
          <a:lstStyle/>
          <a:p>
            <a:pPr lvl="1"/>
            <a:r>
              <a:rPr lang="en-GB" sz="2200" dirty="0">
                <a:effectLst/>
                <a:ea typeface="DengXian" panose="02010600030101010101" pitchFamily="2" charset="-122"/>
                <a:cs typeface="Arial" panose="020B0604020202020204" pitchFamily="34" charset="0"/>
              </a:rPr>
              <a:t>Not be flammable by its own requiring a fuel to initiate the process. </a:t>
            </a:r>
          </a:p>
          <a:p>
            <a:pPr lvl="1"/>
            <a:r>
              <a:rPr lang="en-GB" sz="2200" dirty="0">
                <a:effectLst/>
                <a:ea typeface="DengXian" panose="02010600030101010101" pitchFamily="2" charset="-122"/>
                <a:cs typeface="Arial" panose="020B0604020202020204" pitchFamily="34" charset="0"/>
              </a:rPr>
              <a:t>Be oxygen-rich, preferably ionic solids that decompose at moderate to high temperatures, releasing oxygen gas in the process. </a:t>
            </a:r>
          </a:p>
          <a:p>
            <a:pPr lvl="1"/>
            <a:r>
              <a:rPr lang="en-GB" sz="2200" dirty="0">
                <a:effectLst/>
                <a:ea typeface="DengXian" panose="02010600030101010101" pitchFamily="2" charset="-122"/>
                <a:cs typeface="Arial" panose="020B0604020202020204" pitchFamily="34" charset="0"/>
              </a:rPr>
              <a:t>Be readily available, in reasonably pure form, in an appropriate particle size and at reasonable cost. </a:t>
            </a:r>
          </a:p>
          <a:p>
            <a:pPr lvl="1"/>
            <a:r>
              <a:rPr lang="en-GB" sz="2200" dirty="0">
                <a:ea typeface="DengXian" panose="02010600030101010101" pitchFamily="2" charset="-122"/>
                <a:cs typeface="Arial" panose="020B0604020202020204" pitchFamily="34" charset="0"/>
              </a:rPr>
              <a:t>Have good oxygen balance.</a:t>
            </a:r>
            <a:endParaRPr lang="en-GB" sz="2200" dirty="0">
              <a:effectLst/>
              <a:ea typeface="DengXian" panose="02010600030101010101" pitchFamily="2" charset="-122"/>
              <a:cs typeface="Arial" panose="020B0604020202020204" pitchFamily="34" charset="0"/>
            </a:endParaRPr>
          </a:p>
          <a:p>
            <a:endParaRPr lang="en-GB" sz="2200" dirty="0"/>
          </a:p>
        </p:txBody>
      </p:sp>
    </p:spTree>
    <p:extLst>
      <p:ext uri="{BB962C8B-B14F-4D97-AF65-F5344CB8AC3E}">
        <p14:creationId xmlns:p14="http://schemas.microsoft.com/office/powerpoint/2010/main" val="3948156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099F8-59FE-4271-8F95-ABBB093B57E7}"/>
              </a:ext>
            </a:extLst>
          </p:cNvPr>
          <p:cNvSpPr>
            <a:spLocks noGrp="1"/>
          </p:cNvSpPr>
          <p:nvPr>
            <p:ph type="title"/>
          </p:nvPr>
        </p:nvSpPr>
        <p:spPr>
          <a:xfrm>
            <a:off x="913774" y="0"/>
            <a:ext cx="10364451" cy="1596177"/>
          </a:xfrm>
        </p:spPr>
        <p:txBody>
          <a:bodyPr/>
          <a:lstStyle/>
          <a:p>
            <a:r>
              <a:rPr lang="en-GB" dirty="0"/>
              <a:t>oxidisers</a:t>
            </a:r>
          </a:p>
        </p:txBody>
      </p:sp>
      <p:sp>
        <p:nvSpPr>
          <p:cNvPr id="3" name="Content Placeholder 2">
            <a:extLst>
              <a:ext uri="{FF2B5EF4-FFF2-40B4-BE49-F238E27FC236}">
                <a16:creationId xmlns:a16="http://schemas.microsoft.com/office/drawing/2014/main" id="{A000E341-F874-4CB8-86B0-B5CA1AB6D3E9}"/>
              </a:ext>
            </a:extLst>
          </p:cNvPr>
          <p:cNvSpPr>
            <a:spLocks noGrp="1"/>
          </p:cNvSpPr>
          <p:nvPr>
            <p:ph sz="quarter" idx="13"/>
          </p:nvPr>
        </p:nvSpPr>
        <p:spPr>
          <a:xfrm>
            <a:off x="1025416" y="1596177"/>
            <a:ext cx="10363826" cy="3424107"/>
          </a:xfrm>
        </p:spPr>
        <p:txBody>
          <a:bodyPr/>
          <a:lstStyle/>
          <a:p>
            <a:r>
              <a:rPr lang="en-GB" sz="2000" dirty="0">
                <a:effectLst/>
                <a:ea typeface="DengXian" panose="02010600030101010101" pitchFamily="2" charset="-122"/>
                <a:cs typeface="Arial" panose="020B0604020202020204" pitchFamily="34" charset="0"/>
              </a:rPr>
              <a:t>Group of nitrates (salts and esters of nitric acid); </a:t>
            </a:r>
          </a:p>
          <a:p>
            <a:r>
              <a:rPr lang="en-GB" sz="2000" dirty="0">
                <a:effectLst/>
                <a:ea typeface="DengXian" panose="02010600030101010101" pitchFamily="2" charset="-122"/>
                <a:cs typeface="Arial" panose="020B0604020202020204" pitchFamily="34" charset="0"/>
              </a:rPr>
              <a:t>Group of chlorates (salts of chloric acid); </a:t>
            </a:r>
          </a:p>
          <a:p>
            <a:r>
              <a:rPr lang="en-GB" sz="2000" dirty="0">
                <a:effectLst/>
                <a:ea typeface="DengXian" panose="02010600030101010101" pitchFamily="2" charset="-122"/>
                <a:cs typeface="Arial" panose="020B0604020202020204" pitchFamily="34" charset="0"/>
              </a:rPr>
              <a:t>Group of perchlorates (salts of perchloric acid); </a:t>
            </a:r>
          </a:p>
          <a:p>
            <a:pPr marL="0" indent="0">
              <a:buNone/>
            </a:pPr>
            <a:endParaRPr lang="en-GB" dirty="0"/>
          </a:p>
        </p:txBody>
      </p:sp>
    </p:spTree>
    <p:extLst>
      <p:ext uri="{BB962C8B-B14F-4D97-AF65-F5344CB8AC3E}">
        <p14:creationId xmlns:p14="http://schemas.microsoft.com/office/powerpoint/2010/main" val="1617276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CA89-54AD-4B9A-93CD-6C61811B8114}"/>
              </a:ext>
            </a:extLst>
          </p:cNvPr>
          <p:cNvSpPr>
            <a:spLocks noGrp="1"/>
          </p:cNvSpPr>
          <p:nvPr>
            <p:ph type="title"/>
          </p:nvPr>
        </p:nvSpPr>
        <p:spPr>
          <a:xfrm>
            <a:off x="5096304" y="0"/>
            <a:ext cx="1999390" cy="824023"/>
          </a:xfrm>
        </p:spPr>
        <p:txBody>
          <a:bodyPr/>
          <a:lstStyle/>
          <a:p>
            <a:r>
              <a:rPr lang="en-GB" dirty="0"/>
              <a:t>fuels</a:t>
            </a:r>
          </a:p>
        </p:txBody>
      </p:sp>
      <p:sp>
        <p:nvSpPr>
          <p:cNvPr id="3" name="Content Placeholder 2">
            <a:extLst>
              <a:ext uri="{FF2B5EF4-FFF2-40B4-BE49-F238E27FC236}">
                <a16:creationId xmlns:a16="http://schemas.microsoft.com/office/drawing/2014/main" id="{3F655BAA-AF62-429B-B10C-952B93E17D4E}"/>
              </a:ext>
            </a:extLst>
          </p:cNvPr>
          <p:cNvSpPr>
            <a:spLocks noGrp="1"/>
          </p:cNvSpPr>
          <p:nvPr>
            <p:ph sz="quarter" idx="13"/>
          </p:nvPr>
        </p:nvSpPr>
        <p:spPr>
          <a:xfrm>
            <a:off x="275821" y="867902"/>
            <a:ext cx="10363826" cy="3424107"/>
          </a:xfrm>
        </p:spPr>
        <p:txBody>
          <a:bodyPr>
            <a:noAutofit/>
          </a:bodyPr>
          <a:lstStyle/>
          <a:p>
            <a:pPr>
              <a:lnSpc>
                <a:spcPct val="107000"/>
              </a:lnSpc>
              <a:spcAft>
                <a:spcPts val="800"/>
              </a:spcAft>
            </a:pPr>
            <a:r>
              <a:rPr lang="en-GB" cap="none" dirty="0">
                <a:effectLst/>
                <a:ea typeface="DengXian" panose="02010600030101010101" pitchFamily="2" charset="-122"/>
                <a:cs typeface="Arial" panose="020B0604020202020204" pitchFamily="34" charset="0"/>
              </a:rPr>
              <a:t>Fuels can be solid, liquid or gaseous and contain carbon, hydrogen, nitrogen or chemical compounds including one or more of these chemicals. </a:t>
            </a:r>
          </a:p>
          <a:p>
            <a:pPr>
              <a:lnSpc>
                <a:spcPct val="107000"/>
              </a:lnSpc>
              <a:spcAft>
                <a:spcPts val="800"/>
              </a:spcAft>
            </a:pPr>
            <a:r>
              <a:rPr lang="en-GB" cap="none" dirty="0">
                <a:effectLst/>
                <a:ea typeface="DengXian" panose="02010600030101010101" pitchFamily="2" charset="-122"/>
                <a:cs typeface="Arial" panose="020B0604020202020204" pitchFamily="34" charset="0"/>
              </a:rPr>
              <a:t>Inorganic substances and metals can be used as fuels.  </a:t>
            </a:r>
          </a:p>
          <a:p>
            <a:pPr>
              <a:lnSpc>
                <a:spcPct val="107000"/>
              </a:lnSpc>
              <a:spcAft>
                <a:spcPts val="800"/>
              </a:spcAft>
            </a:pPr>
            <a:r>
              <a:rPr lang="en-GB" cap="none" dirty="0">
                <a:effectLst/>
                <a:ea typeface="DengXian" panose="02010600030101010101" pitchFamily="2" charset="-122"/>
                <a:cs typeface="Arial" panose="020B0604020202020204" pitchFamily="34" charset="0"/>
              </a:rPr>
              <a:t>Chemical behaviour of fuels: </a:t>
            </a:r>
          </a:p>
          <a:p>
            <a:pPr lvl="1">
              <a:lnSpc>
                <a:spcPct val="107000"/>
              </a:lnSpc>
              <a:spcAft>
                <a:spcPts val="800"/>
              </a:spcAft>
            </a:pPr>
            <a:r>
              <a:rPr lang="en-GB" sz="2000" cap="none" dirty="0">
                <a:effectLst/>
                <a:ea typeface="DengXian" panose="02010600030101010101" pitchFamily="2" charset="-122"/>
                <a:cs typeface="Arial" panose="020B0604020202020204" pitchFamily="34" charset="0"/>
              </a:rPr>
              <a:t>Can be flammable; </a:t>
            </a:r>
          </a:p>
          <a:p>
            <a:pPr lvl="1">
              <a:lnSpc>
                <a:spcPct val="107000"/>
              </a:lnSpc>
              <a:spcAft>
                <a:spcPts val="800"/>
              </a:spcAft>
            </a:pPr>
            <a:r>
              <a:rPr lang="en-GB" sz="2000" cap="none" dirty="0">
                <a:effectLst/>
                <a:ea typeface="DengXian" panose="02010600030101010101" pitchFamily="2" charset="-122"/>
                <a:cs typeface="Arial" panose="020B0604020202020204" pitchFamily="34" charset="0"/>
              </a:rPr>
              <a:t>Can significantly increase / promote an existing fire; </a:t>
            </a:r>
          </a:p>
          <a:p>
            <a:pPr lvl="1">
              <a:lnSpc>
                <a:spcPct val="107000"/>
              </a:lnSpc>
              <a:spcAft>
                <a:spcPts val="800"/>
              </a:spcAft>
            </a:pPr>
            <a:r>
              <a:rPr lang="en-GB" sz="2000" cap="none" dirty="0">
                <a:effectLst/>
                <a:ea typeface="DengXian" panose="02010600030101010101" pitchFamily="2" charset="-122"/>
                <a:cs typeface="Arial" panose="020B0604020202020204" pitchFamily="34" charset="0"/>
              </a:rPr>
              <a:t>Can increase the risk of fire when in contact with oxidisers, strong acids and metals; and / or </a:t>
            </a:r>
          </a:p>
          <a:p>
            <a:pPr lvl="1">
              <a:lnSpc>
                <a:spcPct val="107000"/>
              </a:lnSpc>
              <a:spcAft>
                <a:spcPts val="800"/>
              </a:spcAft>
            </a:pPr>
            <a:r>
              <a:rPr lang="en-GB" sz="2000" cap="none" dirty="0">
                <a:effectLst/>
                <a:ea typeface="DengXian" panose="02010600030101010101" pitchFamily="2" charset="-122"/>
                <a:cs typeface="Arial" panose="020B0604020202020204" pitchFamily="34" charset="0"/>
              </a:rPr>
              <a:t>Can react so violently with oxidisers, strong acids and metals, that they ignite, sometimes without the need for an additional ignition source. </a:t>
            </a:r>
          </a:p>
          <a:p>
            <a:endParaRPr lang="en-GB" dirty="0"/>
          </a:p>
        </p:txBody>
      </p:sp>
      <p:sp>
        <p:nvSpPr>
          <p:cNvPr id="5" name="TextBox 4">
            <a:extLst>
              <a:ext uri="{FF2B5EF4-FFF2-40B4-BE49-F238E27FC236}">
                <a16:creationId xmlns:a16="http://schemas.microsoft.com/office/drawing/2014/main" id="{C282A7A4-239B-4BDF-8400-3AE9C287EB74}"/>
              </a:ext>
            </a:extLst>
          </p:cNvPr>
          <p:cNvSpPr txBox="1"/>
          <p:nvPr/>
        </p:nvSpPr>
        <p:spPr>
          <a:xfrm>
            <a:off x="137910" y="6342297"/>
            <a:ext cx="11916179" cy="369332"/>
          </a:xfrm>
          <a:prstGeom prst="rect">
            <a:avLst/>
          </a:prstGeom>
          <a:noFill/>
        </p:spPr>
        <p:txBody>
          <a:bodyPr wrap="square">
            <a:spAutoFit/>
          </a:bodyPr>
          <a:lstStyle/>
          <a:p>
            <a:pPr>
              <a:spcBef>
                <a:spcPts val="600"/>
              </a:spcBef>
              <a:spcAft>
                <a:spcPts val="600"/>
              </a:spcAft>
            </a:pPr>
            <a:r>
              <a:rPr lang="en-US" altLang="en-US" cap="none" dirty="0">
                <a:solidFill>
                  <a:srgbClr val="333333"/>
                </a:solidFill>
              </a:rPr>
              <a:t>The KClO</a:t>
            </a:r>
            <a:r>
              <a:rPr lang="en-US" altLang="en-US" cap="none" baseline="-25000" dirty="0">
                <a:solidFill>
                  <a:srgbClr val="333333"/>
                </a:solidFill>
              </a:rPr>
              <a:t>3</a:t>
            </a:r>
            <a:r>
              <a:rPr lang="en-US" altLang="en-US" cap="none" dirty="0">
                <a:solidFill>
                  <a:srgbClr val="333333"/>
                </a:solidFill>
              </a:rPr>
              <a:t> and sugar shows the energetic reaction between an oxidizer and organic compound. </a:t>
            </a:r>
            <a:r>
              <a:rPr lang="en-GB" sz="1100" dirty="0">
                <a:hlinkClick r:id="rId2"/>
              </a:rPr>
              <a:t>(89) Candy Corn vs. Potassium Chlorate - YouTube</a:t>
            </a:r>
            <a:endParaRPr lang="en-US" altLang="en-US" sz="1100" cap="none" dirty="0"/>
          </a:p>
        </p:txBody>
      </p:sp>
    </p:spTree>
    <p:extLst>
      <p:ext uri="{BB962C8B-B14F-4D97-AF65-F5344CB8AC3E}">
        <p14:creationId xmlns:p14="http://schemas.microsoft.com/office/powerpoint/2010/main" val="2266569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E003-B58F-4675-8F06-F4676BEFAF92}"/>
              </a:ext>
            </a:extLst>
          </p:cNvPr>
          <p:cNvSpPr>
            <a:spLocks noGrp="1"/>
          </p:cNvSpPr>
          <p:nvPr>
            <p:ph type="title"/>
          </p:nvPr>
        </p:nvSpPr>
        <p:spPr/>
        <p:txBody>
          <a:bodyPr/>
          <a:lstStyle/>
          <a:p>
            <a:r>
              <a:rPr lang="en-GB" dirty="0"/>
              <a:t>Mixing explosives to achieve optimum </a:t>
            </a:r>
            <a:r>
              <a:rPr lang="en-GB" dirty="0" err="1"/>
              <a:t>ob</a:t>
            </a:r>
            <a:endParaRPr lang="en-GB" dirty="0"/>
          </a:p>
        </p:txBody>
      </p:sp>
      <p:sp>
        <p:nvSpPr>
          <p:cNvPr id="3" name="Content Placeholder 2">
            <a:extLst>
              <a:ext uri="{FF2B5EF4-FFF2-40B4-BE49-F238E27FC236}">
                <a16:creationId xmlns:a16="http://schemas.microsoft.com/office/drawing/2014/main" id="{F94EA4B7-2427-47BD-8AE8-989FC9D15B54}"/>
              </a:ext>
            </a:extLst>
          </p:cNvPr>
          <p:cNvSpPr>
            <a:spLocks noGrp="1"/>
          </p:cNvSpPr>
          <p:nvPr>
            <p:ph sz="quarter" idx="13"/>
          </p:nvPr>
        </p:nvSpPr>
        <p:spPr/>
        <p:txBody>
          <a:bodyPr/>
          <a:lstStyle/>
          <a:p>
            <a:r>
              <a:rPr lang="en-GB" dirty="0" err="1"/>
              <a:t>Amatols</a:t>
            </a:r>
            <a:r>
              <a:rPr lang="en-GB" dirty="0"/>
              <a:t> = mixture of NH</a:t>
            </a:r>
            <a:r>
              <a:rPr lang="en-GB" baseline="-25000" dirty="0"/>
              <a:t>4</a:t>
            </a:r>
            <a:r>
              <a:rPr lang="en-GB" dirty="0"/>
              <a:t>NO</a:t>
            </a:r>
            <a:r>
              <a:rPr lang="en-GB" baseline="-25000" dirty="0"/>
              <a:t>3</a:t>
            </a:r>
            <a:r>
              <a:rPr lang="en-GB" dirty="0"/>
              <a:t> and TNT</a:t>
            </a:r>
          </a:p>
          <a:p>
            <a:r>
              <a:rPr lang="en-GB" dirty="0" err="1"/>
              <a:t>Anfo</a:t>
            </a:r>
            <a:r>
              <a:rPr lang="en-GB" dirty="0"/>
              <a:t> = mixture of NH</a:t>
            </a:r>
            <a:r>
              <a:rPr lang="en-GB" baseline="-25000" dirty="0"/>
              <a:t>4</a:t>
            </a:r>
            <a:r>
              <a:rPr lang="en-GB" dirty="0"/>
              <a:t>NO</a:t>
            </a:r>
            <a:r>
              <a:rPr lang="en-GB" baseline="-25000" dirty="0"/>
              <a:t>3</a:t>
            </a:r>
            <a:r>
              <a:rPr lang="en-GB" dirty="0"/>
              <a:t> and fuel oil</a:t>
            </a:r>
          </a:p>
        </p:txBody>
      </p:sp>
    </p:spTree>
    <p:extLst>
      <p:ext uri="{BB962C8B-B14F-4D97-AF65-F5344CB8AC3E}">
        <p14:creationId xmlns:p14="http://schemas.microsoft.com/office/powerpoint/2010/main" val="421336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4460E-D78E-4134-84A4-CC500DE10B26}"/>
              </a:ext>
            </a:extLst>
          </p:cNvPr>
          <p:cNvSpPr>
            <a:spLocks noGrp="1"/>
          </p:cNvSpPr>
          <p:nvPr>
            <p:ph type="title"/>
          </p:nvPr>
        </p:nvSpPr>
        <p:spPr/>
        <p:txBody>
          <a:bodyPr/>
          <a:lstStyle/>
          <a:p>
            <a:endParaRPr lang="en-GB"/>
          </a:p>
        </p:txBody>
      </p:sp>
      <p:pic>
        <p:nvPicPr>
          <p:cNvPr id="9" name="Picture 8">
            <a:extLst>
              <a:ext uri="{FF2B5EF4-FFF2-40B4-BE49-F238E27FC236}">
                <a16:creationId xmlns:a16="http://schemas.microsoft.com/office/drawing/2014/main" id="{A0C97BFB-7BB2-4F9A-90B5-FA768956BF1D}"/>
              </a:ext>
            </a:extLst>
          </p:cNvPr>
          <p:cNvPicPr>
            <a:picLocks noChangeAspect="1"/>
          </p:cNvPicPr>
          <p:nvPr/>
        </p:nvPicPr>
        <p:blipFill>
          <a:blip r:embed="rId2"/>
          <a:stretch>
            <a:fillRect/>
          </a:stretch>
        </p:blipFill>
        <p:spPr>
          <a:xfrm>
            <a:off x="-1442767" y="1222237"/>
            <a:ext cx="6579124" cy="4386083"/>
          </a:xfrm>
          <a:prstGeom prst="rect">
            <a:avLst/>
          </a:prstGeom>
        </p:spPr>
      </p:pic>
      <p:pic>
        <p:nvPicPr>
          <p:cNvPr id="11" name="Picture 10">
            <a:extLst>
              <a:ext uri="{FF2B5EF4-FFF2-40B4-BE49-F238E27FC236}">
                <a16:creationId xmlns:a16="http://schemas.microsoft.com/office/drawing/2014/main" id="{464877E2-B8D0-4502-BC96-D499824A1DBB}"/>
              </a:ext>
            </a:extLst>
          </p:cNvPr>
          <p:cNvPicPr>
            <a:picLocks noChangeAspect="1"/>
          </p:cNvPicPr>
          <p:nvPr/>
        </p:nvPicPr>
        <p:blipFill>
          <a:blip r:embed="rId3"/>
          <a:stretch>
            <a:fillRect/>
          </a:stretch>
        </p:blipFill>
        <p:spPr>
          <a:xfrm>
            <a:off x="5391533" y="3506934"/>
            <a:ext cx="5135526" cy="3423684"/>
          </a:xfrm>
          <a:prstGeom prst="rect">
            <a:avLst/>
          </a:prstGeom>
        </p:spPr>
      </p:pic>
      <p:sp>
        <p:nvSpPr>
          <p:cNvPr id="13" name="Content Placeholder 12">
            <a:extLst>
              <a:ext uri="{FF2B5EF4-FFF2-40B4-BE49-F238E27FC236}">
                <a16:creationId xmlns:a16="http://schemas.microsoft.com/office/drawing/2014/main" id="{8E86E9D8-9855-46BF-9947-E6DF1CABA7CF}"/>
              </a:ext>
            </a:extLst>
          </p:cNvPr>
          <p:cNvSpPr>
            <a:spLocks noGrp="1"/>
          </p:cNvSpPr>
          <p:nvPr>
            <p:ph sz="quarter" idx="13"/>
          </p:nvPr>
        </p:nvSpPr>
        <p:spPr/>
        <p:txBody>
          <a:bodyPr/>
          <a:lstStyle/>
          <a:p>
            <a:endParaRPr lang="en-GB" dirty="0"/>
          </a:p>
        </p:txBody>
      </p:sp>
    </p:spTree>
    <p:extLst>
      <p:ext uri="{BB962C8B-B14F-4D97-AF65-F5344CB8AC3E}">
        <p14:creationId xmlns:p14="http://schemas.microsoft.com/office/powerpoint/2010/main" val="270990815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4235</Words>
  <Application>Microsoft Office PowerPoint</Application>
  <PresentationFormat>Widescreen</PresentationFormat>
  <Paragraphs>333</Paragraphs>
  <Slides>24</Slides>
  <Notes>10</Notes>
  <HiddenSlides>13</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Tw Cen MT</vt:lpstr>
      <vt:lpstr>Droplet</vt:lpstr>
      <vt:lpstr>Fuels and oxidisers explosive red-ox reactions</vt:lpstr>
      <vt:lpstr>What is an explosive?</vt:lpstr>
      <vt:lpstr>classification of explosives</vt:lpstr>
      <vt:lpstr>What is explosion?</vt:lpstr>
      <vt:lpstr>Characteristics of explosives</vt:lpstr>
      <vt:lpstr>Main ingredients in Explosives</vt:lpstr>
      <vt:lpstr>oxidisers</vt:lpstr>
      <vt:lpstr>Chemical explosives and compositions</vt:lpstr>
      <vt:lpstr>RED-OX REACTIONS </vt:lpstr>
      <vt:lpstr>Red-ox reaction summary</vt:lpstr>
      <vt:lpstr>Oxidation number – ‘fake charge’</vt:lpstr>
      <vt:lpstr>ASSIGNING OXIDATION NUMBERS</vt:lpstr>
      <vt:lpstr>Redox reaction of ionic compounds</vt:lpstr>
      <vt:lpstr>examples</vt:lpstr>
      <vt:lpstr>PowerPoint Presentation</vt:lpstr>
      <vt:lpstr>Redox reaction of organic compounds</vt:lpstr>
      <vt:lpstr>PowerPoint Presentation</vt:lpstr>
      <vt:lpstr>Gunpowder chemistry</vt:lpstr>
      <vt:lpstr>thermites</vt:lpstr>
      <vt:lpstr>Good oxidisers should…</vt:lpstr>
      <vt:lpstr>oxidisers</vt:lpstr>
      <vt:lpstr>fuels</vt:lpstr>
      <vt:lpstr>Mixing explosives to achieve optimum ob</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Explosive materials</dc:title>
  <dc:creator>Ewa Kazimierska</dc:creator>
  <cp:lastModifiedBy>Ewa Kazimierska</cp:lastModifiedBy>
  <cp:revision>4</cp:revision>
  <dcterms:created xsi:type="dcterms:W3CDTF">2023-10-20T09:04:31Z</dcterms:created>
  <dcterms:modified xsi:type="dcterms:W3CDTF">2024-04-26T09:53:33Z</dcterms:modified>
</cp:coreProperties>
</file>