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21.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2"/>
  </p:handoutMasterIdLst>
  <p:sldIdLst>
    <p:sldId id="257" r:id="rId2"/>
    <p:sldId id="258" r:id="rId3"/>
    <p:sldId id="260" r:id="rId4"/>
    <p:sldId id="261" r:id="rId5"/>
    <p:sldId id="259" r:id="rId6"/>
    <p:sldId id="262" r:id="rId7"/>
    <p:sldId id="263" r:id="rId8"/>
    <p:sldId id="267" r:id="rId9"/>
    <p:sldId id="264" r:id="rId10"/>
    <p:sldId id="265" r:id="rId11"/>
    <p:sldId id="268" r:id="rId12"/>
    <p:sldId id="266" r:id="rId13"/>
    <p:sldId id="269" r:id="rId14"/>
    <p:sldId id="270" r:id="rId15"/>
    <p:sldId id="275" r:id="rId16"/>
    <p:sldId id="271" r:id="rId17"/>
    <p:sldId id="272" r:id="rId18"/>
    <p:sldId id="273" r:id="rId19"/>
    <p:sldId id="274" r:id="rId20"/>
    <p:sldId id="276"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CD38455A-D478-470C-BE05-344B8D2B8C75}" type="datetimeFigureOut">
              <a:rPr lang="en-GB" smtClean="0"/>
              <a:t>14/12/2017</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22CDC76-A09F-4492-8DC0-440CD9C86584}" type="slidenum">
              <a:rPr lang="en-GB" smtClean="0"/>
              <a:t>‹#›</a:t>
            </a:fld>
            <a:endParaRPr lang="en-GB"/>
          </a:p>
        </p:txBody>
      </p:sp>
    </p:spTree>
    <p:extLst>
      <p:ext uri="{BB962C8B-B14F-4D97-AF65-F5344CB8AC3E}">
        <p14:creationId xmlns:p14="http://schemas.microsoft.com/office/powerpoint/2010/main" val="9337387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53601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0512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21257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43730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57849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84418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2127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60182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56951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13262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959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2F3D0A-189D-49D4-AB33-35A8F42BF9CB}" type="datetimeFigureOut">
              <a:rPr lang="en-US" smtClean="0">
                <a:solidFill>
                  <a:prstClr val="black">
                    <a:tint val="75000"/>
                  </a:prstClr>
                </a:solidFill>
              </a:rPr>
              <a:pPr/>
              <a:t>12/14/2017</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816102-35BC-4022-A7C0-ED6D97DDDEB4}"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6092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446987"/>
            <a:ext cx="12191999" cy="1569660"/>
          </a:xfrm>
          <a:prstGeom prst="rect">
            <a:avLst/>
          </a:prstGeom>
          <a:noFill/>
        </p:spPr>
        <p:txBody>
          <a:bodyPr wrap="square" rtlCol="0">
            <a:spAutoFit/>
          </a:bodyPr>
          <a:lstStyle/>
          <a:p>
            <a:pPr marR="107950" algn="ctr"/>
            <a:r>
              <a:rPr lang="en-US" sz="3200" spc="-15" dirty="0" smtClean="0">
                <a:solidFill>
                  <a:prstClr val="black"/>
                </a:solidFill>
                <a:ea typeface="Calibri" panose="020F0502020204030204" pitchFamily="34" charset="0"/>
                <a:cs typeface="Times" panose="02020603050405020304" pitchFamily="18" charset="0"/>
              </a:rPr>
              <a:t>Print and Printmaking</a:t>
            </a:r>
            <a:endParaRPr lang="en-US" sz="3200" dirty="0">
              <a:solidFill>
                <a:prstClr val="black"/>
              </a:solidFill>
              <a:latin typeface="Times New Roman" panose="02020603050405020304" pitchFamily="18" charset="0"/>
              <a:ea typeface="Calibri" panose="020F0502020204030204" pitchFamily="34" charset="0"/>
            </a:endParaRPr>
          </a:p>
          <a:p>
            <a:pPr marR="107950" algn="ctr"/>
            <a:r>
              <a:rPr lang="en-US" sz="3200" spc="-15" dirty="0">
                <a:solidFill>
                  <a:prstClr val="black"/>
                </a:solidFill>
                <a:ea typeface="Calibri" panose="020F0502020204030204" pitchFamily="34" charset="0"/>
                <a:cs typeface="Times" panose="02020603050405020304" pitchFamily="18" charset="0"/>
              </a:rPr>
              <a:t> </a:t>
            </a:r>
            <a:endParaRPr lang="en-US" sz="3200" dirty="0">
              <a:solidFill>
                <a:prstClr val="black"/>
              </a:solidFill>
              <a:latin typeface="Times New Roman" panose="02020603050405020304" pitchFamily="18" charset="0"/>
              <a:ea typeface="Calibri" panose="020F0502020204030204" pitchFamily="34" charset="0"/>
            </a:endParaRPr>
          </a:p>
          <a:p>
            <a:pPr algn="ctr"/>
            <a:endParaRPr lang="en-US" sz="3200" dirty="0">
              <a:solidFill>
                <a:prstClr val="black"/>
              </a:solidFill>
            </a:endParaRPr>
          </a:p>
        </p:txBody>
      </p:sp>
    </p:spTree>
    <p:extLst>
      <p:ext uri="{BB962C8B-B14F-4D97-AF65-F5344CB8AC3E}">
        <p14:creationId xmlns:p14="http://schemas.microsoft.com/office/powerpoint/2010/main" val="341764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8642" y="1242323"/>
            <a:ext cx="3374265" cy="4171819"/>
          </a:xfrm>
          <a:prstGeom prst="rect">
            <a:avLst/>
          </a:prstGeom>
        </p:spPr>
      </p:pic>
      <p:sp>
        <p:nvSpPr>
          <p:cNvPr id="5" name="TextBox 4"/>
          <p:cNvSpPr txBox="1"/>
          <p:nvPr/>
        </p:nvSpPr>
        <p:spPr>
          <a:xfrm>
            <a:off x="4262906" y="321972"/>
            <a:ext cx="7929093" cy="3662541"/>
          </a:xfrm>
          <a:prstGeom prst="rect">
            <a:avLst/>
          </a:prstGeom>
          <a:noFill/>
        </p:spPr>
        <p:txBody>
          <a:bodyPr wrap="square" rtlCol="0">
            <a:spAutoFit/>
          </a:bodyPr>
          <a:lstStyle/>
          <a:p>
            <a:pPr algn="ctr"/>
            <a:r>
              <a:rPr lang="en-US" sz="3200" u="sng" dirty="0" smtClean="0"/>
              <a:t>Johannes Gutenberg (c.1400-1468)</a:t>
            </a:r>
          </a:p>
          <a:p>
            <a:endParaRPr lang="en-US" sz="3200" u="sng" dirty="0"/>
          </a:p>
          <a:p>
            <a:pPr marL="457200" indent="-457200">
              <a:buFont typeface="Arial" panose="020B0604020202020204" pitchFamily="34" charset="0"/>
              <a:buChar char="•"/>
            </a:pPr>
            <a:r>
              <a:rPr lang="en-US" sz="2400" dirty="0" smtClean="0"/>
              <a:t>He invented a method of printing using moveable type.</a:t>
            </a:r>
          </a:p>
          <a:p>
            <a:pPr marL="457200" indent="-457200">
              <a:buFont typeface="Arial" panose="020B0604020202020204" pitchFamily="34" charset="0"/>
              <a:buChar char="•"/>
            </a:pPr>
            <a:endParaRPr lang="en-US" sz="2400" dirty="0"/>
          </a:p>
          <a:p>
            <a:pPr marL="457200" indent="-457200">
              <a:buFont typeface="Arial" panose="020B0604020202020204" pitchFamily="34" charset="0"/>
              <a:buChar char="•"/>
            </a:pPr>
            <a:r>
              <a:rPr lang="en-US" sz="2400" dirty="0" smtClean="0"/>
              <a:t>He invented a new type of printing press based on presses used for winemaking and papermaking.</a:t>
            </a:r>
          </a:p>
          <a:p>
            <a:pPr marL="457200" indent="-457200">
              <a:buFont typeface="Arial" panose="020B0604020202020204" pitchFamily="34" charset="0"/>
              <a:buChar char="•"/>
            </a:pPr>
            <a:endParaRPr lang="en-US" sz="2400" dirty="0"/>
          </a:p>
          <a:p>
            <a:pPr marL="457200" indent="-457200">
              <a:buFont typeface="Arial" panose="020B0604020202020204" pitchFamily="34" charset="0"/>
              <a:buChar char="•"/>
            </a:pPr>
            <a:r>
              <a:rPr lang="en-US" sz="2400" dirty="0" smtClean="0"/>
              <a:t>He was believed to have died penniless but this probably isn’t true.</a:t>
            </a:r>
            <a:endParaRPr lang="en-US" sz="2400" dirty="0"/>
          </a:p>
        </p:txBody>
      </p:sp>
    </p:spTree>
    <p:extLst>
      <p:ext uri="{BB962C8B-B14F-4D97-AF65-F5344CB8AC3E}">
        <p14:creationId xmlns:p14="http://schemas.microsoft.com/office/powerpoint/2010/main" val="369734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741" t="8263" r="4531" b="19624"/>
          <a:stretch/>
        </p:blipFill>
        <p:spPr>
          <a:xfrm>
            <a:off x="1903927" y="1236372"/>
            <a:ext cx="8384147" cy="4945488"/>
          </a:xfrm>
          <a:prstGeom prst="rect">
            <a:avLst/>
          </a:prstGeom>
        </p:spPr>
      </p:pic>
      <p:sp>
        <p:nvSpPr>
          <p:cNvPr id="5" name="TextBox 4"/>
          <p:cNvSpPr txBox="1"/>
          <p:nvPr/>
        </p:nvSpPr>
        <p:spPr>
          <a:xfrm>
            <a:off x="1545465" y="244699"/>
            <a:ext cx="9247031" cy="646331"/>
          </a:xfrm>
          <a:prstGeom prst="rect">
            <a:avLst/>
          </a:prstGeom>
          <a:noFill/>
        </p:spPr>
        <p:txBody>
          <a:bodyPr wrap="square" rtlCol="0">
            <a:spAutoFit/>
          </a:bodyPr>
          <a:lstStyle/>
          <a:p>
            <a:pPr algn="ctr"/>
            <a:r>
              <a:rPr lang="en-US" sz="3600" u="sng" dirty="0" err="1" smtClean="0"/>
              <a:t>Punchcutting</a:t>
            </a:r>
            <a:r>
              <a:rPr lang="en-US" sz="3600" u="sng" dirty="0" smtClean="0"/>
              <a:t> </a:t>
            </a:r>
            <a:endParaRPr lang="en-US" sz="3600" u="sng" dirty="0"/>
          </a:p>
        </p:txBody>
      </p:sp>
    </p:spTree>
    <p:extLst>
      <p:ext uri="{BB962C8B-B14F-4D97-AF65-F5344CB8AC3E}">
        <p14:creationId xmlns:p14="http://schemas.microsoft.com/office/powerpoint/2010/main" val="1113424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45465" y="244699"/>
            <a:ext cx="9247031" cy="646331"/>
          </a:xfrm>
          <a:prstGeom prst="rect">
            <a:avLst/>
          </a:prstGeom>
          <a:noFill/>
        </p:spPr>
        <p:txBody>
          <a:bodyPr wrap="square" rtlCol="0">
            <a:spAutoFit/>
          </a:bodyPr>
          <a:lstStyle/>
          <a:p>
            <a:pPr algn="ctr"/>
            <a:r>
              <a:rPr lang="en-US" sz="3600" u="sng" dirty="0" err="1" smtClean="0"/>
              <a:t>Punchcutting</a:t>
            </a:r>
            <a:r>
              <a:rPr lang="en-US" sz="3600" u="sng" dirty="0" smtClean="0"/>
              <a:t> </a:t>
            </a:r>
            <a:endParaRPr lang="en-US" sz="3600" u="sng"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21519" y="1017431"/>
            <a:ext cx="4348962" cy="5628068"/>
          </a:xfrm>
          <a:prstGeom prst="rect">
            <a:avLst/>
          </a:prstGeom>
        </p:spPr>
      </p:pic>
      <p:sp>
        <p:nvSpPr>
          <p:cNvPr id="7" name="TextBox 6"/>
          <p:cNvSpPr txBox="1"/>
          <p:nvPr/>
        </p:nvSpPr>
        <p:spPr>
          <a:xfrm>
            <a:off x="8270481" y="1017431"/>
            <a:ext cx="3921519" cy="1015663"/>
          </a:xfrm>
          <a:prstGeom prst="rect">
            <a:avLst/>
          </a:prstGeom>
          <a:noFill/>
        </p:spPr>
        <p:txBody>
          <a:bodyPr wrap="square" rtlCol="0">
            <a:spAutoFit/>
          </a:bodyPr>
          <a:lstStyle/>
          <a:p>
            <a:r>
              <a:rPr lang="en-US" sz="2000" dirty="0" smtClean="0"/>
              <a:t>A 16</a:t>
            </a:r>
            <a:r>
              <a:rPr lang="en-US" sz="2000" baseline="30000" dirty="0" smtClean="0"/>
              <a:t>th</a:t>
            </a:r>
            <a:r>
              <a:rPr lang="en-US" sz="2000" dirty="0" smtClean="0"/>
              <a:t>-century German print depicting the molding part of </a:t>
            </a:r>
            <a:r>
              <a:rPr lang="en-US" sz="2000" dirty="0" err="1" smtClean="0"/>
              <a:t>punchcutting</a:t>
            </a:r>
            <a:endParaRPr lang="en-US" sz="2000" dirty="0"/>
          </a:p>
        </p:txBody>
      </p:sp>
    </p:spTree>
    <p:extLst>
      <p:ext uri="{BB962C8B-B14F-4D97-AF65-F5344CB8AC3E}">
        <p14:creationId xmlns:p14="http://schemas.microsoft.com/office/powerpoint/2010/main" val="3829677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8144" y="1262129"/>
            <a:ext cx="7975712" cy="5020628"/>
          </a:xfrm>
          <a:prstGeom prst="rect">
            <a:avLst/>
          </a:prstGeom>
        </p:spPr>
      </p:pic>
      <p:sp>
        <p:nvSpPr>
          <p:cNvPr id="5" name="TextBox 4"/>
          <p:cNvSpPr txBox="1"/>
          <p:nvPr/>
        </p:nvSpPr>
        <p:spPr>
          <a:xfrm>
            <a:off x="2108144" y="321972"/>
            <a:ext cx="7975711" cy="523220"/>
          </a:xfrm>
          <a:prstGeom prst="rect">
            <a:avLst/>
          </a:prstGeom>
          <a:noFill/>
        </p:spPr>
        <p:txBody>
          <a:bodyPr wrap="square" rtlCol="0">
            <a:spAutoFit/>
          </a:bodyPr>
          <a:lstStyle/>
          <a:p>
            <a:pPr algn="ctr"/>
            <a:r>
              <a:rPr lang="en-US" sz="2800" dirty="0" smtClean="0"/>
              <a:t>A modern recreation of Gutenberg’s type</a:t>
            </a:r>
            <a:endParaRPr lang="en-US" sz="2800" dirty="0"/>
          </a:p>
        </p:txBody>
      </p:sp>
    </p:spTree>
    <p:extLst>
      <p:ext uri="{BB962C8B-B14F-4D97-AF65-F5344CB8AC3E}">
        <p14:creationId xmlns:p14="http://schemas.microsoft.com/office/powerpoint/2010/main" val="2485647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000" y="57150"/>
            <a:ext cx="10160000" cy="6743700"/>
          </a:xfrm>
          <a:prstGeom prst="rect">
            <a:avLst/>
          </a:prstGeom>
        </p:spPr>
      </p:pic>
    </p:spTree>
    <p:extLst>
      <p:ext uri="{BB962C8B-B14F-4D97-AF65-F5344CB8AC3E}">
        <p14:creationId xmlns:p14="http://schemas.microsoft.com/office/powerpoint/2010/main" val="346649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2880" y="1017431"/>
            <a:ext cx="8066240" cy="5254580"/>
          </a:xfrm>
          <a:prstGeom prst="rect">
            <a:avLst/>
          </a:prstGeom>
        </p:spPr>
      </p:pic>
      <p:sp>
        <p:nvSpPr>
          <p:cNvPr id="5" name="TextBox 4"/>
          <p:cNvSpPr txBox="1"/>
          <p:nvPr/>
        </p:nvSpPr>
        <p:spPr>
          <a:xfrm>
            <a:off x="2108144" y="321972"/>
            <a:ext cx="7975711" cy="523220"/>
          </a:xfrm>
          <a:prstGeom prst="rect">
            <a:avLst/>
          </a:prstGeom>
          <a:noFill/>
        </p:spPr>
        <p:txBody>
          <a:bodyPr wrap="square" rtlCol="0">
            <a:spAutoFit/>
          </a:bodyPr>
          <a:lstStyle/>
          <a:p>
            <a:pPr algn="ctr"/>
            <a:r>
              <a:rPr lang="en-US" sz="2800" dirty="0" smtClean="0"/>
              <a:t>A page from the Gutenberg Bible (</a:t>
            </a:r>
            <a:r>
              <a:rPr lang="en-US" sz="2800" dirty="0" smtClean="0"/>
              <a:t>1455)</a:t>
            </a:r>
            <a:endParaRPr lang="en-US" sz="2800" dirty="0"/>
          </a:p>
        </p:txBody>
      </p:sp>
    </p:spTree>
    <p:extLst>
      <p:ext uri="{BB962C8B-B14F-4D97-AF65-F5344CB8AC3E}">
        <p14:creationId xmlns:p14="http://schemas.microsoft.com/office/powerpoint/2010/main" val="1152966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646331"/>
          </a:xfrm>
          <a:prstGeom prst="rect">
            <a:avLst/>
          </a:prstGeom>
          <a:noFill/>
        </p:spPr>
        <p:txBody>
          <a:bodyPr wrap="square" rtlCol="0">
            <a:spAutoFit/>
          </a:bodyPr>
          <a:lstStyle/>
          <a:p>
            <a:pPr algn="ctr"/>
            <a:r>
              <a:rPr lang="en-US" sz="3600" dirty="0"/>
              <a:t>T</a:t>
            </a:r>
            <a:r>
              <a:rPr lang="en-US" sz="3600" dirty="0" smtClean="0"/>
              <a:t>he </a:t>
            </a:r>
            <a:r>
              <a:rPr lang="en-US" sz="3600" dirty="0" smtClean="0"/>
              <a:t>Gutenberg Bible (</a:t>
            </a:r>
            <a:r>
              <a:rPr lang="en-US" sz="3600" dirty="0" smtClean="0"/>
              <a:t>1455)</a:t>
            </a:r>
            <a:endParaRPr lang="en-US" sz="36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8940" y="1221176"/>
            <a:ext cx="7027442" cy="4602975"/>
          </a:xfrm>
          <a:prstGeom prst="rect">
            <a:avLst/>
          </a:prstGeom>
        </p:spPr>
      </p:pic>
      <p:sp>
        <p:nvSpPr>
          <p:cNvPr id="8" name="TextBox 7"/>
          <p:cNvSpPr txBox="1"/>
          <p:nvPr/>
        </p:nvSpPr>
        <p:spPr>
          <a:xfrm>
            <a:off x="7504670" y="1227438"/>
            <a:ext cx="4258962" cy="4708981"/>
          </a:xfrm>
          <a:prstGeom prst="rect">
            <a:avLst/>
          </a:prstGeom>
          <a:noFill/>
        </p:spPr>
        <p:txBody>
          <a:bodyPr wrap="square" rtlCol="0">
            <a:spAutoFit/>
          </a:bodyPr>
          <a:lstStyle/>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 Gutenberg Bible is also called the 42-line Bible. It is in 2 volumes.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It is believed that Gutenberg produced about 45 vellum copies and 135 paper copies</a:t>
            </a:r>
            <a:r>
              <a:rPr lang="en-GB" sz="2000" dirty="0" smtClean="0"/>
              <a: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There are 48 known copies. 12 are printed on vellum and 36 are printed on paper. Only 4 of the vellum copies and 12 of the paper copies are complete.</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998296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1840" t="1527" r="1950" b="1108"/>
          <a:stretch/>
        </p:blipFill>
        <p:spPr>
          <a:xfrm>
            <a:off x="3899050" y="967445"/>
            <a:ext cx="4393900" cy="5655661"/>
          </a:xfrm>
          <a:prstGeom prst="rect">
            <a:avLst/>
          </a:prstGeom>
        </p:spPr>
      </p:pic>
      <p:sp>
        <p:nvSpPr>
          <p:cNvPr id="3" name="TextBox 2"/>
          <p:cNvSpPr txBox="1"/>
          <p:nvPr/>
        </p:nvSpPr>
        <p:spPr>
          <a:xfrm>
            <a:off x="2108144" y="157215"/>
            <a:ext cx="7975711" cy="523220"/>
          </a:xfrm>
          <a:prstGeom prst="rect">
            <a:avLst/>
          </a:prstGeom>
          <a:noFill/>
        </p:spPr>
        <p:txBody>
          <a:bodyPr wrap="square" rtlCol="0">
            <a:spAutoFit/>
          </a:bodyPr>
          <a:lstStyle/>
          <a:p>
            <a:pPr algn="ctr"/>
            <a:r>
              <a:rPr lang="en-US" sz="2800" dirty="0" smtClean="0"/>
              <a:t>This 1568 print depicts the process of printing text</a:t>
            </a:r>
            <a:endParaRPr lang="en-US" sz="2800" dirty="0"/>
          </a:p>
        </p:txBody>
      </p:sp>
    </p:spTree>
    <p:extLst>
      <p:ext uri="{BB962C8B-B14F-4D97-AF65-F5344CB8AC3E}">
        <p14:creationId xmlns:p14="http://schemas.microsoft.com/office/powerpoint/2010/main" val="3581372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5002" y="1123692"/>
            <a:ext cx="5867400" cy="4857750"/>
          </a:xfrm>
          <a:prstGeom prst="rect">
            <a:avLst/>
          </a:prstGeom>
        </p:spPr>
      </p:pic>
      <p:sp>
        <p:nvSpPr>
          <p:cNvPr id="3" name="TextBox 2"/>
          <p:cNvSpPr txBox="1"/>
          <p:nvPr/>
        </p:nvSpPr>
        <p:spPr>
          <a:xfrm>
            <a:off x="2108144" y="321972"/>
            <a:ext cx="7975711" cy="523220"/>
          </a:xfrm>
          <a:prstGeom prst="rect">
            <a:avLst/>
          </a:prstGeom>
          <a:noFill/>
        </p:spPr>
        <p:txBody>
          <a:bodyPr wrap="square" rtlCol="0">
            <a:spAutoFit/>
          </a:bodyPr>
          <a:lstStyle/>
          <a:p>
            <a:pPr algn="ctr"/>
            <a:r>
              <a:rPr lang="en-US" sz="2800" i="1" dirty="0" err="1" smtClean="0"/>
              <a:t>Divinarum</a:t>
            </a:r>
            <a:r>
              <a:rPr lang="en-US" sz="2800" i="1" dirty="0" smtClean="0"/>
              <a:t> </a:t>
            </a:r>
            <a:r>
              <a:rPr lang="en-US" sz="2800" i="1" dirty="0" err="1" smtClean="0"/>
              <a:t>institutionum</a:t>
            </a:r>
            <a:r>
              <a:rPr lang="en-US" sz="2800" i="1" dirty="0" smtClean="0"/>
              <a:t> </a:t>
            </a:r>
            <a:r>
              <a:rPr lang="en-US" sz="2800" dirty="0" smtClean="0"/>
              <a:t>(</a:t>
            </a:r>
            <a:r>
              <a:rPr lang="en-US" sz="2800" i="1" dirty="0" smtClean="0"/>
              <a:t>The Divine Institutes</a:t>
            </a:r>
            <a:r>
              <a:rPr lang="en-US" sz="2800" dirty="0" smtClean="0"/>
              <a:t>)</a:t>
            </a:r>
            <a:endParaRPr lang="en-US" sz="2800" i="1" dirty="0"/>
          </a:p>
        </p:txBody>
      </p:sp>
      <p:sp>
        <p:nvSpPr>
          <p:cNvPr id="5" name="TextBox 4"/>
          <p:cNvSpPr txBox="1"/>
          <p:nvPr/>
        </p:nvSpPr>
        <p:spPr>
          <a:xfrm>
            <a:off x="6352402" y="1227438"/>
            <a:ext cx="5839598" cy="3785652"/>
          </a:xfrm>
          <a:prstGeom prst="rect">
            <a:avLst/>
          </a:prstGeom>
          <a:noFill/>
        </p:spPr>
        <p:txBody>
          <a:bodyPr wrap="square" rtlCol="0">
            <a:spAutoFit/>
          </a:bodyPr>
          <a:lstStyle/>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Text was written by </a:t>
            </a:r>
            <a:r>
              <a:rPr lang="en-GB" sz="2000" dirty="0" err="1" smtClean="0"/>
              <a:t>Lactantius</a:t>
            </a:r>
            <a:r>
              <a:rPr lang="en-GB" sz="2000" dirty="0" smtClean="0"/>
              <a:t> in the late 3</a:t>
            </a:r>
            <a:r>
              <a:rPr lang="en-GB" sz="2000" baseline="30000" dirty="0" smtClean="0"/>
              <a:t>rd</a:t>
            </a:r>
            <a:r>
              <a:rPr lang="en-GB" sz="2000" dirty="0" smtClean="0"/>
              <a:t> century 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It was printed in 1465 by </a:t>
            </a:r>
            <a:r>
              <a:rPr lang="en-GB" sz="2000" dirty="0"/>
              <a:t>Conrad </a:t>
            </a:r>
            <a:r>
              <a:rPr lang="en-GB" sz="2000" dirty="0" err="1"/>
              <a:t>Sweynheym</a:t>
            </a:r>
            <a:r>
              <a:rPr lang="en-GB" sz="2000" dirty="0"/>
              <a:t> and Arnold </a:t>
            </a:r>
            <a:r>
              <a:rPr lang="en-GB" sz="2000" dirty="0" err="1" smtClean="0"/>
              <a:t>Pannartz</a:t>
            </a:r>
            <a:r>
              <a:rPr lang="en-GB" sz="2000" dirty="0" smtClean="0"/>
              <a:t> in </a:t>
            </a:r>
            <a:r>
              <a:rPr lang="en-GB" sz="2000" dirty="0" err="1" smtClean="0"/>
              <a:t>Subiaco</a:t>
            </a:r>
            <a:r>
              <a:rPr lang="en-GB" sz="2000" dirty="0" smtClean="0"/>
              <a:t>, near Rome.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It is the second book printed in Italy.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 </a:t>
            </a:r>
            <a:r>
              <a:rPr lang="en-GB" sz="2000" dirty="0" err="1" smtClean="0"/>
              <a:t>rubrication</a:t>
            </a:r>
            <a:r>
              <a:rPr lang="en-GB" sz="2000" dirty="0" smtClean="0"/>
              <a:t> is handwritten, and the decoration is illuminated, not printed.</a:t>
            </a:r>
            <a:endParaRPr lang="en-GB" sz="2000" dirty="0"/>
          </a:p>
        </p:txBody>
      </p:sp>
    </p:spTree>
    <p:extLst>
      <p:ext uri="{BB962C8B-B14F-4D97-AF65-F5344CB8AC3E}">
        <p14:creationId xmlns:p14="http://schemas.microsoft.com/office/powerpoint/2010/main" val="536306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9651" y="321972"/>
            <a:ext cx="4113255" cy="6222233"/>
          </a:xfrm>
          <a:prstGeom prst="rect">
            <a:avLst/>
          </a:prstGeom>
        </p:spPr>
      </p:pic>
      <p:sp>
        <p:nvSpPr>
          <p:cNvPr id="6" name="TextBox 5"/>
          <p:cNvSpPr txBox="1"/>
          <p:nvPr/>
        </p:nvSpPr>
        <p:spPr>
          <a:xfrm>
            <a:off x="4262906" y="321972"/>
            <a:ext cx="8003235" cy="4770537"/>
          </a:xfrm>
          <a:prstGeom prst="rect">
            <a:avLst/>
          </a:prstGeom>
          <a:noFill/>
        </p:spPr>
        <p:txBody>
          <a:bodyPr wrap="square" rtlCol="0">
            <a:spAutoFit/>
          </a:bodyPr>
          <a:lstStyle/>
          <a:p>
            <a:pPr algn="ctr"/>
            <a:r>
              <a:rPr lang="en-US" sz="3200" u="sng" dirty="0" smtClean="0"/>
              <a:t>William Caxton (c.1422-c.1491)</a:t>
            </a:r>
            <a:endParaRPr lang="en-US" sz="3200" u="sng" dirty="0" smtClean="0"/>
          </a:p>
          <a:p>
            <a:endParaRPr lang="en-US" sz="3200" u="sng" dirty="0"/>
          </a:p>
          <a:p>
            <a:pPr marL="457200" indent="-457200">
              <a:buFont typeface="Arial" panose="020B0604020202020204" pitchFamily="34" charset="0"/>
              <a:buChar char="•"/>
            </a:pPr>
            <a:r>
              <a:rPr lang="en-US" sz="2400" dirty="0" smtClean="0"/>
              <a:t>He </a:t>
            </a:r>
            <a:r>
              <a:rPr lang="en-US" sz="2400" dirty="0" smtClean="0"/>
              <a:t>was an English merchant operating in Bruges.</a:t>
            </a:r>
          </a:p>
          <a:p>
            <a:pPr marL="457200" indent="-457200">
              <a:buFont typeface="Arial" panose="020B0604020202020204" pitchFamily="34" charset="0"/>
              <a:buChar char="•"/>
            </a:pPr>
            <a:endParaRPr lang="en-US" sz="2400" dirty="0"/>
          </a:p>
          <a:p>
            <a:pPr marL="457200" indent="-457200">
              <a:buFont typeface="Arial" panose="020B0604020202020204" pitchFamily="34" charset="0"/>
              <a:buChar char="•"/>
            </a:pPr>
            <a:r>
              <a:rPr lang="en-US" sz="2400" dirty="0" smtClean="0"/>
              <a:t>In 1473 he printed the </a:t>
            </a:r>
            <a:r>
              <a:rPr lang="en-US" sz="2400" i="1" dirty="0" err="1" smtClean="0"/>
              <a:t>Recuyell</a:t>
            </a:r>
            <a:r>
              <a:rPr lang="en-US" sz="2400" i="1" dirty="0" smtClean="0"/>
              <a:t> of the </a:t>
            </a:r>
            <a:r>
              <a:rPr lang="en-US" sz="2400" i="1" dirty="0" err="1" smtClean="0"/>
              <a:t>Historyes</a:t>
            </a:r>
            <a:r>
              <a:rPr lang="en-US" sz="2400" i="1" dirty="0" smtClean="0"/>
              <a:t> of Troye</a:t>
            </a:r>
            <a:r>
              <a:rPr lang="en-US" sz="2400" dirty="0" smtClean="0"/>
              <a:t>, which he translated from the original by </a:t>
            </a:r>
            <a:r>
              <a:rPr lang="en-GB" sz="2400" dirty="0"/>
              <a:t>Raoul </a:t>
            </a:r>
            <a:r>
              <a:rPr lang="en-GB" sz="2400" dirty="0" err="1" smtClean="0"/>
              <a:t>Lefèvre</a:t>
            </a:r>
            <a:r>
              <a:rPr lang="en-GB" sz="2400" dirty="0" smtClean="0"/>
              <a:t>. It is the first printed English-language book.</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He set up a printing press in Westminster in 1476. His first product was an edition of </a:t>
            </a:r>
            <a:r>
              <a:rPr lang="en-GB" sz="2400" i="1" dirty="0" smtClean="0"/>
              <a:t>The Canterbury Tales</a:t>
            </a:r>
            <a:r>
              <a:rPr lang="en-GB" sz="2400" dirty="0" smtClean="0"/>
              <a:t>.</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smtClean="0"/>
              <a:t>He received patronage from both Edward IV and Richard III.</a:t>
            </a:r>
            <a:endParaRPr lang="en-US" sz="2400" dirty="0" smtClean="0"/>
          </a:p>
        </p:txBody>
      </p:sp>
    </p:spTree>
    <p:extLst>
      <p:ext uri="{BB962C8B-B14F-4D97-AF65-F5344CB8AC3E}">
        <p14:creationId xmlns:p14="http://schemas.microsoft.com/office/powerpoint/2010/main" val="1018644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6647" y="1026227"/>
            <a:ext cx="8498703" cy="5481663"/>
          </a:xfrm>
          <a:prstGeom prst="rect">
            <a:avLst/>
          </a:prstGeom>
        </p:spPr>
      </p:pic>
      <p:sp>
        <p:nvSpPr>
          <p:cNvPr id="4" name="TextBox 3"/>
          <p:cNvSpPr txBox="1"/>
          <p:nvPr/>
        </p:nvSpPr>
        <p:spPr>
          <a:xfrm>
            <a:off x="2108144" y="321972"/>
            <a:ext cx="7975711" cy="523220"/>
          </a:xfrm>
          <a:prstGeom prst="rect">
            <a:avLst/>
          </a:prstGeom>
          <a:noFill/>
        </p:spPr>
        <p:txBody>
          <a:bodyPr wrap="square" rtlCol="0">
            <a:spAutoFit/>
          </a:bodyPr>
          <a:lstStyle/>
          <a:p>
            <a:pPr algn="ctr"/>
            <a:r>
              <a:rPr lang="en-US" sz="2800" dirty="0" smtClean="0"/>
              <a:t>The </a:t>
            </a:r>
            <a:r>
              <a:rPr lang="en-US" sz="2800" i="1" dirty="0" err="1"/>
              <a:t>Recuyell</a:t>
            </a:r>
            <a:r>
              <a:rPr lang="en-US" sz="2800" i="1" dirty="0"/>
              <a:t> of the </a:t>
            </a:r>
            <a:r>
              <a:rPr lang="en-US" sz="2800" i="1" dirty="0" err="1"/>
              <a:t>Historyes</a:t>
            </a:r>
            <a:r>
              <a:rPr lang="en-US" sz="2800" i="1" dirty="0"/>
              <a:t> of </a:t>
            </a:r>
            <a:r>
              <a:rPr lang="en-US" sz="2800" i="1" dirty="0" smtClean="0"/>
              <a:t>Troye </a:t>
            </a:r>
            <a:r>
              <a:rPr lang="en-US" sz="2800" dirty="0" smtClean="0"/>
              <a:t>(1473)</a:t>
            </a:r>
            <a:endParaRPr lang="en-US" sz="2800" dirty="0"/>
          </a:p>
        </p:txBody>
      </p:sp>
    </p:spTree>
    <p:extLst>
      <p:ext uri="{BB962C8B-B14F-4D97-AF65-F5344CB8AC3E}">
        <p14:creationId xmlns:p14="http://schemas.microsoft.com/office/powerpoint/2010/main" val="3647257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65372" y="1075388"/>
            <a:ext cx="4061256" cy="5538538"/>
          </a:xfrm>
          <a:prstGeom prst="rect">
            <a:avLst/>
          </a:prstGeom>
        </p:spPr>
      </p:pic>
      <p:sp>
        <p:nvSpPr>
          <p:cNvPr id="6" name="TextBox 5"/>
          <p:cNvSpPr txBox="1"/>
          <p:nvPr/>
        </p:nvSpPr>
        <p:spPr>
          <a:xfrm>
            <a:off x="0" y="0"/>
            <a:ext cx="12192000" cy="954107"/>
          </a:xfrm>
          <a:prstGeom prst="rect">
            <a:avLst/>
          </a:prstGeom>
          <a:noFill/>
        </p:spPr>
        <p:txBody>
          <a:bodyPr wrap="square" rtlCol="0">
            <a:spAutoFit/>
          </a:bodyPr>
          <a:lstStyle/>
          <a:p>
            <a:pPr marL="285750" indent="-285750" algn="ctr">
              <a:buFont typeface="Arial" panose="020B0604020202020204" pitchFamily="34" charset="0"/>
              <a:buChar char="•"/>
            </a:pPr>
            <a:endParaRPr lang="en-GB" sz="2800" dirty="0" smtClean="0"/>
          </a:p>
          <a:p>
            <a:pPr algn="ctr"/>
            <a:r>
              <a:rPr lang="en-GB" sz="2800" dirty="0" smtClean="0"/>
              <a:t>Opening page of Martin Luther’s </a:t>
            </a:r>
            <a:r>
              <a:rPr lang="en-GB" sz="2800" i="1" dirty="0" smtClean="0"/>
              <a:t>95 Theses </a:t>
            </a:r>
            <a:r>
              <a:rPr lang="en-GB" sz="2800" dirty="0" smtClean="0"/>
              <a:t>as a pamphlet (1517)</a:t>
            </a:r>
            <a:endParaRPr lang="en-GB" sz="2800" dirty="0"/>
          </a:p>
        </p:txBody>
      </p:sp>
    </p:spTree>
    <p:extLst>
      <p:ext uri="{BB962C8B-B14F-4D97-AF65-F5344CB8AC3E}">
        <p14:creationId xmlns:p14="http://schemas.microsoft.com/office/powerpoint/2010/main" val="1064070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4703805" cy="6873945"/>
          </a:xfrm>
          <a:prstGeom prst="rect">
            <a:avLst/>
          </a:prstGeom>
        </p:spPr>
      </p:pic>
      <p:sp>
        <p:nvSpPr>
          <p:cNvPr id="6" name="TextBox 5"/>
          <p:cNvSpPr txBox="1"/>
          <p:nvPr/>
        </p:nvSpPr>
        <p:spPr>
          <a:xfrm>
            <a:off x="4703804" y="0"/>
            <a:ext cx="7488196" cy="3477875"/>
          </a:xfrm>
          <a:prstGeom prst="rect">
            <a:avLst/>
          </a:prstGeom>
          <a:noFill/>
        </p:spPr>
        <p:txBody>
          <a:bodyPr wrap="square" rtlCol="0">
            <a:spAutoFit/>
          </a:bodyPr>
          <a:lstStyle/>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This engraving shows Martin Luther as an Augustinian monk (he joined the order in 1506).</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It was made by Luther’s friend, Lucas Cranach, in 1520. This was the same year that Luther published another series of pamphlets, overseen by Cranach.</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smtClean="0"/>
              <a:t>The Latin text suggests that though Luther’s ideas are eternal, the print, the artist, and the subject are transitory.</a:t>
            </a:r>
            <a:endParaRPr lang="en-GB" sz="2000" dirty="0"/>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49723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3170099"/>
          </a:xfrm>
          <a:prstGeom prst="rect">
            <a:avLst/>
          </a:prstGeom>
          <a:noFill/>
        </p:spPr>
        <p:txBody>
          <a:bodyPr wrap="square" rtlCol="0">
            <a:spAutoFit/>
          </a:bodyPr>
          <a:lstStyle/>
          <a:p>
            <a:pPr algn="ctr"/>
            <a:r>
              <a:rPr lang="en-US" sz="2800" dirty="0" smtClean="0"/>
              <a:t>Common types of printing</a:t>
            </a:r>
          </a:p>
          <a:p>
            <a:endParaRPr lang="en-US" sz="2800" dirty="0" smtClean="0"/>
          </a:p>
          <a:p>
            <a:pPr marL="457200" indent="-457200">
              <a:buFont typeface="Arial" panose="020B0604020202020204" pitchFamily="34" charset="0"/>
              <a:buChar char="•"/>
            </a:pPr>
            <a:r>
              <a:rPr lang="en-US" sz="2400" dirty="0" smtClean="0"/>
              <a:t>Woodcut: this technique involves cutting away the parts of wood that will not receive ink.</a:t>
            </a:r>
          </a:p>
          <a:p>
            <a:pPr marL="457200" indent="-457200">
              <a:buFont typeface="Arial" panose="020B0604020202020204" pitchFamily="34" charset="0"/>
              <a:buChar char="•"/>
            </a:pPr>
            <a:endParaRPr lang="en-US" sz="2400" dirty="0"/>
          </a:p>
          <a:p>
            <a:pPr marL="457200" indent="-457200">
              <a:buFont typeface="Arial" panose="020B0604020202020204" pitchFamily="34" charset="0"/>
              <a:buChar char="•"/>
            </a:pPr>
            <a:r>
              <a:rPr lang="en-US" sz="2400" dirty="0" smtClean="0"/>
              <a:t>Engraving: this technique involves cutting lines into a metal plate. </a:t>
            </a:r>
          </a:p>
          <a:p>
            <a:pPr marL="457200" indent="-457200">
              <a:buFont typeface="Arial" panose="020B0604020202020204" pitchFamily="34" charset="0"/>
              <a:buChar char="•"/>
            </a:pPr>
            <a:endParaRPr lang="en-US" sz="2400" dirty="0"/>
          </a:p>
          <a:p>
            <a:pPr marL="457200" indent="-457200">
              <a:buFont typeface="Arial" panose="020B0604020202020204" pitchFamily="34" charset="0"/>
              <a:buChar char="•"/>
            </a:pPr>
            <a:r>
              <a:rPr lang="en-US" sz="2400" dirty="0" smtClean="0"/>
              <a:t>Etching: this technique involves cutting lines into a wax-covered metal plate and then submerging the plate in acid.</a:t>
            </a:r>
            <a:endParaRPr lang="en-US" sz="2400" dirty="0"/>
          </a:p>
        </p:txBody>
      </p:sp>
    </p:spTree>
    <p:extLst>
      <p:ext uri="{BB962C8B-B14F-4D97-AF65-F5344CB8AC3E}">
        <p14:creationId xmlns:p14="http://schemas.microsoft.com/office/powerpoint/2010/main" val="3344448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6605" y="1396995"/>
            <a:ext cx="11302314" cy="3416320"/>
          </a:xfrm>
          <a:prstGeom prst="rect">
            <a:avLst/>
          </a:prstGeom>
        </p:spPr>
        <p:txBody>
          <a:bodyPr wrap="square">
            <a:spAutoFit/>
          </a:bodyPr>
          <a:lstStyle/>
          <a:p>
            <a:r>
              <a:rPr lang="en-GB" sz="2400" dirty="0" smtClean="0">
                <a:solidFill>
                  <a:srgbClr val="000000"/>
                </a:solidFill>
              </a:rPr>
              <a:t>“Albrecht </a:t>
            </a:r>
            <a:r>
              <a:rPr lang="en-GB" sz="2400" dirty="0" err="1" smtClean="0">
                <a:solidFill>
                  <a:srgbClr val="000000"/>
                </a:solidFill>
              </a:rPr>
              <a:t>Dürer</a:t>
            </a:r>
            <a:r>
              <a:rPr lang="en-GB" sz="2400" dirty="0">
                <a:solidFill>
                  <a:srgbClr val="000000"/>
                </a:solidFill>
              </a:rPr>
              <a:t> began to give attention to </a:t>
            </a:r>
            <a:r>
              <a:rPr lang="en-GB" sz="2400" dirty="0" smtClean="0">
                <a:solidFill>
                  <a:srgbClr val="000000"/>
                </a:solidFill>
              </a:rPr>
              <a:t>prints…at </a:t>
            </a:r>
            <a:r>
              <a:rPr lang="en-GB" sz="2400" dirty="0">
                <a:solidFill>
                  <a:srgbClr val="000000"/>
                </a:solidFill>
              </a:rPr>
              <a:t>Antwerp, but with more design and better judgment, and with more beautiful invention, seeking to imitate the life and to draw near to the Italian manners, which he always held in much </a:t>
            </a:r>
            <a:r>
              <a:rPr lang="en-GB" sz="2400" dirty="0" smtClean="0">
                <a:solidFill>
                  <a:srgbClr val="000000"/>
                </a:solidFill>
              </a:rPr>
              <a:t>account</a:t>
            </a:r>
            <a:r>
              <a:rPr lang="en-GB" sz="2400" dirty="0" smtClean="0"/>
              <a:t>…and </a:t>
            </a:r>
            <a:r>
              <a:rPr lang="en-GB" sz="2400" dirty="0"/>
              <a:t>he engraved them with his own hand, signing them with his </a:t>
            </a:r>
            <a:r>
              <a:rPr lang="en-GB" sz="2400" dirty="0" smtClean="0"/>
              <a:t>name…About </a:t>
            </a:r>
            <a:r>
              <a:rPr lang="en-GB" sz="2400" dirty="0"/>
              <a:t>the same time there arrived in Venice some Flemings with many copper plate engravings and woodcuts by Albrecht </a:t>
            </a:r>
            <a:r>
              <a:rPr lang="en-GB" sz="2400" dirty="0" err="1" smtClean="0"/>
              <a:t>Dürer</a:t>
            </a:r>
            <a:r>
              <a:rPr lang="en-GB" sz="2400" dirty="0"/>
              <a:t>, which were seen by Marc' Antonio </a:t>
            </a:r>
            <a:r>
              <a:rPr lang="en-GB" sz="2400" dirty="0" smtClean="0"/>
              <a:t>[Raimondi] on </a:t>
            </a:r>
            <a:r>
              <a:rPr lang="en-GB" sz="2400" dirty="0"/>
              <a:t>the Piazza di S. Marco; and he was so amazed at the manner and method of the work of Albrecht, that he spent on those sheets almost all the money that he had brought from Bologna</a:t>
            </a:r>
            <a:r>
              <a:rPr lang="en-GB" sz="2400" dirty="0" smtClean="0"/>
              <a:t>.”—Giorgio Vasari, </a:t>
            </a:r>
            <a:r>
              <a:rPr lang="en-GB" sz="2400" i="1" dirty="0" smtClean="0"/>
              <a:t>The Lives of the Artists </a:t>
            </a:r>
            <a:r>
              <a:rPr lang="en-GB" sz="2400" dirty="0" smtClean="0"/>
              <a:t>(1550)</a:t>
            </a:r>
            <a:endParaRPr lang="en-GB" sz="2400" dirty="0"/>
          </a:p>
        </p:txBody>
      </p:sp>
      <p:sp>
        <p:nvSpPr>
          <p:cNvPr id="5" name="TextBox 4"/>
          <p:cNvSpPr txBox="1"/>
          <p:nvPr/>
        </p:nvSpPr>
        <p:spPr>
          <a:xfrm>
            <a:off x="0" y="0"/>
            <a:ext cx="12192000" cy="954107"/>
          </a:xfrm>
          <a:prstGeom prst="rect">
            <a:avLst/>
          </a:prstGeom>
          <a:noFill/>
        </p:spPr>
        <p:txBody>
          <a:bodyPr wrap="square" rtlCol="0">
            <a:spAutoFit/>
          </a:bodyPr>
          <a:lstStyle/>
          <a:p>
            <a:pPr marL="285750" indent="-285750" algn="ctr">
              <a:buFont typeface="Arial" panose="020B0604020202020204" pitchFamily="34" charset="0"/>
              <a:buChar char="•"/>
            </a:pPr>
            <a:endParaRPr lang="en-GB" sz="2800" dirty="0" smtClean="0"/>
          </a:p>
          <a:p>
            <a:pPr algn="ctr"/>
            <a:r>
              <a:rPr lang="en-GB" sz="2800" dirty="0" smtClean="0"/>
              <a:t>Giorgio Vasari on </a:t>
            </a:r>
            <a:r>
              <a:rPr lang="en-GB" sz="2800" dirty="0">
                <a:solidFill>
                  <a:srgbClr val="000000"/>
                </a:solidFill>
              </a:rPr>
              <a:t>Albrecht </a:t>
            </a:r>
            <a:r>
              <a:rPr lang="en-GB" sz="2800" dirty="0" err="1" smtClean="0">
                <a:solidFill>
                  <a:srgbClr val="000000"/>
                </a:solidFill>
              </a:rPr>
              <a:t>Dürer</a:t>
            </a:r>
            <a:r>
              <a:rPr lang="en-GB" sz="2800" dirty="0" smtClean="0">
                <a:solidFill>
                  <a:srgbClr val="000000"/>
                </a:solidFill>
              </a:rPr>
              <a:t> and </a:t>
            </a:r>
            <a:r>
              <a:rPr lang="en-GB" sz="2800" dirty="0" err="1" smtClean="0">
                <a:solidFill>
                  <a:srgbClr val="000000"/>
                </a:solidFill>
              </a:rPr>
              <a:t>Marcantonio</a:t>
            </a:r>
            <a:r>
              <a:rPr lang="en-GB" sz="2800" dirty="0" smtClean="0">
                <a:solidFill>
                  <a:srgbClr val="000000"/>
                </a:solidFill>
              </a:rPr>
              <a:t> Raimondi</a:t>
            </a:r>
            <a:r>
              <a:rPr lang="en-GB" sz="2800" dirty="0" smtClean="0"/>
              <a:t> </a:t>
            </a:r>
            <a:endParaRPr lang="en-GB" sz="2800" dirty="0"/>
          </a:p>
        </p:txBody>
      </p:sp>
    </p:spTree>
    <p:extLst>
      <p:ext uri="{BB962C8B-B14F-4D97-AF65-F5344CB8AC3E}">
        <p14:creationId xmlns:p14="http://schemas.microsoft.com/office/powerpoint/2010/main" val="2980000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894458" cy="6858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85660" y="0"/>
            <a:ext cx="5006340" cy="6858000"/>
          </a:xfrm>
          <a:prstGeom prst="rect">
            <a:avLst/>
          </a:prstGeom>
        </p:spPr>
      </p:pic>
      <p:sp>
        <p:nvSpPr>
          <p:cNvPr id="7" name="TextBox 6"/>
          <p:cNvSpPr txBox="1"/>
          <p:nvPr/>
        </p:nvSpPr>
        <p:spPr>
          <a:xfrm>
            <a:off x="4894458" y="4826675"/>
            <a:ext cx="2291202" cy="2031325"/>
          </a:xfrm>
          <a:prstGeom prst="rect">
            <a:avLst/>
          </a:prstGeom>
          <a:noFill/>
        </p:spPr>
        <p:txBody>
          <a:bodyPr wrap="square" rtlCol="0">
            <a:spAutoFit/>
          </a:bodyPr>
          <a:lstStyle/>
          <a:p>
            <a:pPr algn="r"/>
            <a:r>
              <a:rPr lang="en-GB" i="1" dirty="0" smtClean="0"/>
              <a:t>The Glorification of the Virgin</a:t>
            </a:r>
          </a:p>
          <a:p>
            <a:pPr algn="r"/>
            <a:r>
              <a:rPr lang="en-GB" dirty="0" smtClean="0"/>
              <a:t>Engraving</a:t>
            </a:r>
          </a:p>
          <a:p>
            <a:pPr algn="r"/>
            <a:r>
              <a:rPr lang="en-GB" dirty="0" err="1" smtClean="0"/>
              <a:t>Marcantonio</a:t>
            </a:r>
            <a:r>
              <a:rPr lang="en-GB" dirty="0" smtClean="0"/>
              <a:t> Raimondi</a:t>
            </a:r>
            <a:r>
              <a:rPr lang="en-GB" i="1" dirty="0" smtClean="0"/>
              <a:t> </a:t>
            </a:r>
            <a:r>
              <a:rPr lang="en-GB" dirty="0" smtClean="0"/>
              <a:t>after Albrecht </a:t>
            </a:r>
            <a:r>
              <a:rPr lang="en-GB" dirty="0" err="1" smtClean="0"/>
              <a:t>Dürer</a:t>
            </a:r>
            <a:endParaRPr lang="en-GB" dirty="0" smtClean="0"/>
          </a:p>
          <a:p>
            <a:pPr algn="r"/>
            <a:r>
              <a:rPr lang="en-GB" dirty="0" smtClean="0"/>
              <a:t>Early 16</a:t>
            </a:r>
            <a:r>
              <a:rPr lang="en-GB" baseline="30000" dirty="0" smtClean="0"/>
              <a:t>th</a:t>
            </a:r>
            <a:r>
              <a:rPr lang="en-GB" dirty="0" smtClean="0"/>
              <a:t> century</a:t>
            </a:r>
            <a:endParaRPr lang="en-GB" dirty="0"/>
          </a:p>
        </p:txBody>
      </p:sp>
      <p:sp>
        <p:nvSpPr>
          <p:cNvPr id="8" name="TextBox 7"/>
          <p:cNvSpPr txBox="1"/>
          <p:nvPr/>
        </p:nvSpPr>
        <p:spPr>
          <a:xfrm>
            <a:off x="4894458" y="0"/>
            <a:ext cx="2291202" cy="1200329"/>
          </a:xfrm>
          <a:prstGeom prst="rect">
            <a:avLst/>
          </a:prstGeom>
          <a:noFill/>
        </p:spPr>
        <p:txBody>
          <a:bodyPr wrap="square" rtlCol="0">
            <a:spAutoFit/>
          </a:bodyPr>
          <a:lstStyle/>
          <a:p>
            <a:r>
              <a:rPr lang="en-GB" i="1" dirty="0" smtClean="0"/>
              <a:t>The Glorification of the Virgin</a:t>
            </a:r>
          </a:p>
          <a:p>
            <a:r>
              <a:rPr lang="en-GB" dirty="0" smtClean="0"/>
              <a:t>Woodcut</a:t>
            </a:r>
          </a:p>
          <a:p>
            <a:r>
              <a:rPr lang="en-GB" dirty="0" smtClean="0"/>
              <a:t>Albrecht </a:t>
            </a:r>
            <a:r>
              <a:rPr lang="en-GB" dirty="0" err="1" smtClean="0"/>
              <a:t>Dürer</a:t>
            </a:r>
            <a:r>
              <a:rPr lang="en-GB" dirty="0" smtClean="0"/>
              <a:t>, c.1502</a:t>
            </a:r>
          </a:p>
        </p:txBody>
      </p:sp>
    </p:spTree>
    <p:extLst>
      <p:ext uri="{BB962C8B-B14F-4D97-AF65-F5344CB8AC3E}">
        <p14:creationId xmlns:p14="http://schemas.microsoft.com/office/powerpoint/2010/main" val="2079647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5009618" cy="68580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73005" y="1024411"/>
            <a:ext cx="2424671" cy="1818503"/>
          </a:xfrm>
          <a:prstGeom prst="rect">
            <a:avLst/>
          </a:prstGeom>
        </p:spPr>
      </p:pic>
      <p:sp>
        <p:nvSpPr>
          <p:cNvPr id="6" name="TextBox 5"/>
          <p:cNvSpPr txBox="1"/>
          <p:nvPr/>
        </p:nvSpPr>
        <p:spPr>
          <a:xfrm>
            <a:off x="5009618" y="0"/>
            <a:ext cx="2291202" cy="646331"/>
          </a:xfrm>
          <a:prstGeom prst="rect">
            <a:avLst/>
          </a:prstGeom>
          <a:noFill/>
        </p:spPr>
        <p:txBody>
          <a:bodyPr wrap="square" rtlCol="0">
            <a:spAutoFit/>
          </a:bodyPr>
          <a:lstStyle/>
          <a:p>
            <a:r>
              <a:rPr lang="en-GB" i="1" dirty="0" smtClean="0"/>
              <a:t>The </a:t>
            </a:r>
            <a:r>
              <a:rPr lang="en-GB" i="1" dirty="0" err="1" smtClean="0"/>
              <a:t>Arnolfini</a:t>
            </a:r>
            <a:r>
              <a:rPr lang="en-GB" i="1" dirty="0" smtClean="0"/>
              <a:t> Portrait</a:t>
            </a:r>
          </a:p>
          <a:p>
            <a:r>
              <a:rPr lang="en-GB" dirty="0" smtClean="0"/>
              <a:t>Jan van Eyck, 1434</a:t>
            </a:r>
          </a:p>
        </p:txBody>
      </p:sp>
      <p:sp>
        <p:nvSpPr>
          <p:cNvPr id="7" name="TextBox 6"/>
          <p:cNvSpPr txBox="1"/>
          <p:nvPr/>
        </p:nvSpPr>
        <p:spPr>
          <a:xfrm>
            <a:off x="7797676" y="1377947"/>
            <a:ext cx="4229117" cy="923330"/>
          </a:xfrm>
          <a:prstGeom prst="rect">
            <a:avLst/>
          </a:prstGeom>
          <a:noFill/>
        </p:spPr>
        <p:txBody>
          <a:bodyPr wrap="square" rtlCol="0">
            <a:spAutoFit/>
          </a:bodyPr>
          <a:lstStyle/>
          <a:p>
            <a:r>
              <a:rPr lang="en-GB" i="1" dirty="0" smtClean="0"/>
              <a:t>Johannes de </a:t>
            </a:r>
            <a:r>
              <a:rPr lang="en-GB" i="1" dirty="0" err="1" smtClean="0"/>
              <a:t>eyck</a:t>
            </a:r>
            <a:r>
              <a:rPr lang="en-GB" i="1" dirty="0" smtClean="0"/>
              <a:t> </a:t>
            </a:r>
            <a:r>
              <a:rPr lang="en-GB" i="1" dirty="0" err="1" smtClean="0"/>
              <a:t>fuit</a:t>
            </a:r>
            <a:r>
              <a:rPr lang="en-GB" i="1" dirty="0" smtClean="0"/>
              <a:t> hic 1434</a:t>
            </a:r>
          </a:p>
          <a:p>
            <a:endParaRPr lang="en-GB" i="1" dirty="0"/>
          </a:p>
          <a:p>
            <a:r>
              <a:rPr lang="en-GB" dirty="0" smtClean="0"/>
              <a:t>“Jan van Eyck was here 1434”</a:t>
            </a:r>
          </a:p>
        </p:txBody>
      </p:sp>
    </p:spTree>
    <p:extLst>
      <p:ext uri="{BB962C8B-B14F-4D97-AF65-F5344CB8AC3E}">
        <p14:creationId xmlns:p14="http://schemas.microsoft.com/office/powerpoint/2010/main" val="1721279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
            <a:ext cx="5365448" cy="32112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319849"/>
            <a:ext cx="5365449" cy="3538151"/>
          </a:xfrm>
          <a:prstGeom prst="rect">
            <a:avLst/>
          </a:prstGeom>
        </p:spPr>
      </p:pic>
      <p:sp>
        <p:nvSpPr>
          <p:cNvPr id="6" name="TextBox 5"/>
          <p:cNvSpPr txBox="1"/>
          <p:nvPr/>
        </p:nvSpPr>
        <p:spPr>
          <a:xfrm>
            <a:off x="5365448" y="0"/>
            <a:ext cx="3498466" cy="1200329"/>
          </a:xfrm>
          <a:prstGeom prst="rect">
            <a:avLst/>
          </a:prstGeom>
          <a:noFill/>
        </p:spPr>
        <p:txBody>
          <a:bodyPr wrap="square" rtlCol="0">
            <a:spAutoFit/>
          </a:bodyPr>
          <a:lstStyle/>
          <a:p>
            <a:r>
              <a:rPr lang="en-GB" i="1" dirty="0" smtClean="0"/>
              <a:t>The Massacre of the Innocents</a:t>
            </a:r>
          </a:p>
          <a:p>
            <a:r>
              <a:rPr lang="en-GB" dirty="0" smtClean="0"/>
              <a:t>Chalk drawing</a:t>
            </a:r>
          </a:p>
          <a:p>
            <a:r>
              <a:rPr lang="en-GB" dirty="0" smtClean="0"/>
              <a:t>Raphael, c.1510</a:t>
            </a:r>
          </a:p>
          <a:p>
            <a:endParaRPr lang="en-GB" dirty="0" smtClean="0"/>
          </a:p>
        </p:txBody>
      </p:sp>
      <p:sp>
        <p:nvSpPr>
          <p:cNvPr id="7" name="TextBox 6"/>
          <p:cNvSpPr txBox="1"/>
          <p:nvPr/>
        </p:nvSpPr>
        <p:spPr>
          <a:xfrm>
            <a:off x="5365448" y="3319849"/>
            <a:ext cx="3860930" cy="923330"/>
          </a:xfrm>
          <a:prstGeom prst="rect">
            <a:avLst/>
          </a:prstGeom>
          <a:noFill/>
        </p:spPr>
        <p:txBody>
          <a:bodyPr wrap="square" rtlCol="0">
            <a:spAutoFit/>
          </a:bodyPr>
          <a:lstStyle/>
          <a:p>
            <a:r>
              <a:rPr lang="en-GB" i="1" dirty="0" smtClean="0"/>
              <a:t>The Massacre of the Innocents</a:t>
            </a:r>
          </a:p>
          <a:p>
            <a:r>
              <a:rPr lang="en-GB" dirty="0" smtClean="0"/>
              <a:t>Engraving</a:t>
            </a:r>
          </a:p>
          <a:p>
            <a:r>
              <a:rPr lang="en-GB" dirty="0" err="1" smtClean="0"/>
              <a:t>Marcantonio</a:t>
            </a:r>
            <a:r>
              <a:rPr lang="en-GB" dirty="0" smtClean="0"/>
              <a:t> Raimondi, c.1512-1513</a:t>
            </a:r>
          </a:p>
        </p:txBody>
      </p:sp>
    </p:spTree>
    <p:extLst>
      <p:ext uri="{BB962C8B-B14F-4D97-AF65-F5344CB8AC3E}">
        <p14:creationId xmlns:p14="http://schemas.microsoft.com/office/powerpoint/2010/main" val="2337037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0659" y="1809729"/>
            <a:ext cx="5632608" cy="3847071"/>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2313" t="2042" r="1952" b="2343"/>
          <a:stretch/>
        </p:blipFill>
        <p:spPr>
          <a:xfrm>
            <a:off x="6170141" y="878322"/>
            <a:ext cx="5717059" cy="5709887"/>
          </a:xfrm>
          <a:prstGeom prst="rect">
            <a:avLst/>
          </a:prstGeom>
        </p:spPr>
      </p:pic>
      <p:sp>
        <p:nvSpPr>
          <p:cNvPr id="6" name="TextBox 5"/>
          <p:cNvSpPr txBox="1"/>
          <p:nvPr/>
        </p:nvSpPr>
        <p:spPr>
          <a:xfrm>
            <a:off x="230659" y="878322"/>
            <a:ext cx="5632608" cy="923330"/>
          </a:xfrm>
          <a:prstGeom prst="rect">
            <a:avLst/>
          </a:prstGeom>
          <a:noFill/>
        </p:spPr>
        <p:txBody>
          <a:bodyPr wrap="square" rtlCol="0">
            <a:spAutoFit/>
          </a:bodyPr>
          <a:lstStyle/>
          <a:p>
            <a:pPr algn="ctr"/>
            <a:r>
              <a:rPr lang="en-GB" i="1" dirty="0" smtClean="0"/>
              <a:t>The Judgement of Paris</a:t>
            </a:r>
          </a:p>
          <a:p>
            <a:pPr algn="ctr"/>
            <a:r>
              <a:rPr lang="en-GB" dirty="0" smtClean="0"/>
              <a:t>Engraving</a:t>
            </a:r>
          </a:p>
          <a:p>
            <a:pPr algn="ctr"/>
            <a:r>
              <a:rPr lang="en-GB" dirty="0" err="1" smtClean="0"/>
              <a:t>Marcantonio</a:t>
            </a:r>
            <a:r>
              <a:rPr lang="en-GB" dirty="0" smtClean="0"/>
              <a:t> Raimondi after Raphael, c.1510-1520</a:t>
            </a:r>
          </a:p>
        </p:txBody>
      </p:sp>
      <p:sp>
        <p:nvSpPr>
          <p:cNvPr id="7" name="TextBox 6"/>
          <p:cNvSpPr txBox="1"/>
          <p:nvPr/>
        </p:nvSpPr>
        <p:spPr>
          <a:xfrm>
            <a:off x="6170141" y="231991"/>
            <a:ext cx="5717059" cy="646331"/>
          </a:xfrm>
          <a:prstGeom prst="rect">
            <a:avLst/>
          </a:prstGeom>
          <a:noFill/>
        </p:spPr>
        <p:txBody>
          <a:bodyPr wrap="square" rtlCol="0">
            <a:spAutoFit/>
          </a:bodyPr>
          <a:lstStyle/>
          <a:p>
            <a:pPr algn="ctr"/>
            <a:r>
              <a:rPr lang="en-GB" i="1" dirty="0" smtClean="0"/>
              <a:t>The Judgement of Paris</a:t>
            </a:r>
          </a:p>
          <a:p>
            <a:pPr algn="ctr"/>
            <a:r>
              <a:rPr lang="en-GB" dirty="0" smtClean="0"/>
              <a:t>Majolica, c.1565-1575</a:t>
            </a:r>
          </a:p>
        </p:txBody>
      </p:sp>
    </p:spTree>
    <p:extLst>
      <p:ext uri="{BB962C8B-B14F-4D97-AF65-F5344CB8AC3E}">
        <p14:creationId xmlns:p14="http://schemas.microsoft.com/office/powerpoint/2010/main" val="353875126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852</TotalTime>
  <Words>531</Words>
  <Application>Microsoft Office PowerPoint</Application>
  <PresentationFormat>Widescreen</PresentationFormat>
  <Paragraphs>84</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Times</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Erica</dc:creator>
  <cp:lastModifiedBy>Erica O'Brien</cp:lastModifiedBy>
  <cp:revision>17</cp:revision>
  <cp:lastPrinted>2017-12-14T15:42:34Z</cp:lastPrinted>
  <dcterms:created xsi:type="dcterms:W3CDTF">2017-12-13T07:23:49Z</dcterms:created>
  <dcterms:modified xsi:type="dcterms:W3CDTF">2017-12-14T15:44:23Z</dcterms:modified>
</cp:coreProperties>
</file>