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84" r:id="rId6"/>
    <p:sldId id="285" r:id="rId7"/>
    <p:sldId id="278" r:id="rId8"/>
    <p:sldId id="283" r:id="rId9"/>
    <p:sldId id="266" r:id="rId10"/>
    <p:sldId id="277" r:id="rId11"/>
    <p:sldId id="280" r:id="rId12"/>
    <p:sldId id="282" r:id="rId13"/>
    <p:sldId id="290" r:id="rId14"/>
    <p:sldId id="291" r:id="rId15"/>
    <p:sldId id="292" r:id="rId16"/>
    <p:sldId id="293" r:id="rId17"/>
    <p:sldId id="294" r:id="rId18"/>
    <p:sldId id="296" r:id="rId19"/>
    <p:sldId id="295" r:id="rId20"/>
    <p:sldId id="287" r:id="rId21"/>
    <p:sldId id="289"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216"/>
    <p:restoredTop sz="93025"/>
  </p:normalViewPr>
  <p:slideViewPr>
    <p:cSldViewPr>
      <p:cViewPr varScale="1">
        <p:scale>
          <a:sx n="102" d="100"/>
          <a:sy n="102" d="100"/>
        </p:scale>
        <p:origin x="176"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29/03/2021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61E106-BF8B-C041-BB9E-0B585FDD471A}" type="datetimeFigureOut">
              <a:rPr lang="en-GB" smtClean="0"/>
              <a:t>29/03/2021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298ED-B1A5-974D-B82D-54B2390194CC}" type="slidenum">
              <a:rPr lang="en-GB" smtClean="0"/>
              <a:t>‹#›</a:t>
            </a:fld>
            <a:endParaRPr lang="en-GB"/>
          </a:p>
        </p:txBody>
      </p:sp>
    </p:spTree>
    <p:extLst>
      <p:ext uri="{BB962C8B-B14F-4D97-AF65-F5344CB8AC3E}">
        <p14:creationId xmlns:p14="http://schemas.microsoft.com/office/powerpoint/2010/main" val="3816004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practice: https://</a:t>
            </a:r>
            <a:r>
              <a:rPr lang="en-GB" dirty="0" err="1"/>
              <a:t>learnenglish.britishcouncil.org</a:t>
            </a:r>
            <a:r>
              <a:rPr lang="en-GB" dirty="0"/>
              <a:t>/grammar/intermediate-to-upper-intermediate/in-spite-of-despite-although-even-though-and-though</a:t>
            </a:r>
          </a:p>
          <a:p>
            <a:endParaRPr lang="en-GB" dirty="0"/>
          </a:p>
        </p:txBody>
      </p:sp>
      <p:sp>
        <p:nvSpPr>
          <p:cNvPr id="4" name="Slide Number Placeholder 3"/>
          <p:cNvSpPr>
            <a:spLocks noGrp="1"/>
          </p:cNvSpPr>
          <p:nvPr>
            <p:ph type="sldNum" sz="quarter" idx="5"/>
          </p:nvPr>
        </p:nvSpPr>
        <p:spPr/>
        <p:txBody>
          <a:bodyPr/>
          <a:lstStyle/>
          <a:p>
            <a:fld id="{772298ED-B1A5-974D-B82D-54B2390194CC}" type="slidenum">
              <a:rPr lang="en-GB" smtClean="0"/>
              <a:t>4</a:t>
            </a:fld>
            <a:endParaRPr lang="en-GB"/>
          </a:p>
        </p:txBody>
      </p:sp>
    </p:spTree>
    <p:extLst>
      <p:ext uri="{BB962C8B-B14F-4D97-AF65-F5344CB8AC3E}">
        <p14:creationId xmlns:p14="http://schemas.microsoft.com/office/powerpoint/2010/main" val="328310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ink.library.smu.edu.sg</a:t>
            </a:r>
            <a:r>
              <a:rPr lang="en-GB" dirty="0"/>
              <a:t>/</a:t>
            </a:r>
            <a:r>
              <a:rPr lang="en-GB" dirty="0" err="1"/>
              <a:t>cgi</a:t>
            </a:r>
            <a:r>
              <a:rPr lang="en-GB" dirty="0"/>
              <a:t>/</a:t>
            </a:r>
            <a:r>
              <a:rPr lang="en-GB" dirty="0" err="1"/>
              <a:t>viewcontent.cgi?referer</a:t>
            </a:r>
            <a:r>
              <a:rPr lang="en-GB" dirty="0"/>
              <a:t>=https://</a:t>
            </a:r>
            <a:r>
              <a:rPr lang="en-GB" dirty="0" err="1"/>
              <a:t>scholar.google.com</a:t>
            </a:r>
            <a:r>
              <a:rPr lang="en-GB" dirty="0"/>
              <a:t>/&amp;</a:t>
            </a:r>
            <a:r>
              <a:rPr lang="en-GB" dirty="0" err="1"/>
              <a:t>httpsredir</a:t>
            </a:r>
            <a:r>
              <a:rPr lang="en-GB" dirty="0"/>
              <a:t>=1&amp;article=1048&amp;context=</a:t>
            </a:r>
            <a:r>
              <a:rPr lang="en-GB" dirty="0" err="1"/>
              <a:t>ami</a:t>
            </a:r>
            <a:r>
              <a:rPr lang="en-GB" dirty="0"/>
              <a:t> </a:t>
            </a:r>
          </a:p>
        </p:txBody>
      </p:sp>
      <p:sp>
        <p:nvSpPr>
          <p:cNvPr id="4" name="Slide Number Placeholder 3"/>
          <p:cNvSpPr>
            <a:spLocks noGrp="1"/>
          </p:cNvSpPr>
          <p:nvPr>
            <p:ph type="sldNum" sz="quarter" idx="5"/>
          </p:nvPr>
        </p:nvSpPr>
        <p:spPr/>
        <p:txBody>
          <a:bodyPr/>
          <a:lstStyle/>
          <a:p>
            <a:fld id="{772298ED-B1A5-974D-B82D-54B2390194CC}" type="slidenum">
              <a:rPr lang="en-GB" smtClean="0"/>
              <a:t>7</a:t>
            </a:fld>
            <a:endParaRPr lang="en-GB"/>
          </a:p>
        </p:txBody>
      </p:sp>
    </p:spTree>
    <p:extLst>
      <p:ext uri="{BB962C8B-B14F-4D97-AF65-F5344CB8AC3E}">
        <p14:creationId xmlns:p14="http://schemas.microsoft.com/office/powerpoint/2010/main" val="1527314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one sentence from each of the two Dragon texts. Paraphrase them and compare the ideas.</a:t>
            </a:r>
          </a:p>
        </p:txBody>
      </p:sp>
      <p:sp>
        <p:nvSpPr>
          <p:cNvPr id="4" name="Slide Number Placeholder 3"/>
          <p:cNvSpPr>
            <a:spLocks noGrp="1"/>
          </p:cNvSpPr>
          <p:nvPr>
            <p:ph type="sldNum" sz="quarter" idx="5"/>
          </p:nvPr>
        </p:nvSpPr>
        <p:spPr/>
        <p:txBody>
          <a:bodyPr/>
          <a:lstStyle/>
          <a:p>
            <a:fld id="{772298ED-B1A5-974D-B82D-54B2390194CC}" type="slidenum">
              <a:rPr lang="en-GB" smtClean="0"/>
              <a:t>9</a:t>
            </a:fld>
            <a:endParaRPr lang="en-GB"/>
          </a:p>
        </p:txBody>
      </p:sp>
    </p:spTree>
    <p:extLst>
      <p:ext uri="{BB962C8B-B14F-4D97-AF65-F5344CB8AC3E}">
        <p14:creationId xmlns:p14="http://schemas.microsoft.com/office/powerpoint/2010/main" val="3107876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create.kahoot.it</a:t>
            </a:r>
            <a:r>
              <a:rPr lang="en-GB" dirty="0"/>
              <a:t>/details/7c1e4e87-4366-4e81-bec8-4ddc433ec54a </a:t>
            </a:r>
          </a:p>
        </p:txBody>
      </p:sp>
      <p:sp>
        <p:nvSpPr>
          <p:cNvPr id="4" name="Slide Number Placeholder 3"/>
          <p:cNvSpPr>
            <a:spLocks noGrp="1"/>
          </p:cNvSpPr>
          <p:nvPr>
            <p:ph type="sldNum" sz="quarter" idx="5"/>
          </p:nvPr>
        </p:nvSpPr>
        <p:spPr/>
        <p:txBody>
          <a:bodyPr/>
          <a:lstStyle/>
          <a:p>
            <a:fld id="{772298ED-B1A5-974D-B82D-54B2390194CC}" type="slidenum">
              <a:rPr lang="en-GB" smtClean="0"/>
              <a:t>15</a:t>
            </a:fld>
            <a:endParaRPr lang="en-GB"/>
          </a:p>
        </p:txBody>
      </p:sp>
    </p:spTree>
    <p:extLst>
      <p:ext uri="{BB962C8B-B14F-4D97-AF65-F5344CB8AC3E}">
        <p14:creationId xmlns:p14="http://schemas.microsoft.com/office/powerpoint/2010/main" val="2525623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29/03/2021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audio" Target="../media/media4.m4a"/><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s>
</file>

<file path=ppt/slides/_rels/slide3.xml.rels><?xml version="1.0" encoding="UTF-8" standalone="yes"?>
<Relationships xmlns="http://schemas.openxmlformats.org/package/2006/relationships"><Relationship Id="rId8" Type="http://schemas.openxmlformats.org/officeDocument/2006/relationships/audio" Target="../media/media4.m4a"/><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create.kahoot.it/details/d7eb4def-31a7-461b-ad33-e44e7eea29cc"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jamboard.google.com/d/1WUgjxtwFsp1OkYspU8CJje3GZti0YS2KytOH_k3uh4o/edit?usp=shar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nk.library.smu.edu.sg/ami/5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padlet.com/transitiontales/x52pl7l6nckp5wq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Autofit/>
          </a:bodyPr>
          <a:lstStyle/>
          <a:p>
            <a:br>
              <a:rPr lang="en-GB" b="1" i="1" dirty="0">
                <a:solidFill>
                  <a:schemeClr val="bg1"/>
                </a:solidFill>
              </a:rPr>
            </a:br>
            <a:r>
              <a:rPr lang="en-GB" b="1" i="1" dirty="0">
                <a:solidFill>
                  <a:schemeClr val="bg1"/>
                </a:solidFill>
              </a:rPr>
              <a:t>English Language Support 2021</a:t>
            </a:r>
            <a:br>
              <a:rPr lang="en-GB" b="1" i="1" dirty="0">
                <a:solidFill>
                  <a:schemeClr val="bg1"/>
                </a:solidFill>
              </a:rPr>
            </a:br>
            <a:r>
              <a:rPr lang="en-GB" sz="2400" i="1" dirty="0">
                <a:solidFill>
                  <a:schemeClr val="bg1"/>
                </a:solidFill>
              </a:rPr>
              <a:t>with Stephanie Bradley, Dip Ed., Dip TEFLA, MA</a:t>
            </a:r>
            <a:br>
              <a:rPr lang="en-GB" sz="4000" b="1" i="1" dirty="0">
                <a:solidFill>
                  <a:schemeClr val="bg1"/>
                </a:solidFill>
              </a:rPr>
            </a:br>
            <a:br>
              <a:rPr lang="en-GB" b="1" i="1" dirty="0">
                <a:solidFill>
                  <a:schemeClr val="bg1"/>
                </a:solidFill>
              </a:rPr>
            </a:br>
            <a:r>
              <a:rPr lang="en-GB" b="1" i="1" dirty="0">
                <a:solidFill>
                  <a:schemeClr val="bg1"/>
                </a:solidFill>
              </a:rPr>
              <a:t>Academic Skills 3:</a:t>
            </a:r>
            <a:br>
              <a:rPr lang="en-GB" b="1" i="1" dirty="0">
                <a:solidFill>
                  <a:schemeClr val="bg1"/>
                </a:solidFill>
              </a:rPr>
            </a:br>
            <a:r>
              <a:rPr lang="en-GB" b="1" i="1" dirty="0">
                <a:solidFill>
                  <a:schemeClr val="bg1"/>
                </a:solidFill>
              </a:rPr>
              <a:t> Summarising and Paraphrasing</a:t>
            </a:r>
            <a:br>
              <a:rPr lang="en-GB" b="1" i="1" dirty="0">
                <a:solidFill>
                  <a:schemeClr val="bg1"/>
                </a:solidFill>
              </a:rPr>
            </a:br>
            <a:br>
              <a:rPr lang="en-GB" b="1" i="1" dirty="0">
                <a:solidFill>
                  <a:schemeClr val="bg1"/>
                </a:solidFill>
              </a:rPr>
            </a:br>
            <a:br>
              <a:rPr lang="en-GB" b="1" i="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BDA2-0643-2948-8F53-60BF7B492920}"/>
              </a:ext>
            </a:extLst>
          </p:cNvPr>
          <p:cNvSpPr>
            <a:spLocks noGrp="1"/>
          </p:cNvSpPr>
          <p:nvPr>
            <p:ph type="title"/>
          </p:nvPr>
        </p:nvSpPr>
        <p:spPr/>
        <p:txBody>
          <a:bodyPr/>
          <a:lstStyle/>
          <a:p>
            <a:r>
              <a:rPr lang="en-GB" dirty="0"/>
              <a:t>Practice Pronunciation</a:t>
            </a:r>
          </a:p>
        </p:txBody>
      </p:sp>
      <p:sp>
        <p:nvSpPr>
          <p:cNvPr id="3" name="Content Placeholder 2">
            <a:extLst>
              <a:ext uri="{FF2B5EF4-FFF2-40B4-BE49-F238E27FC236}">
                <a16:creationId xmlns:a16="http://schemas.microsoft.com/office/drawing/2014/main" id="{E9FE1CA0-0018-434D-9F49-87935756CDD1}"/>
              </a:ext>
            </a:extLst>
          </p:cNvPr>
          <p:cNvSpPr>
            <a:spLocks noGrp="1"/>
          </p:cNvSpPr>
          <p:nvPr>
            <p:ph idx="1"/>
          </p:nvPr>
        </p:nvSpPr>
        <p:spPr/>
        <p:txBody>
          <a:bodyPr/>
          <a:lstStyle/>
          <a:p>
            <a:r>
              <a:rPr lang="en-GB" dirty="0"/>
              <a:t>1. </a:t>
            </a:r>
          </a:p>
          <a:p>
            <a:r>
              <a:rPr lang="en-GB" dirty="0"/>
              <a:t>2.</a:t>
            </a:r>
          </a:p>
          <a:p>
            <a:r>
              <a:rPr lang="en-GB" dirty="0"/>
              <a:t>3.</a:t>
            </a:r>
          </a:p>
          <a:p>
            <a:r>
              <a:rPr lang="en-GB" dirty="0"/>
              <a:t>4.</a:t>
            </a:r>
          </a:p>
          <a:p>
            <a:r>
              <a:rPr lang="en-GB" dirty="0"/>
              <a:t>5.    </a:t>
            </a:r>
          </a:p>
        </p:txBody>
      </p:sp>
      <p:pic>
        <p:nvPicPr>
          <p:cNvPr id="4" name="Recorded Sound">
            <a:hlinkClick r:id="" action="ppaction://media"/>
            <a:extLst>
              <a:ext uri="{FF2B5EF4-FFF2-40B4-BE49-F238E27FC236}">
                <a16:creationId xmlns:a16="http://schemas.microsoft.com/office/drawing/2014/main" id="{E33C5413-148A-1B47-8E5A-E2A96CC1041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331640" y="1600201"/>
            <a:ext cx="812800" cy="812800"/>
          </a:xfrm>
          <a:prstGeom prst="rect">
            <a:avLst/>
          </a:prstGeom>
        </p:spPr>
      </p:pic>
      <p:pic>
        <p:nvPicPr>
          <p:cNvPr id="5" name="Recorded Sound">
            <a:hlinkClick r:id="" action="ppaction://media"/>
            <a:extLst>
              <a:ext uri="{FF2B5EF4-FFF2-40B4-BE49-F238E27FC236}">
                <a16:creationId xmlns:a16="http://schemas.microsoft.com/office/drawing/2014/main" id="{307F770F-A209-2847-BE1B-BCE26798152D}"/>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306588" y="2189164"/>
            <a:ext cx="812800" cy="812800"/>
          </a:xfrm>
          <a:prstGeom prst="rect">
            <a:avLst/>
          </a:prstGeom>
        </p:spPr>
      </p:pic>
      <p:pic>
        <p:nvPicPr>
          <p:cNvPr id="6" name="Recorded Sound">
            <a:hlinkClick r:id="" action="ppaction://media"/>
            <a:extLst>
              <a:ext uri="{FF2B5EF4-FFF2-40B4-BE49-F238E27FC236}">
                <a16:creationId xmlns:a16="http://schemas.microsoft.com/office/drawing/2014/main" id="{C06C9CEF-7686-A946-9052-451DB6DA245C}"/>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1281536" y="2745917"/>
            <a:ext cx="812800" cy="812800"/>
          </a:xfrm>
          <a:prstGeom prst="rect">
            <a:avLst/>
          </a:prstGeom>
        </p:spPr>
      </p:pic>
      <p:pic>
        <p:nvPicPr>
          <p:cNvPr id="7" name="Recorded Sound">
            <a:hlinkClick r:id="" action="ppaction://media"/>
            <a:extLst>
              <a:ext uri="{FF2B5EF4-FFF2-40B4-BE49-F238E27FC236}">
                <a16:creationId xmlns:a16="http://schemas.microsoft.com/office/drawing/2014/main" id="{8F7EC412-6945-364D-9B02-0AADAD3C5F7E}"/>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331640" y="3235956"/>
            <a:ext cx="812800" cy="812800"/>
          </a:xfrm>
          <a:prstGeom prst="rect">
            <a:avLst/>
          </a:prstGeom>
        </p:spPr>
      </p:pic>
      <p:pic>
        <p:nvPicPr>
          <p:cNvPr id="8" name="Recorded Sound">
            <a:hlinkClick r:id="" action="ppaction://media"/>
            <a:extLst>
              <a:ext uri="{FF2B5EF4-FFF2-40B4-BE49-F238E27FC236}">
                <a16:creationId xmlns:a16="http://schemas.microsoft.com/office/drawing/2014/main" id="{F6BD254F-C5E8-2B4F-BC33-68C2D7CDED63}"/>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1281536" y="3783032"/>
            <a:ext cx="812800" cy="812800"/>
          </a:xfrm>
          <a:prstGeom prst="rect">
            <a:avLst/>
          </a:prstGeom>
        </p:spPr>
      </p:pic>
    </p:spTree>
    <p:extLst>
      <p:ext uri="{BB962C8B-B14F-4D97-AF65-F5344CB8AC3E}">
        <p14:creationId xmlns:p14="http://schemas.microsoft.com/office/powerpoint/2010/main" val="51123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88"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317"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109"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424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audio>
              <p:cMediaNode vol="80000">
                <p:cTn id="24" fill="hold" display="0">
                  <p:stCondLst>
                    <p:cond delay="indefinite"/>
                  </p:stCondLst>
                  <p:endCondLst>
                    <p:cond evt="onStopAudio" delay="0">
                      <p:tgtEl>
                        <p:sldTgt/>
                      </p:tgtEl>
                    </p:cond>
                  </p:endCondLst>
                </p:cTn>
                <p:tgtEl>
                  <p:spTgt spid="5"/>
                </p:tgtEl>
              </p:cMediaNode>
            </p:audio>
            <p:audio>
              <p:cMediaNode vol="80000">
                <p:cTn id="25" fill="hold" display="0">
                  <p:stCondLst>
                    <p:cond delay="indefinite"/>
                  </p:stCondLst>
                  <p:endCondLst>
                    <p:cond evt="onStopAudio" delay="0">
                      <p:tgtEl>
                        <p:sldTgt/>
                      </p:tgtEl>
                    </p:cond>
                  </p:endCondLst>
                </p:cTn>
                <p:tgtEl>
                  <p:spTgt spid="6"/>
                </p:tgtEl>
              </p:cMediaNode>
            </p:audio>
            <p:audio>
              <p:cMediaNode vol="80000">
                <p:cTn id="26" fill="hold" display="0">
                  <p:stCondLst>
                    <p:cond delay="indefinite"/>
                  </p:stCondLst>
                  <p:endCondLst>
                    <p:cond evt="onStopAudio" delay="0">
                      <p:tgtEl>
                        <p:sldTgt/>
                      </p:tgtEl>
                    </p:cond>
                  </p:endCondLst>
                </p:cTn>
                <p:tgtEl>
                  <p:spTgt spid="7"/>
                </p:tgtEl>
              </p:cMediaNode>
            </p:audio>
            <p:audio>
              <p:cMediaNode vol="80000">
                <p:cTn id="2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BDA2-0643-2948-8F53-60BF7B492920}"/>
              </a:ext>
            </a:extLst>
          </p:cNvPr>
          <p:cNvSpPr>
            <a:spLocks noGrp="1"/>
          </p:cNvSpPr>
          <p:nvPr>
            <p:ph type="title"/>
          </p:nvPr>
        </p:nvSpPr>
        <p:spPr/>
        <p:txBody>
          <a:bodyPr/>
          <a:lstStyle/>
          <a:p>
            <a:r>
              <a:rPr lang="en-GB" dirty="0"/>
              <a:t>Practice Pronunciation</a:t>
            </a:r>
          </a:p>
        </p:txBody>
      </p:sp>
      <p:sp>
        <p:nvSpPr>
          <p:cNvPr id="3" name="Content Placeholder 2">
            <a:extLst>
              <a:ext uri="{FF2B5EF4-FFF2-40B4-BE49-F238E27FC236}">
                <a16:creationId xmlns:a16="http://schemas.microsoft.com/office/drawing/2014/main" id="{E9FE1CA0-0018-434D-9F49-87935756CDD1}"/>
              </a:ext>
            </a:extLst>
          </p:cNvPr>
          <p:cNvSpPr>
            <a:spLocks noGrp="1"/>
          </p:cNvSpPr>
          <p:nvPr>
            <p:ph idx="1"/>
          </p:nvPr>
        </p:nvSpPr>
        <p:spPr/>
        <p:txBody>
          <a:bodyPr/>
          <a:lstStyle/>
          <a:p>
            <a:r>
              <a:rPr lang="en-GB" dirty="0"/>
              <a:t>1. </a:t>
            </a:r>
          </a:p>
          <a:p>
            <a:r>
              <a:rPr lang="en-GB" dirty="0"/>
              <a:t>2.</a:t>
            </a:r>
          </a:p>
          <a:p>
            <a:r>
              <a:rPr lang="en-GB" dirty="0"/>
              <a:t>3.</a:t>
            </a:r>
          </a:p>
          <a:p>
            <a:r>
              <a:rPr lang="en-GB" dirty="0"/>
              <a:t>4.                                                    pa</a:t>
            </a:r>
            <a:r>
              <a:rPr lang="en-GB" b="1" dirty="0"/>
              <a:t>rade</a:t>
            </a:r>
          </a:p>
          <a:p>
            <a:r>
              <a:rPr lang="en-GB" dirty="0"/>
              <a:t>5.                                                    fl</a:t>
            </a:r>
            <a:r>
              <a:rPr lang="en-GB" b="1" dirty="0"/>
              <a:t>ow</a:t>
            </a:r>
            <a:r>
              <a:rPr lang="en-GB" dirty="0"/>
              <a:t>er                  </a:t>
            </a:r>
            <a:endParaRPr lang="en-GB" b="1" dirty="0"/>
          </a:p>
          <a:p>
            <a:pPr marL="0" indent="0">
              <a:buNone/>
            </a:pPr>
            <a:r>
              <a:rPr lang="en-GB" dirty="0"/>
              <a:t>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E33C5413-148A-1B47-8E5A-E2A96CC1041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331640" y="1600201"/>
            <a:ext cx="812800" cy="812800"/>
          </a:xfrm>
          <a:prstGeom prst="rect">
            <a:avLst/>
          </a:prstGeom>
        </p:spPr>
      </p:pic>
      <p:pic>
        <p:nvPicPr>
          <p:cNvPr id="5" name="Recorded Sound">
            <a:hlinkClick r:id="" action="ppaction://media"/>
            <a:extLst>
              <a:ext uri="{FF2B5EF4-FFF2-40B4-BE49-F238E27FC236}">
                <a16:creationId xmlns:a16="http://schemas.microsoft.com/office/drawing/2014/main" id="{307F770F-A209-2847-BE1B-BCE26798152D}"/>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306588" y="2189164"/>
            <a:ext cx="812800" cy="812800"/>
          </a:xfrm>
          <a:prstGeom prst="rect">
            <a:avLst/>
          </a:prstGeom>
        </p:spPr>
      </p:pic>
      <p:pic>
        <p:nvPicPr>
          <p:cNvPr id="6" name="Recorded Sound">
            <a:hlinkClick r:id="" action="ppaction://media"/>
            <a:extLst>
              <a:ext uri="{FF2B5EF4-FFF2-40B4-BE49-F238E27FC236}">
                <a16:creationId xmlns:a16="http://schemas.microsoft.com/office/drawing/2014/main" id="{C06C9CEF-7686-A946-9052-451DB6DA245C}"/>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1281536" y="2745917"/>
            <a:ext cx="812800" cy="812800"/>
          </a:xfrm>
          <a:prstGeom prst="rect">
            <a:avLst/>
          </a:prstGeom>
        </p:spPr>
      </p:pic>
      <p:pic>
        <p:nvPicPr>
          <p:cNvPr id="7" name="Recorded Sound">
            <a:hlinkClick r:id="" action="ppaction://media"/>
            <a:extLst>
              <a:ext uri="{FF2B5EF4-FFF2-40B4-BE49-F238E27FC236}">
                <a16:creationId xmlns:a16="http://schemas.microsoft.com/office/drawing/2014/main" id="{8F7EC412-6945-364D-9B02-0AADAD3C5F7E}"/>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331640" y="3235956"/>
            <a:ext cx="812800" cy="812800"/>
          </a:xfrm>
          <a:prstGeom prst="rect">
            <a:avLst/>
          </a:prstGeom>
        </p:spPr>
      </p:pic>
      <p:pic>
        <p:nvPicPr>
          <p:cNvPr id="8" name="Recorded Sound">
            <a:hlinkClick r:id="" action="ppaction://media"/>
            <a:extLst>
              <a:ext uri="{FF2B5EF4-FFF2-40B4-BE49-F238E27FC236}">
                <a16:creationId xmlns:a16="http://schemas.microsoft.com/office/drawing/2014/main" id="{F6BD254F-C5E8-2B4F-BC33-68C2D7CDED63}"/>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1281536" y="3783032"/>
            <a:ext cx="812800" cy="812800"/>
          </a:xfrm>
          <a:prstGeom prst="rect">
            <a:avLst/>
          </a:prstGeom>
        </p:spPr>
      </p:pic>
      <p:sp>
        <p:nvSpPr>
          <p:cNvPr id="9" name="TextBox 8">
            <a:extLst>
              <a:ext uri="{FF2B5EF4-FFF2-40B4-BE49-F238E27FC236}">
                <a16:creationId xmlns:a16="http://schemas.microsoft.com/office/drawing/2014/main" id="{94334905-67F5-CE4E-93E2-3FB71F95380E}"/>
              </a:ext>
            </a:extLst>
          </p:cNvPr>
          <p:cNvSpPr txBox="1"/>
          <p:nvPr/>
        </p:nvSpPr>
        <p:spPr>
          <a:xfrm>
            <a:off x="5868144" y="1700808"/>
            <a:ext cx="1293752" cy="584775"/>
          </a:xfrm>
          <a:prstGeom prst="rect">
            <a:avLst/>
          </a:prstGeom>
          <a:noFill/>
        </p:spPr>
        <p:txBody>
          <a:bodyPr wrap="none" rtlCol="0">
            <a:spAutoFit/>
          </a:bodyPr>
          <a:lstStyle/>
          <a:p>
            <a:r>
              <a:rPr lang="en-GB" sz="3200" b="1" dirty="0"/>
              <a:t>ty</a:t>
            </a:r>
            <a:r>
              <a:rPr lang="en-GB" sz="3200" dirty="0"/>
              <a:t>pical</a:t>
            </a:r>
          </a:p>
        </p:txBody>
      </p:sp>
      <p:sp>
        <p:nvSpPr>
          <p:cNvPr id="10" name="TextBox 9">
            <a:extLst>
              <a:ext uri="{FF2B5EF4-FFF2-40B4-BE49-F238E27FC236}">
                <a16:creationId xmlns:a16="http://schemas.microsoft.com/office/drawing/2014/main" id="{A8B08F07-F223-3046-878B-CBD222D98FF5}"/>
              </a:ext>
            </a:extLst>
          </p:cNvPr>
          <p:cNvSpPr txBox="1"/>
          <p:nvPr/>
        </p:nvSpPr>
        <p:spPr>
          <a:xfrm>
            <a:off x="5920730" y="2337750"/>
            <a:ext cx="1800200" cy="584775"/>
          </a:xfrm>
          <a:prstGeom prst="rect">
            <a:avLst/>
          </a:prstGeom>
          <a:noFill/>
        </p:spPr>
        <p:txBody>
          <a:bodyPr wrap="square" rtlCol="0">
            <a:spAutoFit/>
          </a:bodyPr>
          <a:lstStyle/>
          <a:p>
            <a:r>
              <a:rPr lang="en-GB" sz="3200" b="1" dirty="0"/>
              <a:t>da</a:t>
            </a:r>
            <a:r>
              <a:rPr lang="en-GB" sz="3200" dirty="0"/>
              <a:t>ffodil</a:t>
            </a:r>
          </a:p>
        </p:txBody>
      </p:sp>
      <p:sp>
        <p:nvSpPr>
          <p:cNvPr id="11" name="TextBox 10">
            <a:extLst>
              <a:ext uri="{FF2B5EF4-FFF2-40B4-BE49-F238E27FC236}">
                <a16:creationId xmlns:a16="http://schemas.microsoft.com/office/drawing/2014/main" id="{E54C6386-7DCF-9B4F-8066-5496E84B87B3}"/>
              </a:ext>
            </a:extLst>
          </p:cNvPr>
          <p:cNvSpPr txBox="1"/>
          <p:nvPr/>
        </p:nvSpPr>
        <p:spPr>
          <a:xfrm>
            <a:off x="5836662" y="2973200"/>
            <a:ext cx="2746648" cy="584775"/>
          </a:xfrm>
          <a:prstGeom prst="rect">
            <a:avLst/>
          </a:prstGeom>
          <a:noFill/>
        </p:spPr>
        <p:txBody>
          <a:bodyPr wrap="square" rtlCol="0">
            <a:spAutoFit/>
          </a:bodyPr>
          <a:lstStyle/>
          <a:p>
            <a:r>
              <a:rPr lang="en-GB" sz="3200" dirty="0"/>
              <a:t>spec</a:t>
            </a:r>
            <a:r>
              <a:rPr lang="en-GB" sz="3200" b="1" dirty="0"/>
              <a:t>ta</a:t>
            </a:r>
            <a:r>
              <a:rPr lang="en-GB" sz="3200" dirty="0"/>
              <a:t>cular</a:t>
            </a:r>
          </a:p>
        </p:txBody>
      </p:sp>
    </p:spTree>
    <p:extLst>
      <p:ext uri="{BB962C8B-B14F-4D97-AF65-F5344CB8AC3E}">
        <p14:creationId xmlns:p14="http://schemas.microsoft.com/office/powerpoint/2010/main" val="180376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88"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317"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109"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424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audio>
              <p:cMediaNode vol="80000">
                <p:cTn id="24" fill="hold" display="0">
                  <p:stCondLst>
                    <p:cond delay="indefinite"/>
                  </p:stCondLst>
                  <p:endCondLst>
                    <p:cond evt="onStopAudio" delay="0">
                      <p:tgtEl>
                        <p:sldTgt/>
                      </p:tgtEl>
                    </p:cond>
                  </p:endCondLst>
                </p:cTn>
                <p:tgtEl>
                  <p:spTgt spid="5"/>
                </p:tgtEl>
              </p:cMediaNode>
            </p:audio>
            <p:audio>
              <p:cMediaNode vol="80000">
                <p:cTn id="25" fill="hold" display="0">
                  <p:stCondLst>
                    <p:cond delay="indefinite"/>
                  </p:stCondLst>
                  <p:endCondLst>
                    <p:cond evt="onStopAudio" delay="0">
                      <p:tgtEl>
                        <p:sldTgt/>
                      </p:tgtEl>
                    </p:cond>
                  </p:endCondLst>
                </p:cTn>
                <p:tgtEl>
                  <p:spTgt spid="6"/>
                </p:tgtEl>
              </p:cMediaNode>
            </p:audio>
            <p:audio>
              <p:cMediaNode vol="80000">
                <p:cTn id="26" fill="hold" display="0">
                  <p:stCondLst>
                    <p:cond delay="indefinite"/>
                  </p:stCondLst>
                  <p:endCondLst>
                    <p:cond evt="onStopAudio" delay="0">
                      <p:tgtEl>
                        <p:sldTgt/>
                      </p:tgtEl>
                    </p:cond>
                  </p:endCondLst>
                </p:cTn>
                <p:tgtEl>
                  <p:spTgt spid="7"/>
                </p:tgtEl>
              </p:cMediaNode>
            </p:audio>
            <p:audio>
              <p:cMediaNode vol="80000">
                <p:cTn id="2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C023-C36A-3842-AE40-8B25874B09C3}"/>
              </a:ext>
            </a:extLst>
          </p:cNvPr>
          <p:cNvSpPr>
            <a:spLocks noGrp="1"/>
          </p:cNvSpPr>
          <p:nvPr>
            <p:ph type="title"/>
          </p:nvPr>
        </p:nvSpPr>
        <p:spPr/>
        <p:txBody>
          <a:bodyPr/>
          <a:lstStyle/>
          <a:p>
            <a:r>
              <a:rPr lang="en-GB" dirty="0"/>
              <a:t>Discourse Markers</a:t>
            </a:r>
          </a:p>
        </p:txBody>
      </p:sp>
      <p:sp>
        <p:nvSpPr>
          <p:cNvPr id="3" name="Content Placeholder 2">
            <a:extLst>
              <a:ext uri="{FF2B5EF4-FFF2-40B4-BE49-F238E27FC236}">
                <a16:creationId xmlns:a16="http://schemas.microsoft.com/office/drawing/2014/main" id="{662C3649-064A-DB4F-B342-9805940F889D}"/>
              </a:ext>
            </a:extLst>
          </p:cNvPr>
          <p:cNvSpPr>
            <a:spLocks noGrp="1"/>
          </p:cNvSpPr>
          <p:nvPr>
            <p:ph idx="1"/>
          </p:nvPr>
        </p:nvSpPr>
        <p:spPr/>
        <p:txBody>
          <a:bodyPr/>
          <a:lstStyle/>
          <a:p>
            <a:r>
              <a:rPr lang="en-GB" dirty="0"/>
              <a:t>Ho</a:t>
            </a:r>
            <a:r>
              <a:rPr lang="en-GB" b="1" dirty="0"/>
              <a:t>wev</a:t>
            </a:r>
            <a:r>
              <a:rPr lang="en-GB" dirty="0"/>
              <a:t>er</a:t>
            </a:r>
          </a:p>
          <a:p>
            <a:r>
              <a:rPr lang="en-GB" dirty="0"/>
              <a:t>Al</a:t>
            </a:r>
            <a:r>
              <a:rPr lang="en-GB" b="1" dirty="0"/>
              <a:t>tho</a:t>
            </a:r>
            <a:r>
              <a:rPr lang="en-GB" dirty="0"/>
              <a:t>ugh </a:t>
            </a:r>
          </a:p>
          <a:p>
            <a:r>
              <a:rPr lang="en-GB" dirty="0"/>
              <a:t>De</a:t>
            </a:r>
            <a:r>
              <a:rPr lang="en-GB" b="1" dirty="0"/>
              <a:t>spi</a:t>
            </a:r>
            <a:r>
              <a:rPr lang="en-GB" dirty="0"/>
              <a:t>te</a:t>
            </a:r>
          </a:p>
          <a:p>
            <a:r>
              <a:rPr lang="en-GB" dirty="0"/>
              <a:t>Con</a:t>
            </a:r>
            <a:r>
              <a:rPr lang="en-GB" b="1" dirty="0"/>
              <a:t>vers</a:t>
            </a:r>
            <a:r>
              <a:rPr lang="en-GB" dirty="0"/>
              <a:t>ely</a:t>
            </a:r>
          </a:p>
          <a:p>
            <a:r>
              <a:rPr lang="en-GB" dirty="0"/>
              <a:t>In </a:t>
            </a:r>
            <a:r>
              <a:rPr lang="en-GB" b="1" dirty="0"/>
              <a:t>con</a:t>
            </a:r>
            <a:r>
              <a:rPr lang="en-GB" dirty="0"/>
              <a:t>trast to</a:t>
            </a:r>
          </a:p>
          <a:p>
            <a:r>
              <a:rPr lang="en-GB" dirty="0"/>
              <a:t>By </a:t>
            </a:r>
            <a:r>
              <a:rPr lang="en-GB" b="1" dirty="0"/>
              <a:t>comp</a:t>
            </a:r>
            <a:r>
              <a:rPr lang="en-GB" dirty="0"/>
              <a:t>arison with </a:t>
            </a:r>
          </a:p>
        </p:txBody>
      </p:sp>
    </p:spTree>
    <p:extLst>
      <p:ext uri="{BB962C8B-B14F-4D97-AF65-F5344CB8AC3E}">
        <p14:creationId xmlns:p14="http://schemas.microsoft.com/office/powerpoint/2010/main" val="3313817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3436-24BA-5545-AAC2-A97AB6B9BFEB}"/>
              </a:ext>
            </a:extLst>
          </p:cNvPr>
          <p:cNvSpPr>
            <a:spLocks noGrp="1"/>
          </p:cNvSpPr>
          <p:nvPr>
            <p:ph type="title"/>
          </p:nvPr>
        </p:nvSpPr>
        <p:spPr/>
        <p:txBody>
          <a:bodyPr/>
          <a:lstStyle/>
          <a:p>
            <a:r>
              <a:rPr lang="en-GB" dirty="0"/>
              <a:t>What can you remember?</a:t>
            </a:r>
          </a:p>
        </p:txBody>
      </p:sp>
      <p:sp>
        <p:nvSpPr>
          <p:cNvPr id="3" name="Content Placeholder 2">
            <a:extLst>
              <a:ext uri="{FF2B5EF4-FFF2-40B4-BE49-F238E27FC236}">
                <a16:creationId xmlns:a16="http://schemas.microsoft.com/office/drawing/2014/main" id="{C6CE677B-63BF-464D-B4E5-F8328E60EFA2}"/>
              </a:ext>
            </a:extLst>
          </p:cNvPr>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https://create.kahoot.it/details/d7eb4def-31a7-461b-ad33-e44e7eea29cc</a:t>
            </a:r>
            <a:endParaRPr lang="en-GB" dirty="0"/>
          </a:p>
          <a:p>
            <a:endParaRPr lang="en-GB" dirty="0"/>
          </a:p>
        </p:txBody>
      </p:sp>
    </p:spTree>
    <p:extLst>
      <p:ext uri="{BB962C8B-B14F-4D97-AF65-F5344CB8AC3E}">
        <p14:creationId xmlns:p14="http://schemas.microsoft.com/office/powerpoint/2010/main" val="2743191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C3C0-62EC-0342-ADEF-2B9661EF4243}"/>
              </a:ext>
            </a:extLst>
          </p:cNvPr>
          <p:cNvSpPr>
            <a:spLocks noGrp="1"/>
          </p:cNvSpPr>
          <p:nvPr>
            <p:ph type="title"/>
          </p:nvPr>
        </p:nvSpPr>
        <p:spPr/>
        <p:txBody>
          <a:bodyPr/>
          <a:lstStyle/>
          <a:p>
            <a:r>
              <a:rPr lang="en-GB" dirty="0"/>
              <a:t>Review Comparisons</a:t>
            </a:r>
          </a:p>
        </p:txBody>
      </p:sp>
      <p:sp>
        <p:nvSpPr>
          <p:cNvPr id="3" name="Content Placeholder 2">
            <a:extLst>
              <a:ext uri="{FF2B5EF4-FFF2-40B4-BE49-F238E27FC236}">
                <a16:creationId xmlns:a16="http://schemas.microsoft.com/office/drawing/2014/main" id="{64B7D877-92C5-1C4B-9181-E08518973E05}"/>
              </a:ext>
            </a:extLst>
          </p:cNvPr>
          <p:cNvSpPr>
            <a:spLocks noGrp="1"/>
          </p:cNvSpPr>
          <p:nvPr>
            <p:ph idx="1"/>
          </p:nvPr>
        </p:nvSpPr>
        <p:spPr/>
        <p:txBody>
          <a:bodyPr/>
          <a:lstStyle/>
          <a:p>
            <a:endParaRPr lang="en-GB" dirty="0"/>
          </a:p>
          <a:p>
            <a:r>
              <a:rPr lang="en-GB" dirty="0">
                <a:hlinkClick r:id="rId2"/>
              </a:rPr>
              <a:t>https://jamboard.google.com/d/1WUgjxtwFsp1OkYspU8CJje3GZti0YS2KytOH_k3uh4o/edit?usp=sharing</a:t>
            </a:r>
            <a:r>
              <a:rPr lang="en-GB" dirty="0"/>
              <a:t> </a:t>
            </a:r>
          </a:p>
        </p:txBody>
      </p:sp>
    </p:spTree>
    <p:extLst>
      <p:ext uri="{BB962C8B-B14F-4D97-AF65-F5344CB8AC3E}">
        <p14:creationId xmlns:p14="http://schemas.microsoft.com/office/powerpoint/2010/main" val="2690428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BA29-86D8-FC43-A582-3961382F727C}"/>
              </a:ext>
            </a:extLst>
          </p:cNvPr>
          <p:cNvSpPr>
            <a:spLocks noGrp="1"/>
          </p:cNvSpPr>
          <p:nvPr>
            <p:ph type="title"/>
          </p:nvPr>
        </p:nvSpPr>
        <p:spPr/>
        <p:txBody>
          <a:bodyPr/>
          <a:lstStyle/>
          <a:p>
            <a:r>
              <a:rPr lang="en-GB" dirty="0"/>
              <a:t>Summarise This:</a:t>
            </a:r>
          </a:p>
        </p:txBody>
      </p:sp>
      <p:sp>
        <p:nvSpPr>
          <p:cNvPr id="3" name="Content Placeholder 2">
            <a:extLst>
              <a:ext uri="{FF2B5EF4-FFF2-40B4-BE49-F238E27FC236}">
                <a16:creationId xmlns:a16="http://schemas.microsoft.com/office/drawing/2014/main" id="{AC6CA87B-56FD-FF4C-887F-ACF68025E2C2}"/>
              </a:ext>
            </a:extLst>
          </p:cNvPr>
          <p:cNvSpPr>
            <a:spLocks noGrp="1"/>
          </p:cNvSpPr>
          <p:nvPr>
            <p:ph idx="1"/>
          </p:nvPr>
        </p:nvSpPr>
        <p:spPr/>
        <p:txBody>
          <a:bodyPr>
            <a:normAutofit fontScale="92500" lnSpcReduction="10000"/>
          </a:bodyPr>
          <a:lstStyle/>
          <a:p>
            <a:r>
              <a:rPr lang="en-GB" dirty="0"/>
              <a:t>“China today invests US$200 billion annually in R&amp;D, more than any other nation in the world. A total of 4,854 million new start-ups were registered between March 2014 and May 2015, averaging seven companies per minute.” </a:t>
            </a:r>
            <a:r>
              <a:rPr lang="en-GB" sz="1300" dirty="0"/>
              <a:t>(Mathur, 2016, p.5)</a:t>
            </a:r>
          </a:p>
          <a:p>
            <a:endParaRPr lang="en-GB" sz="1400" dirty="0"/>
          </a:p>
          <a:p>
            <a:r>
              <a:rPr lang="en-GB" sz="1400" dirty="0"/>
              <a:t>Mathur, S. (2016), The new dragon dance: China's evolving growth model. </a:t>
            </a:r>
            <a:r>
              <a:rPr lang="en-GB" sz="1400" i="1" dirty="0"/>
              <a:t>Asian Management Insights</a:t>
            </a:r>
            <a:r>
              <a:rPr lang="en-GB" sz="1400" dirty="0"/>
              <a:t>. 3, (1), 26-33. Available at: </a:t>
            </a:r>
            <a:r>
              <a:rPr lang="en-GB" sz="1400" dirty="0">
                <a:hlinkClick r:id="rId3"/>
              </a:rPr>
              <a:t>https://ink.library.smu.edu.sg/ami/50</a:t>
            </a:r>
            <a:r>
              <a:rPr lang="en-GB" sz="1400" dirty="0"/>
              <a:t>  [Accessed on 25/02/21]</a:t>
            </a:r>
          </a:p>
          <a:p>
            <a:pPr marL="0" indent="0">
              <a:buNone/>
            </a:pPr>
            <a:endParaRPr lang="en-GB" dirty="0"/>
          </a:p>
          <a:p>
            <a:pPr marL="0" indent="0">
              <a:buNone/>
            </a:pPr>
            <a:r>
              <a:rPr lang="en-GB" dirty="0"/>
              <a:t>NB: R&amp;D – research and development</a:t>
            </a:r>
          </a:p>
        </p:txBody>
      </p:sp>
    </p:spTree>
    <p:extLst>
      <p:ext uri="{BB962C8B-B14F-4D97-AF65-F5344CB8AC3E}">
        <p14:creationId xmlns:p14="http://schemas.microsoft.com/office/powerpoint/2010/main" val="407538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885E-F4A4-9B4B-A36B-23AA4098AAD1}"/>
              </a:ext>
            </a:extLst>
          </p:cNvPr>
          <p:cNvSpPr>
            <a:spLocks noGrp="1"/>
          </p:cNvSpPr>
          <p:nvPr>
            <p:ph type="title"/>
          </p:nvPr>
        </p:nvSpPr>
        <p:spPr/>
        <p:txBody>
          <a:bodyPr/>
          <a:lstStyle/>
          <a:p>
            <a:r>
              <a:rPr lang="en-GB" dirty="0"/>
              <a:t>What is different?</a:t>
            </a:r>
          </a:p>
        </p:txBody>
      </p:sp>
      <p:sp>
        <p:nvSpPr>
          <p:cNvPr id="3" name="Content Placeholder 2">
            <a:extLst>
              <a:ext uri="{FF2B5EF4-FFF2-40B4-BE49-F238E27FC236}">
                <a16:creationId xmlns:a16="http://schemas.microsoft.com/office/drawing/2014/main" id="{829EFF81-8248-1247-90AB-97C142183EFC}"/>
              </a:ext>
            </a:extLst>
          </p:cNvPr>
          <p:cNvSpPr>
            <a:spLocks noGrp="1"/>
          </p:cNvSpPr>
          <p:nvPr>
            <p:ph idx="1"/>
          </p:nvPr>
        </p:nvSpPr>
        <p:spPr/>
        <p:txBody>
          <a:bodyPr/>
          <a:lstStyle/>
          <a:p>
            <a:r>
              <a:rPr lang="en-GB" dirty="0"/>
              <a:t>According to Mathur (2016 p.5) China currently  invests more in R&amp;D than any other nation. Almost 5 million new start-ups were registered in the year 2014-15. </a:t>
            </a:r>
          </a:p>
        </p:txBody>
      </p:sp>
    </p:spTree>
    <p:extLst>
      <p:ext uri="{BB962C8B-B14F-4D97-AF65-F5344CB8AC3E}">
        <p14:creationId xmlns:p14="http://schemas.microsoft.com/office/powerpoint/2010/main" val="974082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D8F1D-2680-B84A-B393-2A4145811CEA}"/>
              </a:ext>
            </a:extLst>
          </p:cNvPr>
          <p:cNvSpPr>
            <a:spLocks noGrp="1"/>
          </p:cNvSpPr>
          <p:nvPr>
            <p:ph type="title"/>
          </p:nvPr>
        </p:nvSpPr>
        <p:spPr/>
        <p:txBody>
          <a:bodyPr/>
          <a:lstStyle/>
          <a:p>
            <a:r>
              <a:rPr lang="en-GB" dirty="0"/>
              <a:t>Compare:</a:t>
            </a:r>
          </a:p>
        </p:txBody>
      </p:sp>
      <p:sp>
        <p:nvSpPr>
          <p:cNvPr id="3" name="Text Placeholder 2">
            <a:extLst>
              <a:ext uri="{FF2B5EF4-FFF2-40B4-BE49-F238E27FC236}">
                <a16:creationId xmlns:a16="http://schemas.microsoft.com/office/drawing/2014/main" id="{E5DFDEA8-9516-084C-92AB-BF043196AEDE}"/>
              </a:ext>
            </a:extLst>
          </p:cNvPr>
          <p:cNvSpPr>
            <a:spLocks noGrp="1"/>
          </p:cNvSpPr>
          <p:nvPr>
            <p:ph type="body" idx="1"/>
          </p:nvPr>
        </p:nvSpPr>
        <p:spPr/>
        <p:txBody>
          <a:bodyPr/>
          <a:lstStyle/>
          <a:p>
            <a:r>
              <a:rPr lang="en-GB" dirty="0"/>
              <a:t>A direct citation:</a:t>
            </a:r>
          </a:p>
        </p:txBody>
      </p:sp>
      <p:sp>
        <p:nvSpPr>
          <p:cNvPr id="4" name="Content Placeholder 3">
            <a:extLst>
              <a:ext uri="{FF2B5EF4-FFF2-40B4-BE49-F238E27FC236}">
                <a16:creationId xmlns:a16="http://schemas.microsoft.com/office/drawing/2014/main" id="{DD439E68-92E5-4C46-9283-8ED8413D1436}"/>
              </a:ext>
            </a:extLst>
          </p:cNvPr>
          <p:cNvSpPr>
            <a:spLocks noGrp="1"/>
          </p:cNvSpPr>
          <p:nvPr>
            <p:ph sz="half" idx="2"/>
          </p:nvPr>
        </p:nvSpPr>
        <p:spPr/>
        <p:txBody>
          <a:bodyPr>
            <a:normAutofit lnSpcReduction="10000"/>
          </a:bodyPr>
          <a:lstStyle/>
          <a:p>
            <a:r>
              <a:rPr lang="en-GB" dirty="0"/>
              <a:t>“China today invests US$200 billion annually in R&amp;D, more than any other nation in the world. A total of 4,854 million new start-ups were registered between March 2014 and May 2015, averaging seven companies per minute.” (</a:t>
            </a:r>
            <a:r>
              <a:rPr lang="en-GB" sz="2000" dirty="0"/>
              <a:t>Mathur, 2016, p. 5)</a:t>
            </a:r>
            <a:endParaRPr lang="en-GB" sz="1100" dirty="0"/>
          </a:p>
          <a:p>
            <a:endParaRPr lang="en-GB" dirty="0"/>
          </a:p>
        </p:txBody>
      </p:sp>
      <p:sp>
        <p:nvSpPr>
          <p:cNvPr id="5" name="Text Placeholder 4">
            <a:extLst>
              <a:ext uri="{FF2B5EF4-FFF2-40B4-BE49-F238E27FC236}">
                <a16:creationId xmlns:a16="http://schemas.microsoft.com/office/drawing/2014/main" id="{C04549D0-500C-6B41-9BBC-19674FD82127}"/>
              </a:ext>
            </a:extLst>
          </p:cNvPr>
          <p:cNvSpPr>
            <a:spLocks noGrp="1"/>
          </p:cNvSpPr>
          <p:nvPr>
            <p:ph type="body" sz="quarter" idx="3"/>
          </p:nvPr>
        </p:nvSpPr>
        <p:spPr/>
        <p:txBody>
          <a:bodyPr/>
          <a:lstStyle/>
          <a:p>
            <a:r>
              <a:rPr lang="en-GB" dirty="0"/>
              <a:t>An in-text citation:</a:t>
            </a:r>
          </a:p>
        </p:txBody>
      </p:sp>
      <p:sp>
        <p:nvSpPr>
          <p:cNvPr id="6" name="Content Placeholder 5">
            <a:extLst>
              <a:ext uri="{FF2B5EF4-FFF2-40B4-BE49-F238E27FC236}">
                <a16:creationId xmlns:a16="http://schemas.microsoft.com/office/drawing/2014/main" id="{CF9574EF-E3BD-984E-B7E7-0E0F88ED0B6B}"/>
              </a:ext>
            </a:extLst>
          </p:cNvPr>
          <p:cNvSpPr>
            <a:spLocks noGrp="1"/>
          </p:cNvSpPr>
          <p:nvPr>
            <p:ph sz="quarter" idx="4"/>
          </p:nvPr>
        </p:nvSpPr>
        <p:spPr/>
        <p:txBody>
          <a:bodyPr>
            <a:normAutofit lnSpcReduction="10000"/>
          </a:bodyPr>
          <a:lstStyle/>
          <a:p>
            <a:r>
              <a:rPr lang="en-GB" dirty="0"/>
              <a:t>According to Mathur (2016, p. 5), China currently  invests more in R&amp;D than any other nation. Almost 5 million new start-ups were registered in the year 2014-15. </a:t>
            </a:r>
          </a:p>
          <a:p>
            <a:endParaRPr lang="en-GB" dirty="0"/>
          </a:p>
        </p:txBody>
      </p:sp>
    </p:spTree>
    <p:extLst>
      <p:ext uri="{BB962C8B-B14F-4D97-AF65-F5344CB8AC3E}">
        <p14:creationId xmlns:p14="http://schemas.microsoft.com/office/powerpoint/2010/main" val="4238918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0FF7-BF09-E645-83F7-AF4CF5B2DF9D}"/>
              </a:ext>
            </a:extLst>
          </p:cNvPr>
          <p:cNvSpPr>
            <a:spLocks noGrp="1"/>
          </p:cNvSpPr>
          <p:nvPr>
            <p:ph type="title"/>
          </p:nvPr>
        </p:nvSpPr>
        <p:spPr/>
        <p:txBody>
          <a:bodyPr>
            <a:normAutofit fontScale="90000"/>
          </a:bodyPr>
          <a:lstStyle/>
          <a:p>
            <a:r>
              <a:rPr lang="en-GB" dirty="0"/>
              <a:t>Look at the citation. What is wrong? </a:t>
            </a:r>
          </a:p>
        </p:txBody>
      </p:sp>
      <p:sp>
        <p:nvSpPr>
          <p:cNvPr id="3" name="Content Placeholder 2">
            <a:extLst>
              <a:ext uri="{FF2B5EF4-FFF2-40B4-BE49-F238E27FC236}">
                <a16:creationId xmlns:a16="http://schemas.microsoft.com/office/drawing/2014/main" id="{847DD2E4-96C9-2C4A-A0C1-B91199EA96BC}"/>
              </a:ext>
            </a:extLst>
          </p:cNvPr>
          <p:cNvSpPr>
            <a:spLocks noGrp="1"/>
          </p:cNvSpPr>
          <p:nvPr>
            <p:ph idx="1"/>
          </p:nvPr>
        </p:nvSpPr>
        <p:spPr/>
        <p:txBody>
          <a:bodyPr>
            <a:normAutofit fontScale="925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(William, R. Scott, 1997) </a:t>
            </a:r>
            <a:endParaRPr lang="en-GB" dirty="0"/>
          </a:p>
          <a:p>
            <a:endParaRPr lang="en-GB" dirty="0"/>
          </a:p>
        </p:txBody>
      </p:sp>
    </p:spTree>
    <p:extLst>
      <p:ext uri="{BB962C8B-B14F-4D97-AF65-F5344CB8AC3E}">
        <p14:creationId xmlns:p14="http://schemas.microsoft.com/office/powerpoint/2010/main" val="2462504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0FF7-BF09-E645-83F7-AF4CF5B2DF9D}"/>
              </a:ext>
            </a:extLst>
          </p:cNvPr>
          <p:cNvSpPr>
            <a:spLocks noGrp="1"/>
          </p:cNvSpPr>
          <p:nvPr>
            <p:ph type="title"/>
          </p:nvPr>
        </p:nvSpPr>
        <p:spPr/>
        <p:txBody>
          <a:bodyPr/>
          <a:lstStyle/>
          <a:p>
            <a:r>
              <a:rPr lang="en-GB" dirty="0"/>
              <a:t>Summarise the following citation</a:t>
            </a:r>
          </a:p>
        </p:txBody>
      </p:sp>
      <p:sp>
        <p:nvSpPr>
          <p:cNvPr id="3" name="Content Placeholder 2">
            <a:extLst>
              <a:ext uri="{FF2B5EF4-FFF2-40B4-BE49-F238E27FC236}">
                <a16:creationId xmlns:a16="http://schemas.microsoft.com/office/drawing/2014/main" id="{847DD2E4-96C9-2C4A-A0C1-B91199EA96BC}"/>
              </a:ext>
            </a:extLst>
          </p:cNvPr>
          <p:cNvSpPr>
            <a:spLocks noGrp="1"/>
          </p:cNvSpPr>
          <p:nvPr>
            <p:ph idx="1"/>
          </p:nvPr>
        </p:nvSpPr>
        <p:spPr/>
        <p:txBody>
          <a:bodyPr>
            <a:normAutofit fontScale="925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(Scott, 1997) </a:t>
            </a:r>
            <a:endParaRPr lang="en-GB" dirty="0"/>
          </a:p>
          <a:p>
            <a:endParaRPr lang="en-GB" dirty="0"/>
          </a:p>
        </p:txBody>
      </p:sp>
    </p:spTree>
    <p:extLst>
      <p:ext uri="{BB962C8B-B14F-4D97-AF65-F5344CB8AC3E}">
        <p14:creationId xmlns:p14="http://schemas.microsoft.com/office/powerpoint/2010/main" val="254032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A555-F032-8547-B7FA-1D63C1EBB9C8}"/>
              </a:ext>
            </a:extLst>
          </p:cNvPr>
          <p:cNvSpPr>
            <a:spLocks noGrp="1"/>
          </p:cNvSpPr>
          <p:nvPr>
            <p:ph type="title"/>
          </p:nvPr>
        </p:nvSpPr>
        <p:spPr/>
        <p:txBody>
          <a:bodyPr/>
          <a:lstStyle/>
          <a:p>
            <a:r>
              <a:rPr lang="en-GB" dirty="0"/>
              <a:t>Useful phrases</a:t>
            </a:r>
          </a:p>
        </p:txBody>
      </p:sp>
      <p:sp>
        <p:nvSpPr>
          <p:cNvPr id="3" name="Content Placeholder 2">
            <a:extLst>
              <a:ext uri="{FF2B5EF4-FFF2-40B4-BE49-F238E27FC236}">
                <a16:creationId xmlns:a16="http://schemas.microsoft.com/office/drawing/2014/main" id="{0E62DEA8-8BD2-704F-AD66-28E2513545A7}"/>
              </a:ext>
            </a:extLst>
          </p:cNvPr>
          <p:cNvSpPr>
            <a:spLocks noGrp="1"/>
          </p:cNvSpPr>
          <p:nvPr>
            <p:ph idx="1"/>
          </p:nvPr>
        </p:nvSpPr>
        <p:spPr/>
        <p:txBody>
          <a:bodyPr/>
          <a:lstStyle/>
          <a:p>
            <a:endParaRPr lang="en-GB" dirty="0"/>
          </a:p>
          <a:p>
            <a:r>
              <a:rPr lang="en-GB" dirty="0"/>
              <a:t>Scott defined </a:t>
            </a:r>
            <a:r>
              <a:rPr lang="en-GB" i="1" dirty="0"/>
              <a:t>[something]</a:t>
            </a:r>
            <a:r>
              <a:rPr lang="en-GB" dirty="0"/>
              <a:t> as</a:t>
            </a:r>
          </a:p>
          <a:p>
            <a:r>
              <a:rPr lang="en-GB" dirty="0"/>
              <a:t>Scott provided a/an</a:t>
            </a:r>
          </a:p>
          <a:p>
            <a:r>
              <a:rPr lang="en-GB" dirty="0"/>
              <a:t>According to Scott</a:t>
            </a:r>
          </a:p>
          <a:p>
            <a:r>
              <a:rPr lang="en-GB" dirty="0"/>
              <a:t>Scott described </a:t>
            </a:r>
            <a:r>
              <a:rPr lang="en-GB" i="1" dirty="0"/>
              <a:t>[something]</a:t>
            </a:r>
            <a:r>
              <a:rPr lang="en-GB" dirty="0"/>
              <a:t> as</a:t>
            </a:r>
          </a:p>
        </p:txBody>
      </p:sp>
    </p:spTree>
    <p:extLst>
      <p:ext uri="{BB962C8B-B14F-4D97-AF65-F5344CB8AC3E}">
        <p14:creationId xmlns:p14="http://schemas.microsoft.com/office/powerpoint/2010/main" val="4144409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EE6AF-3E03-DD46-9AB9-25435BD5157E}"/>
              </a:ext>
            </a:extLst>
          </p:cNvPr>
          <p:cNvSpPr>
            <a:spLocks noGrp="1"/>
          </p:cNvSpPr>
          <p:nvPr>
            <p:ph type="title"/>
          </p:nvPr>
        </p:nvSpPr>
        <p:spPr/>
        <p:txBody>
          <a:bodyPr/>
          <a:lstStyle/>
          <a:p>
            <a:r>
              <a:rPr lang="en-GB" dirty="0"/>
              <a:t>Compare your answer</a:t>
            </a:r>
          </a:p>
        </p:txBody>
      </p:sp>
      <p:sp>
        <p:nvSpPr>
          <p:cNvPr id="3" name="Text Placeholder 2">
            <a:extLst>
              <a:ext uri="{FF2B5EF4-FFF2-40B4-BE49-F238E27FC236}">
                <a16:creationId xmlns:a16="http://schemas.microsoft.com/office/drawing/2014/main" id="{042FCBAC-B43F-764B-94FB-2A2B5A792728}"/>
              </a:ext>
            </a:extLst>
          </p:cNvPr>
          <p:cNvSpPr>
            <a:spLocks noGrp="1"/>
          </p:cNvSpPr>
          <p:nvPr>
            <p:ph type="body" idx="1"/>
          </p:nvPr>
        </p:nvSpPr>
        <p:spPr/>
        <p:txBody>
          <a:bodyPr/>
          <a:lstStyle/>
          <a:p>
            <a:r>
              <a:rPr lang="en-GB" dirty="0"/>
              <a:t>Direct Citation</a:t>
            </a:r>
          </a:p>
        </p:txBody>
      </p:sp>
      <p:sp>
        <p:nvSpPr>
          <p:cNvPr id="4" name="Content Placeholder 3">
            <a:extLst>
              <a:ext uri="{FF2B5EF4-FFF2-40B4-BE49-F238E27FC236}">
                <a16:creationId xmlns:a16="http://schemas.microsoft.com/office/drawing/2014/main" id="{48084C98-712F-BA45-869F-D53C0982B84E}"/>
              </a:ext>
            </a:extLst>
          </p:cNvPr>
          <p:cNvSpPr>
            <a:spLocks noGrp="1"/>
          </p:cNvSpPr>
          <p:nvPr>
            <p:ph sz="half" idx="2"/>
          </p:nvPr>
        </p:nvSpPr>
        <p:spPr/>
        <p:txBody>
          <a:bodyPr>
            <a:normAutofit fontScale="85000" lnSpcReduction="200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(Scott, 1997) </a:t>
            </a:r>
            <a:endParaRPr lang="en-GB" dirty="0"/>
          </a:p>
          <a:p>
            <a:endParaRPr lang="en-GB" dirty="0"/>
          </a:p>
        </p:txBody>
      </p:sp>
      <p:sp>
        <p:nvSpPr>
          <p:cNvPr id="5" name="Text Placeholder 4">
            <a:extLst>
              <a:ext uri="{FF2B5EF4-FFF2-40B4-BE49-F238E27FC236}">
                <a16:creationId xmlns:a16="http://schemas.microsoft.com/office/drawing/2014/main" id="{8A2AB2B0-0D54-8744-8C99-34DE16E47C3B}"/>
              </a:ext>
            </a:extLst>
          </p:cNvPr>
          <p:cNvSpPr>
            <a:spLocks noGrp="1"/>
          </p:cNvSpPr>
          <p:nvPr>
            <p:ph type="body" sz="quarter" idx="3"/>
          </p:nvPr>
        </p:nvSpPr>
        <p:spPr/>
        <p:txBody>
          <a:bodyPr/>
          <a:lstStyle/>
          <a:p>
            <a:r>
              <a:rPr lang="en-GB" dirty="0"/>
              <a:t>In-Text Citation </a:t>
            </a:r>
          </a:p>
        </p:txBody>
      </p:sp>
      <p:sp>
        <p:nvSpPr>
          <p:cNvPr id="6" name="Content Placeholder 5">
            <a:extLst>
              <a:ext uri="{FF2B5EF4-FFF2-40B4-BE49-F238E27FC236}">
                <a16:creationId xmlns:a16="http://schemas.microsoft.com/office/drawing/2014/main" id="{BFF29594-2177-9C46-B49A-50FDF91843AB}"/>
              </a:ext>
            </a:extLst>
          </p:cNvPr>
          <p:cNvSpPr>
            <a:spLocks noGrp="1"/>
          </p:cNvSpPr>
          <p:nvPr>
            <p:ph sz="quarter" idx="4"/>
          </p:nvPr>
        </p:nvSpPr>
        <p:spPr/>
        <p:txBody>
          <a:bodyPr>
            <a:normAutofit fontScale="85000" lnSpcReduction="20000"/>
          </a:bodyPr>
          <a:lstStyle/>
          <a:p>
            <a:r>
              <a:rPr lang="en-GB" dirty="0"/>
              <a:t>In 1997, Scott defined earning management as a strategy adopted by management authorities with interest groups forming the principal part, to legally balance earnings on an income statement over time, as permitted by professional accounting standards.</a:t>
            </a:r>
          </a:p>
        </p:txBody>
      </p:sp>
    </p:spTree>
    <p:extLst>
      <p:ext uri="{BB962C8B-B14F-4D97-AF65-F5344CB8AC3E}">
        <p14:creationId xmlns:p14="http://schemas.microsoft.com/office/powerpoint/2010/main" val="2424496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D2D9-3455-F144-BDA0-48D04D098A79}"/>
              </a:ext>
            </a:extLst>
          </p:cNvPr>
          <p:cNvSpPr>
            <a:spLocks noGrp="1"/>
          </p:cNvSpPr>
          <p:nvPr>
            <p:ph type="title"/>
          </p:nvPr>
        </p:nvSpPr>
        <p:spPr/>
        <p:txBody>
          <a:bodyPr/>
          <a:lstStyle/>
          <a:p>
            <a:r>
              <a:rPr lang="en-GB" dirty="0"/>
              <a:t>Practice Paraphrasing</a:t>
            </a:r>
          </a:p>
        </p:txBody>
      </p:sp>
      <p:sp>
        <p:nvSpPr>
          <p:cNvPr id="3" name="Content Placeholder 2">
            <a:extLst>
              <a:ext uri="{FF2B5EF4-FFF2-40B4-BE49-F238E27FC236}">
                <a16:creationId xmlns:a16="http://schemas.microsoft.com/office/drawing/2014/main" id="{515BA337-7886-594C-B5E6-CB658775FFF2}"/>
              </a:ext>
            </a:extLst>
          </p:cNvPr>
          <p:cNvSpPr>
            <a:spLocks noGrp="1"/>
          </p:cNvSpPr>
          <p:nvPr>
            <p:ph idx="1"/>
          </p:nvPr>
        </p:nvSpPr>
        <p:spPr/>
        <p:txBody>
          <a:bodyPr>
            <a:normAutofit fontScale="25000" lnSpcReduction="20000"/>
          </a:bodyPr>
          <a:lstStyle/>
          <a:p>
            <a:r>
              <a:rPr lang="en-GB" sz="6200" dirty="0"/>
              <a:t>Find synonyms for the words </a:t>
            </a:r>
            <a:r>
              <a:rPr lang="en-GB" sz="6200" u="sng" dirty="0"/>
              <a:t>underlined</a:t>
            </a:r>
          </a:p>
          <a:p>
            <a:endParaRPr lang="en-GB" u="sng" dirty="0"/>
          </a:p>
          <a:p>
            <a:endParaRPr lang="en-GB" u="sng" dirty="0"/>
          </a:p>
          <a:p>
            <a:r>
              <a:rPr lang="en-GB" sz="9600" dirty="0"/>
              <a:t>“It is </a:t>
            </a:r>
            <a:r>
              <a:rPr lang="en-GB" sz="9600" u="sng" dirty="0"/>
              <a:t>widely agreed</a:t>
            </a:r>
            <a:r>
              <a:rPr lang="en-GB" sz="9600" dirty="0"/>
              <a:t> that </a:t>
            </a:r>
            <a:r>
              <a:rPr lang="en-GB" sz="9600" u="sng" dirty="0"/>
              <a:t>men and women </a:t>
            </a:r>
            <a:r>
              <a:rPr lang="en-GB" sz="9600" dirty="0"/>
              <a:t>think and </a:t>
            </a:r>
            <a:r>
              <a:rPr lang="en-GB" sz="9600" u="sng" dirty="0"/>
              <a:t>act</a:t>
            </a:r>
            <a:r>
              <a:rPr lang="en-GB" sz="9600" dirty="0"/>
              <a:t> in different ways. Women </a:t>
            </a:r>
            <a:r>
              <a:rPr lang="en-GB" sz="9600" u="sng" dirty="0"/>
              <a:t>appear</a:t>
            </a:r>
            <a:r>
              <a:rPr lang="en-GB" sz="9600" dirty="0"/>
              <a:t> to have </a:t>
            </a:r>
            <a:r>
              <a:rPr lang="en-GB" sz="9600" u="sng" dirty="0"/>
              <a:t>better</a:t>
            </a:r>
            <a:r>
              <a:rPr lang="en-GB" sz="9600" dirty="0"/>
              <a:t> memories, better social </a:t>
            </a:r>
            <a:r>
              <a:rPr lang="en-GB" sz="9600" u="sng" dirty="0"/>
              <a:t>skills</a:t>
            </a:r>
            <a:r>
              <a:rPr lang="en-GB" sz="9600" dirty="0"/>
              <a:t> and are more </a:t>
            </a:r>
            <a:r>
              <a:rPr lang="en-GB" sz="9600" u="sng" dirty="0"/>
              <a:t>competent</a:t>
            </a:r>
            <a:r>
              <a:rPr lang="en-GB" sz="9600" dirty="0"/>
              <a:t> at multitasking. Men, </a:t>
            </a:r>
            <a:r>
              <a:rPr lang="en-GB" sz="9600" u="sng" dirty="0"/>
              <a:t>in contrast</a:t>
            </a:r>
            <a:r>
              <a:rPr lang="en-GB" sz="9600" dirty="0"/>
              <a:t>, seem to focus better on single </a:t>
            </a:r>
            <a:r>
              <a:rPr lang="en-GB" sz="9600" u="sng" dirty="0"/>
              <a:t>issues</a:t>
            </a:r>
            <a:r>
              <a:rPr lang="en-GB" sz="9600" dirty="0"/>
              <a:t> and have superior motor and spatial </a:t>
            </a:r>
            <a:r>
              <a:rPr lang="en-GB" sz="9600" u="sng" dirty="0"/>
              <a:t>skills</a:t>
            </a:r>
            <a:r>
              <a:rPr lang="en-GB" sz="9600" dirty="0"/>
              <a:t>, although </a:t>
            </a:r>
            <a:r>
              <a:rPr lang="en-GB" sz="9600" u="sng" dirty="0"/>
              <a:t>clearly</a:t>
            </a:r>
            <a:r>
              <a:rPr lang="en-GB" sz="9600" dirty="0"/>
              <a:t> many people are </a:t>
            </a:r>
            <a:r>
              <a:rPr lang="en-GB" sz="9600" u="sng" dirty="0"/>
              <a:t>exceptions to</a:t>
            </a:r>
            <a:r>
              <a:rPr lang="en-GB" sz="9600" dirty="0"/>
              <a:t> these patterns.” </a:t>
            </a:r>
            <a:r>
              <a:rPr lang="en-GB" sz="9600" i="1" dirty="0"/>
              <a:t>Living Today</a:t>
            </a:r>
            <a:r>
              <a:rPr lang="en-GB" sz="9600" dirty="0"/>
              <a:t>, Winter 2015, p 90, cited in Bailey (2018).</a:t>
            </a:r>
          </a:p>
          <a:p>
            <a:endParaRPr lang="en-GB" dirty="0"/>
          </a:p>
          <a:p>
            <a:endParaRPr lang="en-GB" dirty="0"/>
          </a:p>
          <a:p>
            <a:endParaRPr lang="en-GB" dirty="0"/>
          </a:p>
          <a:p>
            <a:endParaRPr lang="en-GB" dirty="0"/>
          </a:p>
          <a:p>
            <a:endParaRPr lang="en-GB" dirty="0"/>
          </a:p>
          <a:p>
            <a:r>
              <a:rPr lang="en-GB" sz="4800" dirty="0"/>
              <a:t>Source: Bailey, S., (2018), </a:t>
            </a:r>
            <a:r>
              <a:rPr lang="en-GB" sz="4800" i="1" dirty="0"/>
              <a:t>Academic Writing: A Handbook for International Students, </a:t>
            </a:r>
            <a:r>
              <a:rPr lang="en-GB" sz="4800" dirty="0"/>
              <a:t>Oxford &amp; New York</a:t>
            </a:r>
            <a:r>
              <a:rPr lang="en-GB" sz="4800" i="1" dirty="0"/>
              <a:t>, </a:t>
            </a:r>
            <a:r>
              <a:rPr lang="en-GB" sz="4800" dirty="0"/>
              <a:t>Routledge. p53</a:t>
            </a:r>
          </a:p>
        </p:txBody>
      </p:sp>
    </p:spTree>
    <p:extLst>
      <p:ext uri="{BB962C8B-B14F-4D97-AF65-F5344CB8AC3E}">
        <p14:creationId xmlns:p14="http://schemas.microsoft.com/office/powerpoint/2010/main" val="1692863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BCA7D-0529-5249-B126-D652A5F76B6F}"/>
              </a:ext>
            </a:extLst>
          </p:cNvPr>
          <p:cNvSpPr>
            <a:spLocks noGrp="1"/>
          </p:cNvSpPr>
          <p:nvPr>
            <p:ph type="title"/>
          </p:nvPr>
        </p:nvSpPr>
        <p:spPr/>
        <p:txBody>
          <a:bodyPr/>
          <a:lstStyle/>
          <a:p>
            <a:r>
              <a:rPr lang="en-GB" dirty="0"/>
              <a:t>Play </a:t>
            </a:r>
            <a:r>
              <a:rPr lang="en-GB" dirty="0" err="1"/>
              <a:t>Kahoot</a:t>
            </a:r>
            <a:r>
              <a:rPr lang="en-GB" dirty="0"/>
              <a:t>!</a:t>
            </a:r>
          </a:p>
        </p:txBody>
      </p:sp>
      <p:sp>
        <p:nvSpPr>
          <p:cNvPr id="3" name="Content Placeholder 2">
            <a:extLst>
              <a:ext uri="{FF2B5EF4-FFF2-40B4-BE49-F238E27FC236}">
                <a16:creationId xmlns:a16="http://schemas.microsoft.com/office/drawing/2014/main" id="{1A43BF76-8A22-3846-B73C-D88AEB84EA47}"/>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Choose the best synonym.</a:t>
            </a:r>
          </a:p>
        </p:txBody>
      </p:sp>
    </p:spTree>
    <p:extLst>
      <p:ext uri="{BB962C8B-B14F-4D97-AF65-F5344CB8AC3E}">
        <p14:creationId xmlns:p14="http://schemas.microsoft.com/office/powerpoint/2010/main" val="1859100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E9E92-5BEF-3042-BE24-8EBE9513216A}"/>
              </a:ext>
            </a:extLst>
          </p:cNvPr>
          <p:cNvSpPr>
            <a:spLocks noGrp="1"/>
          </p:cNvSpPr>
          <p:nvPr>
            <p:ph type="title"/>
          </p:nvPr>
        </p:nvSpPr>
        <p:spPr/>
        <p:txBody>
          <a:bodyPr/>
          <a:lstStyle/>
          <a:p>
            <a:r>
              <a:rPr lang="en-GB" dirty="0"/>
              <a:t>Compare your answers</a:t>
            </a:r>
          </a:p>
        </p:txBody>
      </p:sp>
      <p:sp>
        <p:nvSpPr>
          <p:cNvPr id="3" name="Content Placeholder 2">
            <a:extLst>
              <a:ext uri="{FF2B5EF4-FFF2-40B4-BE49-F238E27FC236}">
                <a16:creationId xmlns:a16="http://schemas.microsoft.com/office/drawing/2014/main" id="{C470AA30-9959-5242-8816-6CFCFEC60FD7}"/>
              </a:ext>
            </a:extLst>
          </p:cNvPr>
          <p:cNvSpPr>
            <a:spLocks noGrp="1"/>
          </p:cNvSpPr>
          <p:nvPr>
            <p:ph idx="1"/>
          </p:nvPr>
        </p:nvSpPr>
        <p:spPr/>
        <p:txBody>
          <a:bodyPr>
            <a:normAutofit fontScale="92500" lnSpcReduction="10000"/>
          </a:bodyPr>
          <a:lstStyle/>
          <a:p>
            <a:r>
              <a:rPr lang="en-GB" dirty="0"/>
              <a:t>According to Bailey (2017 p 271) it is </a:t>
            </a:r>
            <a:r>
              <a:rPr lang="en-GB" b="1" dirty="0"/>
              <a:t>generally considered </a:t>
            </a:r>
            <a:r>
              <a:rPr lang="en-GB" dirty="0"/>
              <a:t>that </a:t>
            </a:r>
            <a:r>
              <a:rPr lang="en-GB" b="1" dirty="0"/>
              <a:t>males and females </a:t>
            </a:r>
            <a:r>
              <a:rPr lang="en-GB" dirty="0"/>
              <a:t>think and </a:t>
            </a:r>
            <a:r>
              <a:rPr lang="en-GB" b="1" dirty="0"/>
              <a:t>behave </a:t>
            </a:r>
            <a:r>
              <a:rPr lang="en-GB" dirty="0"/>
              <a:t>in different ways. Women </a:t>
            </a:r>
            <a:r>
              <a:rPr lang="en-GB" b="1" dirty="0"/>
              <a:t>seem </a:t>
            </a:r>
            <a:r>
              <a:rPr lang="en-GB" dirty="0"/>
              <a:t>to have </a:t>
            </a:r>
            <a:r>
              <a:rPr lang="en-GB" b="1" dirty="0"/>
              <a:t>superior</a:t>
            </a:r>
            <a:r>
              <a:rPr lang="en-GB" dirty="0"/>
              <a:t> memories, better social </a:t>
            </a:r>
            <a:r>
              <a:rPr lang="en-GB" b="1" dirty="0"/>
              <a:t>abilities</a:t>
            </a:r>
            <a:r>
              <a:rPr lang="en-GB" dirty="0"/>
              <a:t> and are more </a:t>
            </a:r>
            <a:r>
              <a:rPr lang="en-GB" b="1" dirty="0"/>
              <a:t>successful </a:t>
            </a:r>
            <a:r>
              <a:rPr lang="en-GB" dirty="0"/>
              <a:t>at multitasking. Men, </a:t>
            </a:r>
            <a:r>
              <a:rPr lang="en-GB" b="1" dirty="0"/>
              <a:t>by comparison </a:t>
            </a:r>
            <a:r>
              <a:rPr lang="en-GB" dirty="0"/>
              <a:t>seem to focus better on single </a:t>
            </a:r>
            <a:r>
              <a:rPr lang="en-GB" b="1" dirty="0"/>
              <a:t>subjects </a:t>
            </a:r>
            <a:r>
              <a:rPr lang="en-GB" dirty="0"/>
              <a:t>and have superior motor and spatial </a:t>
            </a:r>
            <a:r>
              <a:rPr lang="en-GB" b="1" dirty="0"/>
              <a:t>abilities</a:t>
            </a:r>
            <a:r>
              <a:rPr lang="en-GB" dirty="0"/>
              <a:t>, although </a:t>
            </a:r>
            <a:r>
              <a:rPr lang="en-GB" b="1" dirty="0"/>
              <a:t>obviously </a:t>
            </a:r>
            <a:r>
              <a:rPr lang="en-GB" dirty="0"/>
              <a:t>many people </a:t>
            </a:r>
            <a:r>
              <a:rPr lang="en-GB" b="1" dirty="0"/>
              <a:t>do not follow </a:t>
            </a:r>
            <a:r>
              <a:rPr lang="en-GB" dirty="0"/>
              <a:t>these patterns. </a:t>
            </a:r>
            <a:endParaRPr lang="en-GB" b="1" dirty="0"/>
          </a:p>
        </p:txBody>
      </p:sp>
    </p:spTree>
    <p:extLst>
      <p:ext uri="{BB962C8B-B14F-4D97-AF65-F5344CB8AC3E}">
        <p14:creationId xmlns:p14="http://schemas.microsoft.com/office/powerpoint/2010/main" val="3903951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B037-1ABD-E545-9DD5-387063E61FF9}"/>
              </a:ext>
            </a:extLst>
          </p:cNvPr>
          <p:cNvSpPr>
            <a:spLocks noGrp="1"/>
          </p:cNvSpPr>
          <p:nvPr>
            <p:ph type="title"/>
          </p:nvPr>
        </p:nvSpPr>
        <p:spPr/>
        <p:txBody>
          <a:bodyPr/>
          <a:lstStyle/>
          <a:p>
            <a:r>
              <a:rPr lang="en-GB" dirty="0"/>
              <a:t>Nation or Nationality</a:t>
            </a:r>
          </a:p>
        </p:txBody>
      </p:sp>
      <p:graphicFrame>
        <p:nvGraphicFramePr>
          <p:cNvPr id="4" name="Content Placeholder 3">
            <a:extLst>
              <a:ext uri="{FF2B5EF4-FFF2-40B4-BE49-F238E27FC236}">
                <a16:creationId xmlns:a16="http://schemas.microsoft.com/office/drawing/2014/main" id="{FC35CDF7-249C-9D46-8325-DC54CB917247}"/>
              </a:ext>
            </a:extLst>
          </p:cNvPr>
          <p:cNvGraphicFramePr>
            <a:graphicFrameLocks noGrp="1"/>
          </p:cNvGraphicFramePr>
          <p:nvPr>
            <p:ph idx="1"/>
            <p:extLst>
              <p:ext uri="{D42A27DB-BD31-4B8C-83A1-F6EECF244321}">
                <p14:modId xmlns:p14="http://schemas.microsoft.com/office/powerpoint/2010/main" val="1587589069"/>
              </p:ext>
            </p:extLst>
          </p:nvPr>
        </p:nvGraphicFramePr>
        <p:xfrm>
          <a:off x="251520" y="1124744"/>
          <a:ext cx="8435280" cy="4693920"/>
        </p:xfrm>
        <a:graphic>
          <a:graphicData uri="http://schemas.openxmlformats.org/drawingml/2006/table">
            <a:tbl>
              <a:tblPr firstRow="1" bandRow="1">
                <a:tableStyleId>{5C22544A-7EE6-4342-B048-85BDC9FD1C3A}</a:tableStyleId>
              </a:tblPr>
              <a:tblGrid>
                <a:gridCol w="4217640">
                  <a:extLst>
                    <a:ext uri="{9D8B030D-6E8A-4147-A177-3AD203B41FA5}">
                      <a16:colId xmlns:a16="http://schemas.microsoft.com/office/drawing/2014/main" val="3412445391"/>
                    </a:ext>
                  </a:extLst>
                </a:gridCol>
                <a:gridCol w="4217640">
                  <a:extLst>
                    <a:ext uri="{9D8B030D-6E8A-4147-A177-3AD203B41FA5}">
                      <a16:colId xmlns:a16="http://schemas.microsoft.com/office/drawing/2014/main" val="369507227"/>
                    </a:ext>
                  </a:extLst>
                </a:gridCol>
              </a:tblGrid>
              <a:tr h="314326">
                <a:tc>
                  <a:txBody>
                    <a:bodyPr/>
                    <a:lstStyle/>
                    <a:p>
                      <a:r>
                        <a:rPr lang="en-GB" sz="1600" dirty="0"/>
                        <a:t>Wales</a:t>
                      </a:r>
                    </a:p>
                  </a:txBody>
                  <a:tcPr/>
                </a:tc>
                <a:tc>
                  <a:txBody>
                    <a:bodyPr/>
                    <a:lstStyle/>
                    <a:p>
                      <a:r>
                        <a:rPr lang="en-GB" sz="1600" dirty="0"/>
                        <a:t>Welsh</a:t>
                      </a:r>
                    </a:p>
                  </a:txBody>
                  <a:tcPr/>
                </a:tc>
                <a:extLst>
                  <a:ext uri="{0D108BD9-81ED-4DB2-BD59-A6C34878D82A}">
                    <a16:rowId xmlns:a16="http://schemas.microsoft.com/office/drawing/2014/main" val="1795452087"/>
                  </a:ext>
                </a:extLst>
              </a:tr>
              <a:tr h="314326">
                <a:tc>
                  <a:txBody>
                    <a:bodyPr/>
                    <a:lstStyle/>
                    <a:p>
                      <a:r>
                        <a:rPr lang="en-GB" sz="1600" dirty="0"/>
                        <a:t>China</a:t>
                      </a:r>
                    </a:p>
                  </a:txBody>
                  <a:tcPr/>
                </a:tc>
                <a:tc>
                  <a:txBody>
                    <a:bodyPr/>
                    <a:lstStyle/>
                    <a:p>
                      <a:r>
                        <a:rPr lang="en-GB" sz="1600" dirty="0"/>
                        <a:t>Chinese</a:t>
                      </a:r>
                    </a:p>
                  </a:txBody>
                  <a:tcPr/>
                </a:tc>
                <a:extLst>
                  <a:ext uri="{0D108BD9-81ED-4DB2-BD59-A6C34878D82A}">
                    <a16:rowId xmlns:a16="http://schemas.microsoft.com/office/drawing/2014/main" val="2165715628"/>
                  </a:ext>
                </a:extLst>
              </a:tr>
              <a:tr h="314326">
                <a:tc>
                  <a:txBody>
                    <a:bodyPr/>
                    <a:lstStyle/>
                    <a:p>
                      <a:r>
                        <a:rPr lang="en-GB" sz="1600" dirty="0"/>
                        <a:t>England</a:t>
                      </a:r>
                    </a:p>
                  </a:txBody>
                  <a:tcPr/>
                </a:tc>
                <a:tc>
                  <a:txBody>
                    <a:bodyPr/>
                    <a:lstStyle/>
                    <a:p>
                      <a:r>
                        <a:rPr lang="en-GB" sz="1600" dirty="0"/>
                        <a:t>English</a:t>
                      </a:r>
                    </a:p>
                  </a:txBody>
                  <a:tcPr/>
                </a:tc>
                <a:extLst>
                  <a:ext uri="{0D108BD9-81ED-4DB2-BD59-A6C34878D82A}">
                    <a16:rowId xmlns:a16="http://schemas.microsoft.com/office/drawing/2014/main" val="198924357"/>
                  </a:ext>
                </a:extLst>
              </a:tr>
              <a:tr h="314326">
                <a:tc>
                  <a:txBody>
                    <a:bodyPr/>
                    <a:lstStyle/>
                    <a:p>
                      <a:r>
                        <a:rPr lang="en-GB" sz="1600" dirty="0"/>
                        <a:t>America</a:t>
                      </a:r>
                    </a:p>
                  </a:txBody>
                  <a:tcPr/>
                </a:tc>
                <a:tc>
                  <a:txBody>
                    <a:bodyPr/>
                    <a:lstStyle/>
                    <a:p>
                      <a:r>
                        <a:rPr lang="en-GB" sz="1600" dirty="0"/>
                        <a:t>American</a:t>
                      </a:r>
                    </a:p>
                  </a:txBody>
                  <a:tcPr/>
                </a:tc>
                <a:extLst>
                  <a:ext uri="{0D108BD9-81ED-4DB2-BD59-A6C34878D82A}">
                    <a16:rowId xmlns:a16="http://schemas.microsoft.com/office/drawing/2014/main" val="826791871"/>
                  </a:ext>
                </a:extLst>
              </a:tr>
              <a:tr h="314326">
                <a:tc>
                  <a:txBody>
                    <a:bodyPr/>
                    <a:lstStyle/>
                    <a:p>
                      <a:r>
                        <a:rPr lang="en-GB" sz="1600" dirty="0"/>
                        <a:t>Vietnam</a:t>
                      </a:r>
                    </a:p>
                  </a:txBody>
                  <a:tcPr/>
                </a:tc>
                <a:tc>
                  <a:txBody>
                    <a:bodyPr/>
                    <a:lstStyle/>
                    <a:p>
                      <a:r>
                        <a:rPr lang="en-GB" sz="1600" dirty="0"/>
                        <a:t>Vietnamese</a:t>
                      </a:r>
                    </a:p>
                  </a:txBody>
                  <a:tcPr/>
                </a:tc>
                <a:extLst>
                  <a:ext uri="{0D108BD9-81ED-4DB2-BD59-A6C34878D82A}">
                    <a16:rowId xmlns:a16="http://schemas.microsoft.com/office/drawing/2014/main" val="4163650239"/>
                  </a:ext>
                </a:extLst>
              </a:tr>
              <a:tr h="314326">
                <a:tc>
                  <a:txBody>
                    <a:bodyPr/>
                    <a:lstStyle/>
                    <a:p>
                      <a:r>
                        <a:rPr lang="en-GB" sz="1600" dirty="0"/>
                        <a:t>Australia</a:t>
                      </a:r>
                    </a:p>
                  </a:txBody>
                  <a:tcPr/>
                </a:tc>
                <a:tc>
                  <a:txBody>
                    <a:bodyPr/>
                    <a:lstStyle/>
                    <a:p>
                      <a:r>
                        <a:rPr lang="en-GB" sz="1600" dirty="0"/>
                        <a:t>Australian</a:t>
                      </a:r>
                    </a:p>
                  </a:txBody>
                  <a:tcPr/>
                </a:tc>
                <a:extLst>
                  <a:ext uri="{0D108BD9-81ED-4DB2-BD59-A6C34878D82A}">
                    <a16:rowId xmlns:a16="http://schemas.microsoft.com/office/drawing/2014/main" val="667552770"/>
                  </a:ext>
                </a:extLst>
              </a:tr>
              <a:tr h="314326">
                <a:tc>
                  <a:txBody>
                    <a:bodyPr/>
                    <a:lstStyle/>
                    <a:p>
                      <a:r>
                        <a:rPr lang="en-GB" sz="1600" dirty="0"/>
                        <a:t>Thailand</a:t>
                      </a:r>
                    </a:p>
                  </a:txBody>
                  <a:tcPr/>
                </a:tc>
                <a:tc>
                  <a:txBody>
                    <a:bodyPr/>
                    <a:lstStyle/>
                    <a:p>
                      <a:r>
                        <a:rPr lang="en-GB" sz="1600" dirty="0"/>
                        <a:t>Thai</a:t>
                      </a:r>
                    </a:p>
                  </a:txBody>
                  <a:tcPr/>
                </a:tc>
                <a:extLst>
                  <a:ext uri="{0D108BD9-81ED-4DB2-BD59-A6C34878D82A}">
                    <a16:rowId xmlns:a16="http://schemas.microsoft.com/office/drawing/2014/main" val="1264680606"/>
                  </a:ext>
                </a:extLst>
              </a:tr>
              <a:tr h="314326">
                <a:tc>
                  <a:txBody>
                    <a:bodyPr/>
                    <a:lstStyle/>
                    <a:p>
                      <a:r>
                        <a:rPr lang="en-GB" sz="1600" dirty="0"/>
                        <a:t>Japan</a:t>
                      </a:r>
                    </a:p>
                  </a:txBody>
                  <a:tcPr/>
                </a:tc>
                <a:tc>
                  <a:txBody>
                    <a:bodyPr/>
                    <a:lstStyle/>
                    <a:p>
                      <a:r>
                        <a:rPr lang="en-GB" sz="1600" dirty="0"/>
                        <a:t>Japanese</a:t>
                      </a:r>
                    </a:p>
                  </a:txBody>
                  <a:tcPr/>
                </a:tc>
                <a:extLst>
                  <a:ext uri="{0D108BD9-81ED-4DB2-BD59-A6C34878D82A}">
                    <a16:rowId xmlns:a16="http://schemas.microsoft.com/office/drawing/2014/main" val="358080600"/>
                  </a:ext>
                </a:extLst>
              </a:tr>
              <a:tr h="314326">
                <a:tc>
                  <a:txBody>
                    <a:bodyPr/>
                    <a:lstStyle/>
                    <a:p>
                      <a:r>
                        <a:rPr lang="en-GB" sz="1600" dirty="0"/>
                        <a:t>Italy</a:t>
                      </a:r>
                    </a:p>
                  </a:txBody>
                  <a:tcPr/>
                </a:tc>
                <a:tc>
                  <a:txBody>
                    <a:bodyPr/>
                    <a:lstStyle/>
                    <a:p>
                      <a:r>
                        <a:rPr lang="en-GB" sz="1600" dirty="0"/>
                        <a:t>Italian</a:t>
                      </a:r>
                    </a:p>
                  </a:txBody>
                  <a:tcPr/>
                </a:tc>
                <a:extLst>
                  <a:ext uri="{0D108BD9-81ED-4DB2-BD59-A6C34878D82A}">
                    <a16:rowId xmlns:a16="http://schemas.microsoft.com/office/drawing/2014/main" val="895359613"/>
                  </a:ext>
                </a:extLst>
              </a:tr>
              <a:tr h="314326">
                <a:tc>
                  <a:txBody>
                    <a:bodyPr/>
                    <a:lstStyle/>
                    <a:p>
                      <a:r>
                        <a:rPr lang="en-GB" sz="1600" dirty="0"/>
                        <a:t>Africa</a:t>
                      </a:r>
                    </a:p>
                  </a:txBody>
                  <a:tcPr/>
                </a:tc>
                <a:tc>
                  <a:txBody>
                    <a:bodyPr/>
                    <a:lstStyle/>
                    <a:p>
                      <a:r>
                        <a:rPr lang="en-GB" sz="1600" dirty="0"/>
                        <a:t>African</a:t>
                      </a:r>
                    </a:p>
                  </a:txBody>
                  <a:tcPr/>
                </a:tc>
                <a:extLst>
                  <a:ext uri="{0D108BD9-81ED-4DB2-BD59-A6C34878D82A}">
                    <a16:rowId xmlns:a16="http://schemas.microsoft.com/office/drawing/2014/main" val="1052739466"/>
                  </a:ext>
                </a:extLst>
              </a:tr>
              <a:tr h="314326">
                <a:tc>
                  <a:txBody>
                    <a:bodyPr/>
                    <a:lstStyle/>
                    <a:p>
                      <a:r>
                        <a:rPr lang="en-GB" sz="1600" dirty="0"/>
                        <a:t>Poland</a:t>
                      </a:r>
                    </a:p>
                  </a:txBody>
                  <a:tcPr/>
                </a:tc>
                <a:tc>
                  <a:txBody>
                    <a:bodyPr/>
                    <a:lstStyle/>
                    <a:p>
                      <a:r>
                        <a:rPr lang="en-GB" sz="1600" dirty="0"/>
                        <a:t>Polish</a:t>
                      </a:r>
                    </a:p>
                  </a:txBody>
                  <a:tcPr/>
                </a:tc>
                <a:extLst>
                  <a:ext uri="{0D108BD9-81ED-4DB2-BD59-A6C34878D82A}">
                    <a16:rowId xmlns:a16="http://schemas.microsoft.com/office/drawing/2014/main" val="2943386178"/>
                  </a:ext>
                </a:extLst>
              </a:tr>
              <a:tr h="314326">
                <a:tc>
                  <a:txBody>
                    <a:bodyPr/>
                    <a:lstStyle/>
                    <a:p>
                      <a:r>
                        <a:rPr lang="en-GB" sz="1600" dirty="0"/>
                        <a:t>Spain</a:t>
                      </a:r>
                    </a:p>
                  </a:txBody>
                  <a:tcPr/>
                </a:tc>
                <a:tc>
                  <a:txBody>
                    <a:bodyPr/>
                    <a:lstStyle/>
                    <a:p>
                      <a:r>
                        <a:rPr lang="en-GB" sz="1600" dirty="0"/>
                        <a:t>Spanish</a:t>
                      </a:r>
                    </a:p>
                  </a:txBody>
                  <a:tcPr/>
                </a:tc>
                <a:extLst>
                  <a:ext uri="{0D108BD9-81ED-4DB2-BD59-A6C34878D82A}">
                    <a16:rowId xmlns:a16="http://schemas.microsoft.com/office/drawing/2014/main" val="3316050590"/>
                  </a:ext>
                </a:extLst>
              </a:tr>
              <a:tr h="314326">
                <a:tc>
                  <a:txBody>
                    <a:bodyPr/>
                    <a:lstStyle/>
                    <a:p>
                      <a:r>
                        <a:rPr lang="en-GB" sz="1600" dirty="0"/>
                        <a:t>Nepal</a:t>
                      </a:r>
                    </a:p>
                  </a:txBody>
                  <a:tcPr/>
                </a:tc>
                <a:tc>
                  <a:txBody>
                    <a:bodyPr/>
                    <a:lstStyle/>
                    <a:p>
                      <a:r>
                        <a:rPr lang="en-GB" sz="1600" dirty="0"/>
                        <a:t>Nepalese</a:t>
                      </a:r>
                    </a:p>
                  </a:txBody>
                  <a:tcPr/>
                </a:tc>
                <a:extLst>
                  <a:ext uri="{0D108BD9-81ED-4DB2-BD59-A6C34878D82A}">
                    <a16:rowId xmlns:a16="http://schemas.microsoft.com/office/drawing/2014/main" val="386975152"/>
                  </a:ext>
                </a:extLst>
              </a:tr>
              <a:tr h="314326">
                <a:tc>
                  <a:txBody>
                    <a:bodyPr/>
                    <a:lstStyle/>
                    <a:p>
                      <a:r>
                        <a:rPr lang="en-GB" sz="1600" dirty="0"/>
                        <a:t>Brazil</a:t>
                      </a:r>
                    </a:p>
                  </a:txBody>
                  <a:tcPr/>
                </a:tc>
                <a:tc>
                  <a:txBody>
                    <a:bodyPr/>
                    <a:lstStyle/>
                    <a:p>
                      <a:r>
                        <a:rPr lang="en-GB" sz="1600" dirty="0"/>
                        <a:t>Brazilian</a:t>
                      </a:r>
                    </a:p>
                  </a:txBody>
                  <a:tcPr/>
                </a:tc>
                <a:extLst>
                  <a:ext uri="{0D108BD9-81ED-4DB2-BD59-A6C34878D82A}">
                    <a16:rowId xmlns:a16="http://schemas.microsoft.com/office/drawing/2014/main" val="281568874"/>
                  </a:ext>
                </a:extLst>
              </a:tr>
            </a:tbl>
          </a:graphicData>
        </a:graphic>
      </p:graphicFrame>
    </p:spTree>
    <p:extLst>
      <p:ext uri="{BB962C8B-B14F-4D97-AF65-F5344CB8AC3E}">
        <p14:creationId xmlns:p14="http://schemas.microsoft.com/office/powerpoint/2010/main" val="1014010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E29B-BF45-4C48-9D53-A39FC6279404}"/>
              </a:ext>
            </a:extLst>
          </p:cNvPr>
          <p:cNvSpPr>
            <a:spLocks noGrp="1"/>
          </p:cNvSpPr>
          <p:nvPr>
            <p:ph type="title"/>
          </p:nvPr>
        </p:nvSpPr>
        <p:spPr/>
        <p:txBody>
          <a:bodyPr>
            <a:normAutofit fontScale="90000"/>
          </a:bodyPr>
          <a:lstStyle/>
          <a:p>
            <a:r>
              <a:rPr lang="en-GB" dirty="0"/>
              <a:t>How many ways are there to make a nationality in English?</a:t>
            </a:r>
            <a:br>
              <a:rPr lang="en-GB" dirty="0"/>
            </a:br>
            <a:endParaRPr lang="en-GB" dirty="0"/>
          </a:p>
        </p:txBody>
      </p:sp>
      <p:graphicFrame>
        <p:nvGraphicFramePr>
          <p:cNvPr id="10" name="Table 9">
            <a:extLst>
              <a:ext uri="{FF2B5EF4-FFF2-40B4-BE49-F238E27FC236}">
                <a16:creationId xmlns:a16="http://schemas.microsoft.com/office/drawing/2014/main" id="{74D2BCF5-6DBB-E64B-91E1-0B3D24F35A66}"/>
              </a:ext>
            </a:extLst>
          </p:cNvPr>
          <p:cNvGraphicFramePr>
            <a:graphicFrameLocks noGrp="1"/>
          </p:cNvGraphicFramePr>
          <p:nvPr>
            <p:extLst>
              <p:ext uri="{D42A27DB-BD31-4B8C-83A1-F6EECF244321}">
                <p14:modId xmlns:p14="http://schemas.microsoft.com/office/powerpoint/2010/main" val="1585846670"/>
              </p:ext>
            </p:extLst>
          </p:nvPr>
        </p:nvGraphicFramePr>
        <p:xfrm>
          <a:off x="611560" y="1397000"/>
          <a:ext cx="7776864" cy="3754120"/>
        </p:xfrm>
        <a:graphic>
          <a:graphicData uri="http://schemas.openxmlformats.org/drawingml/2006/table">
            <a:tbl>
              <a:tblPr firstRow="1" bandRow="1">
                <a:tableStyleId>{5C22544A-7EE6-4342-B048-85BDC9FD1C3A}</a:tableStyleId>
              </a:tblPr>
              <a:tblGrid>
                <a:gridCol w="1296144">
                  <a:extLst>
                    <a:ext uri="{9D8B030D-6E8A-4147-A177-3AD203B41FA5}">
                      <a16:colId xmlns:a16="http://schemas.microsoft.com/office/drawing/2014/main" val="301049203"/>
                    </a:ext>
                  </a:extLst>
                </a:gridCol>
                <a:gridCol w="1296144">
                  <a:extLst>
                    <a:ext uri="{9D8B030D-6E8A-4147-A177-3AD203B41FA5}">
                      <a16:colId xmlns:a16="http://schemas.microsoft.com/office/drawing/2014/main" val="3145279392"/>
                    </a:ext>
                  </a:extLst>
                </a:gridCol>
                <a:gridCol w="1296144">
                  <a:extLst>
                    <a:ext uri="{9D8B030D-6E8A-4147-A177-3AD203B41FA5}">
                      <a16:colId xmlns:a16="http://schemas.microsoft.com/office/drawing/2014/main" val="2323898587"/>
                    </a:ext>
                  </a:extLst>
                </a:gridCol>
                <a:gridCol w="1296144">
                  <a:extLst>
                    <a:ext uri="{9D8B030D-6E8A-4147-A177-3AD203B41FA5}">
                      <a16:colId xmlns:a16="http://schemas.microsoft.com/office/drawing/2014/main" val="1778912043"/>
                    </a:ext>
                  </a:extLst>
                </a:gridCol>
                <a:gridCol w="1296144">
                  <a:extLst>
                    <a:ext uri="{9D8B030D-6E8A-4147-A177-3AD203B41FA5}">
                      <a16:colId xmlns:a16="http://schemas.microsoft.com/office/drawing/2014/main" val="2692859091"/>
                    </a:ext>
                  </a:extLst>
                </a:gridCol>
                <a:gridCol w="1296144">
                  <a:extLst>
                    <a:ext uri="{9D8B030D-6E8A-4147-A177-3AD203B41FA5}">
                      <a16:colId xmlns:a16="http://schemas.microsoft.com/office/drawing/2014/main" val="584851305"/>
                    </a:ext>
                  </a:extLst>
                </a:gridCol>
              </a:tblGrid>
              <a:tr h="370840">
                <a:tc>
                  <a:txBody>
                    <a:bodyPr/>
                    <a:lstStyle/>
                    <a:p>
                      <a:pPr algn="ctr"/>
                      <a:r>
                        <a:rPr lang="en-GB" dirty="0"/>
                        <a:t>- </a:t>
                      </a:r>
                      <a:r>
                        <a:rPr lang="en-GB" dirty="0" err="1"/>
                        <a:t>sh</a:t>
                      </a:r>
                      <a:r>
                        <a:rPr lang="en-GB" dirty="0"/>
                        <a:t> or -</a:t>
                      </a:r>
                      <a:r>
                        <a:rPr lang="en-GB" dirty="0" err="1"/>
                        <a:t>ish</a:t>
                      </a:r>
                      <a:endParaRPr lang="en-GB" dirty="0"/>
                    </a:p>
                  </a:txBody>
                  <a:tcPr/>
                </a:tc>
                <a:tc>
                  <a:txBody>
                    <a:bodyPr/>
                    <a:lstStyle/>
                    <a:p>
                      <a:pPr algn="ctr"/>
                      <a:r>
                        <a:rPr lang="en-GB" dirty="0"/>
                        <a:t>- ese</a:t>
                      </a:r>
                    </a:p>
                  </a:txBody>
                  <a:tcPr/>
                </a:tc>
                <a:tc>
                  <a:txBody>
                    <a:bodyPr/>
                    <a:lstStyle/>
                    <a:p>
                      <a:pPr algn="ctr"/>
                      <a:r>
                        <a:rPr lang="en-GB" dirty="0"/>
                        <a:t>-an</a:t>
                      </a:r>
                    </a:p>
                  </a:txBody>
                  <a:tcPr/>
                </a:tc>
                <a:tc>
                  <a:txBody>
                    <a:bodyPr/>
                    <a:lstStyle/>
                    <a:p>
                      <a:pPr algn="ctr"/>
                      <a:r>
                        <a:rPr lang="en-GB" dirty="0"/>
                        <a:t>-</a:t>
                      </a:r>
                      <a:r>
                        <a:rPr lang="en-GB" dirty="0" err="1"/>
                        <a:t>ian</a:t>
                      </a:r>
                      <a:endParaRPr lang="en-GB" dirty="0"/>
                    </a:p>
                  </a:txBody>
                  <a:tcPr/>
                </a:tc>
                <a:tc>
                  <a:txBody>
                    <a:bodyPr/>
                    <a:lstStyle/>
                    <a:p>
                      <a:pPr algn="ctr"/>
                      <a:r>
                        <a:rPr lang="en-GB" dirty="0"/>
                        <a:t>-</a:t>
                      </a:r>
                      <a:r>
                        <a:rPr lang="en-GB" dirty="0" err="1"/>
                        <a:t>ch</a:t>
                      </a:r>
                      <a:endParaRPr lang="en-GB" dirty="0"/>
                    </a:p>
                  </a:txBody>
                  <a:tcPr/>
                </a:tc>
                <a:tc>
                  <a:txBody>
                    <a:bodyPr/>
                    <a:lstStyle/>
                    <a:p>
                      <a:pPr algn="ctr"/>
                      <a:r>
                        <a:rPr lang="en-GB" dirty="0"/>
                        <a:t>Other</a:t>
                      </a:r>
                    </a:p>
                  </a:txBody>
                  <a:tcPr/>
                </a:tc>
                <a:extLst>
                  <a:ext uri="{0D108BD9-81ED-4DB2-BD59-A6C34878D82A}">
                    <a16:rowId xmlns:a16="http://schemas.microsoft.com/office/drawing/2014/main" val="602158110"/>
                  </a:ext>
                </a:extLst>
              </a:tr>
              <a:tr h="370840">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p>
                      <a:endParaRPr lang="en-GB" dirty="0"/>
                    </a:p>
                  </a:txBody>
                  <a:tcPr/>
                </a:tc>
                <a:tc>
                  <a:txBody>
                    <a:bodyPr/>
                    <a:lstStyle/>
                    <a:p>
                      <a:endParaRPr lang="en-GB" dirty="0"/>
                    </a:p>
                    <a:p>
                      <a:endParaRPr lang="en-GB" dirty="0"/>
                    </a:p>
                    <a:p>
                      <a:endParaRPr lang="en-GB" dirty="0"/>
                    </a:p>
                    <a:p>
                      <a:endParaRPr lang="en-GB" dirty="0"/>
                    </a:p>
                  </a:txBody>
                  <a:tcPr/>
                </a:tc>
                <a:tc>
                  <a:txBody>
                    <a:bodyPr/>
                    <a:lstStyle/>
                    <a:p>
                      <a:endParaRPr lang="en-GB" dirty="0"/>
                    </a:p>
                    <a:p>
                      <a:endParaRPr lang="en-GB" dirty="0"/>
                    </a:p>
                    <a:p>
                      <a:endParaRPr lang="en-GB" dirty="0"/>
                    </a:p>
                  </a:txBody>
                  <a:tcPr/>
                </a:tc>
                <a:tc>
                  <a:txBody>
                    <a:bodyPr/>
                    <a:lstStyle/>
                    <a:p>
                      <a:endParaRPr lang="en-GB" dirty="0"/>
                    </a:p>
                    <a:p>
                      <a:endParaRPr lang="en-GB" dirty="0"/>
                    </a:p>
                  </a:txBody>
                  <a:tcPr/>
                </a:tc>
                <a:tc>
                  <a:txBody>
                    <a:bodyPr/>
                    <a:lstStyle/>
                    <a:p>
                      <a:endParaRPr lang="en-GB" dirty="0"/>
                    </a:p>
                    <a:p>
                      <a:endParaRPr lang="en-GB" dirty="0"/>
                    </a:p>
                    <a:p>
                      <a:endParaRPr lang="en-GB" dirty="0"/>
                    </a:p>
                  </a:txBody>
                  <a:tcPr/>
                </a:tc>
                <a:extLst>
                  <a:ext uri="{0D108BD9-81ED-4DB2-BD59-A6C34878D82A}">
                    <a16:rowId xmlns:a16="http://schemas.microsoft.com/office/drawing/2014/main" val="1752860648"/>
                  </a:ext>
                </a:extLst>
              </a:tr>
            </a:tbl>
          </a:graphicData>
        </a:graphic>
      </p:graphicFrame>
    </p:spTree>
    <p:extLst>
      <p:ext uri="{BB962C8B-B14F-4D97-AF65-F5344CB8AC3E}">
        <p14:creationId xmlns:p14="http://schemas.microsoft.com/office/powerpoint/2010/main" val="129664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19682-68FD-6A4A-96CE-B59722ABFF92}"/>
              </a:ext>
            </a:extLst>
          </p:cNvPr>
          <p:cNvSpPr>
            <a:spLocks noGrp="1"/>
          </p:cNvSpPr>
          <p:nvPr>
            <p:ph type="title"/>
          </p:nvPr>
        </p:nvSpPr>
        <p:spPr/>
        <p:txBody>
          <a:bodyPr/>
          <a:lstStyle/>
          <a:p>
            <a:r>
              <a:rPr lang="en-GB" dirty="0"/>
              <a:t>Nation or Nationality?</a:t>
            </a:r>
          </a:p>
        </p:txBody>
      </p:sp>
      <p:sp>
        <p:nvSpPr>
          <p:cNvPr id="3" name="Content Placeholder 2">
            <a:extLst>
              <a:ext uri="{FF2B5EF4-FFF2-40B4-BE49-F238E27FC236}">
                <a16:creationId xmlns:a16="http://schemas.microsoft.com/office/drawing/2014/main" id="{E214AE72-95B0-6343-BE40-31D2A9F624B3}"/>
              </a:ext>
            </a:extLst>
          </p:cNvPr>
          <p:cNvSpPr>
            <a:spLocks noGrp="1"/>
          </p:cNvSpPr>
          <p:nvPr>
            <p:ph idx="1"/>
          </p:nvPr>
        </p:nvSpPr>
        <p:spPr/>
        <p:txBody>
          <a:bodyPr/>
          <a:lstStyle/>
          <a:p>
            <a:endParaRPr lang="en-GB" dirty="0"/>
          </a:p>
          <a:p>
            <a:endParaRPr lang="en-GB" dirty="0"/>
          </a:p>
          <a:p>
            <a:r>
              <a:rPr lang="en-GB" dirty="0">
                <a:hlinkClick r:id="rId2"/>
              </a:rPr>
              <a:t>https://padlet.com/transitiontales/x52pl7l6nckp5wq2</a:t>
            </a:r>
            <a:r>
              <a:rPr lang="en-GB" dirty="0"/>
              <a:t> </a:t>
            </a:r>
          </a:p>
        </p:txBody>
      </p:sp>
    </p:spTree>
    <p:extLst>
      <p:ext uri="{BB962C8B-B14F-4D97-AF65-F5344CB8AC3E}">
        <p14:creationId xmlns:p14="http://schemas.microsoft.com/office/powerpoint/2010/main" val="609213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9144</TotalTime>
  <Words>936</Words>
  <Application>Microsoft Macintosh PowerPoint</Application>
  <PresentationFormat>On-screen Show (4:3)</PresentationFormat>
  <Paragraphs>139</Paragraphs>
  <Slides>19</Slides>
  <Notes>4</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 English Language Support 2021 with Stephanie Bradley, Dip Ed., Dip TEFLA, MA  Academic Skills 3:  Summarising and Paraphrasing   </vt:lpstr>
      <vt:lpstr>Practice Pronunciation</vt:lpstr>
      <vt:lpstr>Practice Pronunciation</vt:lpstr>
      <vt:lpstr>Discourse Markers</vt:lpstr>
      <vt:lpstr>What can you remember?</vt:lpstr>
      <vt:lpstr>Review Comparisons</vt:lpstr>
      <vt:lpstr>Summarise This:</vt:lpstr>
      <vt:lpstr>What is different?</vt:lpstr>
      <vt:lpstr>Compare:</vt:lpstr>
      <vt:lpstr>Look at the citation. What is wrong? </vt:lpstr>
      <vt:lpstr>Summarise the following citation</vt:lpstr>
      <vt:lpstr>Useful phrases</vt:lpstr>
      <vt:lpstr>Compare your answer</vt:lpstr>
      <vt:lpstr>Practice Paraphrasing</vt:lpstr>
      <vt:lpstr>Play Kahoot!</vt:lpstr>
      <vt:lpstr>Compare your answers</vt:lpstr>
      <vt:lpstr>Nation or Nationality</vt:lpstr>
      <vt:lpstr>How many ways are there to make a nationality in English? </vt:lpstr>
      <vt:lpstr>Nation or Nationality?</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Bradley, Stephanie</cp:lastModifiedBy>
  <cp:revision>109</cp:revision>
  <dcterms:created xsi:type="dcterms:W3CDTF">2015-04-14T15:21:28Z</dcterms:created>
  <dcterms:modified xsi:type="dcterms:W3CDTF">2021-03-29T16:29:56Z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