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74" r:id="rId2"/>
    <p:sldId id="275" r:id="rId3"/>
    <p:sldId id="258" r:id="rId4"/>
    <p:sldId id="262" r:id="rId5"/>
    <p:sldId id="259" r:id="rId6"/>
    <p:sldId id="256" r:id="rId7"/>
    <p:sldId id="260" r:id="rId8"/>
    <p:sldId id="263" r:id="rId9"/>
    <p:sldId id="264" r:id="rId10"/>
    <p:sldId id="265" r:id="rId11"/>
    <p:sldId id="266" r:id="rId12"/>
    <p:sldId id="267" r:id="rId13"/>
    <p:sldId id="268" r:id="rId14"/>
    <p:sldId id="269" r:id="rId15"/>
    <p:sldId id="271" r:id="rId16"/>
    <p:sldId id="273" r:id="rId17"/>
    <p:sldId id="276" r:id="rId18"/>
    <p:sldId id="277" r:id="rId19"/>
    <p:sldId id="278" r:id="rId20"/>
    <p:sldId id="279" r:id="rId21"/>
    <p:sldId id="280" r:id="rId22"/>
    <p:sldId id="281" r:id="rId23"/>
    <p:sldId id="283" r:id="rId24"/>
    <p:sldId id="282" r:id="rId25"/>
    <p:sldId id="284" r:id="rId26"/>
    <p:sldId id="27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p:normalViewPr>
  <p:slideViewPr>
    <p:cSldViewPr snapToGrid="0">
      <p:cViewPr varScale="1">
        <p:scale>
          <a:sx n="112" d="100"/>
          <a:sy n="112" d="100"/>
        </p:scale>
        <p:origin x="616"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0030E-DC0D-4453-BDC2-667C8BC78F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18504A4-5224-4BFF-9B83-F48BCB6D55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0DC9A6-57A5-4159-978C-F9FA795910B7}"/>
              </a:ext>
            </a:extLst>
          </p:cNvPr>
          <p:cNvSpPr>
            <a:spLocks noGrp="1"/>
          </p:cNvSpPr>
          <p:nvPr>
            <p:ph type="dt" sz="half" idx="10"/>
          </p:nvPr>
        </p:nvSpPr>
        <p:spPr/>
        <p:txBody>
          <a:bodyPr/>
          <a:lstStyle/>
          <a:p>
            <a:fld id="{F1ED9680-6C07-449B-A13C-10CF14A1BB61}" type="datetimeFigureOut">
              <a:rPr lang="en-US" smtClean="0"/>
              <a:t>8/23/20</a:t>
            </a:fld>
            <a:endParaRPr lang="en-US"/>
          </a:p>
        </p:txBody>
      </p:sp>
      <p:sp>
        <p:nvSpPr>
          <p:cNvPr id="5" name="Footer Placeholder 4">
            <a:extLst>
              <a:ext uri="{FF2B5EF4-FFF2-40B4-BE49-F238E27FC236}">
                <a16:creationId xmlns:a16="http://schemas.microsoft.com/office/drawing/2014/main" id="{06EA2262-5688-453D-85F2-446EAD90EB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C68AF6-FFB6-4D68-AE18-731523918F23}"/>
              </a:ext>
            </a:extLst>
          </p:cNvPr>
          <p:cNvSpPr>
            <a:spLocks noGrp="1"/>
          </p:cNvSpPr>
          <p:nvPr>
            <p:ph type="sldNum" sz="quarter" idx="12"/>
          </p:nvPr>
        </p:nvSpPr>
        <p:spPr/>
        <p:txBody>
          <a:bodyPr/>
          <a:lstStyle/>
          <a:p>
            <a:fld id="{C4E37394-73A7-4C91-A106-B49FC4956253}" type="slidenum">
              <a:rPr lang="en-US" smtClean="0"/>
              <a:t>‹#›</a:t>
            </a:fld>
            <a:endParaRPr lang="en-US"/>
          </a:p>
        </p:txBody>
      </p:sp>
    </p:spTree>
    <p:extLst>
      <p:ext uri="{BB962C8B-B14F-4D97-AF65-F5344CB8AC3E}">
        <p14:creationId xmlns:p14="http://schemas.microsoft.com/office/powerpoint/2010/main" val="3419989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FAE13-612A-46CF-A271-19B9D84395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A2EB3E-86CB-4CDD-8890-5D0E8E952B6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CA21E4-0F94-4DFE-A941-E3D832F8E758}"/>
              </a:ext>
            </a:extLst>
          </p:cNvPr>
          <p:cNvSpPr>
            <a:spLocks noGrp="1"/>
          </p:cNvSpPr>
          <p:nvPr>
            <p:ph type="dt" sz="half" idx="10"/>
          </p:nvPr>
        </p:nvSpPr>
        <p:spPr/>
        <p:txBody>
          <a:bodyPr/>
          <a:lstStyle/>
          <a:p>
            <a:fld id="{F1ED9680-6C07-449B-A13C-10CF14A1BB61}" type="datetimeFigureOut">
              <a:rPr lang="en-US" smtClean="0"/>
              <a:t>8/23/20</a:t>
            </a:fld>
            <a:endParaRPr lang="en-US"/>
          </a:p>
        </p:txBody>
      </p:sp>
      <p:sp>
        <p:nvSpPr>
          <p:cNvPr id="5" name="Footer Placeholder 4">
            <a:extLst>
              <a:ext uri="{FF2B5EF4-FFF2-40B4-BE49-F238E27FC236}">
                <a16:creationId xmlns:a16="http://schemas.microsoft.com/office/drawing/2014/main" id="{E27507D4-E72C-4AD9-9524-3D751D2BE5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F210F5-5DDD-4504-A779-81147A6CC7CF}"/>
              </a:ext>
            </a:extLst>
          </p:cNvPr>
          <p:cNvSpPr>
            <a:spLocks noGrp="1"/>
          </p:cNvSpPr>
          <p:nvPr>
            <p:ph type="sldNum" sz="quarter" idx="12"/>
          </p:nvPr>
        </p:nvSpPr>
        <p:spPr/>
        <p:txBody>
          <a:bodyPr/>
          <a:lstStyle/>
          <a:p>
            <a:fld id="{C4E37394-73A7-4C91-A106-B49FC4956253}" type="slidenum">
              <a:rPr lang="en-US" smtClean="0"/>
              <a:t>‹#›</a:t>
            </a:fld>
            <a:endParaRPr lang="en-US"/>
          </a:p>
        </p:txBody>
      </p:sp>
    </p:spTree>
    <p:extLst>
      <p:ext uri="{BB962C8B-B14F-4D97-AF65-F5344CB8AC3E}">
        <p14:creationId xmlns:p14="http://schemas.microsoft.com/office/powerpoint/2010/main" val="2148607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9A1D9-11BE-46D5-B5FB-290070E7BDB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9336CAC-3488-4221-ADDF-7876ECEF39E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0C31216-16B0-4E88-A181-1198BBF5103D}"/>
              </a:ext>
            </a:extLst>
          </p:cNvPr>
          <p:cNvSpPr>
            <a:spLocks noGrp="1"/>
          </p:cNvSpPr>
          <p:nvPr>
            <p:ph type="dt" sz="half" idx="10"/>
          </p:nvPr>
        </p:nvSpPr>
        <p:spPr/>
        <p:txBody>
          <a:bodyPr/>
          <a:lstStyle/>
          <a:p>
            <a:fld id="{F1ED9680-6C07-449B-A13C-10CF14A1BB61}" type="datetimeFigureOut">
              <a:rPr lang="en-US" smtClean="0"/>
              <a:t>8/23/20</a:t>
            </a:fld>
            <a:endParaRPr lang="en-US"/>
          </a:p>
        </p:txBody>
      </p:sp>
      <p:sp>
        <p:nvSpPr>
          <p:cNvPr id="5" name="Footer Placeholder 4">
            <a:extLst>
              <a:ext uri="{FF2B5EF4-FFF2-40B4-BE49-F238E27FC236}">
                <a16:creationId xmlns:a16="http://schemas.microsoft.com/office/drawing/2014/main" id="{83C67BEA-28CA-45DD-B542-03258786ED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9BEF9A-9DC3-4B89-8464-ACFFA2A69BB4}"/>
              </a:ext>
            </a:extLst>
          </p:cNvPr>
          <p:cNvSpPr>
            <a:spLocks noGrp="1"/>
          </p:cNvSpPr>
          <p:nvPr>
            <p:ph type="sldNum" sz="quarter" idx="12"/>
          </p:nvPr>
        </p:nvSpPr>
        <p:spPr/>
        <p:txBody>
          <a:bodyPr/>
          <a:lstStyle/>
          <a:p>
            <a:fld id="{C4E37394-73A7-4C91-A106-B49FC4956253}" type="slidenum">
              <a:rPr lang="en-US" smtClean="0"/>
              <a:t>‹#›</a:t>
            </a:fld>
            <a:endParaRPr lang="en-US"/>
          </a:p>
        </p:txBody>
      </p:sp>
    </p:spTree>
    <p:extLst>
      <p:ext uri="{BB962C8B-B14F-4D97-AF65-F5344CB8AC3E}">
        <p14:creationId xmlns:p14="http://schemas.microsoft.com/office/powerpoint/2010/main" val="1071448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4B816-6E3A-4F82-9DBF-45370B52A6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5E9133-E0CE-472A-898B-926211587F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CE95EF-1A9C-44E8-A22D-C26420708E4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4B0337E-C4C7-451A-8982-09E8D02F4640}"/>
              </a:ext>
            </a:extLst>
          </p:cNvPr>
          <p:cNvSpPr>
            <a:spLocks noGrp="1"/>
          </p:cNvSpPr>
          <p:nvPr>
            <p:ph type="dt" sz="half" idx="10"/>
          </p:nvPr>
        </p:nvSpPr>
        <p:spPr/>
        <p:txBody>
          <a:bodyPr/>
          <a:lstStyle/>
          <a:p>
            <a:fld id="{F1ED9680-6C07-449B-A13C-10CF14A1BB61}" type="datetimeFigureOut">
              <a:rPr lang="en-US" smtClean="0"/>
              <a:t>8/23/20</a:t>
            </a:fld>
            <a:endParaRPr lang="en-US"/>
          </a:p>
        </p:txBody>
      </p:sp>
      <p:sp>
        <p:nvSpPr>
          <p:cNvPr id="6" name="Footer Placeholder 5">
            <a:extLst>
              <a:ext uri="{FF2B5EF4-FFF2-40B4-BE49-F238E27FC236}">
                <a16:creationId xmlns:a16="http://schemas.microsoft.com/office/drawing/2014/main" id="{3071F4A0-F47D-4F45-B41D-7720F51207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3F342C0-84F7-4ED9-A049-A2086C98138C}"/>
              </a:ext>
            </a:extLst>
          </p:cNvPr>
          <p:cNvSpPr>
            <a:spLocks noGrp="1"/>
          </p:cNvSpPr>
          <p:nvPr>
            <p:ph type="sldNum" sz="quarter" idx="12"/>
          </p:nvPr>
        </p:nvSpPr>
        <p:spPr/>
        <p:txBody>
          <a:bodyPr/>
          <a:lstStyle/>
          <a:p>
            <a:fld id="{C4E37394-73A7-4C91-A106-B49FC4956253}" type="slidenum">
              <a:rPr lang="en-US" smtClean="0"/>
              <a:t>‹#›</a:t>
            </a:fld>
            <a:endParaRPr lang="en-US"/>
          </a:p>
        </p:txBody>
      </p:sp>
    </p:spTree>
    <p:extLst>
      <p:ext uri="{BB962C8B-B14F-4D97-AF65-F5344CB8AC3E}">
        <p14:creationId xmlns:p14="http://schemas.microsoft.com/office/powerpoint/2010/main" val="2470817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B826B-A29E-42F8-87C1-8D97BF40DC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12313D-38FB-42AF-876D-BF3C332F94E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5B2E082-EEFE-4E53-A282-51ACBD972BF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AB83BC9-C479-4848-948D-0F3EF41B42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131722-FA00-431D-A2B9-474F3D10E1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73C3C0D-588F-4CB1-93E3-74E0C9F80713}"/>
              </a:ext>
            </a:extLst>
          </p:cNvPr>
          <p:cNvSpPr>
            <a:spLocks noGrp="1"/>
          </p:cNvSpPr>
          <p:nvPr>
            <p:ph type="dt" sz="half" idx="10"/>
          </p:nvPr>
        </p:nvSpPr>
        <p:spPr/>
        <p:txBody>
          <a:bodyPr/>
          <a:lstStyle/>
          <a:p>
            <a:fld id="{F1ED9680-6C07-449B-A13C-10CF14A1BB61}" type="datetimeFigureOut">
              <a:rPr lang="en-US" smtClean="0"/>
              <a:t>8/23/20</a:t>
            </a:fld>
            <a:endParaRPr lang="en-US"/>
          </a:p>
        </p:txBody>
      </p:sp>
      <p:sp>
        <p:nvSpPr>
          <p:cNvPr id="8" name="Footer Placeholder 7">
            <a:extLst>
              <a:ext uri="{FF2B5EF4-FFF2-40B4-BE49-F238E27FC236}">
                <a16:creationId xmlns:a16="http://schemas.microsoft.com/office/drawing/2014/main" id="{72AEBA13-3C4C-4536-AE92-A28521E029F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3B9EB78-7ACD-4BEF-923A-CA94BD6DD137}"/>
              </a:ext>
            </a:extLst>
          </p:cNvPr>
          <p:cNvSpPr>
            <a:spLocks noGrp="1"/>
          </p:cNvSpPr>
          <p:nvPr>
            <p:ph type="sldNum" sz="quarter" idx="12"/>
          </p:nvPr>
        </p:nvSpPr>
        <p:spPr/>
        <p:txBody>
          <a:bodyPr/>
          <a:lstStyle/>
          <a:p>
            <a:fld id="{C4E37394-73A7-4C91-A106-B49FC4956253}" type="slidenum">
              <a:rPr lang="en-US" smtClean="0"/>
              <a:t>‹#›</a:t>
            </a:fld>
            <a:endParaRPr lang="en-US"/>
          </a:p>
        </p:txBody>
      </p:sp>
    </p:spTree>
    <p:extLst>
      <p:ext uri="{BB962C8B-B14F-4D97-AF65-F5344CB8AC3E}">
        <p14:creationId xmlns:p14="http://schemas.microsoft.com/office/powerpoint/2010/main" val="3391880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65F4B-1261-418F-9993-75100A890D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347BFF-9266-40E3-A7B5-DFC91AD6F280}"/>
              </a:ext>
            </a:extLst>
          </p:cNvPr>
          <p:cNvSpPr>
            <a:spLocks noGrp="1"/>
          </p:cNvSpPr>
          <p:nvPr>
            <p:ph type="dt" sz="half" idx="10"/>
          </p:nvPr>
        </p:nvSpPr>
        <p:spPr/>
        <p:txBody>
          <a:bodyPr/>
          <a:lstStyle/>
          <a:p>
            <a:fld id="{F1ED9680-6C07-449B-A13C-10CF14A1BB61}" type="datetimeFigureOut">
              <a:rPr lang="en-US" smtClean="0"/>
              <a:t>8/23/20</a:t>
            </a:fld>
            <a:endParaRPr lang="en-US"/>
          </a:p>
        </p:txBody>
      </p:sp>
      <p:sp>
        <p:nvSpPr>
          <p:cNvPr id="4" name="Footer Placeholder 3">
            <a:extLst>
              <a:ext uri="{FF2B5EF4-FFF2-40B4-BE49-F238E27FC236}">
                <a16:creationId xmlns:a16="http://schemas.microsoft.com/office/drawing/2014/main" id="{6B4A1F29-3D5A-46A1-9138-3CC1AA3511D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1AA706-59FA-407F-AE99-4DA21E8C190A}"/>
              </a:ext>
            </a:extLst>
          </p:cNvPr>
          <p:cNvSpPr>
            <a:spLocks noGrp="1"/>
          </p:cNvSpPr>
          <p:nvPr>
            <p:ph type="sldNum" sz="quarter" idx="12"/>
          </p:nvPr>
        </p:nvSpPr>
        <p:spPr/>
        <p:txBody>
          <a:bodyPr/>
          <a:lstStyle/>
          <a:p>
            <a:fld id="{C4E37394-73A7-4C91-A106-B49FC4956253}" type="slidenum">
              <a:rPr lang="en-US" smtClean="0"/>
              <a:t>‹#›</a:t>
            </a:fld>
            <a:endParaRPr lang="en-US"/>
          </a:p>
        </p:txBody>
      </p:sp>
    </p:spTree>
    <p:extLst>
      <p:ext uri="{BB962C8B-B14F-4D97-AF65-F5344CB8AC3E}">
        <p14:creationId xmlns:p14="http://schemas.microsoft.com/office/powerpoint/2010/main" val="2167660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303377-CD98-4130-B0F6-DD4A3C20F483}"/>
              </a:ext>
            </a:extLst>
          </p:cNvPr>
          <p:cNvSpPr>
            <a:spLocks noGrp="1"/>
          </p:cNvSpPr>
          <p:nvPr>
            <p:ph type="dt" sz="half" idx="10"/>
          </p:nvPr>
        </p:nvSpPr>
        <p:spPr/>
        <p:txBody>
          <a:bodyPr/>
          <a:lstStyle/>
          <a:p>
            <a:fld id="{F1ED9680-6C07-449B-A13C-10CF14A1BB61}" type="datetimeFigureOut">
              <a:rPr lang="en-US" smtClean="0"/>
              <a:t>8/23/20</a:t>
            </a:fld>
            <a:endParaRPr lang="en-US"/>
          </a:p>
        </p:txBody>
      </p:sp>
      <p:sp>
        <p:nvSpPr>
          <p:cNvPr id="3" name="Footer Placeholder 2">
            <a:extLst>
              <a:ext uri="{FF2B5EF4-FFF2-40B4-BE49-F238E27FC236}">
                <a16:creationId xmlns:a16="http://schemas.microsoft.com/office/drawing/2014/main" id="{B3A4999C-F9B6-4959-993A-53DDBBDEA1C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DB89B37-0213-4E3C-8E14-5C54F13FBCE7}"/>
              </a:ext>
            </a:extLst>
          </p:cNvPr>
          <p:cNvSpPr>
            <a:spLocks noGrp="1"/>
          </p:cNvSpPr>
          <p:nvPr>
            <p:ph type="sldNum" sz="quarter" idx="12"/>
          </p:nvPr>
        </p:nvSpPr>
        <p:spPr/>
        <p:txBody>
          <a:bodyPr/>
          <a:lstStyle/>
          <a:p>
            <a:fld id="{C4E37394-73A7-4C91-A106-B49FC4956253}" type="slidenum">
              <a:rPr lang="en-US" smtClean="0"/>
              <a:t>‹#›</a:t>
            </a:fld>
            <a:endParaRPr lang="en-US"/>
          </a:p>
        </p:txBody>
      </p:sp>
    </p:spTree>
    <p:extLst>
      <p:ext uri="{BB962C8B-B14F-4D97-AF65-F5344CB8AC3E}">
        <p14:creationId xmlns:p14="http://schemas.microsoft.com/office/powerpoint/2010/main" val="2640257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706E3-23CF-45DE-AD11-5EC8022AD5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214B1D-1D7C-48E0-8846-2B21F2BD9C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426450A-3E16-4FAC-B42A-B592CE8658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08FCC6-4798-4D5B-9ADD-240D8BD166FE}"/>
              </a:ext>
            </a:extLst>
          </p:cNvPr>
          <p:cNvSpPr>
            <a:spLocks noGrp="1"/>
          </p:cNvSpPr>
          <p:nvPr>
            <p:ph type="dt" sz="half" idx="10"/>
          </p:nvPr>
        </p:nvSpPr>
        <p:spPr/>
        <p:txBody>
          <a:bodyPr/>
          <a:lstStyle/>
          <a:p>
            <a:fld id="{F1ED9680-6C07-449B-A13C-10CF14A1BB61}" type="datetimeFigureOut">
              <a:rPr lang="en-US" smtClean="0"/>
              <a:t>8/23/20</a:t>
            </a:fld>
            <a:endParaRPr lang="en-US"/>
          </a:p>
        </p:txBody>
      </p:sp>
      <p:sp>
        <p:nvSpPr>
          <p:cNvPr id="6" name="Footer Placeholder 5">
            <a:extLst>
              <a:ext uri="{FF2B5EF4-FFF2-40B4-BE49-F238E27FC236}">
                <a16:creationId xmlns:a16="http://schemas.microsoft.com/office/drawing/2014/main" id="{C9EE8A2B-C776-4361-A3E4-4D31D51CCB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9A8F956-AE1F-4A78-82E6-EF05BC965502}"/>
              </a:ext>
            </a:extLst>
          </p:cNvPr>
          <p:cNvSpPr>
            <a:spLocks noGrp="1"/>
          </p:cNvSpPr>
          <p:nvPr>
            <p:ph type="sldNum" sz="quarter" idx="12"/>
          </p:nvPr>
        </p:nvSpPr>
        <p:spPr/>
        <p:txBody>
          <a:bodyPr/>
          <a:lstStyle/>
          <a:p>
            <a:fld id="{C4E37394-73A7-4C91-A106-B49FC4956253}" type="slidenum">
              <a:rPr lang="en-US" smtClean="0"/>
              <a:t>‹#›</a:t>
            </a:fld>
            <a:endParaRPr lang="en-US"/>
          </a:p>
        </p:txBody>
      </p:sp>
    </p:spTree>
    <p:extLst>
      <p:ext uri="{BB962C8B-B14F-4D97-AF65-F5344CB8AC3E}">
        <p14:creationId xmlns:p14="http://schemas.microsoft.com/office/powerpoint/2010/main" val="3874916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C2C93-BB87-4F22-8E72-B69ABE1D9F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0AC6C28-06CA-4BB2-B3B7-F9B163A2BA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17212D-96B0-4ABB-92F4-E3F0079D84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A57CBA-1BFC-4E68-98E3-D785D802D56B}"/>
              </a:ext>
            </a:extLst>
          </p:cNvPr>
          <p:cNvSpPr>
            <a:spLocks noGrp="1"/>
          </p:cNvSpPr>
          <p:nvPr>
            <p:ph type="dt" sz="half" idx="10"/>
          </p:nvPr>
        </p:nvSpPr>
        <p:spPr/>
        <p:txBody>
          <a:bodyPr/>
          <a:lstStyle/>
          <a:p>
            <a:fld id="{F1ED9680-6C07-449B-A13C-10CF14A1BB61}" type="datetimeFigureOut">
              <a:rPr lang="en-US" smtClean="0"/>
              <a:t>8/23/20</a:t>
            </a:fld>
            <a:endParaRPr lang="en-US"/>
          </a:p>
        </p:txBody>
      </p:sp>
      <p:sp>
        <p:nvSpPr>
          <p:cNvPr id="6" name="Footer Placeholder 5">
            <a:extLst>
              <a:ext uri="{FF2B5EF4-FFF2-40B4-BE49-F238E27FC236}">
                <a16:creationId xmlns:a16="http://schemas.microsoft.com/office/drawing/2014/main" id="{EE0178DF-9794-40E0-B499-6028448A88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9C48F1-E162-4431-90A3-EBDAFCC92A0E}"/>
              </a:ext>
            </a:extLst>
          </p:cNvPr>
          <p:cNvSpPr>
            <a:spLocks noGrp="1"/>
          </p:cNvSpPr>
          <p:nvPr>
            <p:ph type="sldNum" sz="quarter" idx="12"/>
          </p:nvPr>
        </p:nvSpPr>
        <p:spPr/>
        <p:txBody>
          <a:bodyPr/>
          <a:lstStyle/>
          <a:p>
            <a:fld id="{C4E37394-73A7-4C91-A106-B49FC4956253}" type="slidenum">
              <a:rPr lang="en-US" smtClean="0"/>
              <a:t>‹#›</a:t>
            </a:fld>
            <a:endParaRPr lang="en-US"/>
          </a:p>
        </p:txBody>
      </p:sp>
    </p:spTree>
    <p:extLst>
      <p:ext uri="{BB962C8B-B14F-4D97-AF65-F5344CB8AC3E}">
        <p14:creationId xmlns:p14="http://schemas.microsoft.com/office/powerpoint/2010/main" val="2671796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9936F-394A-4036-9A3B-5BEDE783376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5F932D-23DC-4156-A8E7-F4EF23BDE3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EEB5F8-08B8-4DC6-A8D6-CF6387A1FB24}"/>
              </a:ext>
            </a:extLst>
          </p:cNvPr>
          <p:cNvSpPr>
            <a:spLocks noGrp="1"/>
          </p:cNvSpPr>
          <p:nvPr>
            <p:ph type="dt" sz="half" idx="10"/>
          </p:nvPr>
        </p:nvSpPr>
        <p:spPr/>
        <p:txBody>
          <a:bodyPr/>
          <a:lstStyle/>
          <a:p>
            <a:fld id="{F1ED9680-6C07-449B-A13C-10CF14A1BB61}" type="datetimeFigureOut">
              <a:rPr lang="en-US" smtClean="0"/>
              <a:t>8/23/20</a:t>
            </a:fld>
            <a:endParaRPr lang="en-US"/>
          </a:p>
        </p:txBody>
      </p:sp>
      <p:sp>
        <p:nvSpPr>
          <p:cNvPr id="5" name="Footer Placeholder 4">
            <a:extLst>
              <a:ext uri="{FF2B5EF4-FFF2-40B4-BE49-F238E27FC236}">
                <a16:creationId xmlns:a16="http://schemas.microsoft.com/office/drawing/2014/main" id="{C07DF3C1-5723-4269-A975-D0C860A94A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CEC2A0-3DA8-49BD-9863-77A2143F3B93}"/>
              </a:ext>
            </a:extLst>
          </p:cNvPr>
          <p:cNvSpPr>
            <a:spLocks noGrp="1"/>
          </p:cNvSpPr>
          <p:nvPr>
            <p:ph type="sldNum" sz="quarter" idx="12"/>
          </p:nvPr>
        </p:nvSpPr>
        <p:spPr/>
        <p:txBody>
          <a:bodyPr/>
          <a:lstStyle/>
          <a:p>
            <a:fld id="{C4E37394-73A7-4C91-A106-B49FC4956253}" type="slidenum">
              <a:rPr lang="en-US" smtClean="0"/>
              <a:t>‹#›</a:t>
            </a:fld>
            <a:endParaRPr lang="en-US"/>
          </a:p>
        </p:txBody>
      </p:sp>
    </p:spTree>
    <p:extLst>
      <p:ext uri="{BB962C8B-B14F-4D97-AF65-F5344CB8AC3E}">
        <p14:creationId xmlns:p14="http://schemas.microsoft.com/office/powerpoint/2010/main" val="697633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A195EE-F7E5-43E4-B3DB-FBA5C655E4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E39C5B-A54D-4DB7-8B57-A77D04FD4BD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9C1363-65B1-4A9C-A90C-72E4F3B5D9AE}"/>
              </a:ext>
            </a:extLst>
          </p:cNvPr>
          <p:cNvSpPr>
            <a:spLocks noGrp="1"/>
          </p:cNvSpPr>
          <p:nvPr>
            <p:ph type="dt" sz="half" idx="10"/>
          </p:nvPr>
        </p:nvSpPr>
        <p:spPr/>
        <p:txBody>
          <a:bodyPr/>
          <a:lstStyle/>
          <a:p>
            <a:fld id="{F1ED9680-6C07-449B-A13C-10CF14A1BB61}" type="datetimeFigureOut">
              <a:rPr lang="en-US" smtClean="0"/>
              <a:t>8/23/20</a:t>
            </a:fld>
            <a:endParaRPr lang="en-US"/>
          </a:p>
        </p:txBody>
      </p:sp>
      <p:sp>
        <p:nvSpPr>
          <p:cNvPr id="5" name="Footer Placeholder 4">
            <a:extLst>
              <a:ext uri="{FF2B5EF4-FFF2-40B4-BE49-F238E27FC236}">
                <a16:creationId xmlns:a16="http://schemas.microsoft.com/office/drawing/2014/main" id="{27B13CDB-48D0-43F4-BDF7-F94F9C3CDB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2A67C7-B09F-438D-B982-0D93C50F8594}"/>
              </a:ext>
            </a:extLst>
          </p:cNvPr>
          <p:cNvSpPr>
            <a:spLocks noGrp="1"/>
          </p:cNvSpPr>
          <p:nvPr>
            <p:ph type="sldNum" sz="quarter" idx="12"/>
          </p:nvPr>
        </p:nvSpPr>
        <p:spPr/>
        <p:txBody>
          <a:bodyPr/>
          <a:lstStyle/>
          <a:p>
            <a:fld id="{C4E37394-73A7-4C91-A106-B49FC4956253}" type="slidenum">
              <a:rPr lang="en-US" smtClean="0"/>
              <a:t>‹#›</a:t>
            </a:fld>
            <a:endParaRPr lang="en-US"/>
          </a:p>
        </p:txBody>
      </p:sp>
    </p:spTree>
    <p:extLst>
      <p:ext uri="{BB962C8B-B14F-4D97-AF65-F5344CB8AC3E}">
        <p14:creationId xmlns:p14="http://schemas.microsoft.com/office/powerpoint/2010/main" val="1904529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1E76E-BCD0-4A38-8C28-BC9021B25C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F81E94-20E9-4C29-8E4B-B907EAA294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854003-48DA-4A0B-9106-9AA000F0B5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ED9680-6C07-449B-A13C-10CF14A1BB61}" type="datetimeFigureOut">
              <a:rPr lang="en-US" smtClean="0"/>
              <a:t>8/23/20</a:t>
            </a:fld>
            <a:endParaRPr lang="en-US"/>
          </a:p>
        </p:txBody>
      </p:sp>
      <p:sp>
        <p:nvSpPr>
          <p:cNvPr id="5" name="Footer Placeholder 4">
            <a:extLst>
              <a:ext uri="{FF2B5EF4-FFF2-40B4-BE49-F238E27FC236}">
                <a16:creationId xmlns:a16="http://schemas.microsoft.com/office/drawing/2014/main" id="{9131A40D-B38B-4F88-91E0-B67CFBAEB4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7F60AC9-AF0C-4AAC-B316-5FDA0CB336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E37394-73A7-4C91-A106-B49FC4956253}" type="slidenum">
              <a:rPr lang="en-US" smtClean="0"/>
              <a:t>‹#›</a:t>
            </a:fld>
            <a:endParaRPr lang="en-US"/>
          </a:p>
        </p:txBody>
      </p:sp>
    </p:spTree>
    <p:extLst>
      <p:ext uri="{BB962C8B-B14F-4D97-AF65-F5344CB8AC3E}">
        <p14:creationId xmlns:p14="http://schemas.microsoft.com/office/powerpoint/2010/main" val="304728715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2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mindtools.com/pages/article/newLDR_83.htm#:~:text=Belbin%20identified%20nine%20team%20roles%20and%20he%20categorized,weaknesses%20that%20tend%20to%20accompany%20each%20team%20role" TargetMode="External"/><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hyperlink" Target="http://www.kilmanndiagnostics.com/overview-thomas-kilmann-conflict-mode-instrument-tk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1398B51-F704-4C34-A9A4-1FEBE26B3A63}"/>
              </a:ext>
            </a:extLst>
          </p:cNvPr>
          <p:cNvSpPr>
            <a:spLocks noGrp="1"/>
          </p:cNvSpPr>
          <p:nvPr>
            <p:ph type="ctrTitle"/>
          </p:nvPr>
        </p:nvSpPr>
        <p:spPr>
          <a:xfrm>
            <a:off x="3269652" y="1126490"/>
            <a:ext cx="5679492" cy="1732670"/>
          </a:xfrm>
        </p:spPr>
        <p:txBody>
          <a:bodyPr>
            <a:normAutofit fontScale="90000"/>
          </a:bodyPr>
          <a:lstStyle/>
          <a:p>
            <a:r>
              <a:rPr lang="en-GB" sz="3600" dirty="0">
                <a:solidFill>
                  <a:srgbClr val="FFFFFF"/>
                </a:solidFill>
              </a:rPr>
              <a:t>Effective Team Working</a:t>
            </a:r>
            <a:br>
              <a:rPr lang="en-GB" sz="3600" dirty="0">
                <a:solidFill>
                  <a:srgbClr val="FFFFFF"/>
                </a:solidFill>
              </a:rPr>
            </a:br>
            <a:br>
              <a:rPr lang="en-GB" sz="3600" dirty="0">
                <a:solidFill>
                  <a:srgbClr val="FFFFFF"/>
                </a:solidFill>
              </a:rPr>
            </a:br>
            <a:r>
              <a:rPr lang="en-GB" sz="3600" dirty="0">
                <a:solidFill>
                  <a:srgbClr val="FFFFFF"/>
                </a:solidFill>
              </a:rPr>
              <a:t>BMSW4002 – Afzal </a:t>
            </a:r>
            <a:r>
              <a:rPr lang="en-GB" sz="3600" dirty="0" err="1">
                <a:solidFill>
                  <a:srgbClr val="FFFFFF"/>
                </a:solidFill>
              </a:rPr>
              <a:t>Munna</a:t>
            </a:r>
            <a:br>
              <a:rPr lang="en-GB" sz="3600" dirty="0">
                <a:solidFill>
                  <a:srgbClr val="FFFFFF"/>
                </a:solidFill>
              </a:rPr>
            </a:br>
            <a:r>
              <a:rPr lang="en-GB" sz="3600" dirty="0">
                <a:solidFill>
                  <a:srgbClr val="FFFFFF"/>
                </a:solidFill>
              </a:rPr>
              <a:t> </a:t>
            </a:r>
          </a:p>
        </p:txBody>
      </p:sp>
      <p:sp>
        <p:nvSpPr>
          <p:cNvPr id="3" name="Subtitle 2">
            <a:extLst>
              <a:ext uri="{FF2B5EF4-FFF2-40B4-BE49-F238E27FC236}">
                <a16:creationId xmlns:a16="http://schemas.microsoft.com/office/drawing/2014/main" id="{3F44D2FB-3399-4B6D-86C4-09684DEFC912}"/>
              </a:ext>
            </a:extLst>
          </p:cNvPr>
          <p:cNvSpPr>
            <a:spLocks noGrp="1"/>
          </p:cNvSpPr>
          <p:nvPr>
            <p:ph type="subTitle" idx="1"/>
          </p:nvPr>
        </p:nvSpPr>
        <p:spPr>
          <a:xfrm>
            <a:off x="3045368" y="2944603"/>
            <a:ext cx="6105194" cy="2866650"/>
          </a:xfrm>
        </p:spPr>
        <p:txBody>
          <a:bodyPr>
            <a:normAutofit lnSpcReduction="10000"/>
          </a:bodyPr>
          <a:lstStyle/>
          <a:p>
            <a:r>
              <a:rPr lang="en-GB" sz="2800" dirty="0">
                <a:solidFill>
                  <a:srgbClr val="FFFFFF"/>
                </a:solidFill>
              </a:rPr>
              <a:t>Presenting By:</a:t>
            </a:r>
          </a:p>
          <a:p>
            <a:r>
              <a:rPr lang="en-GB" sz="2800" dirty="0">
                <a:solidFill>
                  <a:srgbClr val="FFFFFF"/>
                </a:solidFill>
              </a:rPr>
              <a:t>1.Catia Araujo                1916673</a:t>
            </a:r>
          </a:p>
          <a:p>
            <a:r>
              <a:rPr lang="en-GB" sz="2800" dirty="0">
                <a:solidFill>
                  <a:srgbClr val="FFFFFF"/>
                </a:solidFill>
              </a:rPr>
              <a:t>2.Dimitrina Ivanova      1916156     </a:t>
            </a:r>
          </a:p>
          <a:p>
            <a:r>
              <a:rPr lang="en-GB" sz="2800" dirty="0">
                <a:solidFill>
                  <a:srgbClr val="FFFFFF"/>
                </a:solidFill>
              </a:rPr>
              <a:t>3.Nadine El </a:t>
            </a:r>
            <a:r>
              <a:rPr lang="en-GB" sz="2800" dirty="0" err="1">
                <a:solidFill>
                  <a:srgbClr val="FFFFFF"/>
                </a:solidFill>
              </a:rPr>
              <a:t>Bakhour</a:t>
            </a:r>
            <a:r>
              <a:rPr lang="en-GB" sz="2800" dirty="0">
                <a:solidFill>
                  <a:srgbClr val="FFFFFF"/>
                </a:solidFill>
              </a:rPr>
              <a:t>     1916671</a:t>
            </a:r>
          </a:p>
          <a:p>
            <a:r>
              <a:rPr lang="en-GB" sz="2800" dirty="0">
                <a:solidFill>
                  <a:srgbClr val="FFFFFF"/>
                </a:solidFill>
              </a:rPr>
              <a:t>4.Dimitrina Ivanova      1916156  </a:t>
            </a:r>
          </a:p>
          <a:p>
            <a:r>
              <a:rPr lang="en-GB" sz="2800" dirty="0">
                <a:solidFill>
                  <a:srgbClr val="FFFFFF"/>
                </a:solidFill>
              </a:rPr>
              <a:t>5.Catia Araujo                1916673     </a:t>
            </a:r>
          </a:p>
          <a:p>
            <a:endParaRPr lang="en-GB" sz="600" dirty="0">
              <a:solidFill>
                <a:srgbClr val="FFFFFF"/>
              </a:solidFill>
            </a:endParaRPr>
          </a:p>
        </p:txBody>
      </p:sp>
      <p:pic>
        <p:nvPicPr>
          <p:cNvPr id="4" name="Picture 3">
            <a:extLst>
              <a:ext uri="{FF2B5EF4-FFF2-40B4-BE49-F238E27FC236}">
                <a16:creationId xmlns:a16="http://schemas.microsoft.com/office/drawing/2014/main" id="{D4B81505-A90B-421E-AFF8-FA2B2A4D4E3B}"/>
              </a:ext>
            </a:extLst>
          </p:cNvPr>
          <p:cNvPicPr/>
          <p:nvPr/>
        </p:nvPicPr>
        <p:blipFill>
          <a:blip r:embed="rId3"/>
          <a:stretch>
            <a:fillRect/>
          </a:stretch>
        </p:blipFill>
        <p:spPr>
          <a:xfrm>
            <a:off x="0" y="0"/>
            <a:ext cx="2408455" cy="1126490"/>
          </a:xfrm>
          <a:prstGeom prst="rect">
            <a:avLst/>
          </a:prstGeom>
        </p:spPr>
      </p:pic>
      <p:pic>
        <p:nvPicPr>
          <p:cNvPr id="5" name="Picture 4" descr="A picture containing drawing, food&#10;&#10;Description automatically generated">
            <a:extLst>
              <a:ext uri="{FF2B5EF4-FFF2-40B4-BE49-F238E27FC236}">
                <a16:creationId xmlns:a16="http://schemas.microsoft.com/office/drawing/2014/main" id="{B4814A77-1D65-4C40-864F-95D3AC8FDB9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4503" y="2859160"/>
            <a:ext cx="3296135" cy="3226085"/>
          </a:xfrm>
          <a:prstGeom prst="rect">
            <a:avLst/>
          </a:prstGeom>
        </p:spPr>
      </p:pic>
    </p:spTree>
    <p:extLst>
      <p:ext uri="{BB962C8B-B14F-4D97-AF65-F5344CB8AC3E}">
        <p14:creationId xmlns:p14="http://schemas.microsoft.com/office/powerpoint/2010/main" val="1880344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2F6687-9050-48D7-B85E-D4FA9CEE294F}"/>
              </a:ext>
            </a:extLst>
          </p:cNvPr>
          <p:cNvSpPr>
            <a:spLocks noGrp="1"/>
          </p:cNvSpPr>
          <p:nvPr>
            <p:ph type="title"/>
          </p:nvPr>
        </p:nvSpPr>
        <p:spPr>
          <a:xfrm>
            <a:off x="686834" y="1153572"/>
            <a:ext cx="3200400" cy="4461163"/>
          </a:xfrm>
        </p:spPr>
        <p:txBody>
          <a:bodyPr>
            <a:normAutofit/>
          </a:bodyPr>
          <a:lstStyle/>
          <a:p>
            <a:r>
              <a:rPr lang="en-GB" sz="3700" b="1">
                <a:solidFill>
                  <a:srgbClr val="FFFFFF"/>
                </a:solidFill>
                <a:latin typeface="Century Gothic" panose="020B0502020202020204" pitchFamily="34" charset="0"/>
              </a:rPr>
              <a:t>Introduction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00D7E9C-4688-4494-88AE-59BF6E409CC8}"/>
              </a:ext>
            </a:extLst>
          </p:cNvPr>
          <p:cNvSpPr>
            <a:spLocks noGrp="1"/>
          </p:cNvSpPr>
          <p:nvPr>
            <p:ph idx="1"/>
          </p:nvPr>
        </p:nvSpPr>
        <p:spPr>
          <a:xfrm>
            <a:off x="4447308" y="591344"/>
            <a:ext cx="6906491" cy="5585619"/>
          </a:xfrm>
        </p:spPr>
        <p:txBody>
          <a:bodyPr anchor="ctr">
            <a:normAutofit/>
          </a:bodyPr>
          <a:lstStyle/>
          <a:p>
            <a:r>
              <a:rPr lang="en-GB" dirty="0">
                <a:latin typeface="Arial" panose="020B0604020202020204" pitchFamily="34" charset="0"/>
                <a:cs typeface="Arial" panose="020B0604020202020204" pitchFamily="34" charset="0"/>
              </a:rPr>
              <a:t>We are a ‘</a:t>
            </a:r>
            <a:r>
              <a:rPr lang="en-GB" b="1" i="1" dirty="0">
                <a:latin typeface="Arial" panose="020B0604020202020204" pitchFamily="34" charset="0"/>
                <a:cs typeface="Arial" panose="020B0604020202020204" pitchFamily="34" charset="0"/>
              </a:rPr>
              <a:t>Diverse Consultancy</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We offer consultancy to implement effective team working within any organization </a:t>
            </a:r>
          </a:p>
          <a:p>
            <a:r>
              <a:rPr lang="en-GB" dirty="0">
                <a:latin typeface="Arial" panose="020B0604020202020204" pitchFamily="34" charset="0"/>
                <a:cs typeface="Arial" panose="020B0604020202020204" pitchFamily="34" charset="0"/>
              </a:rPr>
              <a:t>This Presentation will offer consultation to company ‘</a:t>
            </a:r>
            <a:r>
              <a:rPr lang="en-GB" b="1" i="1" dirty="0">
                <a:latin typeface="Arial" panose="020B0604020202020204" pitchFamily="34" charset="0"/>
                <a:cs typeface="Arial" panose="020B0604020202020204" pitchFamily="34" charset="0"/>
              </a:rPr>
              <a:t>Inspire’</a:t>
            </a:r>
            <a:r>
              <a:rPr lang="en-GB" dirty="0">
                <a:latin typeface="Arial" panose="020B0604020202020204" pitchFamily="34" charset="0"/>
                <a:cs typeface="Arial" panose="020B0604020202020204" pitchFamily="34" charset="0"/>
              </a:rPr>
              <a:t> which is a start up Business</a:t>
            </a:r>
          </a:p>
          <a:p>
            <a:r>
              <a:rPr lang="en-GB" dirty="0">
                <a:latin typeface="Arial" panose="020B0604020202020204" pitchFamily="34" charset="0"/>
                <a:cs typeface="Arial" panose="020B0604020202020204" pitchFamily="34" charset="0"/>
              </a:rPr>
              <a:t>This presentation covers the ways of working in a team properly and effectively.</a:t>
            </a:r>
          </a:p>
        </p:txBody>
      </p:sp>
      <p:pic>
        <p:nvPicPr>
          <p:cNvPr id="6" name="Picture 5" descr="A picture containing drawing, food&#10;&#10;Description automatically generated">
            <a:extLst>
              <a:ext uri="{FF2B5EF4-FFF2-40B4-BE49-F238E27FC236}">
                <a16:creationId xmlns:a16="http://schemas.microsoft.com/office/drawing/2014/main" id="{F211E627-8C7E-4530-A867-CC827A67F9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81878" y="15240"/>
            <a:ext cx="1210121" cy="891991"/>
          </a:xfrm>
          <a:prstGeom prst="rect">
            <a:avLst/>
          </a:prstGeom>
        </p:spPr>
      </p:pic>
    </p:spTree>
    <p:extLst>
      <p:ext uri="{BB962C8B-B14F-4D97-AF65-F5344CB8AC3E}">
        <p14:creationId xmlns:p14="http://schemas.microsoft.com/office/powerpoint/2010/main" val="2477419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FCD477D-D15F-4F93-A078-C5E7D662AA1C}"/>
              </a:ext>
            </a:extLst>
          </p:cNvPr>
          <p:cNvSpPr>
            <a:spLocks noGrp="1"/>
          </p:cNvSpPr>
          <p:nvPr>
            <p:ph type="title"/>
          </p:nvPr>
        </p:nvSpPr>
        <p:spPr>
          <a:xfrm>
            <a:off x="5614876" y="180205"/>
            <a:ext cx="4977976" cy="1454051"/>
          </a:xfrm>
        </p:spPr>
        <p:txBody>
          <a:bodyPr>
            <a:normAutofit/>
          </a:bodyPr>
          <a:lstStyle/>
          <a:p>
            <a:r>
              <a:rPr lang="en-US" b="1" dirty="0">
                <a:solidFill>
                  <a:srgbClr val="000000"/>
                </a:solidFill>
                <a:effectLst>
                  <a:outerShdw blurRad="38100" dist="38100" dir="2700000" algn="tl">
                    <a:srgbClr val="000000">
                      <a:alpha val="43137"/>
                    </a:srgbClr>
                  </a:outerShdw>
                </a:effectLst>
                <a:latin typeface="Century Gothic" panose="020B0502020202020204" pitchFamily="34" charset="0"/>
                <a:cs typeface="Calibri Light" panose="020F0302020204030204" pitchFamily="34" charset="0"/>
              </a:rPr>
              <a:t>	What is team?</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49F298AD-06D7-4A60-8A10-F3111F53A140}"/>
              </a:ext>
            </a:extLst>
          </p:cNvPr>
          <p:cNvPicPr>
            <a:picLocks noChangeAspect="1"/>
          </p:cNvPicPr>
          <p:nvPr/>
        </p:nvPicPr>
        <p:blipFill rotWithShape="1">
          <a:blip r:embed="rId3">
            <a:alphaModFix/>
          </a:blip>
          <a:srcRect l="18922" r="14615" b="2"/>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6E244C89-718F-4A0E-A2C9-05D5F44647AC}"/>
              </a:ext>
            </a:extLst>
          </p:cNvPr>
          <p:cNvSpPr>
            <a:spLocks noGrp="1"/>
          </p:cNvSpPr>
          <p:nvPr>
            <p:ph idx="1"/>
          </p:nvPr>
        </p:nvSpPr>
        <p:spPr>
          <a:xfrm>
            <a:off x="5347855" y="1274164"/>
            <a:ext cx="6539345" cy="4786807"/>
          </a:xfrm>
        </p:spPr>
        <p:txBody>
          <a:bodyPr anchor="ctr">
            <a:normAutofit/>
          </a:bodyPr>
          <a:lstStyle/>
          <a:p>
            <a:pPr algn="just">
              <a:buFont typeface="Wingdings" panose="05000000000000000000" pitchFamily="2" charset="2"/>
              <a:buChar char="§"/>
            </a:pPr>
            <a:r>
              <a:rPr lang="en-US" sz="2400" dirty="0">
                <a:solidFill>
                  <a:srgbClr val="000000"/>
                </a:solidFill>
                <a:latin typeface="Arial" panose="020B0604020202020204" pitchFamily="34" charset="0"/>
                <a:cs typeface="Arial" panose="020B0604020202020204" pitchFamily="34" charset="0"/>
              </a:rPr>
              <a:t>According to Kozlowski and Bell (2003)</a:t>
            </a:r>
            <a:r>
              <a:rPr lang="en-GB" sz="2400" dirty="0">
                <a:solidFill>
                  <a:srgbClr val="000000"/>
                </a:solidFill>
                <a:latin typeface="Arial" panose="020B0604020202020204" pitchFamily="34" charset="0"/>
                <a:cs typeface="Arial" panose="020B0604020202020204" pitchFamily="34" charset="0"/>
              </a:rPr>
              <a:t>, a team is an organizationally bounded group of members sharing common goals and socializing with each other.</a:t>
            </a:r>
            <a:endParaRPr lang="en-US" sz="2400" dirty="0">
              <a:solidFill>
                <a:srgbClr val="000000"/>
              </a:solidFill>
              <a:latin typeface="Arial" panose="020B0604020202020204" pitchFamily="34" charset="0"/>
              <a:cs typeface="Arial" panose="020B0604020202020204" pitchFamily="34" charset="0"/>
            </a:endParaRPr>
          </a:p>
          <a:p>
            <a:pPr algn="just">
              <a:buFont typeface="Wingdings" panose="05000000000000000000" pitchFamily="2" charset="2"/>
              <a:buChar char="§"/>
            </a:pPr>
            <a:r>
              <a:rPr lang="en-US" sz="2400" dirty="0">
                <a:solidFill>
                  <a:srgbClr val="000000"/>
                </a:solidFill>
                <a:latin typeface="Arial" panose="020B0604020202020204" pitchFamily="34" charset="0"/>
                <a:cs typeface="Arial" panose="020B0604020202020204" pitchFamily="34" charset="0"/>
              </a:rPr>
              <a:t>According to Morgan (2017)</a:t>
            </a:r>
            <a:r>
              <a:rPr lang="en-GB" sz="2400" dirty="0">
                <a:solidFill>
                  <a:srgbClr val="000000"/>
                </a:solidFill>
                <a:latin typeface="Arial" panose="020B0604020202020204" pitchFamily="34" charset="0"/>
                <a:cs typeface="Arial" panose="020B0604020202020204" pitchFamily="34" charset="0"/>
              </a:rPr>
              <a:t>, a group of people working together and having committed to achieve some common goals is termed as a team.     </a:t>
            </a:r>
            <a:endParaRPr lang="en-US" sz="2400" dirty="0">
              <a:solidFill>
                <a:srgbClr val="000000"/>
              </a:solidFill>
              <a:latin typeface="Arial" panose="020B0604020202020204" pitchFamily="34" charset="0"/>
              <a:cs typeface="Arial" panose="020B0604020202020204" pitchFamily="34" charset="0"/>
            </a:endParaRPr>
          </a:p>
        </p:txBody>
      </p:sp>
      <p:pic>
        <p:nvPicPr>
          <p:cNvPr id="4" name="Picture 3" descr="A picture containing drawing, food&#10;&#10;Description automatically generated">
            <a:extLst>
              <a:ext uri="{FF2B5EF4-FFF2-40B4-BE49-F238E27FC236}">
                <a16:creationId xmlns:a16="http://schemas.microsoft.com/office/drawing/2014/main" id="{AC5C32E5-4C3B-44A3-AB9A-AEF3C4472F5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59873" y="31139"/>
            <a:ext cx="1210121" cy="891991"/>
          </a:xfrm>
          <a:prstGeom prst="rect">
            <a:avLst/>
          </a:prstGeom>
        </p:spPr>
      </p:pic>
    </p:spTree>
    <p:extLst>
      <p:ext uri="{BB962C8B-B14F-4D97-AF65-F5344CB8AC3E}">
        <p14:creationId xmlns:p14="http://schemas.microsoft.com/office/powerpoint/2010/main" val="1039696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D477D-D15F-4F93-A078-C5E7D662AA1C}"/>
              </a:ext>
            </a:extLst>
          </p:cNvPr>
          <p:cNvSpPr>
            <a:spLocks noGrp="1"/>
          </p:cNvSpPr>
          <p:nvPr>
            <p:ph type="title"/>
          </p:nvPr>
        </p:nvSpPr>
        <p:spPr>
          <a:xfrm>
            <a:off x="4079233" y="321893"/>
            <a:ext cx="7507705" cy="1454051"/>
          </a:xfrm>
        </p:spPr>
        <p:txBody>
          <a:bodyPr>
            <a:normAutofit/>
          </a:bodyPr>
          <a:lstStyle/>
          <a:p>
            <a:r>
              <a:rPr lang="en-US" sz="3600" b="1" dirty="0">
                <a:solidFill>
                  <a:srgbClr val="000000"/>
                </a:solidFill>
                <a:effectLst>
                  <a:outerShdw blurRad="38100" dist="38100" dir="2700000" algn="tl">
                    <a:srgbClr val="000000">
                      <a:alpha val="43137"/>
                    </a:srgbClr>
                  </a:outerShdw>
                </a:effectLst>
                <a:latin typeface="Century Gothic" panose="020B0502020202020204" pitchFamily="34" charset="0"/>
                <a:cs typeface="Calibri Light" panose="020F0302020204030204" pitchFamily="34" charset="0"/>
              </a:rPr>
              <a:t>What is High Performing team?</a:t>
            </a:r>
          </a:p>
        </p:txBody>
      </p:sp>
      <p:pic>
        <p:nvPicPr>
          <p:cNvPr id="5" name="Picture 4">
            <a:extLst>
              <a:ext uri="{FF2B5EF4-FFF2-40B4-BE49-F238E27FC236}">
                <a16:creationId xmlns:a16="http://schemas.microsoft.com/office/drawing/2014/main" id="{49F298AD-06D7-4A60-8A10-F3111F53A140}"/>
              </a:ext>
            </a:extLst>
          </p:cNvPr>
          <p:cNvPicPr>
            <a:picLocks noChangeAspect="1"/>
          </p:cNvPicPr>
          <p:nvPr/>
        </p:nvPicPr>
        <p:blipFill rotWithShape="1">
          <a:blip r:embed="rId2">
            <a:alphaModFix/>
          </a:blip>
          <a:srcRect l="18922" r="14615" b="2"/>
          <a:stretch/>
        </p:blipFill>
        <p:spPr>
          <a:xfrm>
            <a:off x="0" y="1982307"/>
            <a:ext cx="3532889" cy="3697715"/>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6E244C89-718F-4A0E-A2C9-05D5F44647AC}"/>
              </a:ext>
            </a:extLst>
          </p:cNvPr>
          <p:cNvSpPr>
            <a:spLocks noGrp="1"/>
          </p:cNvSpPr>
          <p:nvPr>
            <p:ph idx="1"/>
          </p:nvPr>
        </p:nvSpPr>
        <p:spPr>
          <a:xfrm>
            <a:off x="3422073" y="1371145"/>
            <a:ext cx="8575963" cy="5164962"/>
          </a:xfrm>
        </p:spPr>
        <p:txBody>
          <a:bodyPr anchor="ctr">
            <a:normAutofit/>
          </a:bodyPr>
          <a:lstStyle/>
          <a:p>
            <a:pPr>
              <a:buFont typeface="Wingdings" panose="05000000000000000000" pitchFamily="2" charset="2"/>
              <a:buChar char="§"/>
            </a:pPr>
            <a:r>
              <a:rPr lang="en-US" dirty="0">
                <a:solidFill>
                  <a:srgbClr val="000000"/>
                </a:solidFill>
                <a:latin typeface="Arial" panose="020B0604020202020204" pitchFamily="34" charset="0"/>
                <a:cs typeface="Arial" panose="020B0604020202020204" pitchFamily="34" charset="0"/>
              </a:rPr>
              <a:t>According to Katzenbach and Smith (1993)</a:t>
            </a:r>
            <a:r>
              <a:rPr lang="en-GB" dirty="0">
                <a:solidFill>
                  <a:srgbClr val="000000"/>
                </a:solidFill>
                <a:latin typeface="Arial" panose="020B0604020202020204" pitchFamily="34" charset="0"/>
                <a:cs typeface="Arial" panose="020B0604020202020204" pitchFamily="34" charset="0"/>
              </a:rPr>
              <a:t>, a high performing team has the following four characteristics:</a:t>
            </a:r>
          </a:p>
          <a:p>
            <a:pPr lvl="1">
              <a:buFont typeface="Wingdings" panose="05000000000000000000" pitchFamily="2" charset="2"/>
              <a:buChar char="§"/>
            </a:pPr>
            <a:r>
              <a:rPr lang="en-GB" b="1" dirty="0">
                <a:solidFill>
                  <a:srgbClr val="000000"/>
                </a:solidFill>
                <a:latin typeface="Arial" panose="020B0604020202020204" pitchFamily="34" charset="0"/>
                <a:cs typeface="Arial" panose="020B0604020202020204" pitchFamily="34" charset="0"/>
              </a:rPr>
              <a:t>Small in size</a:t>
            </a:r>
            <a:r>
              <a:rPr lang="en-GB" dirty="0">
                <a:solidFill>
                  <a:srgbClr val="000000"/>
                </a:solidFill>
                <a:latin typeface="Arial" panose="020B0604020202020204" pitchFamily="34" charset="0"/>
                <a:cs typeface="Arial" panose="020B0604020202020204" pitchFamily="34" charset="0"/>
              </a:rPr>
              <a:t>: The team should consist of 5-7 members. </a:t>
            </a:r>
          </a:p>
          <a:p>
            <a:pPr lvl="1">
              <a:buFont typeface="Wingdings" panose="05000000000000000000" pitchFamily="2" charset="2"/>
              <a:buChar char="§"/>
            </a:pPr>
            <a:r>
              <a:rPr lang="en-GB" b="1" dirty="0">
                <a:solidFill>
                  <a:srgbClr val="000000"/>
                </a:solidFill>
                <a:latin typeface="Arial" panose="020B0604020202020204" pitchFamily="34" charset="0"/>
                <a:cs typeface="Arial" panose="020B0604020202020204" pitchFamily="34" charset="0"/>
              </a:rPr>
              <a:t>Possess complementary skills</a:t>
            </a:r>
            <a:r>
              <a:rPr lang="en-GB" dirty="0">
                <a:solidFill>
                  <a:srgbClr val="000000"/>
                </a:solidFill>
                <a:latin typeface="Arial" panose="020B0604020202020204" pitchFamily="34" charset="0"/>
                <a:cs typeface="Arial" panose="020B0604020202020204" pitchFamily="34" charset="0"/>
              </a:rPr>
              <a:t>: Every team member should possess different skills which will be fruitful in attaining a common goal.   </a:t>
            </a:r>
          </a:p>
          <a:p>
            <a:pPr lvl="1">
              <a:buFont typeface="Wingdings" panose="05000000000000000000" pitchFamily="2" charset="2"/>
              <a:buChar char="§"/>
            </a:pPr>
            <a:r>
              <a:rPr lang="en-GB" b="1" dirty="0">
                <a:solidFill>
                  <a:srgbClr val="000000"/>
                </a:solidFill>
                <a:latin typeface="Arial" panose="020B0604020202020204" pitchFamily="34" charset="0"/>
                <a:cs typeface="Arial" panose="020B0604020202020204" pitchFamily="34" charset="0"/>
              </a:rPr>
              <a:t>Share a common purpose</a:t>
            </a:r>
            <a:r>
              <a:rPr lang="en-GB" dirty="0">
                <a:solidFill>
                  <a:srgbClr val="000000"/>
                </a:solidFill>
                <a:latin typeface="Arial" panose="020B0604020202020204" pitchFamily="34" charset="0"/>
                <a:cs typeface="Arial" panose="020B0604020202020204" pitchFamily="34" charset="0"/>
              </a:rPr>
              <a:t>: Every team member  should be committed to work together  for the team‘s purpose. </a:t>
            </a:r>
          </a:p>
          <a:p>
            <a:pPr lvl="1">
              <a:buFont typeface="Wingdings" panose="05000000000000000000" pitchFamily="2" charset="2"/>
              <a:buChar char="§"/>
            </a:pPr>
            <a:r>
              <a:rPr lang="en-GB" b="1" dirty="0">
                <a:solidFill>
                  <a:srgbClr val="000000"/>
                </a:solidFill>
                <a:latin typeface="Arial" panose="020B0604020202020204" pitchFamily="34" charset="0"/>
                <a:cs typeface="Arial" panose="020B0604020202020204" pitchFamily="34" charset="0"/>
              </a:rPr>
              <a:t>Have clear goals</a:t>
            </a:r>
            <a:r>
              <a:rPr lang="en-GB" dirty="0">
                <a:solidFill>
                  <a:srgbClr val="000000"/>
                </a:solidFill>
                <a:latin typeface="Arial" panose="020B0604020202020204" pitchFamily="34" charset="0"/>
                <a:cs typeface="Arial" panose="020B0604020202020204" pitchFamily="34" charset="0"/>
              </a:rPr>
              <a:t>: A clear sense of the organizational goals is necessary.</a:t>
            </a:r>
            <a:endParaRPr lang="en-US" dirty="0">
              <a:solidFill>
                <a:srgbClr val="000000"/>
              </a:solidFill>
              <a:latin typeface="Arial" panose="020B0604020202020204" pitchFamily="34" charset="0"/>
              <a:cs typeface="Arial" panose="020B0604020202020204" pitchFamily="34" charset="0"/>
            </a:endParaRPr>
          </a:p>
        </p:txBody>
      </p:sp>
      <p:pic>
        <p:nvPicPr>
          <p:cNvPr id="4" name="Picture 3" descr="A picture containing drawing, food&#10;&#10;Description automatically generated">
            <a:extLst>
              <a:ext uri="{FF2B5EF4-FFF2-40B4-BE49-F238E27FC236}">
                <a16:creationId xmlns:a16="http://schemas.microsoft.com/office/drawing/2014/main" id="{E3DED478-4785-4079-9D1E-A37DFD0A04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81878" y="15240"/>
            <a:ext cx="1210121" cy="891991"/>
          </a:xfrm>
          <a:prstGeom prst="rect">
            <a:avLst/>
          </a:prstGeom>
        </p:spPr>
      </p:pic>
    </p:spTree>
    <p:extLst>
      <p:ext uri="{BB962C8B-B14F-4D97-AF65-F5344CB8AC3E}">
        <p14:creationId xmlns:p14="http://schemas.microsoft.com/office/powerpoint/2010/main" val="32592363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3F16E6-95D0-4892-B736-A56607CCE834}"/>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r>
              <a:rPr lang="en-US" dirty="0">
                <a:solidFill>
                  <a:schemeClr val="bg1"/>
                </a:solidFill>
              </a:rPr>
              <a:t>Benefits of Team working</a:t>
            </a:r>
            <a:br>
              <a:rPr lang="en-US" dirty="0">
                <a:solidFill>
                  <a:schemeClr val="bg1"/>
                </a:solidFill>
              </a:rPr>
            </a:br>
            <a:r>
              <a:rPr lang="en-US" dirty="0">
                <a:solidFill>
                  <a:schemeClr val="bg1"/>
                </a:solidFill>
              </a:rPr>
              <a:t>By:</a:t>
            </a:r>
            <a:br>
              <a:rPr lang="en-US" dirty="0">
                <a:solidFill>
                  <a:schemeClr val="bg1"/>
                </a:solidFill>
              </a:rPr>
            </a:br>
            <a:r>
              <a:rPr lang="en-US" dirty="0">
                <a:solidFill>
                  <a:schemeClr val="bg1"/>
                </a:solidFill>
              </a:rPr>
              <a:t>Catia Araujo</a:t>
            </a:r>
          </a:p>
        </p:txBody>
      </p:sp>
      <p:pic>
        <p:nvPicPr>
          <p:cNvPr id="5" name="Content Placeholder 4" descr="A picture containing drawing&#10;&#10;Description automatically generated">
            <a:extLst>
              <a:ext uri="{FF2B5EF4-FFF2-40B4-BE49-F238E27FC236}">
                <a16:creationId xmlns:a16="http://schemas.microsoft.com/office/drawing/2014/main" id="{1725B92D-A04F-4A15-AD33-B646CAB45F47}"/>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2" b="1537"/>
          <a:stretch/>
        </p:blipFill>
        <p:spPr>
          <a:xfrm>
            <a:off x="4654297" y="10"/>
            <a:ext cx="7537704" cy="6857990"/>
          </a:xfrm>
          <a:prstGeom prst="rect">
            <a:avLst/>
          </a:prstGeom>
        </p:spPr>
      </p:pic>
    </p:spTree>
    <p:extLst>
      <p:ext uri="{BB962C8B-B14F-4D97-AF65-F5344CB8AC3E}">
        <p14:creationId xmlns:p14="http://schemas.microsoft.com/office/powerpoint/2010/main" val="1388780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84E0A-0CC1-48D2-A684-7A39F43CF750}"/>
              </a:ext>
            </a:extLst>
          </p:cNvPr>
          <p:cNvSpPr>
            <a:spLocks noGrp="1"/>
          </p:cNvSpPr>
          <p:nvPr>
            <p:ph type="ctrTitle"/>
          </p:nvPr>
        </p:nvSpPr>
        <p:spPr>
          <a:xfrm>
            <a:off x="4965430" y="629268"/>
            <a:ext cx="6586491" cy="1286160"/>
          </a:xfrm>
        </p:spPr>
        <p:txBody>
          <a:bodyPr vert="horz" lIns="91440" tIns="45720" rIns="91440" bIns="45720" rtlCol="0" anchor="b">
            <a:normAutofit/>
          </a:bodyPr>
          <a:lstStyle/>
          <a:p>
            <a:pPr algn="l"/>
            <a:r>
              <a:rPr lang="en-US" sz="4100" b="1">
                <a:effectLst>
                  <a:outerShdw blurRad="38100" dist="38100" dir="2700000" algn="tl">
                    <a:srgbClr val="000000">
                      <a:alpha val="43137"/>
                    </a:srgbClr>
                  </a:outerShdw>
                </a:effectLst>
              </a:rPr>
              <a:t>BENEFITS OF TEAM WORKING</a:t>
            </a:r>
          </a:p>
        </p:txBody>
      </p:sp>
      <p:sp>
        <p:nvSpPr>
          <p:cNvPr id="3" name="Subtitle 2">
            <a:extLst>
              <a:ext uri="{FF2B5EF4-FFF2-40B4-BE49-F238E27FC236}">
                <a16:creationId xmlns:a16="http://schemas.microsoft.com/office/drawing/2014/main" id="{0262A894-7D59-40B5-AA20-52ED526EF163}"/>
              </a:ext>
            </a:extLst>
          </p:cNvPr>
          <p:cNvSpPr>
            <a:spLocks noGrp="1"/>
          </p:cNvSpPr>
          <p:nvPr>
            <p:ph type="subTitle" idx="1"/>
          </p:nvPr>
        </p:nvSpPr>
        <p:spPr>
          <a:xfrm>
            <a:off x="4965431" y="2438400"/>
            <a:ext cx="7104563" cy="4226557"/>
          </a:xfrm>
        </p:spPr>
        <p:txBody>
          <a:bodyPr vert="horz" lIns="91440" tIns="45720" rIns="91440" bIns="45720" rtlCol="0">
            <a:normAutofit lnSpcReduction="10000"/>
          </a:bodyPr>
          <a:lstStyle/>
          <a:p>
            <a:pPr marL="342900" indent="-228600" algn="l">
              <a:buFont typeface="Arial" panose="020B0604020202020204" pitchFamily="34" charset="0"/>
              <a:buChar char="•"/>
            </a:pPr>
            <a:endParaRPr lang="en-US" sz="1900" dirty="0"/>
          </a:p>
          <a:p>
            <a:pPr marL="342900" indent="-228600" algn="l">
              <a:buFont typeface="Arial" panose="020B0604020202020204" pitchFamily="34" charset="0"/>
              <a:buChar char="•"/>
            </a:pPr>
            <a:r>
              <a:rPr lang="en-US" sz="2200" dirty="0"/>
              <a:t>The members of the company Inspire can have numerous benefits if they work in a team. </a:t>
            </a:r>
          </a:p>
          <a:p>
            <a:pPr marL="342900" indent="-228600" algn="l">
              <a:buFont typeface="Arial" panose="020B0604020202020204" pitchFamily="34" charset="0"/>
              <a:buChar char="•"/>
            </a:pPr>
            <a:r>
              <a:rPr lang="en-US" sz="2200" dirty="0"/>
              <a:t>The employees </a:t>
            </a:r>
            <a:r>
              <a:rPr lang="en-US" sz="2200"/>
              <a:t>of Inspire </a:t>
            </a:r>
            <a:r>
              <a:rPr lang="en-US" sz="2200" dirty="0"/>
              <a:t>can implement the learnings from these benefits in their professional as well as personal life.   </a:t>
            </a:r>
          </a:p>
          <a:p>
            <a:pPr marL="342900" indent="-228600" algn="l">
              <a:buFont typeface="Arial" panose="020B0604020202020204" pitchFamily="34" charset="0"/>
              <a:buChar char="•"/>
            </a:pPr>
            <a:r>
              <a:rPr lang="en-US" sz="2200" dirty="0"/>
              <a:t>There are opportunities to learn, share information and support each other.</a:t>
            </a:r>
          </a:p>
          <a:p>
            <a:pPr marL="342900" indent="-228600" algn="l">
              <a:buFont typeface="Arial" panose="020B0604020202020204" pitchFamily="34" charset="0"/>
              <a:buChar char="•"/>
            </a:pPr>
            <a:r>
              <a:rPr lang="en-US" sz="2200" dirty="0"/>
              <a:t>Working in a team brings about new ideas which are generated by constructive discussion. </a:t>
            </a:r>
          </a:p>
          <a:p>
            <a:pPr marL="342900" indent="-228600" algn="l">
              <a:buFont typeface="Arial" panose="020B0604020202020204" pitchFamily="34" charset="0"/>
              <a:buChar char="•"/>
            </a:pPr>
            <a:r>
              <a:rPr lang="en-US" sz="2200" dirty="0"/>
              <a:t>The efficiency of an individual increases when one works in a team as there are wider scopes of learning.    </a:t>
            </a:r>
          </a:p>
          <a:p>
            <a:pPr indent="-228600" algn="l">
              <a:buFont typeface="Arial" panose="020B0604020202020204" pitchFamily="34" charset="0"/>
              <a:buChar char="•"/>
            </a:pPr>
            <a:endParaRPr lang="en-US" sz="1900" dirty="0"/>
          </a:p>
          <a:p>
            <a:pPr marL="342900" indent="-228600" algn="l">
              <a:buFont typeface="Arial" panose="020B0604020202020204" pitchFamily="34" charset="0"/>
              <a:buChar char="•"/>
            </a:pPr>
            <a:endParaRPr lang="en-US" sz="1900" dirty="0"/>
          </a:p>
        </p:txBody>
      </p:sp>
      <p:pic>
        <p:nvPicPr>
          <p:cNvPr id="5" name="Picture 4">
            <a:extLst>
              <a:ext uri="{FF2B5EF4-FFF2-40B4-BE49-F238E27FC236}">
                <a16:creationId xmlns:a16="http://schemas.microsoft.com/office/drawing/2014/main" id="{6155DB35-365C-4B3D-982A-2A7F8C70FB75}"/>
              </a:ext>
            </a:extLst>
          </p:cNvPr>
          <p:cNvPicPr>
            <a:picLocks noChangeAspect="1"/>
          </p:cNvPicPr>
          <p:nvPr/>
        </p:nvPicPr>
        <p:blipFill rotWithShape="1">
          <a:blip r:embed="rId2"/>
          <a:srcRect l="32245" r="22636"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5CD77"/>
            </a:solidFill>
          </a:ln>
        </p:spPr>
        <p:style>
          <a:lnRef idx="1">
            <a:schemeClr val="accent1"/>
          </a:lnRef>
          <a:fillRef idx="0">
            <a:schemeClr val="accent1"/>
          </a:fillRef>
          <a:effectRef idx="0">
            <a:schemeClr val="accent1"/>
          </a:effectRef>
          <a:fontRef idx="minor">
            <a:schemeClr val="tx1"/>
          </a:fontRef>
        </p:style>
      </p:cxnSp>
      <p:pic>
        <p:nvPicPr>
          <p:cNvPr id="4" name="Picture 3" descr="A picture containing drawing, food&#10;&#10;Description automatically generated">
            <a:extLst>
              <a:ext uri="{FF2B5EF4-FFF2-40B4-BE49-F238E27FC236}">
                <a16:creationId xmlns:a16="http://schemas.microsoft.com/office/drawing/2014/main" id="{7877D438-CD19-4440-A25D-B4ECFBF42D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59873" y="31139"/>
            <a:ext cx="1210121" cy="891991"/>
          </a:xfrm>
          <a:prstGeom prst="rect">
            <a:avLst/>
          </a:prstGeom>
        </p:spPr>
      </p:pic>
    </p:spTree>
    <p:extLst>
      <p:ext uri="{BB962C8B-B14F-4D97-AF65-F5344CB8AC3E}">
        <p14:creationId xmlns:p14="http://schemas.microsoft.com/office/powerpoint/2010/main" val="2514101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A5489-78D2-4FB4-A750-9B77CE142FDB}"/>
              </a:ext>
            </a:extLst>
          </p:cNvPr>
          <p:cNvSpPr>
            <a:spLocks noGrp="1"/>
          </p:cNvSpPr>
          <p:nvPr>
            <p:ph type="title"/>
          </p:nvPr>
        </p:nvSpPr>
        <p:spPr>
          <a:xfrm>
            <a:off x="1260764" y="101889"/>
            <a:ext cx="10515600" cy="1325563"/>
          </a:xfrm>
        </p:spPr>
        <p:txBody>
          <a:bodyPr/>
          <a:lstStyle/>
          <a:p>
            <a:pPr algn="ctr"/>
            <a:r>
              <a:rPr lang="en-US" sz="4400" b="1" dirty="0">
                <a:solidFill>
                  <a:schemeClr val="accent5"/>
                </a:solidFill>
                <a:effectLst>
                  <a:outerShdw blurRad="38100" dist="38100" dir="2700000" algn="tl">
                    <a:srgbClr val="000000">
                      <a:alpha val="43137"/>
                    </a:srgbClr>
                  </a:outerShdw>
                </a:effectLst>
                <a:latin typeface="Century Gothic" panose="020B0502020202020204" pitchFamily="34" charset="0"/>
                <a:cs typeface="Calibri Light" panose="020F0302020204030204" pitchFamily="34" charset="0"/>
              </a:rPr>
              <a:t>BENEFITS OF TEAM WORKING</a:t>
            </a:r>
            <a:endParaRPr lang="en-GB" dirty="0">
              <a:latin typeface="Century Gothic" panose="020B0502020202020204" pitchFamily="34" charset="0"/>
            </a:endParaRPr>
          </a:p>
        </p:txBody>
      </p:sp>
      <p:sp>
        <p:nvSpPr>
          <p:cNvPr id="3" name="Content Placeholder 2">
            <a:extLst>
              <a:ext uri="{FF2B5EF4-FFF2-40B4-BE49-F238E27FC236}">
                <a16:creationId xmlns:a16="http://schemas.microsoft.com/office/drawing/2014/main" id="{447B2EB6-F5B1-44C4-80C2-B4738960445E}"/>
              </a:ext>
            </a:extLst>
          </p:cNvPr>
          <p:cNvSpPr>
            <a:spLocks noGrp="1"/>
          </p:cNvSpPr>
          <p:nvPr>
            <p:ph idx="1"/>
          </p:nvPr>
        </p:nvSpPr>
        <p:spPr>
          <a:xfrm>
            <a:off x="436418" y="1590098"/>
            <a:ext cx="11319164" cy="4492048"/>
          </a:xfrm>
        </p:spPr>
        <p:txBody>
          <a:bodyPr>
            <a:normAutofit/>
          </a:bodyPr>
          <a:lstStyle/>
          <a:p>
            <a:pPr algn="just"/>
            <a:r>
              <a:rPr lang="en-GB" dirty="0">
                <a:latin typeface="Arial" panose="020B0604020202020204" pitchFamily="34" charset="0"/>
                <a:cs typeface="Arial" panose="020B0604020202020204" pitchFamily="34" charset="0"/>
              </a:rPr>
              <a:t>Development of synergy occurs by team working.</a:t>
            </a:r>
          </a:p>
          <a:p>
            <a:pPr algn="just"/>
            <a:r>
              <a:rPr lang="en-GB" dirty="0">
                <a:latin typeface="Arial" panose="020B0604020202020204" pitchFamily="34" charset="0"/>
                <a:cs typeface="Arial" panose="020B0604020202020204" pitchFamily="34" charset="0"/>
              </a:rPr>
              <a:t>Synergy is a method where the effect of efforts of all the team members together are greater and effective than individual efforts.</a:t>
            </a:r>
          </a:p>
          <a:p>
            <a:pPr algn="just"/>
            <a:r>
              <a:rPr lang="en-GB" dirty="0">
                <a:latin typeface="Arial" panose="020B0604020202020204" pitchFamily="34" charset="0"/>
                <a:cs typeface="Arial" panose="020B0604020202020204" pitchFamily="34" charset="0"/>
              </a:rPr>
              <a:t>The members of the team can solve a problem together by unique solutions as different members can have different solutions in their minds.</a:t>
            </a:r>
          </a:p>
          <a:p>
            <a:pPr algn="just"/>
            <a:r>
              <a:rPr lang="en-GB" dirty="0">
                <a:latin typeface="Arial" panose="020B0604020202020204" pitchFamily="34" charset="0"/>
                <a:cs typeface="Arial" panose="020B0604020202020204" pitchFamily="34" charset="0"/>
              </a:rPr>
              <a:t>The team members working in a team can learn acceptance and adaptability to different situations. </a:t>
            </a:r>
          </a:p>
          <a:p>
            <a:pPr algn="just"/>
            <a:r>
              <a:rPr lang="en-GB" dirty="0">
                <a:latin typeface="Arial" panose="020B0604020202020204" pitchFamily="34" charset="0"/>
                <a:cs typeface="Arial" panose="020B0604020202020204" pitchFamily="34" charset="0"/>
              </a:rPr>
              <a:t>  In a team, as tasks are divided, workload gets smaller and thus individuals can spend time for their personal development.</a:t>
            </a:r>
          </a:p>
          <a:p>
            <a:pPr marL="0" indent="0" algn="just">
              <a:buNone/>
            </a:pPr>
            <a:endParaRPr lang="en-GB" dirty="0">
              <a:latin typeface="Arial" panose="020B0604020202020204" pitchFamily="34" charset="0"/>
              <a:cs typeface="Arial" panose="020B0604020202020204" pitchFamily="34" charset="0"/>
            </a:endParaRPr>
          </a:p>
        </p:txBody>
      </p:sp>
      <p:pic>
        <p:nvPicPr>
          <p:cNvPr id="5" name="Picture 4" descr="A picture containing drawing, food&#10;&#10;Description automatically generated">
            <a:extLst>
              <a:ext uri="{FF2B5EF4-FFF2-40B4-BE49-F238E27FC236}">
                <a16:creationId xmlns:a16="http://schemas.microsoft.com/office/drawing/2014/main" id="{E5F725D2-650A-46A4-A51B-D686C34491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59873" y="31139"/>
            <a:ext cx="1210121" cy="891991"/>
          </a:xfrm>
          <a:prstGeom prst="rect">
            <a:avLst/>
          </a:prstGeom>
        </p:spPr>
      </p:pic>
    </p:spTree>
    <p:extLst>
      <p:ext uri="{BB962C8B-B14F-4D97-AF65-F5344CB8AC3E}">
        <p14:creationId xmlns:p14="http://schemas.microsoft.com/office/powerpoint/2010/main" val="535727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24F266AD-725B-4A9D-B448-4C000F95CB4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Content Placeholder 4">
            <a:extLst>
              <a:ext uri="{FF2B5EF4-FFF2-40B4-BE49-F238E27FC236}">
                <a16:creationId xmlns:a16="http://schemas.microsoft.com/office/drawing/2014/main" id="{1725B92D-A04F-4A15-AD33-B646CAB45F47}"/>
              </a:ext>
            </a:extLst>
          </p:cNvPr>
          <p:cNvPicPr>
            <a:picLocks noGrp="1" noChangeAspect="1"/>
          </p:cNvPicPr>
          <p:nvPr>
            <p:ph idx="1"/>
          </p:nvPr>
        </p:nvPicPr>
        <p:blipFill rotWithShape="1">
          <a:blip r:embed="rId3">
            <a:alphaModFix/>
            <a:extLst>
              <a:ext uri="{28A0092B-C50C-407E-A947-70E740481C1C}">
                <a14:useLocalDpi xmlns:a14="http://schemas.microsoft.com/office/drawing/2010/main" val="0"/>
              </a:ext>
            </a:extLst>
          </a:blip>
          <a:srcRect t="17580" r="-2" b="11148"/>
          <a:stretch/>
        </p:blipFill>
        <p:spPr>
          <a:xfrm>
            <a:off x="-305" y="-1"/>
            <a:ext cx="6423053" cy="6858001"/>
          </a:xfrm>
          <a:prstGeom prst="rect">
            <a:avLst/>
          </a:prstGeom>
        </p:spPr>
      </p:pic>
      <p:sp>
        <p:nvSpPr>
          <p:cNvPr id="2" name="Title 1">
            <a:extLst>
              <a:ext uri="{FF2B5EF4-FFF2-40B4-BE49-F238E27FC236}">
                <a16:creationId xmlns:a16="http://schemas.microsoft.com/office/drawing/2014/main" id="{413F16E6-95D0-4892-B736-A56607CCE834}"/>
              </a:ext>
            </a:extLst>
          </p:cNvPr>
          <p:cNvSpPr>
            <a:spLocks noGrp="1"/>
          </p:cNvSpPr>
          <p:nvPr>
            <p:ph type="title"/>
          </p:nvPr>
        </p:nvSpPr>
        <p:spPr>
          <a:xfrm>
            <a:off x="6748273" y="2203554"/>
            <a:ext cx="4779164" cy="3433629"/>
          </a:xfrm>
        </p:spPr>
        <p:txBody>
          <a:bodyPr vert="horz" lIns="91440" tIns="45720" rIns="91440" bIns="45720" rtlCol="0" anchor="t">
            <a:normAutofit fontScale="90000"/>
          </a:bodyPr>
          <a:lstStyle/>
          <a:p>
            <a:r>
              <a:rPr lang="en-US" sz="6600" dirty="0">
                <a:solidFill>
                  <a:srgbClr val="000000"/>
                </a:solidFill>
              </a:rPr>
              <a:t>Stages of Team Development</a:t>
            </a:r>
            <a:br>
              <a:rPr lang="en-US" sz="6600" dirty="0">
                <a:solidFill>
                  <a:srgbClr val="000000"/>
                </a:solidFill>
              </a:rPr>
            </a:br>
            <a:r>
              <a:rPr lang="en-US" sz="6600" dirty="0">
                <a:solidFill>
                  <a:srgbClr val="000000"/>
                </a:solidFill>
              </a:rPr>
              <a:t>By :</a:t>
            </a:r>
            <a:br>
              <a:rPr lang="en-US" sz="6600" dirty="0">
                <a:solidFill>
                  <a:srgbClr val="000000"/>
                </a:solidFill>
              </a:rPr>
            </a:br>
            <a:r>
              <a:rPr lang="en-US" sz="6600" dirty="0" err="1">
                <a:solidFill>
                  <a:srgbClr val="000000"/>
                </a:solidFill>
              </a:rPr>
              <a:t>Dimitrina</a:t>
            </a:r>
            <a:r>
              <a:rPr lang="en-US" sz="6600" dirty="0">
                <a:solidFill>
                  <a:srgbClr val="000000"/>
                </a:solidFill>
              </a:rPr>
              <a:t> Ivanova</a:t>
            </a:r>
            <a:br>
              <a:rPr lang="en-US" sz="6600" dirty="0">
                <a:solidFill>
                  <a:srgbClr val="000000"/>
                </a:solidFill>
              </a:rPr>
            </a:br>
            <a:endParaRPr lang="en-US" sz="6600" dirty="0">
              <a:solidFill>
                <a:srgbClr val="000000"/>
              </a:solidFill>
            </a:endParaRPr>
          </a:p>
        </p:txBody>
      </p:sp>
    </p:spTree>
    <p:extLst>
      <p:ext uri="{BB962C8B-B14F-4D97-AF65-F5344CB8AC3E}">
        <p14:creationId xmlns:p14="http://schemas.microsoft.com/office/powerpoint/2010/main" val="623793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49D72-E1AB-488B-B467-9D675349E4E8}"/>
              </a:ext>
            </a:extLst>
          </p:cNvPr>
          <p:cNvSpPr>
            <a:spLocks noGrp="1"/>
          </p:cNvSpPr>
          <p:nvPr>
            <p:ph type="title"/>
          </p:nvPr>
        </p:nvSpPr>
        <p:spPr>
          <a:xfrm>
            <a:off x="1988127" y="0"/>
            <a:ext cx="10515600" cy="1325563"/>
          </a:xfrm>
        </p:spPr>
        <p:txBody>
          <a:bodyPr>
            <a:normAutofit/>
          </a:bodyPr>
          <a:lstStyle/>
          <a:p>
            <a:r>
              <a:rPr lang="en-US" sz="3600" b="1" dirty="0">
                <a:solidFill>
                  <a:schemeClr val="accent5"/>
                </a:solidFill>
                <a:effectLst>
                  <a:outerShdw blurRad="38100" dist="38100" dir="2700000" algn="tl">
                    <a:srgbClr val="000000">
                      <a:alpha val="43137"/>
                    </a:srgbClr>
                  </a:outerShdw>
                </a:effectLst>
                <a:latin typeface="Century Gothic" panose="020B0502020202020204" pitchFamily="34" charset="0"/>
                <a:cs typeface="Calibri Light" panose="020F0302020204030204" pitchFamily="34" charset="0"/>
              </a:rPr>
              <a:t>Team Development Stages (Tuckman)</a:t>
            </a:r>
            <a:br>
              <a:rPr lang="en-US" sz="3600" b="1" dirty="0">
                <a:solidFill>
                  <a:schemeClr val="accent5"/>
                </a:solidFill>
                <a:effectLst>
                  <a:outerShdw blurRad="38100" dist="38100" dir="2700000" algn="tl">
                    <a:srgbClr val="000000">
                      <a:alpha val="43137"/>
                    </a:srgbClr>
                  </a:outerShdw>
                </a:effectLst>
                <a:latin typeface="Century Gothic" panose="020B0502020202020204" pitchFamily="34" charset="0"/>
                <a:cs typeface="Calibri Light" panose="020F0302020204030204" pitchFamily="34" charset="0"/>
              </a:rPr>
            </a:br>
            <a:r>
              <a:rPr lang="en-US" sz="3600" b="1" dirty="0">
                <a:solidFill>
                  <a:schemeClr val="accent5"/>
                </a:solidFill>
                <a:effectLst>
                  <a:outerShdw blurRad="38100" dist="38100" dir="2700000" algn="tl">
                    <a:srgbClr val="000000">
                      <a:alpha val="43137"/>
                    </a:srgbClr>
                  </a:outerShdw>
                </a:effectLst>
                <a:latin typeface="Century Gothic" panose="020B0502020202020204" pitchFamily="34" charset="0"/>
                <a:cs typeface="Calibri Light" panose="020F0302020204030204" pitchFamily="34" charset="0"/>
              </a:rPr>
              <a:t>                                      Tuckman (1965)</a:t>
            </a:r>
            <a:endParaRPr lang="en-GB" sz="3600" dirty="0">
              <a:latin typeface="Century Gothic" panose="020B0502020202020204" pitchFamily="34" charset="0"/>
            </a:endParaRPr>
          </a:p>
        </p:txBody>
      </p:sp>
      <p:sp>
        <p:nvSpPr>
          <p:cNvPr id="3" name="Content Placeholder 2">
            <a:extLst>
              <a:ext uri="{FF2B5EF4-FFF2-40B4-BE49-F238E27FC236}">
                <a16:creationId xmlns:a16="http://schemas.microsoft.com/office/drawing/2014/main" id="{E1369799-151C-47B8-8294-4E3C14BBC5BC}"/>
              </a:ext>
            </a:extLst>
          </p:cNvPr>
          <p:cNvSpPr>
            <a:spLocks noGrp="1"/>
          </p:cNvSpPr>
          <p:nvPr>
            <p:ph idx="1"/>
          </p:nvPr>
        </p:nvSpPr>
        <p:spPr>
          <a:xfrm>
            <a:off x="599819" y="1325562"/>
            <a:ext cx="11356653" cy="5421601"/>
          </a:xfrm>
        </p:spPr>
        <p:txBody>
          <a:bodyPr>
            <a:normAutofit fontScale="92500"/>
          </a:bodyPr>
          <a:lstStyle/>
          <a:p>
            <a:r>
              <a:rPr lang="en-GB" dirty="0">
                <a:latin typeface="Arial" panose="020B0604020202020204" pitchFamily="34" charset="0"/>
                <a:cs typeface="Arial" panose="020B0604020202020204" pitchFamily="34" charset="0"/>
              </a:rPr>
              <a:t>Team development consists of five stages as described by Tuckman- </a:t>
            </a:r>
          </a:p>
          <a:p>
            <a:pPr lvl="1"/>
            <a:r>
              <a:rPr lang="en-GB" dirty="0">
                <a:latin typeface="Arial" panose="020B0604020202020204" pitchFamily="34" charset="0"/>
                <a:cs typeface="Arial" panose="020B0604020202020204" pitchFamily="34" charset="0"/>
              </a:rPr>
              <a:t>Forming</a:t>
            </a:r>
          </a:p>
          <a:p>
            <a:pPr lvl="1"/>
            <a:r>
              <a:rPr lang="en-GB" dirty="0">
                <a:latin typeface="Arial" panose="020B0604020202020204" pitchFamily="34" charset="0"/>
                <a:cs typeface="Arial" panose="020B0604020202020204" pitchFamily="34" charset="0"/>
              </a:rPr>
              <a:t>Storming</a:t>
            </a:r>
          </a:p>
          <a:p>
            <a:pPr lvl="1"/>
            <a:r>
              <a:rPr lang="en-GB" dirty="0">
                <a:latin typeface="Arial" panose="020B0604020202020204" pitchFamily="34" charset="0"/>
                <a:cs typeface="Arial" panose="020B0604020202020204" pitchFamily="34" charset="0"/>
              </a:rPr>
              <a:t>Norming</a:t>
            </a:r>
          </a:p>
          <a:p>
            <a:pPr lvl="1"/>
            <a:r>
              <a:rPr lang="en-GB" dirty="0">
                <a:latin typeface="Arial" panose="020B0604020202020204" pitchFamily="34" charset="0"/>
                <a:cs typeface="Arial" panose="020B0604020202020204" pitchFamily="34" charset="0"/>
              </a:rPr>
              <a:t>Performing</a:t>
            </a:r>
          </a:p>
          <a:p>
            <a:pPr lvl="1"/>
            <a:r>
              <a:rPr lang="en-GB" dirty="0">
                <a:latin typeface="Arial" panose="020B0604020202020204" pitchFamily="34" charset="0"/>
                <a:cs typeface="Arial" panose="020B0604020202020204" pitchFamily="34" charset="0"/>
              </a:rPr>
              <a:t>Adjourning </a:t>
            </a:r>
          </a:p>
          <a:p>
            <a:r>
              <a:rPr lang="en-GB" dirty="0">
                <a:latin typeface="Arial" panose="020B0604020202020204" pitchFamily="34" charset="0"/>
                <a:cs typeface="Arial" panose="020B0604020202020204" pitchFamily="34" charset="0"/>
              </a:rPr>
              <a:t>Forming stage:</a:t>
            </a:r>
          </a:p>
          <a:p>
            <a:pPr lvl="1"/>
            <a:r>
              <a:rPr lang="en-GB" dirty="0">
                <a:latin typeface="Arial" panose="020B0604020202020204" pitchFamily="34" charset="0"/>
                <a:cs typeface="Arial" panose="020B0604020202020204" pitchFamily="34" charset="0"/>
              </a:rPr>
              <a:t>This stage brings high uncertainty among the members as they work together for the first time as a new team.</a:t>
            </a:r>
          </a:p>
          <a:p>
            <a:pPr lvl="1"/>
            <a:r>
              <a:rPr lang="en-GB" dirty="0">
                <a:latin typeface="Arial" panose="020B0604020202020204" pitchFamily="34" charset="0"/>
                <a:cs typeface="Arial" panose="020B0604020202020204" pitchFamily="34" charset="0"/>
              </a:rPr>
              <a:t>The rules, regulations and </a:t>
            </a:r>
            <a:r>
              <a:rPr lang="en-GB" dirty="0" err="1">
                <a:latin typeface="Arial" panose="020B0604020202020204" pitchFamily="34" charset="0"/>
                <a:cs typeface="Arial" panose="020B0604020202020204" pitchFamily="34" charset="0"/>
              </a:rPr>
              <a:t>golas</a:t>
            </a:r>
            <a:r>
              <a:rPr lang="en-GB" dirty="0">
                <a:latin typeface="Arial" panose="020B0604020202020204" pitchFamily="34" charset="0"/>
                <a:cs typeface="Arial" panose="020B0604020202020204" pitchFamily="34" charset="0"/>
              </a:rPr>
              <a:t> are vague in this stage. </a:t>
            </a:r>
          </a:p>
          <a:p>
            <a:r>
              <a:rPr lang="en-GB" dirty="0">
                <a:latin typeface="Arial" panose="020B0604020202020204" pitchFamily="34" charset="0"/>
                <a:cs typeface="Arial" panose="020B0604020202020204" pitchFamily="34" charset="0"/>
              </a:rPr>
              <a:t>Storming stage:</a:t>
            </a:r>
          </a:p>
          <a:p>
            <a:pPr lvl="1"/>
            <a:r>
              <a:rPr lang="en-GB" dirty="0">
                <a:latin typeface="Arial" panose="020B0604020202020204" pitchFamily="34" charset="0"/>
                <a:cs typeface="Arial" panose="020B0604020202020204" pitchFamily="34" charset="0"/>
              </a:rPr>
              <a:t>This stage depicts some conflicts among the members due to lack of acceptance.</a:t>
            </a:r>
          </a:p>
          <a:p>
            <a:pPr lvl="1"/>
            <a:r>
              <a:rPr lang="en-GB" dirty="0">
                <a:latin typeface="Arial" panose="020B0604020202020204" pitchFamily="34" charset="0"/>
                <a:cs typeface="Arial" panose="020B0604020202020204" pitchFamily="34" charset="0"/>
              </a:rPr>
              <a:t>The team leader has the responsibility of clearly defining the goals and objectives.     </a:t>
            </a:r>
          </a:p>
        </p:txBody>
      </p:sp>
      <p:pic>
        <p:nvPicPr>
          <p:cNvPr id="5" name="Picture 4" descr="A picture containing drawing, food&#10;&#10;Description automatically generated">
            <a:extLst>
              <a:ext uri="{FF2B5EF4-FFF2-40B4-BE49-F238E27FC236}">
                <a16:creationId xmlns:a16="http://schemas.microsoft.com/office/drawing/2014/main" id="{D98E9004-5719-4236-A309-D5F6A278B0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00513" y="0"/>
            <a:ext cx="1210121" cy="891991"/>
          </a:xfrm>
          <a:prstGeom prst="rect">
            <a:avLst/>
          </a:prstGeom>
        </p:spPr>
      </p:pic>
    </p:spTree>
    <p:extLst>
      <p:ext uri="{BB962C8B-B14F-4D97-AF65-F5344CB8AC3E}">
        <p14:creationId xmlns:p14="http://schemas.microsoft.com/office/powerpoint/2010/main" val="3208958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B8DC0-F4C0-41FE-A702-0595C0777654}"/>
              </a:ext>
            </a:extLst>
          </p:cNvPr>
          <p:cNvSpPr>
            <a:spLocks noGrp="1"/>
          </p:cNvSpPr>
          <p:nvPr>
            <p:ph type="title"/>
          </p:nvPr>
        </p:nvSpPr>
        <p:spPr>
          <a:xfrm>
            <a:off x="1676400" y="0"/>
            <a:ext cx="10515600" cy="1325563"/>
          </a:xfrm>
        </p:spPr>
        <p:txBody>
          <a:bodyPr>
            <a:normAutofit/>
          </a:bodyPr>
          <a:lstStyle/>
          <a:p>
            <a:r>
              <a:rPr kumimoji="0" lang="en-US" sz="3600" b="1" i="0" u="none" strike="noStrike" kern="1200" cap="none" spc="0" normalizeH="0" baseline="0" noProof="0" dirty="0">
                <a:ln>
                  <a:noFill/>
                </a:ln>
                <a:solidFill>
                  <a:srgbClr val="5B9BD5"/>
                </a:solidFill>
                <a:effectLst>
                  <a:outerShdw blurRad="38100" dist="38100" dir="2700000" algn="tl">
                    <a:srgbClr val="000000">
                      <a:alpha val="43137"/>
                    </a:srgbClr>
                  </a:outerShdw>
                </a:effectLst>
                <a:uLnTx/>
                <a:uFillTx/>
                <a:latin typeface="Century Gothic" panose="020B0502020202020204" pitchFamily="34" charset="0"/>
                <a:ea typeface="+mj-ea"/>
                <a:cs typeface="Calibri Light" panose="020F0302020204030204" pitchFamily="34" charset="0"/>
              </a:rPr>
              <a:t>Team Development Stages (Tuckman)</a:t>
            </a:r>
            <a:br>
              <a:rPr kumimoji="0" lang="en-US" sz="3600" b="1" i="0" u="none" strike="noStrike" kern="1200" cap="none" spc="0" normalizeH="0" baseline="0" noProof="0" dirty="0">
                <a:ln>
                  <a:noFill/>
                </a:ln>
                <a:solidFill>
                  <a:srgbClr val="5B9BD5"/>
                </a:solidFill>
                <a:effectLst>
                  <a:outerShdw blurRad="38100" dist="38100" dir="2700000" algn="tl">
                    <a:srgbClr val="000000">
                      <a:alpha val="43137"/>
                    </a:srgbClr>
                  </a:outerShdw>
                </a:effectLst>
                <a:uLnTx/>
                <a:uFillTx/>
                <a:latin typeface="Century Gothic" panose="020B0502020202020204" pitchFamily="34" charset="0"/>
                <a:ea typeface="+mj-ea"/>
                <a:cs typeface="Calibri Light" panose="020F0302020204030204" pitchFamily="34" charset="0"/>
              </a:rPr>
            </a:br>
            <a:r>
              <a:rPr kumimoji="0" lang="en-US" sz="3600" b="1" i="0" u="none" strike="noStrike" kern="1200" cap="none" spc="0" normalizeH="0" baseline="0" noProof="0" dirty="0">
                <a:ln>
                  <a:noFill/>
                </a:ln>
                <a:solidFill>
                  <a:srgbClr val="5B9BD5"/>
                </a:solidFill>
                <a:effectLst>
                  <a:outerShdw blurRad="38100" dist="38100" dir="2700000" algn="tl">
                    <a:srgbClr val="000000">
                      <a:alpha val="43137"/>
                    </a:srgbClr>
                  </a:outerShdw>
                </a:effectLst>
                <a:uLnTx/>
                <a:uFillTx/>
                <a:latin typeface="Century Gothic" panose="020B0502020202020204" pitchFamily="34" charset="0"/>
                <a:ea typeface="+mj-ea"/>
                <a:cs typeface="Calibri Light" panose="020F0302020204030204" pitchFamily="34" charset="0"/>
              </a:rPr>
              <a:t>                                      Tuckman (1965)</a:t>
            </a:r>
            <a:endParaRPr lang="en-GB" sz="3600" dirty="0">
              <a:latin typeface="Century Gothic" panose="020B0502020202020204" pitchFamily="34" charset="0"/>
            </a:endParaRPr>
          </a:p>
        </p:txBody>
      </p:sp>
      <p:sp>
        <p:nvSpPr>
          <p:cNvPr id="3" name="Content Placeholder 2">
            <a:extLst>
              <a:ext uri="{FF2B5EF4-FFF2-40B4-BE49-F238E27FC236}">
                <a16:creationId xmlns:a16="http://schemas.microsoft.com/office/drawing/2014/main" id="{B529C5BD-4474-443A-A25D-5AB9E593EC0F}"/>
              </a:ext>
            </a:extLst>
          </p:cNvPr>
          <p:cNvSpPr>
            <a:spLocks noGrp="1"/>
          </p:cNvSpPr>
          <p:nvPr>
            <p:ph idx="1"/>
          </p:nvPr>
        </p:nvSpPr>
        <p:spPr>
          <a:xfrm>
            <a:off x="498764" y="1191491"/>
            <a:ext cx="11139054" cy="5361709"/>
          </a:xfrm>
        </p:spPr>
        <p:txBody>
          <a:bodyPr>
            <a:normAutofit lnSpcReduction="10000"/>
          </a:bodyPr>
          <a:lstStyle/>
          <a:p>
            <a:r>
              <a:rPr lang="en-GB" b="1" dirty="0">
                <a:latin typeface="Arial" panose="020B0604020202020204" pitchFamily="34" charset="0"/>
                <a:cs typeface="Arial" panose="020B0604020202020204" pitchFamily="34" charset="0"/>
              </a:rPr>
              <a:t>Norming stage:</a:t>
            </a:r>
          </a:p>
          <a:p>
            <a:pPr lvl="1"/>
            <a:r>
              <a:rPr lang="en-GB" dirty="0">
                <a:latin typeface="Arial" panose="020B0604020202020204" pitchFamily="34" charset="0"/>
                <a:cs typeface="Arial" panose="020B0604020202020204" pitchFamily="34" charset="0"/>
              </a:rPr>
              <a:t>This stage is the foundation for building relationships among the members. </a:t>
            </a:r>
          </a:p>
          <a:p>
            <a:pPr lvl="1"/>
            <a:r>
              <a:rPr lang="en-GB" dirty="0">
                <a:latin typeface="Arial" panose="020B0604020202020204" pitchFamily="34" charset="0"/>
                <a:cs typeface="Arial" panose="020B0604020202020204" pitchFamily="34" charset="0"/>
              </a:rPr>
              <a:t>The members learn to accept each other’s opinions and gets to know the working styles of all the members. </a:t>
            </a:r>
          </a:p>
          <a:p>
            <a:r>
              <a:rPr lang="en-GB" b="1" dirty="0">
                <a:latin typeface="Arial" panose="020B0604020202020204" pitchFamily="34" charset="0"/>
                <a:cs typeface="Arial" panose="020B0604020202020204" pitchFamily="34" charset="0"/>
              </a:rPr>
              <a:t>Performing stage:</a:t>
            </a:r>
          </a:p>
          <a:p>
            <a:pPr lvl="1"/>
            <a:r>
              <a:rPr lang="en-GB" dirty="0">
                <a:latin typeface="Arial" panose="020B0604020202020204" pitchFamily="34" charset="0"/>
                <a:cs typeface="Arial" panose="020B0604020202020204" pitchFamily="34" charset="0"/>
              </a:rPr>
              <a:t>By this stage, cohesion develops among the team members and they become well aware of their own responsibilities. </a:t>
            </a:r>
          </a:p>
          <a:p>
            <a:pPr lvl="1"/>
            <a:r>
              <a:rPr lang="en-GB" dirty="0">
                <a:latin typeface="Arial" panose="020B0604020202020204" pitchFamily="34" charset="0"/>
                <a:cs typeface="Arial" panose="020B0604020202020204" pitchFamily="34" charset="0"/>
              </a:rPr>
              <a:t>The amount of conflicts almost diminishes and every team member share their thoughts with each other which leads to achievement of organizational goals.</a:t>
            </a:r>
          </a:p>
          <a:p>
            <a:r>
              <a:rPr lang="en-GB" b="1" dirty="0">
                <a:latin typeface="Arial" panose="020B0604020202020204" pitchFamily="34" charset="0"/>
                <a:cs typeface="Arial" panose="020B0604020202020204" pitchFamily="34" charset="0"/>
              </a:rPr>
              <a:t>Adjourning stage:</a:t>
            </a:r>
          </a:p>
          <a:p>
            <a:pPr lvl="1"/>
            <a:r>
              <a:rPr lang="en-GB" dirty="0">
                <a:latin typeface="Arial" panose="020B0604020202020204" pitchFamily="34" charset="0"/>
                <a:cs typeface="Arial" panose="020B0604020202020204" pitchFamily="34" charset="0"/>
              </a:rPr>
              <a:t>This is the stage of winding up.</a:t>
            </a:r>
          </a:p>
          <a:p>
            <a:pPr lvl="1"/>
            <a:r>
              <a:rPr lang="en-GB" dirty="0">
                <a:latin typeface="Arial" panose="020B0604020202020204" pitchFamily="34" charset="0"/>
                <a:cs typeface="Arial" panose="020B0604020202020204" pitchFamily="34" charset="0"/>
              </a:rPr>
              <a:t>The team members gets detached from each other as the project ends.</a:t>
            </a:r>
          </a:p>
          <a:p>
            <a:pPr lvl="1"/>
            <a:r>
              <a:rPr lang="en-GB" dirty="0">
                <a:latin typeface="Arial" panose="020B0604020202020204" pitchFamily="34" charset="0"/>
                <a:cs typeface="Arial" panose="020B0604020202020204" pitchFamily="34" charset="0"/>
              </a:rPr>
              <a:t>A team may come out either as successful or unsuccessful.    </a:t>
            </a:r>
          </a:p>
        </p:txBody>
      </p:sp>
      <p:pic>
        <p:nvPicPr>
          <p:cNvPr id="5" name="Picture 4" descr="A picture containing drawing, food&#10;&#10;Description automatically generated">
            <a:extLst>
              <a:ext uri="{FF2B5EF4-FFF2-40B4-BE49-F238E27FC236}">
                <a16:creationId xmlns:a16="http://schemas.microsoft.com/office/drawing/2014/main" id="{64FE4000-3AED-4F52-BE26-52DE5D2CD7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49713" y="12541"/>
            <a:ext cx="1210121" cy="891991"/>
          </a:xfrm>
          <a:prstGeom prst="rect">
            <a:avLst/>
          </a:prstGeom>
        </p:spPr>
      </p:pic>
    </p:spTree>
    <p:extLst>
      <p:ext uri="{BB962C8B-B14F-4D97-AF65-F5344CB8AC3E}">
        <p14:creationId xmlns:p14="http://schemas.microsoft.com/office/powerpoint/2010/main" val="1655715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601274B-3C79-4FBB-937F-1DCD032E10A4}"/>
              </a:ext>
            </a:extLst>
          </p:cNvPr>
          <p:cNvSpPr>
            <a:spLocks noGrp="1"/>
          </p:cNvSpPr>
          <p:nvPr>
            <p:ph type="title"/>
          </p:nvPr>
        </p:nvSpPr>
        <p:spPr>
          <a:xfrm>
            <a:off x="6660832" y="1629562"/>
            <a:ext cx="4805996" cy="3122911"/>
          </a:xfrm>
        </p:spPr>
        <p:txBody>
          <a:bodyPr vert="horz" lIns="91440" tIns="45720" rIns="91440" bIns="45720" rtlCol="0" anchor="t">
            <a:normAutofit fontScale="90000"/>
          </a:bodyPr>
          <a:lstStyle/>
          <a:p>
            <a:pPr marL="0" marR="0" lvl="0" indent="0" algn="ctr" defTabSz="914400" rtl="0" eaLnBrk="1" fontAlgn="auto" latinLnBrk="0" hangingPunct="1">
              <a:lnSpc>
                <a:spcPct val="90000"/>
              </a:lnSpc>
              <a:spcBef>
                <a:spcPts val="1000"/>
              </a:spcBef>
              <a:spcAft>
                <a:spcPts val="0"/>
              </a:spcAft>
              <a:buClrTx/>
              <a:buSzPct val="100000"/>
              <a:buFont typeface="Arial" pitchFamily="34"/>
              <a:buNone/>
              <a:tabLst/>
              <a:defRPr/>
            </a:pPr>
            <a:r>
              <a:rPr lang="en-US" sz="8900" b="1" dirty="0">
                <a:solidFill>
                  <a:srgbClr val="000000"/>
                </a:solidFill>
              </a:rPr>
              <a:t>Team Role</a:t>
            </a:r>
            <a:br>
              <a:rPr lang="en-US" sz="8900" b="1" dirty="0">
                <a:solidFill>
                  <a:srgbClr val="000000"/>
                </a:solidFill>
              </a:rPr>
            </a:br>
            <a:r>
              <a:rPr lang="en-US" b="1" dirty="0">
                <a:solidFill>
                  <a:srgbClr val="000000"/>
                </a:solidFill>
              </a:rPr>
              <a:t>BY: Nadine El </a:t>
            </a:r>
            <a:r>
              <a:rPr lang="en-US" b="1" dirty="0" err="1">
                <a:solidFill>
                  <a:srgbClr val="000000"/>
                </a:solidFill>
              </a:rPr>
              <a:t>Bakhour</a:t>
            </a:r>
            <a:r>
              <a:rPr lang="en-US" b="1" dirty="0">
                <a:solidFill>
                  <a:srgbClr val="000000"/>
                </a:solidFill>
              </a:rPr>
              <a:t> </a:t>
            </a:r>
            <a:br>
              <a:rPr lang="en-US" b="1" dirty="0">
                <a:solidFill>
                  <a:srgbClr val="000000"/>
                </a:solidFill>
              </a:rPr>
            </a:br>
            <a:r>
              <a:rPr lang="en-US" b="1" dirty="0">
                <a:solidFill>
                  <a:srgbClr val="000000"/>
                </a:solidFill>
              </a:rPr>
              <a:t>Not presenting </a:t>
            </a:r>
            <a:r>
              <a:rPr lang="en-US" sz="8900" b="1" dirty="0">
                <a:solidFill>
                  <a:srgbClr val="000000"/>
                </a:solidFill>
              </a:rPr>
              <a:t> </a:t>
            </a:r>
            <a:br>
              <a:rPr lang="en-US" dirty="0">
                <a:solidFill>
                  <a:srgbClr val="000000"/>
                </a:solidFill>
              </a:rPr>
            </a:br>
            <a:br>
              <a:rPr lang="en-US" dirty="0">
                <a:solidFill>
                  <a:srgbClr val="000000"/>
                </a:solidFill>
              </a:rPr>
            </a:br>
            <a:r>
              <a:rPr kumimoji="0" lang="en-GB" sz="4000" b="1" i="0" u="none" strike="noStrike" kern="1200" cap="none" spc="0" normalizeH="0" baseline="0" noProof="0" dirty="0">
                <a:ln>
                  <a:noFill/>
                </a:ln>
                <a:solidFill>
                  <a:srgbClr val="4472C4"/>
                </a:solidFill>
                <a:effectLst/>
                <a:uLnTx/>
                <a:uFillTx/>
                <a:latin typeface="Calibri"/>
              </a:rPr>
              <a:t>T</a:t>
            </a:r>
            <a:r>
              <a:rPr kumimoji="0" lang="en-GB" sz="4000" b="1" i="0" u="none" strike="noStrike" kern="1200" cap="none" spc="0" normalizeH="0" baseline="0" noProof="0" dirty="0">
                <a:ln>
                  <a:noFill/>
                </a:ln>
                <a:solidFill>
                  <a:srgbClr val="000000"/>
                </a:solidFill>
                <a:effectLst/>
                <a:uLnTx/>
                <a:uFillTx/>
                <a:latin typeface="Calibri"/>
              </a:rPr>
              <a:t> : </a:t>
            </a:r>
            <a:r>
              <a:rPr kumimoji="0" lang="en-GB" sz="4000" b="0" i="0" u="none" strike="noStrike" kern="1200" cap="none" spc="0" normalizeH="0" baseline="0" noProof="0" dirty="0">
                <a:ln>
                  <a:noFill/>
                </a:ln>
                <a:solidFill>
                  <a:srgbClr val="000000"/>
                </a:solidFill>
                <a:effectLst/>
                <a:uLnTx/>
                <a:uFillTx/>
                <a:latin typeface="Calibri"/>
              </a:rPr>
              <a:t>together </a:t>
            </a:r>
            <a:br>
              <a:rPr kumimoji="0" lang="en-GB" sz="4000" b="0" i="0" u="none" strike="noStrike" kern="1200" cap="none" spc="0" normalizeH="0" baseline="0" noProof="0" dirty="0">
                <a:ln>
                  <a:noFill/>
                </a:ln>
                <a:solidFill>
                  <a:srgbClr val="000000"/>
                </a:solidFill>
                <a:effectLst/>
                <a:uLnTx/>
                <a:uFillTx/>
                <a:latin typeface="Calibri"/>
              </a:rPr>
            </a:br>
            <a:r>
              <a:rPr kumimoji="0" lang="en-GB" sz="4000" b="1" i="0" u="none" strike="noStrike" kern="1200" cap="none" spc="0" normalizeH="0" baseline="0" noProof="0" dirty="0">
                <a:ln>
                  <a:noFill/>
                </a:ln>
                <a:solidFill>
                  <a:srgbClr val="C00000"/>
                </a:solidFill>
                <a:effectLst/>
                <a:uLnTx/>
                <a:uFillTx/>
                <a:latin typeface="Calibri"/>
              </a:rPr>
              <a:t>E</a:t>
            </a:r>
            <a:r>
              <a:rPr kumimoji="0" lang="en-GB" sz="4000" b="1" i="0" u="none" strike="noStrike" kern="1200" cap="none" spc="0" normalizeH="0" baseline="0" noProof="0" dirty="0">
                <a:ln>
                  <a:noFill/>
                </a:ln>
                <a:solidFill>
                  <a:srgbClr val="000000"/>
                </a:solidFill>
                <a:effectLst/>
                <a:uLnTx/>
                <a:uFillTx/>
                <a:latin typeface="Calibri"/>
              </a:rPr>
              <a:t>: </a:t>
            </a:r>
            <a:r>
              <a:rPr kumimoji="0" lang="en-GB" sz="4000" b="0" i="0" u="none" strike="noStrike" kern="1200" cap="none" spc="0" normalizeH="0" baseline="0" noProof="0" dirty="0">
                <a:ln>
                  <a:noFill/>
                </a:ln>
                <a:solidFill>
                  <a:srgbClr val="000000"/>
                </a:solidFill>
                <a:effectLst/>
                <a:uLnTx/>
                <a:uFillTx/>
                <a:latin typeface="Calibri"/>
              </a:rPr>
              <a:t>everyone </a:t>
            </a:r>
            <a:br>
              <a:rPr kumimoji="0" lang="en-GB" sz="4000" b="0" i="0" u="none" strike="noStrike" kern="1200" cap="none" spc="0" normalizeH="0" baseline="0" noProof="0" dirty="0">
                <a:ln>
                  <a:noFill/>
                </a:ln>
                <a:solidFill>
                  <a:srgbClr val="000000"/>
                </a:solidFill>
                <a:effectLst/>
                <a:uLnTx/>
                <a:uFillTx/>
                <a:latin typeface="Calibri"/>
              </a:rPr>
            </a:br>
            <a:r>
              <a:rPr kumimoji="0" lang="en-GB" sz="4000" b="1" i="0" u="none" strike="noStrike" kern="1200" cap="none" spc="0" normalizeH="0" baseline="0" noProof="0" dirty="0">
                <a:ln>
                  <a:noFill/>
                </a:ln>
                <a:solidFill>
                  <a:srgbClr val="FFFF00"/>
                </a:solidFill>
                <a:effectLst/>
                <a:uLnTx/>
                <a:uFillTx/>
                <a:latin typeface="Calibri"/>
              </a:rPr>
              <a:t>A</a:t>
            </a:r>
            <a:r>
              <a:rPr kumimoji="0" lang="en-GB" sz="4000" b="1" i="0" u="none" strike="noStrike" kern="1200" cap="none" spc="0" normalizeH="0" baseline="0" noProof="0" dirty="0">
                <a:ln>
                  <a:noFill/>
                </a:ln>
                <a:solidFill>
                  <a:srgbClr val="000000"/>
                </a:solidFill>
                <a:effectLst/>
                <a:uLnTx/>
                <a:uFillTx/>
                <a:latin typeface="Calibri"/>
              </a:rPr>
              <a:t>: </a:t>
            </a:r>
            <a:r>
              <a:rPr kumimoji="0" lang="en-GB" sz="4000" b="0" i="0" u="none" strike="noStrike" kern="1200" cap="none" spc="0" normalizeH="0" baseline="0" noProof="0" dirty="0">
                <a:ln>
                  <a:noFill/>
                </a:ln>
                <a:solidFill>
                  <a:srgbClr val="000000"/>
                </a:solidFill>
                <a:effectLst/>
                <a:uLnTx/>
                <a:uFillTx/>
                <a:latin typeface="Calibri"/>
              </a:rPr>
              <a:t>achieves</a:t>
            </a:r>
            <a:br>
              <a:rPr kumimoji="0" lang="en-GB" sz="4000" b="0" i="0" u="none" strike="noStrike" kern="1200" cap="none" spc="0" normalizeH="0" baseline="0" noProof="0" dirty="0">
                <a:ln>
                  <a:noFill/>
                </a:ln>
                <a:solidFill>
                  <a:srgbClr val="000000"/>
                </a:solidFill>
                <a:effectLst/>
                <a:uLnTx/>
                <a:uFillTx/>
                <a:latin typeface="Calibri"/>
              </a:rPr>
            </a:br>
            <a:r>
              <a:rPr kumimoji="0" lang="en-GB" sz="4000" b="1" i="0" u="none" strike="noStrike" kern="1200" cap="none" spc="0" normalizeH="0" baseline="0" noProof="0" dirty="0">
                <a:ln>
                  <a:noFill/>
                </a:ln>
                <a:solidFill>
                  <a:srgbClr val="548235"/>
                </a:solidFill>
                <a:effectLst/>
                <a:uLnTx/>
                <a:uFillTx/>
                <a:latin typeface="Calibri"/>
              </a:rPr>
              <a:t>M</a:t>
            </a:r>
            <a:r>
              <a:rPr kumimoji="0" lang="en-GB" sz="4000" b="0" i="0" u="none" strike="noStrike" kern="1200" cap="none" spc="0" normalizeH="0" baseline="0" noProof="0" dirty="0">
                <a:ln>
                  <a:noFill/>
                </a:ln>
                <a:solidFill>
                  <a:srgbClr val="000000"/>
                </a:solidFill>
                <a:effectLst/>
                <a:uLnTx/>
                <a:uFillTx/>
                <a:latin typeface="Calibri"/>
              </a:rPr>
              <a:t>:      more</a:t>
            </a:r>
            <a:br>
              <a:rPr kumimoji="0" lang="en-GB" sz="4000" b="0" i="0" u="none" strike="noStrike" kern="1200" cap="none" spc="0" normalizeH="0" baseline="0" noProof="0" dirty="0">
                <a:ln>
                  <a:noFill/>
                </a:ln>
                <a:solidFill>
                  <a:srgbClr val="000000"/>
                </a:solidFill>
                <a:effectLst/>
                <a:uLnTx/>
                <a:uFillTx/>
                <a:latin typeface="Calibri"/>
              </a:rPr>
            </a:br>
            <a:endParaRPr lang="en-US" dirty="0">
              <a:solidFill>
                <a:srgbClr val="000000"/>
              </a:solidFill>
            </a:endParaRPr>
          </a:p>
        </p:txBody>
      </p:sp>
      <p:sp>
        <p:nvSpPr>
          <p:cNvPr id="14"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picture containing sitting, elephant, person, large&#10;&#10;Description automatically generated">
            <a:extLst>
              <a:ext uri="{FF2B5EF4-FFF2-40B4-BE49-F238E27FC236}">
                <a16:creationId xmlns:a16="http://schemas.microsoft.com/office/drawing/2014/main" id="{C386521C-D201-4810-A338-A65E6FA4A02E}"/>
              </a:ext>
            </a:extLst>
          </p:cNvPr>
          <p:cNvPicPr>
            <a:picLocks noGrp="1" noChangeAspect="1"/>
          </p:cNvPicPr>
          <p:nvPr>
            <p:ph idx="1"/>
          </p:nvPr>
        </p:nvPicPr>
        <p:blipFill rotWithShape="1">
          <a:blip r:embed="rId3">
            <a:alphaModFix/>
            <a:extLst>
              <a:ext uri="{28A0092B-C50C-407E-A947-70E740481C1C}">
                <a14:useLocalDpi xmlns:a14="http://schemas.microsoft.com/office/drawing/2010/main" val="0"/>
              </a:ext>
            </a:extLst>
          </a:blip>
          <a:srcRect r="1415"/>
          <a:stretch/>
        </p:blipFill>
        <p:spPr>
          <a:xfrm>
            <a:off x="1" y="770037"/>
            <a:ext cx="5298683" cy="6097438"/>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1091883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3">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A979EF82-33CD-44F7-8476-B5F7F407397C}"/>
              </a:ext>
            </a:extLst>
          </p:cNvPr>
          <p:cNvSpPr>
            <a:spLocks noGrp="1"/>
          </p:cNvSpPr>
          <p:nvPr>
            <p:ph type="title"/>
          </p:nvPr>
        </p:nvSpPr>
        <p:spPr>
          <a:xfrm>
            <a:off x="720053" y="163452"/>
            <a:ext cx="4803636" cy="1311664"/>
          </a:xfrm>
        </p:spPr>
        <p:txBody>
          <a:bodyPr>
            <a:normAutofit/>
          </a:bodyPr>
          <a:lstStyle/>
          <a:p>
            <a:r>
              <a:rPr lang="en-GB" sz="6000" b="1" dirty="0">
                <a:solidFill>
                  <a:srgbClr val="000000"/>
                </a:solidFill>
              </a:rPr>
              <a:t>Team Role</a:t>
            </a:r>
          </a:p>
        </p:txBody>
      </p:sp>
      <p:sp>
        <p:nvSpPr>
          <p:cNvPr id="3" name="Content Placeholder 2">
            <a:extLst>
              <a:ext uri="{FF2B5EF4-FFF2-40B4-BE49-F238E27FC236}">
                <a16:creationId xmlns:a16="http://schemas.microsoft.com/office/drawing/2014/main" id="{D52B39A2-C758-49BD-AC5E-B29030756D49}"/>
              </a:ext>
            </a:extLst>
          </p:cNvPr>
          <p:cNvSpPr>
            <a:spLocks noGrp="1"/>
          </p:cNvSpPr>
          <p:nvPr>
            <p:ph idx="1"/>
          </p:nvPr>
        </p:nvSpPr>
        <p:spPr>
          <a:xfrm>
            <a:off x="209864" y="1020605"/>
            <a:ext cx="5886136" cy="5300660"/>
          </a:xfrm>
        </p:spPr>
        <p:txBody>
          <a:bodyPr anchor="ctr">
            <a:normAutofit/>
          </a:bodyPr>
          <a:lstStyle/>
          <a:p>
            <a:pPr>
              <a:lnSpc>
                <a:spcPct val="150000"/>
              </a:lnSpc>
            </a:pPr>
            <a:r>
              <a:rPr lang="en-US" sz="2400" dirty="0">
                <a:solidFill>
                  <a:srgbClr val="000000"/>
                </a:solidFill>
                <a:latin typeface="Arial" panose="020B0604020202020204" pitchFamily="34" charset="0"/>
                <a:cs typeface="Arial" panose="020B0604020202020204" pitchFamily="34" charset="0"/>
              </a:rPr>
              <a:t>A team must have people with a typical target to accomplish . </a:t>
            </a:r>
          </a:p>
          <a:p>
            <a:pPr>
              <a:lnSpc>
                <a:spcPct val="150000"/>
              </a:lnSpc>
            </a:pPr>
            <a:r>
              <a:rPr lang="en-US" sz="2400" dirty="0">
                <a:solidFill>
                  <a:srgbClr val="000000"/>
                </a:solidFill>
                <a:latin typeface="Arial" panose="020B0604020202020204" pitchFamily="34" charset="0"/>
                <a:cs typeface="Arial" panose="020B0604020202020204" pitchFamily="34" charset="0"/>
              </a:rPr>
              <a:t>Belbin Team Roles are used to identify people's behavioral strengths and weaknesses within a team in the workplace. There are NINE TEAM ROLES (Mindtools, 2020)</a:t>
            </a:r>
            <a:endParaRPr lang="en-GB" sz="2400" dirty="0">
              <a:solidFill>
                <a:srgbClr val="000000"/>
              </a:solidFill>
              <a:latin typeface="Arial" panose="020B0604020202020204" pitchFamily="34" charset="0"/>
              <a:cs typeface="Arial" panose="020B0604020202020204" pitchFamily="34" charset="0"/>
            </a:endParaRPr>
          </a:p>
        </p:txBody>
      </p:sp>
      <p:sp>
        <p:nvSpPr>
          <p:cNvPr id="18"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descr="A screenshot of a cell phone&#10;&#10;Description automatically generated">
            <a:extLst>
              <a:ext uri="{FF2B5EF4-FFF2-40B4-BE49-F238E27FC236}">
                <a16:creationId xmlns:a16="http://schemas.microsoft.com/office/drawing/2014/main" id="{BCA95CD7-1D92-473F-AC6F-6EE166BC8897}"/>
              </a:ext>
            </a:extLst>
          </p:cNvPr>
          <p:cNvPicPr>
            <a:picLocks noChangeAspect="1"/>
          </p:cNvPicPr>
          <p:nvPr/>
        </p:nvPicPr>
        <p:blipFill rotWithShape="1">
          <a:blip r:embed="rId3"/>
          <a:srcRect l="15455" r="15241" b="-1"/>
          <a:stretch/>
        </p:blipFill>
        <p:spPr>
          <a:xfrm>
            <a:off x="7428870" y="1244184"/>
            <a:ext cx="4411990" cy="5077081"/>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noFill/>
        </p:spPr>
      </p:pic>
      <p:pic>
        <p:nvPicPr>
          <p:cNvPr id="4" name="Picture 3" descr="A picture containing drawing, food&#10;&#10;Description automatically generated">
            <a:extLst>
              <a:ext uri="{FF2B5EF4-FFF2-40B4-BE49-F238E27FC236}">
                <a16:creationId xmlns:a16="http://schemas.microsoft.com/office/drawing/2014/main" id="{431B54B3-6F92-4840-83D4-E4A470B8E0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81879" y="0"/>
            <a:ext cx="1210121" cy="891991"/>
          </a:xfrm>
          <a:prstGeom prst="rect">
            <a:avLst/>
          </a:prstGeom>
        </p:spPr>
      </p:pic>
    </p:spTree>
    <p:extLst>
      <p:ext uri="{BB962C8B-B14F-4D97-AF65-F5344CB8AC3E}">
        <p14:creationId xmlns:p14="http://schemas.microsoft.com/office/powerpoint/2010/main" val="2874746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464E6DE-719F-4970-A023-E38BBC5AD4ED}"/>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Belbin Team Role (Mindtools, 2020)</a:t>
            </a:r>
          </a:p>
        </p:txBody>
      </p:sp>
      <p:sp>
        <p:nvSpPr>
          <p:cNvPr id="3" name="Content Placeholder 2">
            <a:extLst>
              <a:ext uri="{FF2B5EF4-FFF2-40B4-BE49-F238E27FC236}">
                <a16:creationId xmlns:a16="http://schemas.microsoft.com/office/drawing/2014/main" id="{E002D890-7492-43CE-B9F8-320E6E354100}"/>
              </a:ext>
            </a:extLst>
          </p:cNvPr>
          <p:cNvSpPr>
            <a:spLocks noGrp="1"/>
          </p:cNvSpPr>
          <p:nvPr>
            <p:ph idx="1"/>
          </p:nvPr>
        </p:nvSpPr>
        <p:spPr>
          <a:xfrm>
            <a:off x="524655" y="2753936"/>
            <a:ext cx="11311439" cy="3694990"/>
          </a:xfrm>
        </p:spPr>
        <p:txBody>
          <a:bodyPr>
            <a:normAutofit/>
          </a:bodyPr>
          <a:lstStyle/>
          <a:p>
            <a:r>
              <a:rPr lang="en-US" sz="2400" b="1" dirty="0">
                <a:solidFill>
                  <a:srgbClr val="000000"/>
                </a:solidFill>
                <a:latin typeface="Arial" panose="020B0604020202020204" pitchFamily="34" charset="0"/>
                <a:cs typeface="Arial" panose="020B0604020202020204" pitchFamily="34" charset="0"/>
              </a:rPr>
              <a:t>Implementer :</a:t>
            </a:r>
            <a:r>
              <a:rPr lang="en-US" sz="2400" dirty="0">
                <a:solidFill>
                  <a:srgbClr val="000000"/>
                </a:solidFill>
                <a:latin typeface="Arial" panose="020B0604020202020204" pitchFamily="34" charset="0"/>
                <a:cs typeface="Arial" panose="020B0604020202020204" pitchFamily="34" charset="0"/>
              </a:rPr>
              <a:t>Sets ideas into action and is the useful organizer within the team. </a:t>
            </a:r>
          </a:p>
          <a:p>
            <a:r>
              <a:rPr lang="en-US" sz="2400" b="1" dirty="0">
                <a:solidFill>
                  <a:srgbClr val="000000"/>
                </a:solidFill>
                <a:latin typeface="Arial" panose="020B0604020202020204" pitchFamily="34" charset="0"/>
                <a:cs typeface="Arial" panose="020B0604020202020204" pitchFamily="34" charset="0"/>
              </a:rPr>
              <a:t>Specialist</a:t>
            </a:r>
            <a:r>
              <a:rPr lang="en-US" sz="2400" dirty="0">
                <a:solidFill>
                  <a:srgbClr val="000000"/>
                </a:solidFill>
                <a:latin typeface="Arial" panose="020B0604020202020204" pitchFamily="34" charset="0"/>
                <a:cs typeface="Arial" panose="020B0604020202020204" pitchFamily="34" charset="0"/>
              </a:rPr>
              <a:t>: is an immeasurable source of knowledge in my field. </a:t>
            </a:r>
          </a:p>
          <a:p>
            <a:r>
              <a:rPr lang="en-US" sz="2400" b="1" dirty="0">
                <a:solidFill>
                  <a:srgbClr val="000000"/>
                </a:solidFill>
                <a:latin typeface="Arial" panose="020B0604020202020204" pitchFamily="34" charset="0"/>
                <a:cs typeface="Arial" panose="020B0604020202020204" pitchFamily="34" charset="0"/>
              </a:rPr>
              <a:t>Completer finisher </a:t>
            </a:r>
            <a:r>
              <a:rPr lang="en-US" sz="2400" dirty="0">
                <a:solidFill>
                  <a:srgbClr val="000000"/>
                </a:solidFill>
                <a:latin typeface="Arial" panose="020B0604020202020204" pitchFamily="34" charset="0"/>
                <a:cs typeface="Arial" panose="020B0604020202020204" pitchFamily="34" charset="0"/>
              </a:rPr>
              <a:t>:Guarantees intensive, convenient consummation which can consistently feel what could turn out badly , This leads to a lot of consideration to details, checking and rechecking, and a tendency to perfectionism.</a:t>
            </a:r>
          </a:p>
          <a:p>
            <a:r>
              <a:rPr lang="en-US" sz="2400" b="1" dirty="0">
                <a:solidFill>
                  <a:srgbClr val="000000"/>
                </a:solidFill>
                <a:latin typeface="Arial" panose="020B0604020202020204" pitchFamily="34" charset="0"/>
                <a:cs typeface="Arial" panose="020B0604020202020204" pitchFamily="34" charset="0"/>
              </a:rPr>
              <a:t>Shaper</a:t>
            </a:r>
            <a:r>
              <a:rPr lang="en-US" sz="2400" dirty="0">
                <a:solidFill>
                  <a:srgbClr val="000000"/>
                </a:solidFill>
                <a:latin typeface="Arial" panose="020B0604020202020204" pitchFamily="34" charset="0"/>
                <a:cs typeface="Arial" panose="020B0604020202020204" pitchFamily="34" charset="0"/>
              </a:rPr>
              <a:t>: Provided the necessary drive to ensure that the team kept moving and did not lose focus.</a:t>
            </a:r>
          </a:p>
          <a:p>
            <a:r>
              <a:rPr lang="en-US" sz="2400" b="1" dirty="0">
                <a:solidFill>
                  <a:srgbClr val="000000"/>
                </a:solidFill>
                <a:latin typeface="Arial" panose="020B0604020202020204" pitchFamily="34" charset="0"/>
                <a:cs typeface="Arial" panose="020B0604020202020204" pitchFamily="34" charset="0"/>
              </a:rPr>
              <a:t>Coordinator:</a:t>
            </a:r>
            <a:r>
              <a:rPr lang="en-US" sz="2400" dirty="0">
                <a:solidFill>
                  <a:srgbClr val="000000"/>
                </a:solidFill>
                <a:latin typeface="Arial" panose="020B0604020202020204" pitchFamily="34" charset="0"/>
                <a:cs typeface="Arial" panose="020B0604020202020204" pitchFamily="34" charset="0"/>
              </a:rPr>
              <a:t> to focus on the team’s objectives, draw out team members and delegate work appropriately. </a:t>
            </a:r>
          </a:p>
          <a:p>
            <a:endParaRPr lang="en-GB" sz="1000" dirty="0">
              <a:solidFill>
                <a:srgbClr val="000000"/>
              </a:solidFill>
              <a:latin typeface="Arial" panose="020B0604020202020204" pitchFamily="34" charset="0"/>
              <a:cs typeface="Arial" panose="020B0604020202020204" pitchFamily="34" charset="0"/>
            </a:endParaRPr>
          </a:p>
        </p:txBody>
      </p:sp>
      <p:pic>
        <p:nvPicPr>
          <p:cNvPr id="4" name="Picture 3" descr="A picture containing drawing, food&#10;&#10;Description automatically generated">
            <a:extLst>
              <a:ext uri="{FF2B5EF4-FFF2-40B4-BE49-F238E27FC236}">
                <a16:creationId xmlns:a16="http://schemas.microsoft.com/office/drawing/2014/main" id="{566674E9-9FA0-4287-8937-8FA408DF8B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81879" y="0"/>
            <a:ext cx="1210121" cy="891991"/>
          </a:xfrm>
          <a:prstGeom prst="rect">
            <a:avLst/>
          </a:prstGeom>
        </p:spPr>
      </p:pic>
    </p:spTree>
    <p:extLst>
      <p:ext uri="{BB962C8B-B14F-4D97-AF65-F5344CB8AC3E}">
        <p14:creationId xmlns:p14="http://schemas.microsoft.com/office/powerpoint/2010/main" val="1614255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464E6DE-719F-4970-A023-E38BBC5AD4ED}"/>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Belbin Team Role (Mindtools, 2020)</a:t>
            </a:r>
          </a:p>
        </p:txBody>
      </p:sp>
      <p:sp>
        <p:nvSpPr>
          <p:cNvPr id="3" name="Content Placeholder 2">
            <a:extLst>
              <a:ext uri="{FF2B5EF4-FFF2-40B4-BE49-F238E27FC236}">
                <a16:creationId xmlns:a16="http://schemas.microsoft.com/office/drawing/2014/main" id="{E002D890-7492-43CE-B9F8-320E6E354100}"/>
              </a:ext>
            </a:extLst>
          </p:cNvPr>
          <p:cNvSpPr>
            <a:spLocks noGrp="1"/>
          </p:cNvSpPr>
          <p:nvPr>
            <p:ph idx="1"/>
          </p:nvPr>
        </p:nvSpPr>
        <p:spPr>
          <a:xfrm>
            <a:off x="524655" y="2753935"/>
            <a:ext cx="11311439" cy="3490453"/>
          </a:xfrm>
        </p:spPr>
        <p:txBody>
          <a:bodyPr>
            <a:noAutofit/>
          </a:bodyPr>
          <a:lstStyle/>
          <a:p>
            <a:r>
              <a:rPr lang="en-US" sz="2400" b="1" dirty="0">
                <a:solidFill>
                  <a:srgbClr val="000000"/>
                </a:solidFill>
              </a:rPr>
              <a:t>Team Worker</a:t>
            </a:r>
            <a:r>
              <a:rPr lang="en-US" sz="2400" dirty="0">
                <a:solidFill>
                  <a:srgbClr val="000000"/>
                </a:solidFill>
              </a:rPr>
              <a:t>: assisted the team to gel, using their versatility to identify the work required and complete it on behalf of the team. </a:t>
            </a:r>
          </a:p>
          <a:p>
            <a:r>
              <a:rPr lang="en-US" sz="2400" b="1" dirty="0">
                <a:solidFill>
                  <a:srgbClr val="000000"/>
                </a:solidFill>
              </a:rPr>
              <a:t>Resource Investigator</a:t>
            </a:r>
            <a:r>
              <a:rPr lang="en-US" sz="2400" dirty="0">
                <a:solidFill>
                  <a:srgbClr val="000000"/>
                </a:solidFill>
              </a:rPr>
              <a:t>: given inside information on the restriction and ensured that the group's thought would convey to the world outside the group.</a:t>
            </a:r>
          </a:p>
          <a:p>
            <a:r>
              <a:rPr lang="en-US" sz="2400" b="1" dirty="0">
                <a:solidFill>
                  <a:srgbClr val="000000"/>
                </a:solidFill>
              </a:rPr>
              <a:t>Plant</a:t>
            </a:r>
            <a:r>
              <a:rPr lang="en-US" sz="2400" dirty="0">
                <a:solidFill>
                  <a:srgbClr val="000000"/>
                </a:solidFill>
              </a:rPr>
              <a:t> :Offerings new thoughts and methods.</a:t>
            </a:r>
          </a:p>
          <a:p>
            <a:r>
              <a:rPr lang="en-US" sz="2400" b="1" dirty="0">
                <a:solidFill>
                  <a:srgbClr val="000000"/>
                </a:solidFill>
              </a:rPr>
              <a:t>Monitor-Evaluator</a:t>
            </a:r>
            <a:r>
              <a:rPr lang="en-US" sz="2400" dirty="0">
                <a:solidFill>
                  <a:srgbClr val="000000"/>
                </a:solidFill>
              </a:rPr>
              <a:t>: evaluating and assessing ideas that other people (often Plants) produce. These people are sharp and objective, and they wisely weigh the pros and cons of all the options before coming to a decision.</a:t>
            </a:r>
          </a:p>
        </p:txBody>
      </p:sp>
      <p:pic>
        <p:nvPicPr>
          <p:cNvPr id="4" name="Picture 3" descr="A picture containing drawing, food&#10;&#10;Description automatically generated">
            <a:extLst>
              <a:ext uri="{FF2B5EF4-FFF2-40B4-BE49-F238E27FC236}">
                <a16:creationId xmlns:a16="http://schemas.microsoft.com/office/drawing/2014/main" id="{FAFC5A4A-A7E6-4C54-862D-D47409BBDB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81879" y="0"/>
            <a:ext cx="1210121" cy="891991"/>
          </a:xfrm>
          <a:prstGeom prst="rect">
            <a:avLst/>
          </a:prstGeom>
        </p:spPr>
      </p:pic>
    </p:spTree>
    <p:extLst>
      <p:ext uri="{BB962C8B-B14F-4D97-AF65-F5344CB8AC3E}">
        <p14:creationId xmlns:p14="http://schemas.microsoft.com/office/powerpoint/2010/main" val="6287785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464E6DE-719F-4970-A023-E38BBC5AD4ED}"/>
              </a:ext>
            </a:extLst>
          </p:cNvPr>
          <p:cNvSpPr>
            <a:spLocks noGrp="1"/>
          </p:cNvSpPr>
          <p:nvPr>
            <p:ph type="title"/>
          </p:nvPr>
        </p:nvSpPr>
        <p:spPr>
          <a:xfrm>
            <a:off x="1179074" y="826680"/>
            <a:ext cx="9833548" cy="1325563"/>
          </a:xfrm>
        </p:spPr>
        <p:txBody>
          <a:bodyPr>
            <a:normAutofit/>
          </a:bodyPr>
          <a:lstStyle/>
          <a:p>
            <a:pPr algn="ctr"/>
            <a:r>
              <a:rPr lang="en-GB" sz="4000" dirty="0">
                <a:solidFill>
                  <a:srgbClr val="FFFFFF"/>
                </a:solidFill>
              </a:rPr>
              <a:t>Belbin Team Role (Mindtools, 2020)</a:t>
            </a:r>
          </a:p>
        </p:txBody>
      </p:sp>
      <p:pic>
        <p:nvPicPr>
          <p:cNvPr id="7" name="Content Placeholder 6">
            <a:extLst>
              <a:ext uri="{FF2B5EF4-FFF2-40B4-BE49-F238E27FC236}">
                <a16:creationId xmlns:a16="http://schemas.microsoft.com/office/drawing/2014/main" id="{480E7B5F-02F3-415E-8BA6-651375989D34}"/>
              </a:ext>
            </a:extLst>
          </p:cNvPr>
          <p:cNvPicPr>
            <a:picLocks noGrp="1" noChangeAspect="1"/>
          </p:cNvPicPr>
          <p:nvPr>
            <p:ph idx="1"/>
          </p:nvPr>
        </p:nvPicPr>
        <p:blipFill>
          <a:blip r:embed="rId3"/>
          <a:stretch>
            <a:fillRect/>
          </a:stretch>
        </p:blipFill>
        <p:spPr>
          <a:xfrm>
            <a:off x="355601" y="2563318"/>
            <a:ext cx="11126865" cy="4032354"/>
          </a:xfrm>
        </p:spPr>
      </p:pic>
      <p:pic>
        <p:nvPicPr>
          <p:cNvPr id="3" name="Picture 2" descr="A picture containing drawing, food&#10;&#10;Description automatically generated">
            <a:extLst>
              <a:ext uri="{FF2B5EF4-FFF2-40B4-BE49-F238E27FC236}">
                <a16:creationId xmlns:a16="http://schemas.microsoft.com/office/drawing/2014/main" id="{82306852-9F72-44AE-A4D0-854F3A69E8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77405" y="118356"/>
            <a:ext cx="1210121" cy="891991"/>
          </a:xfrm>
          <a:prstGeom prst="rect">
            <a:avLst/>
          </a:prstGeom>
        </p:spPr>
      </p:pic>
    </p:spTree>
    <p:extLst>
      <p:ext uri="{BB962C8B-B14F-4D97-AF65-F5344CB8AC3E}">
        <p14:creationId xmlns:p14="http://schemas.microsoft.com/office/powerpoint/2010/main" val="3244171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Content Placeholder 4" descr="A picture containing holding&#10;&#10;Description automatically generated">
            <a:extLst>
              <a:ext uri="{FF2B5EF4-FFF2-40B4-BE49-F238E27FC236}">
                <a16:creationId xmlns:a16="http://schemas.microsoft.com/office/drawing/2014/main" id="{F9015977-31D9-4953-AB15-AA86252A7D55}"/>
              </a:ext>
            </a:extLst>
          </p:cNvPr>
          <p:cNvPicPr>
            <a:picLocks noChangeAspect="1"/>
          </p:cNvPicPr>
          <p:nvPr/>
        </p:nvPicPr>
        <p:blipFill rotWithShape="1">
          <a:blip r:embed="rId2">
            <a:extLst>
              <a:ext uri="{28A0092B-C50C-407E-A947-70E740481C1C}">
                <a14:useLocalDpi xmlns:a14="http://schemas.microsoft.com/office/drawing/2010/main" val="0"/>
              </a:ext>
            </a:extLst>
          </a:blip>
          <a:srcRect t="13507" r="-1" b="18499"/>
          <a:stretch/>
        </p:blipFill>
        <p:spPr>
          <a:xfrm>
            <a:off x="20" y="-119911"/>
            <a:ext cx="12188932" cy="6857990"/>
          </a:xfrm>
          <a:prstGeom prst="rect">
            <a:avLst/>
          </a:prstGeom>
        </p:spPr>
      </p:pic>
      <p:sp>
        <p:nvSpPr>
          <p:cNvPr id="12" name="Freeform: Shape 11">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4353F8-35A8-4370-8755-A26EFCBB9396}"/>
              </a:ext>
            </a:extLst>
          </p:cNvPr>
          <p:cNvSpPr>
            <a:spLocks noGrp="1"/>
          </p:cNvSpPr>
          <p:nvPr>
            <p:ph type="title"/>
          </p:nvPr>
        </p:nvSpPr>
        <p:spPr>
          <a:xfrm>
            <a:off x="618062" y="4185748"/>
            <a:ext cx="9265771" cy="1510513"/>
          </a:xfrm>
        </p:spPr>
        <p:txBody>
          <a:bodyPr>
            <a:noAutofit/>
          </a:bodyPr>
          <a:lstStyle/>
          <a:p>
            <a:r>
              <a:rPr lang="en-GB" sz="8000" dirty="0"/>
              <a:t>Conflict Management</a:t>
            </a:r>
            <a:br>
              <a:rPr lang="en-GB" sz="8000" dirty="0"/>
            </a:br>
            <a:r>
              <a:rPr lang="en-GB" sz="4000" dirty="0"/>
              <a:t>BY: </a:t>
            </a:r>
            <a:r>
              <a:rPr lang="en-GB" sz="4000" dirty="0" err="1"/>
              <a:t>Dimitrina</a:t>
            </a:r>
            <a:r>
              <a:rPr lang="en-GB" sz="4000" dirty="0"/>
              <a:t> Ivanova </a:t>
            </a:r>
          </a:p>
        </p:txBody>
      </p:sp>
    </p:spTree>
    <p:extLst>
      <p:ext uri="{BB962C8B-B14F-4D97-AF65-F5344CB8AC3E}">
        <p14:creationId xmlns:p14="http://schemas.microsoft.com/office/powerpoint/2010/main" val="1121098607"/>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CA6636B-84DB-4958-84EB-26ED4A593AF0}"/>
              </a:ext>
            </a:extLst>
          </p:cNvPr>
          <p:cNvSpPr>
            <a:spLocks noGrp="1"/>
          </p:cNvSpPr>
          <p:nvPr>
            <p:ph type="title"/>
          </p:nvPr>
        </p:nvSpPr>
        <p:spPr>
          <a:xfrm>
            <a:off x="5323543" y="278973"/>
            <a:ext cx="4977976" cy="1454051"/>
          </a:xfrm>
        </p:spPr>
        <p:txBody>
          <a:bodyPr>
            <a:normAutofit/>
          </a:bodyPr>
          <a:lstStyle/>
          <a:p>
            <a:r>
              <a:rPr lang="en-GB" b="1" dirty="0">
                <a:solidFill>
                  <a:srgbClr val="000000"/>
                </a:solidFill>
                <a:latin typeface="Century Gothic" panose="020B0502020202020204" pitchFamily="34" charset="0"/>
                <a:cs typeface="Arial" panose="020B0604020202020204" pitchFamily="34" charset="0"/>
              </a:rPr>
              <a:t>Conflict Management</a:t>
            </a:r>
          </a:p>
        </p:txBody>
      </p:sp>
      <p:sp>
        <p:nvSpPr>
          <p:cNvPr id="21"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1A763943-B60E-407C-BBC8-FEC278E14293}"/>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18496" r="5787"/>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8D0D3343-C011-407B-B474-0A45594B712A}"/>
              </a:ext>
            </a:extLst>
          </p:cNvPr>
          <p:cNvSpPr>
            <a:spLocks noGrp="1"/>
          </p:cNvSpPr>
          <p:nvPr>
            <p:ph idx="1"/>
          </p:nvPr>
        </p:nvSpPr>
        <p:spPr>
          <a:xfrm>
            <a:off x="5453277" y="1896625"/>
            <a:ext cx="6588035" cy="4846003"/>
          </a:xfrm>
        </p:spPr>
        <p:txBody>
          <a:bodyPr anchor="ctr">
            <a:normAutofit fontScale="92500" lnSpcReduction="10000"/>
          </a:bodyPr>
          <a:lstStyle/>
          <a:p>
            <a:r>
              <a:rPr lang="en-GB" sz="1800" dirty="0">
                <a:solidFill>
                  <a:srgbClr val="000000"/>
                </a:solidFill>
                <a:latin typeface="Arial" panose="020B0604020202020204" pitchFamily="34" charset="0"/>
                <a:cs typeface="Arial" panose="020B0604020202020204" pitchFamily="34" charset="0"/>
              </a:rPr>
              <a:t>Thomas-Kilmann conflict management model (1972), is usually used to deal with conflicts within a team. </a:t>
            </a:r>
          </a:p>
          <a:p>
            <a:r>
              <a:rPr lang="en-GB" sz="1800" dirty="0">
                <a:solidFill>
                  <a:srgbClr val="000000"/>
                </a:solidFill>
                <a:latin typeface="Arial" panose="020B0604020202020204" pitchFamily="34" charset="0"/>
                <a:cs typeface="Arial" panose="020B0604020202020204" pitchFamily="34" charset="0"/>
              </a:rPr>
              <a:t>It uses two dimensions- assertiveness and cooperativeness. </a:t>
            </a:r>
          </a:p>
          <a:p>
            <a:r>
              <a:rPr lang="en-GB" sz="1800" dirty="0">
                <a:solidFill>
                  <a:srgbClr val="000000"/>
                </a:solidFill>
                <a:latin typeface="Arial" panose="020B0604020202020204" pitchFamily="34" charset="0"/>
                <a:cs typeface="Arial" panose="020B0604020202020204" pitchFamily="34" charset="0"/>
              </a:rPr>
              <a:t>Under these two dimensions there are five conflict management methods- </a:t>
            </a:r>
          </a:p>
          <a:p>
            <a:pPr lvl="1"/>
            <a:r>
              <a:rPr lang="en-GB" sz="1800" dirty="0">
                <a:solidFill>
                  <a:srgbClr val="000000"/>
                </a:solidFill>
                <a:latin typeface="Arial" panose="020B0604020202020204" pitchFamily="34" charset="0"/>
                <a:cs typeface="Arial" panose="020B0604020202020204" pitchFamily="34" charset="0"/>
              </a:rPr>
              <a:t>Competing</a:t>
            </a:r>
          </a:p>
          <a:p>
            <a:pPr lvl="1"/>
            <a:r>
              <a:rPr lang="en-GB" sz="1800" dirty="0">
                <a:solidFill>
                  <a:srgbClr val="000000"/>
                </a:solidFill>
                <a:latin typeface="Arial" panose="020B0604020202020204" pitchFamily="34" charset="0"/>
                <a:cs typeface="Arial" panose="020B0604020202020204" pitchFamily="34" charset="0"/>
              </a:rPr>
              <a:t>Collaborating</a:t>
            </a:r>
          </a:p>
          <a:p>
            <a:pPr lvl="1"/>
            <a:r>
              <a:rPr lang="en-GB" sz="1800" dirty="0">
                <a:solidFill>
                  <a:srgbClr val="000000"/>
                </a:solidFill>
                <a:latin typeface="Arial" panose="020B0604020202020204" pitchFamily="34" charset="0"/>
                <a:cs typeface="Arial" panose="020B0604020202020204" pitchFamily="34" charset="0"/>
              </a:rPr>
              <a:t>Compromising</a:t>
            </a:r>
          </a:p>
          <a:p>
            <a:pPr lvl="1"/>
            <a:r>
              <a:rPr lang="en-GB" sz="1800" dirty="0">
                <a:solidFill>
                  <a:srgbClr val="000000"/>
                </a:solidFill>
                <a:latin typeface="Arial" panose="020B0604020202020204" pitchFamily="34" charset="0"/>
                <a:cs typeface="Arial" panose="020B0604020202020204" pitchFamily="34" charset="0"/>
              </a:rPr>
              <a:t>Avoiding</a:t>
            </a:r>
          </a:p>
          <a:p>
            <a:pPr lvl="1"/>
            <a:r>
              <a:rPr lang="en-GB" sz="1800" dirty="0">
                <a:solidFill>
                  <a:srgbClr val="000000"/>
                </a:solidFill>
                <a:latin typeface="Arial" panose="020B0604020202020204" pitchFamily="34" charset="0"/>
                <a:cs typeface="Arial" panose="020B0604020202020204" pitchFamily="34" charset="0"/>
              </a:rPr>
              <a:t>Accommodating </a:t>
            </a:r>
          </a:p>
          <a:p>
            <a:r>
              <a:rPr lang="en-GB" sz="1800" b="1" dirty="0">
                <a:solidFill>
                  <a:srgbClr val="000000"/>
                </a:solidFill>
                <a:latin typeface="Arial" panose="020B0604020202020204" pitchFamily="34" charset="0"/>
                <a:cs typeface="Arial" panose="020B0604020202020204" pitchFamily="34" charset="0"/>
              </a:rPr>
              <a:t>Competing</a:t>
            </a:r>
            <a:r>
              <a:rPr lang="en-GB" sz="1800" dirty="0">
                <a:solidFill>
                  <a:srgbClr val="000000"/>
                </a:solidFill>
                <a:latin typeface="Arial" panose="020B0604020202020204" pitchFamily="34" charset="0"/>
                <a:cs typeface="Arial" panose="020B0604020202020204" pitchFamily="34" charset="0"/>
              </a:rPr>
              <a:t>: </a:t>
            </a:r>
          </a:p>
          <a:p>
            <a:pPr lvl="1"/>
            <a:r>
              <a:rPr lang="en-GB" sz="1800" dirty="0">
                <a:solidFill>
                  <a:srgbClr val="000000"/>
                </a:solidFill>
                <a:latin typeface="Arial" panose="020B0604020202020204" pitchFamily="34" charset="0"/>
                <a:cs typeface="Arial" panose="020B0604020202020204" pitchFamily="34" charset="0"/>
              </a:rPr>
              <a:t>This is an assertive and uncooperative mode.</a:t>
            </a:r>
          </a:p>
          <a:p>
            <a:pPr lvl="1"/>
            <a:r>
              <a:rPr lang="en-GB" sz="1800" dirty="0">
                <a:solidFill>
                  <a:srgbClr val="000000"/>
                </a:solidFill>
                <a:latin typeface="Arial" panose="020B0604020202020204" pitchFamily="34" charset="0"/>
                <a:cs typeface="Arial" panose="020B0604020202020204" pitchFamily="34" charset="0"/>
              </a:rPr>
              <a:t>A team members always thinks of his own interest in this mode.</a:t>
            </a:r>
          </a:p>
          <a:p>
            <a:pPr lvl="1"/>
            <a:r>
              <a:rPr lang="en-GB" sz="1800" dirty="0">
                <a:solidFill>
                  <a:srgbClr val="000000"/>
                </a:solidFill>
                <a:latin typeface="Arial" panose="020B0604020202020204" pitchFamily="34" charset="0"/>
                <a:cs typeface="Arial" panose="020B0604020202020204" pitchFamily="34" charset="0"/>
              </a:rPr>
              <a:t>A team members tries to impose his thoughts and views on others.</a:t>
            </a:r>
          </a:p>
          <a:p>
            <a:pPr lvl="1"/>
            <a:r>
              <a:rPr lang="en-GB" sz="1800" dirty="0">
                <a:solidFill>
                  <a:srgbClr val="000000"/>
                </a:solidFill>
                <a:latin typeface="Arial" panose="020B0604020202020204" pitchFamily="34" charset="0"/>
                <a:cs typeface="Arial" panose="020B0604020202020204" pitchFamily="34" charset="0"/>
              </a:rPr>
              <a:t>A team member is self-concerned in this mode of conflict management.</a:t>
            </a:r>
          </a:p>
          <a:p>
            <a:pPr marL="457200" lvl="1" indent="0">
              <a:buNone/>
            </a:pPr>
            <a:endParaRPr lang="en-GB" sz="1100" dirty="0">
              <a:solidFill>
                <a:srgbClr val="000000"/>
              </a:solidFill>
              <a:latin typeface="Arial" panose="020B0604020202020204" pitchFamily="34" charset="0"/>
              <a:cs typeface="Arial" panose="020B0604020202020204" pitchFamily="34" charset="0"/>
            </a:endParaRPr>
          </a:p>
          <a:p>
            <a:pPr marL="0" indent="0">
              <a:buNone/>
            </a:pPr>
            <a:endParaRPr lang="en-GB" sz="1100" dirty="0">
              <a:solidFill>
                <a:srgbClr val="000000"/>
              </a:solidFill>
              <a:latin typeface="Arial" panose="020B0604020202020204" pitchFamily="34" charset="0"/>
              <a:cs typeface="Arial" panose="020B0604020202020204" pitchFamily="34" charset="0"/>
            </a:endParaRPr>
          </a:p>
        </p:txBody>
      </p:sp>
      <p:pic>
        <p:nvPicPr>
          <p:cNvPr id="9" name="Picture 8" descr="A picture containing drawing, food&#10;&#10;Description automatically generated">
            <a:extLst>
              <a:ext uri="{FF2B5EF4-FFF2-40B4-BE49-F238E27FC236}">
                <a16:creationId xmlns:a16="http://schemas.microsoft.com/office/drawing/2014/main" id="{0F0DBCBA-3938-4765-A30D-927B81B261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77405" y="118356"/>
            <a:ext cx="1210121" cy="891991"/>
          </a:xfrm>
          <a:prstGeom prst="rect">
            <a:avLst/>
          </a:prstGeom>
        </p:spPr>
      </p:pic>
    </p:spTree>
    <p:extLst>
      <p:ext uri="{BB962C8B-B14F-4D97-AF65-F5344CB8AC3E}">
        <p14:creationId xmlns:p14="http://schemas.microsoft.com/office/powerpoint/2010/main" val="17177868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DCB0FA-6B99-4406-A8FD-79E3FE0DBC4C}"/>
              </a:ext>
            </a:extLst>
          </p:cNvPr>
          <p:cNvSpPr>
            <a:spLocks noGrp="1"/>
          </p:cNvSpPr>
          <p:nvPr>
            <p:ph type="title"/>
          </p:nvPr>
        </p:nvSpPr>
        <p:spPr>
          <a:xfrm>
            <a:off x="956826" y="1112969"/>
            <a:ext cx="3937298" cy="4166010"/>
          </a:xfrm>
        </p:spPr>
        <p:txBody>
          <a:bodyPr>
            <a:normAutofit/>
          </a:bodyPr>
          <a:lstStyle/>
          <a:p>
            <a:r>
              <a:rPr lang="en-GB" b="1">
                <a:solidFill>
                  <a:srgbClr val="FFFFFF"/>
                </a:solidFill>
                <a:latin typeface="Century Gothic" panose="020B0502020202020204" pitchFamily="34" charset="0"/>
              </a:rPr>
              <a:t>Conflict Management</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13C6A14-060F-4F05-94A3-7CA87DF12D7E}"/>
              </a:ext>
            </a:extLst>
          </p:cNvPr>
          <p:cNvSpPr>
            <a:spLocks noGrp="1"/>
          </p:cNvSpPr>
          <p:nvPr>
            <p:ph idx="1"/>
          </p:nvPr>
        </p:nvSpPr>
        <p:spPr>
          <a:xfrm>
            <a:off x="5698912" y="1164470"/>
            <a:ext cx="6219110" cy="4889350"/>
          </a:xfrm>
        </p:spPr>
        <p:txBody>
          <a:bodyPr anchor="t">
            <a:normAutofit/>
          </a:bodyPr>
          <a:lstStyle/>
          <a:p>
            <a:pPr marL="0" indent="0">
              <a:buNone/>
            </a:pPr>
            <a:r>
              <a:rPr lang="en-GB" b="1" dirty="0">
                <a:latin typeface="Arial" panose="020B0604020202020204" pitchFamily="34" charset="0"/>
                <a:cs typeface="Arial" panose="020B0604020202020204" pitchFamily="34" charset="0"/>
              </a:rPr>
              <a:t>Collaborating</a:t>
            </a:r>
            <a:r>
              <a:rPr lang="en-GB" dirty="0">
                <a:latin typeface="Arial" panose="020B0604020202020204" pitchFamily="34" charset="0"/>
                <a:cs typeface="Arial" panose="020B0604020202020204" pitchFamily="34" charset="0"/>
              </a:rPr>
              <a:t> :</a:t>
            </a:r>
          </a:p>
          <a:p>
            <a:pPr lvl="1"/>
            <a:r>
              <a:rPr lang="en-GB" dirty="0">
                <a:latin typeface="Arial" panose="020B0604020202020204" pitchFamily="34" charset="0"/>
                <a:cs typeface="Arial" panose="020B0604020202020204" pitchFamily="34" charset="0"/>
              </a:rPr>
              <a:t> This is an assertive and cooperative mode.</a:t>
            </a:r>
          </a:p>
          <a:p>
            <a:pPr lvl="1"/>
            <a:r>
              <a:rPr lang="en-GB" dirty="0">
                <a:latin typeface="Arial" panose="020B0604020202020204" pitchFamily="34" charset="0"/>
                <a:cs typeface="Arial" panose="020B0604020202020204" pitchFamily="34" charset="0"/>
              </a:rPr>
              <a:t>In this mode, team members try to settle on a solution which satisfies all the members. </a:t>
            </a:r>
          </a:p>
          <a:p>
            <a:pPr lvl="1"/>
            <a:r>
              <a:rPr lang="en-GB" dirty="0">
                <a:latin typeface="Arial" panose="020B0604020202020204" pitchFamily="34" charset="0"/>
                <a:cs typeface="Arial" panose="020B0604020202020204" pitchFamily="34" charset="0"/>
              </a:rPr>
              <a:t>It creates a win-win situation for every stakeholders connected with the problem. </a:t>
            </a:r>
          </a:p>
          <a:p>
            <a:pPr lvl="1"/>
            <a:r>
              <a:rPr lang="en-GB" dirty="0">
                <a:latin typeface="Arial" panose="020B0604020202020204" pitchFamily="34" charset="0"/>
                <a:cs typeface="Arial" panose="020B0604020202020204" pitchFamily="34" charset="0"/>
              </a:rPr>
              <a:t>Team members are concerned about everyone and finds a middle ground where no one loses. (Kilmann, 1972)</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descr="A picture containing drawing, food&#10;&#10;Description automatically generated">
            <a:extLst>
              <a:ext uri="{FF2B5EF4-FFF2-40B4-BE49-F238E27FC236}">
                <a16:creationId xmlns:a16="http://schemas.microsoft.com/office/drawing/2014/main" id="{DE22036A-4A38-4AF4-BBA9-2D6904A17E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77405" y="118356"/>
            <a:ext cx="1210121" cy="891991"/>
          </a:xfrm>
          <a:prstGeom prst="rect">
            <a:avLst/>
          </a:prstGeom>
        </p:spPr>
      </p:pic>
    </p:spTree>
    <p:extLst>
      <p:ext uri="{BB962C8B-B14F-4D97-AF65-F5344CB8AC3E}">
        <p14:creationId xmlns:p14="http://schemas.microsoft.com/office/powerpoint/2010/main" val="28815392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E81C3D-5C7E-4DBF-9417-462395FA0C40}"/>
              </a:ext>
            </a:extLst>
          </p:cNvPr>
          <p:cNvSpPr>
            <a:spLocks noGrp="1"/>
          </p:cNvSpPr>
          <p:nvPr>
            <p:ph type="title"/>
          </p:nvPr>
        </p:nvSpPr>
        <p:spPr>
          <a:xfrm>
            <a:off x="956826" y="1112969"/>
            <a:ext cx="3937298" cy="4166010"/>
          </a:xfrm>
        </p:spPr>
        <p:txBody>
          <a:bodyPr>
            <a:normAutofit/>
          </a:bodyPr>
          <a:lstStyle/>
          <a:p>
            <a:r>
              <a:rPr lang="en-GB" b="1">
                <a:solidFill>
                  <a:srgbClr val="FFFFFF"/>
                </a:solidFill>
                <a:latin typeface="Century Gothic" panose="020B0502020202020204" pitchFamily="34" charset="0"/>
              </a:rPr>
              <a:t>Conflict Management</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5C5C300-B4EB-4F34-89DC-79E556E1A3AD}"/>
              </a:ext>
            </a:extLst>
          </p:cNvPr>
          <p:cNvSpPr>
            <a:spLocks noGrp="1"/>
          </p:cNvSpPr>
          <p:nvPr>
            <p:ph idx="1"/>
          </p:nvPr>
        </p:nvSpPr>
        <p:spPr>
          <a:xfrm>
            <a:off x="5771013" y="1128703"/>
            <a:ext cx="5760378" cy="4889350"/>
          </a:xfrm>
        </p:spPr>
        <p:txBody>
          <a:bodyPr anchor="t">
            <a:noAutofit/>
          </a:bodyPr>
          <a:lstStyle/>
          <a:p>
            <a:pPr marL="0" indent="0">
              <a:buNone/>
            </a:pPr>
            <a:r>
              <a:rPr lang="en-GB" sz="2400" b="1" dirty="0">
                <a:latin typeface="Arial" panose="020B0604020202020204" pitchFamily="34" charset="0"/>
                <a:cs typeface="Arial" panose="020B0604020202020204" pitchFamily="34" charset="0"/>
              </a:rPr>
              <a:t>Compromising</a:t>
            </a:r>
            <a:r>
              <a:rPr lang="en-GB" sz="2400" dirty="0">
                <a:latin typeface="Arial" panose="020B0604020202020204" pitchFamily="34" charset="0"/>
                <a:cs typeface="Arial" panose="020B0604020202020204" pitchFamily="34" charset="0"/>
              </a:rPr>
              <a:t>:</a:t>
            </a:r>
          </a:p>
          <a:p>
            <a:pPr lvl="1"/>
            <a:r>
              <a:rPr lang="en-GB" dirty="0">
                <a:latin typeface="Arial" panose="020B0604020202020204" pitchFamily="34" charset="0"/>
                <a:cs typeface="Arial" panose="020B0604020202020204" pitchFamily="34" charset="0"/>
              </a:rPr>
              <a:t> This mode lies between assertiveness and cooperativeness. </a:t>
            </a:r>
          </a:p>
          <a:p>
            <a:pPr lvl="1"/>
            <a:r>
              <a:rPr lang="en-GB" dirty="0">
                <a:latin typeface="Arial" panose="020B0604020202020204" pitchFamily="34" charset="0"/>
                <a:cs typeface="Arial" panose="020B0604020202020204" pitchFamily="34" charset="0"/>
              </a:rPr>
              <a:t>The solution in this mode has a blend of assertiveness and cooperativeness.  </a:t>
            </a:r>
          </a:p>
          <a:p>
            <a:pPr lvl="1"/>
            <a:r>
              <a:rPr lang="en-GB" dirty="0">
                <a:latin typeface="Arial" panose="020B0604020202020204" pitchFamily="34" charset="0"/>
                <a:cs typeface="Arial" panose="020B0604020202020204" pitchFamily="34" charset="0"/>
              </a:rPr>
              <a:t>This mode cannot satisfy all the members at a time.</a:t>
            </a:r>
          </a:p>
          <a:p>
            <a:pPr lvl="1"/>
            <a:r>
              <a:rPr lang="en-GB" dirty="0">
                <a:latin typeface="Arial" panose="020B0604020202020204" pitchFamily="34" charset="0"/>
                <a:cs typeface="Arial" panose="020B0604020202020204" pitchFamily="34" charset="0"/>
              </a:rPr>
              <a:t>The needs of the members are partially fulfilled. </a:t>
            </a:r>
          </a:p>
          <a:p>
            <a:pPr lvl="1"/>
            <a:r>
              <a:rPr lang="en-GB" dirty="0">
                <a:latin typeface="Arial" panose="020B0604020202020204" pitchFamily="34" charset="0"/>
                <a:cs typeface="Arial" panose="020B0604020202020204" pitchFamily="34" charset="0"/>
              </a:rPr>
              <a:t>  When a solution becomes important rather than finding a good solution, this mode is used. (</a:t>
            </a:r>
            <a:r>
              <a:rPr lang="en-GB" dirty="0" err="1">
                <a:latin typeface="Arial" panose="020B0604020202020204" pitchFamily="34" charset="0"/>
                <a:cs typeface="Arial" panose="020B0604020202020204" pitchFamily="34" charset="0"/>
              </a:rPr>
              <a:t>Killmann</a:t>
            </a:r>
            <a:r>
              <a:rPr lang="en-GB" dirty="0">
                <a:latin typeface="Arial" panose="020B0604020202020204" pitchFamily="34" charset="0"/>
                <a:cs typeface="Arial" panose="020B0604020202020204" pitchFamily="34" charset="0"/>
              </a:rPr>
              <a:t>, 1972)</a:t>
            </a:r>
          </a:p>
          <a:p>
            <a:pPr marL="457200" lvl="1" indent="0">
              <a:buNone/>
            </a:pPr>
            <a:r>
              <a:rPr lang="en-GB" dirty="0">
                <a:latin typeface="Arial" panose="020B0604020202020204" pitchFamily="34" charset="0"/>
                <a:cs typeface="Arial" panose="020B0604020202020204" pitchFamily="34" charset="0"/>
              </a:rPr>
              <a:t>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descr="A picture containing drawing, food&#10;&#10;Description automatically generated">
            <a:extLst>
              <a:ext uri="{FF2B5EF4-FFF2-40B4-BE49-F238E27FC236}">
                <a16:creationId xmlns:a16="http://schemas.microsoft.com/office/drawing/2014/main" id="{05D86CAF-7DBF-4ADD-910B-85FDC42868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77405" y="118356"/>
            <a:ext cx="1210121" cy="891991"/>
          </a:xfrm>
          <a:prstGeom prst="rect">
            <a:avLst/>
          </a:prstGeom>
        </p:spPr>
      </p:pic>
    </p:spTree>
    <p:extLst>
      <p:ext uri="{BB962C8B-B14F-4D97-AF65-F5344CB8AC3E}">
        <p14:creationId xmlns:p14="http://schemas.microsoft.com/office/powerpoint/2010/main" val="41566990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AA682E-A6C8-475C-9620-1F133D2E14A2}"/>
              </a:ext>
            </a:extLst>
          </p:cNvPr>
          <p:cNvSpPr>
            <a:spLocks noGrp="1"/>
          </p:cNvSpPr>
          <p:nvPr>
            <p:ph type="title"/>
          </p:nvPr>
        </p:nvSpPr>
        <p:spPr>
          <a:xfrm>
            <a:off x="956826" y="1112969"/>
            <a:ext cx="3937298" cy="4166010"/>
          </a:xfrm>
        </p:spPr>
        <p:txBody>
          <a:bodyPr>
            <a:normAutofit/>
          </a:bodyPr>
          <a:lstStyle/>
          <a:p>
            <a:r>
              <a:rPr lang="en-GB" b="1">
                <a:solidFill>
                  <a:srgbClr val="FFFFFF"/>
                </a:solidFill>
                <a:latin typeface="Century Gothic" panose="020B0502020202020204" pitchFamily="34" charset="0"/>
              </a:rPr>
              <a:t>Conflict Management</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865272C-C3B1-4029-89D1-18E36C78B803}"/>
              </a:ext>
            </a:extLst>
          </p:cNvPr>
          <p:cNvSpPr>
            <a:spLocks noGrp="1"/>
          </p:cNvSpPr>
          <p:nvPr>
            <p:ph idx="1"/>
          </p:nvPr>
        </p:nvSpPr>
        <p:spPr>
          <a:xfrm>
            <a:off x="5982985" y="1283218"/>
            <a:ext cx="5637088" cy="4889350"/>
          </a:xfrm>
        </p:spPr>
        <p:txBody>
          <a:bodyPr anchor="t">
            <a:normAutofit/>
          </a:bodyPr>
          <a:lstStyle/>
          <a:p>
            <a:pPr marL="0" indent="0">
              <a:buNone/>
            </a:pPr>
            <a:r>
              <a:rPr lang="en-GB" sz="2400" b="1" dirty="0">
                <a:latin typeface="Arial" panose="020B0604020202020204" pitchFamily="34" charset="0"/>
                <a:cs typeface="Arial" panose="020B0604020202020204" pitchFamily="34" charset="0"/>
              </a:rPr>
              <a:t>Avoiding</a:t>
            </a:r>
            <a:r>
              <a:rPr lang="en-GB" sz="2400" dirty="0">
                <a:latin typeface="Arial" panose="020B0604020202020204" pitchFamily="34" charset="0"/>
                <a:cs typeface="Arial" panose="020B0604020202020204" pitchFamily="34" charset="0"/>
              </a:rPr>
              <a:t>:</a:t>
            </a:r>
          </a:p>
          <a:p>
            <a:pPr lvl="1"/>
            <a:r>
              <a:rPr lang="en-GB" dirty="0">
                <a:latin typeface="Arial" panose="020B0604020202020204" pitchFamily="34" charset="0"/>
                <a:cs typeface="Arial" panose="020B0604020202020204" pitchFamily="34" charset="0"/>
              </a:rPr>
              <a:t>This is an uncooperative and unassertive mode of conflict management.</a:t>
            </a:r>
          </a:p>
          <a:p>
            <a:pPr lvl="1"/>
            <a:r>
              <a:rPr lang="en-GB" dirty="0">
                <a:latin typeface="Arial" panose="020B0604020202020204" pitchFamily="34" charset="0"/>
                <a:cs typeface="Arial" panose="020B0604020202020204" pitchFamily="34" charset="0"/>
              </a:rPr>
              <a:t>In this mode, team members try to ignore the problems rather than trying to solve.</a:t>
            </a:r>
          </a:p>
          <a:p>
            <a:pPr lvl="1"/>
            <a:r>
              <a:rPr lang="en-GB" dirty="0">
                <a:latin typeface="Arial" panose="020B0604020202020204" pitchFamily="34" charset="0"/>
                <a:cs typeface="Arial" panose="020B0604020202020204" pitchFamily="34" charset="0"/>
              </a:rPr>
              <a:t>This mode is not recommendable unless one doesn’t have enough time in hands to mitigate the conflict.      (Kilmann, 1972)</a:t>
            </a:r>
          </a:p>
          <a:p>
            <a:pPr marL="0" indent="0">
              <a:buNone/>
            </a:pPr>
            <a:endParaRPr lang="en-GB" sz="1700"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descr="A picture containing drawing, food&#10;&#10;Description automatically generated">
            <a:extLst>
              <a:ext uri="{FF2B5EF4-FFF2-40B4-BE49-F238E27FC236}">
                <a16:creationId xmlns:a16="http://schemas.microsoft.com/office/drawing/2014/main" id="{AC1297D7-97D5-43B2-9907-42E1A37C9A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77405" y="118356"/>
            <a:ext cx="1210121" cy="891991"/>
          </a:xfrm>
          <a:prstGeom prst="rect">
            <a:avLst/>
          </a:prstGeom>
        </p:spPr>
      </p:pic>
    </p:spTree>
    <p:extLst>
      <p:ext uri="{BB962C8B-B14F-4D97-AF65-F5344CB8AC3E}">
        <p14:creationId xmlns:p14="http://schemas.microsoft.com/office/powerpoint/2010/main" val="15067677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EFBA36-73C1-4686-AECB-7A75DC061273}"/>
              </a:ext>
            </a:extLst>
          </p:cNvPr>
          <p:cNvSpPr>
            <a:spLocks noGrp="1"/>
          </p:cNvSpPr>
          <p:nvPr>
            <p:ph type="title"/>
          </p:nvPr>
        </p:nvSpPr>
        <p:spPr>
          <a:xfrm>
            <a:off x="956826" y="1112969"/>
            <a:ext cx="3937298" cy="4166010"/>
          </a:xfrm>
        </p:spPr>
        <p:txBody>
          <a:bodyPr>
            <a:normAutofit/>
          </a:bodyPr>
          <a:lstStyle/>
          <a:p>
            <a:r>
              <a:rPr lang="en-GB" b="1">
                <a:solidFill>
                  <a:srgbClr val="FFFFFF"/>
                </a:solidFill>
                <a:latin typeface="Century Gothic" panose="020B0502020202020204" pitchFamily="34" charset="0"/>
              </a:rPr>
              <a:t>Conflict Management</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617A7A0-1101-47FE-B20F-FDD91B7FDD38}"/>
              </a:ext>
            </a:extLst>
          </p:cNvPr>
          <p:cNvSpPr>
            <a:spLocks noGrp="1"/>
          </p:cNvSpPr>
          <p:nvPr>
            <p:ph idx="1"/>
          </p:nvPr>
        </p:nvSpPr>
        <p:spPr>
          <a:xfrm>
            <a:off x="5698912" y="1164470"/>
            <a:ext cx="6198562" cy="4889350"/>
          </a:xfrm>
        </p:spPr>
        <p:txBody>
          <a:bodyPr anchor="t">
            <a:normAutofit/>
          </a:bodyPr>
          <a:lstStyle/>
          <a:p>
            <a:pPr marL="0" indent="0">
              <a:buNone/>
            </a:pPr>
            <a:r>
              <a:rPr lang="en-GB" sz="2400" b="1" dirty="0">
                <a:latin typeface="Arial" panose="020B0604020202020204" pitchFamily="34" charset="0"/>
                <a:cs typeface="Arial" panose="020B0604020202020204" pitchFamily="34" charset="0"/>
              </a:rPr>
              <a:t>Accommodating</a:t>
            </a:r>
            <a:r>
              <a:rPr lang="en-GB" sz="2400" dirty="0">
                <a:latin typeface="Arial" panose="020B0604020202020204" pitchFamily="34" charset="0"/>
                <a:cs typeface="Arial" panose="020B0604020202020204" pitchFamily="34" charset="0"/>
              </a:rPr>
              <a:t>:</a:t>
            </a:r>
          </a:p>
          <a:p>
            <a:pPr lvl="1"/>
            <a:r>
              <a:rPr lang="en-GB" dirty="0">
                <a:latin typeface="Arial" panose="020B0604020202020204" pitchFamily="34" charset="0"/>
                <a:cs typeface="Arial" panose="020B0604020202020204" pitchFamily="34" charset="0"/>
              </a:rPr>
              <a:t>This mode is unassertive and cooperative. </a:t>
            </a:r>
          </a:p>
          <a:p>
            <a:pPr lvl="1"/>
            <a:r>
              <a:rPr lang="en-GB" dirty="0">
                <a:latin typeface="Arial" panose="020B0604020202020204" pitchFamily="34" charset="0"/>
                <a:cs typeface="Arial" panose="020B0604020202020204" pitchFamily="34" charset="0"/>
              </a:rPr>
              <a:t>The team members keep their own concerns on side and think of solving the problems of other members.   </a:t>
            </a:r>
          </a:p>
          <a:p>
            <a:pPr lvl="1"/>
            <a:r>
              <a:rPr lang="en-GB" dirty="0">
                <a:latin typeface="Arial" panose="020B0604020202020204" pitchFamily="34" charset="0"/>
                <a:cs typeface="Arial" panose="020B0604020202020204" pitchFamily="34" charset="0"/>
              </a:rPr>
              <a:t>While a team members is following this mode to solve a conflict, it may cost his own concerns. </a:t>
            </a:r>
          </a:p>
          <a:p>
            <a:pPr lvl="1"/>
            <a:r>
              <a:rPr lang="en-GB" dirty="0">
                <a:latin typeface="Arial" panose="020B0604020202020204" pitchFamily="34" charset="0"/>
                <a:cs typeface="Arial" panose="020B0604020202020204" pitchFamily="34" charset="0"/>
              </a:rPr>
              <a:t>This mode helps to maintain an environment of harmony in the team and in the workplace. (Kilmann, 1972) </a:t>
            </a:r>
          </a:p>
          <a:p>
            <a:pPr marL="457200" lvl="1" indent="0">
              <a:buNone/>
            </a:pPr>
            <a:r>
              <a:rPr lang="en-GB" sz="1700" dirty="0">
                <a:latin typeface="Arial" panose="020B0604020202020204" pitchFamily="34" charset="0"/>
                <a:cs typeface="Arial" panose="020B0604020202020204" pitchFamily="34" charset="0"/>
              </a:rPr>
              <a:t>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descr="A picture containing drawing, food&#10;&#10;Description automatically generated">
            <a:extLst>
              <a:ext uri="{FF2B5EF4-FFF2-40B4-BE49-F238E27FC236}">
                <a16:creationId xmlns:a16="http://schemas.microsoft.com/office/drawing/2014/main" id="{D0C53619-70A7-4116-9E9B-CF5C203BC9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77405" y="118356"/>
            <a:ext cx="1210121" cy="891991"/>
          </a:xfrm>
          <a:prstGeom prst="rect">
            <a:avLst/>
          </a:prstGeom>
        </p:spPr>
      </p:pic>
    </p:spTree>
    <p:extLst>
      <p:ext uri="{BB962C8B-B14F-4D97-AF65-F5344CB8AC3E}">
        <p14:creationId xmlns:p14="http://schemas.microsoft.com/office/powerpoint/2010/main" val="14963596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D7A55A5-043B-47E2-87A3-EE7E543D3B8A}"/>
              </a:ext>
            </a:extLst>
          </p:cNvPr>
          <p:cNvSpPr>
            <a:spLocks noGrp="1"/>
          </p:cNvSpPr>
          <p:nvPr>
            <p:ph type="title"/>
          </p:nvPr>
        </p:nvSpPr>
        <p:spPr>
          <a:xfrm>
            <a:off x="7886814" y="986322"/>
            <a:ext cx="3989800" cy="3525520"/>
          </a:xfrm>
        </p:spPr>
        <p:txBody>
          <a:bodyPr vert="horz" lIns="91440" tIns="45720" rIns="91440" bIns="45720" rtlCol="0" anchor="b">
            <a:noAutofit/>
          </a:bodyPr>
          <a:lstStyle/>
          <a:p>
            <a:r>
              <a:rPr lang="en-US" b="1" dirty="0"/>
              <a:t>SUCCESSFUL TEAM DEVELOPMENT</a:t>
            </a:r>
            <a:br>
              <a:rPr lang="en-US" b="1" dirty="0"/>
            </a:br>
            <a:r>
              <a:rPr lang="en-US" b="1" dirty="0"/>
              <a:t>By: Catia Araujo </a:t>
            </a:r>
          </a:p>
        </p:txBody>
      </p:sp>
      <p:sp>
        <p:nvSpPr>
          <p:cNvPr id="32"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Shape 35">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5" name="Content Placeholder 4" descr="A drawing of a person&#10;&#10;Description automatically generated">
            <a:extLst>
              <a:ext uri="{FF2B5EF4-FFF2-40B4-BE49-F238E27FC236}">
                <a16:creationId xmlns:a16="http://schemas.microsoft.com/office/drawing/2014/main" id="{F07CB0EB-01D4-4FD0-9C06-8AEA8A53C21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314" r="-2" b="-2"/>
          <a:stretch/>
        </p:blipFill>
        <p:spPr>
          <a:xfrm>
            <a:off x="715643" y="1158763"/>
            <a:ext cx="6523471" cy="4829127"/>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5477242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1BB66-0EB2-4E32-9C28-8E4DF2ED5F49}"/>
              </a:ext>
            </a:extLst>
          </p:cNvPr>
          <p:cNvSpPr>
            <a:spLocks noGrp="1"/>
          </p:cNvSpPr>
          <p:nvPr>
            <p:ph type="title"/>
          </p:nvPr>
        </p:nvSpPr>
        <p:spPr>
          <a:xfrm>
            <a:off x="4965430" y="629268"/>
            <a:ext cx="6586491" cy="1286160"/>
          </a:xfrm>
        </p:spPr>
        <p:txBody>
          <a:bodyPr anchor="b">
            <a:normAutofit/>
          </a:bodyPr>
          <a:lstStyle/>
          <a:p>
            <a:r>
              <a:rPr lang="en-GB" sz="4100" b="1">
                <a:latin typeface="Century Gothic" panose="020B0502020202020204" pitchFamily="34" charset="0"/>
              </a:rPr>
              <a:t>SUCCESSFUL TEAM DEVELOPMENT</a:t>
            </a:r>
          </a:p>
        </p:txBody>
      </p:sp>
      <p:sp>
        <p:nvSpPr>
          <p:cNvPr id="3" name="Content Placeholder 2">
            <a:extLst>
              <a:ext uri="{FF2B5EF4-FFF2-40B4-BE49-F238E27FC236}">
                <a16:creationId xmlns:a16="http://schemas.microsoft.com/office/drawing/2014/main" id="{76F8C7AC-76FE-4E22-B4FE-57C2101C91AF}"/>
              </a:ext>
            </a:extLst>
          </p:cNvPr>
          <p:cNvSpPr>
            <a:spLocks noGrp="1"/>
          </p:cNvSpPr>
          <p:nvPr>
            <p:ph idx="1"/>
          </p:nvPr>
        </p:nvSpPr>
        <p:spPr>
          <a:xfrm>
            <a:off x="3760343" y="2438400"/>
            <a:ext cx="8342614" cy="3785419"/>
          </a:xfrm>
        </p:spPr>
        <p:txBody>
          <a:bodyPr>
            <a:normAutofit/>
          </a:bodyPr>
          <a:lstStyle/>
          <a:p>
            <a:r>
              <a:rPr lang="en-GB" sz="2000" dirty="0">
                <a:latin typeface="Arial" panose="020B0604020202020204" pitchFamily="34" charset="0"/>
                <a:cs typeface="Arial" panose="020B0604020202020204" pitchFamily="34" charset="0"/>
              </a:rPr>
              <a:t>A team is said to be successfully developed when the team’s goal has been achieved and team reaches to its maturity level. </a:t>
            </a:r>
          </a:p>
          <a:p>
            <a:r>
              <a:rPr lang="en-GB" sz="2000" dirty="0">
                <a:latin typeface="Arial" panose="020B0604020202020204" pitchFamily="34" charset="0"/>
                <a:cs typeface="Arial" panose="020B0604020202020204" pitchFamily="34" charset="0"/>
              </a:rPr>
              <a:t>Successful team development occurs in the following ways:</a:t>
            </a:r>
          </a:p>
          <a:p>
            <a:pPr marL="457200" indent="-457200">
              <a:buFont typeface="+mj-lt"/>
              <a:buAutoNum type="arabicPeriod"/>
            </a:pPr>
            <a:r>
              <a:rPr lang="en-GB" sz="2000" dirty="0">
                <a:latin typeface="Arial" panose="020B0604020202020204" pitchFamily="34" charset="0"/>
                <a:cs typeface="Arial" panose="020B0604020202020204" pitchFamily="34" charset="0"/>
              </a:rPr>
              <a:t>Having a clear idea about the objectives of the organization for which the team members work. This helps in eliminating confusions from the team.</a:t>
            </a:r>
          </a:p>
          <a:p>
            <a:pPr marL="457200" indent="-457200">
              <a:buFont typeface="+mj-lt"/>
              <a:buAutoNum type="arabicPeriod"/>
            </a:pPr>
            <a:r>
              <a:rPr lang="en-GB" sz="2000" dirty="0">
                <a:latin typeface="Arial" panose="020B0604020202020204" pitchFamily="34" charset="0"/>
                <a:cs typeface="Arial" panose="020B0604020202020204" pitchFamily="34" charset="0"/>
              </a:rPr>
              <a:t>Developing an open communication system where all the team members along with their leader can share, discuss and criticise each other‘s ideas.</a:t>
            </a:r>
          </a:p>
          <a:p>
            <a:pPr marL="457200" indent="-457200">
              <a:buFont typeface="+mj-lt"/>
              <a:buAutoNum type="arabicPeriod"/>
            </a:pPr>
            <a:r>
              <a:rPr lang="en-GB" sz="2000" dirty="0">
                <a:latin typeface="Arial" panose="020B0604020202020204" pitchFamily="34" charset="0"/>
                <a:cs typeface="Arial" panose="020B0604020202020204" pitchFamily="34" charset="0"/>
              </a:rPr>
              <a:t> Understanding the ways of dealing with </a:t>
            </a:r>
            <a:r>
              <a:rPr lang="en-GB" sz="2000" dirty="0" err="1">
                <a:latin typeface="Arial" panose="020B0604020202020204" pitchFamily="34" charset="0"/>
                <a:cs typeface="Arial" panose="020B0604020202020204" pitchFamily="34" charset="0"/>
              </a:rPr>
              <a:t>iternal</a:t>
            </a:r>
            <a:r>
              <a:rPr lang="en-GB" sz="2000" dirty="0">
                <a:latin typeface="Arial" panose="020B0604020202020204" pitchFamily="34" charset="0"/>
                <a:cs typeface="Arial" panose="020B0604020202020204" pitchFamily="34" charset="0"/>
              </a:rPr>
              <a:t> conflicts without exaggerating the matters.    (</a:t>
            </a:r>
            <a:r>
              <a:rPr lang="en-GB" sz="2000" dirty="0" err="1">
                <a:latin typeface="Arial" panose="020B0604020202020204" pitchFamily="34" charset="0"/>
                <a:cs typeface="Arial" panose="020B0604020202020204" pitchFamily="34" charset="0"/>
              </a:rPr>
              <a:t>thebalancecareers</a:t>
            </a:r>
            <a:r>
              <a:rPr lang="en-GB" sz="2000" dirty="0">
                <a:latin typeface="Arial" panose="020B0604020202020204" pitchFamily="34" charset="0"/>
                <a:cs typeface="Arial" panose="020B0604020202020204" pitchFamily="34" charset="0"/>
              </a:rPr>
              <a:t>, 2020)           </a:t>
            </a:r>
          </a:p>
        </p:txBody>
      </p:sp>
      <p:pic>
        <p:nvPicPr>
          <p:cNvPr id="6" name="Picture 4">
            <a:extLst>
              <a:ext uri="{FF2B5EF4-FFF2-40B4-BE49-F238E27FC236}">
                <a16:creationId xmlns:a16="http://schemas.microsoft.com/office/drawing/2014/main" id="{A3B88661-3A12-4843-BAB2-1AA4FD0AA64A}"/>
              </a:ext>
            </a:extLst>
          </p:cNvPr>
          <p:cNvPicPr>
            <a:picLocks noChangeAspect="1"/>
          </p:cNvPicPr>
          <p:nvPr/>
        </p:nvPicPr>
        <p:blipFill rotWithShape="1">
          <a:blip r:embed="rId2"/>
          <a:srcRect l="28109" r="26941"/>
          <a:stretch/>
        </p:blipFill>
        <p:spPr>
          <a:xfrm>
            <a:off x="21" y="10"/>
            <a:ext cx="3760322"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9AE4F"/>
            </a:solidFill>
          </a:ln>
        </p:spPr>
        <p:style>
          <a:lnRef idx="1">
            <a:schemeClr val="accent1"/>
          </a:lnRef>
          <a:fillRef idx="0">
            <a:schemeClr val="accent1"/>
          </a:fillRef>
          <a:effectRef idx="0">
            <a:schemeClr val="accent1"/>
          </a:effectRef>
          <a:fontRef idx="minor">
            <a:schemeClr val="tx1"/>
          </a:fontRef>
        </p:style>
      </p:cxnSp>
      <p:pic>
        <p:nvPicPr>
          <p:cNvPr id="4" name="Picture 3" descr="A picture containing drawing, food&#10;&#10;Description automatically generated">
            <a:extLst>
              <a:ext uri="{FF2B5EF4-FFF2-40B4-BE49-F238E27FC236}">
                <a16:creationId xmlns:a16="http://schemas.microsoft.com/office/drawing/2014/main" id="{7F29C39D-ED66-4294-8D4E-F9E07DC858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77405" y="118356"/>
            <a:ext cx="1210121" cy="891991"/>
          </a:xfrm>
          <a:prstGeom prst="rect">
            <a:avLst/>
          </a:prstGeom>
        </p:spPr>
      </p:pic>
    </p:spTree>
    <p:extLst>
      <p:ext uri="{BB962C8B-B14F-4D97-AF65-F5344CB8AC3E}">
        <p14:creationId xmlns:p14="http://schemas.microsoft.com/office/powerpoint/2010/main" val="26132203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70EE9-AECE-435B-B6B0-EECE7569EE61}"/>
              </a:ext>
            </a:extLst>
          </p:cNvPr>
          <p:cNvSpPr>
            <a:spLocks noGrp="1"/>
          </p:cNvSpPr>
          <p:nvPr>
            <p:ph type="title"/>
          </p:nvPr>
        </p:nvSpPr>
        <p:spPr>
          <a:xfrm>
            <a:off x="1913469" y="365125"/>
            <a:ext cx="8257948" cy="1325563"/>
          </a:xfrm>
        </p:spPr>
        <p:txBody>
          <a:bodyPr>
            <a:normAutofit fontScale="90000"/>
          </a:bodyPr>
          <a:lstStyle/>
          <a:p>
            <a:r>
              <a:rPr lang="en-GB" sz="4600" b="1" dirty="0">
                <a:latin typeface="Century Gothic" panose="020B0502020202020204" pitchFamily="34" charset="0"/>
              </a:rPr>
              <a:t>SUCCESSFUL TEAM DEVELOPMENT</a:t>
            </a:r>
          </a:p>
        </p:txBody>
      </p:sp>
      <p:sp>
        <p:nvSpPr>
          <p:cNvPr id="10" name="Rectangle 9">
            <a:extLst>
              <a:ext uri="{FF2B5EF4-FFF2-40B4-BE49-F238E27FC236}">
                <a16:creationId xmlns:a16="http://schemas.microsoft.com/office/drawing/2014/main" id="{FF0330B1-AAAC-427D-8A95-40380162B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Teamwork">
            <a:extLst>
              <a:ext uri="{FF2B5EF4-FFF2-40B4-BE49-F238E27FC236}">
                <a16:creationId xmlns:a16="http://schemas.microsoft.com/office/drawing/2014/main" id="{B9A6DBF0-226C-4018-8B0C-E25EA9C8F19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570706"/>
            <a:ext cx="914400" cy="914400"/>
          </a:xfrm>
          <a:prstGeom prst="rect">
            <a:avLst/>
          </a:prstGeom>
        </p:spPr>
      </p:pic>
      <p:sp>
        <p:nvSpPr>
          <p:cNvPr id="3" name="Content Placeholder 2">
            <a:extLst>
              <a:ext uri="{FF2B5EF4-FFF2-40B4-BE49-F238E27FC236}">
                <a16:creationId xmlns:a16="http://schemas.microsoft.com/office/drawing/2014/main" id="{9D4DBA7D-30B2-4721-89BC-D0E3686CC3A2}"/>
              </a:ext>
            </a:extLst>
          </p:cNvPr>
          <p:cNvSpPr>
            <a:spLocks noGrp="1"/>
          </p:cNvSpPr>
          <p:nvPr>
            <p:ph idx="1"/>
          </p:nvPr>
        </p:nvSpPr>
        <p:spPr>
          <a:xfrm>
            <a:off x="838200" y="1825625"/>
            <a:ext cx="10515600" cy="4351338"/>
          </a:xfrm>
        </p:spPr>
        <p:txBody>
          <a:bodyPr>
            <a:normAutofit fontScale="92500"/>
          </a:bodyPr>
          <a:lstStyle/>
          <a:p>
            <a:pPr marL="0" indent="0">
              <a:buNone/>
            </a:pPr>
            <a:r>
              <a:rPr lang="en-GB" dirty="0">
                <a:latin typeface="Arial" panose="020B0604020202020204" pitchFamily="34" charset="0"/>
                <a:cs typeface="Arial" panose="020B0604020202020204" pitchFamily="34" charset="0"/>
              </a:rPr>
              <a:t>4. Having developed constructive external relationships so that the team goals can be achieved smoothly and efficiently. </a:t>
            </a:r>
          </a:p>
          <a:p>
            <a:pPr marL="0" indent="0">
              <a:buNone/>
            </a:pPr>
            <a:r>
              <a:rPr lang="en-GB" dirty="0">
                <a:latin typeface="Arial" panose="020B0604020202020204" pitchFamily="34" charset="0"/>
                <a:cs typeface="Arial" panose="020B0604020202020204" pitchFamily="34" charset="0"/>
              </a:rPr>
              <a:t>5. Creating a bond of trust among all the team members which implies that anyone can approach any members of the team in the hope of finding help in their times of need.</a:t>
            </a:r>
          </a:p>
          <a:p>
            <a:pPr marL="457200" indent="-457200">
              <a:buAutoNum type="arabicPeriod" startAt="6"/>
            </a:pPr>
            <a:r>
              <a:rPr lang="en-GB" dirty="0">
                <a:latin typeface="Arial" panose="020B0604020202020204" pitchFamily="34" charset="0"/>
                <a:cs typeface="Arial" panose="020B0604020202020204" pitchFamily="34" charset="0"/>
              </a:rPr>
              <a:t>Building up reasonable procedures for operations upon which every team member agrees to keep the team functioning properly.     </a:t>
            </a:r>
          </a:p>
          <a:p>
            <a:pPr marL="0" indent="0">
              <a:buNone/>
            </a:pPr>
            <a:r>
              <a:rPr lang="en-GB" dirty="0">
                <a:latin typeface="Arial" panose="020B0604020202020204" pitchFamily="34" charset="0"/>
                <a:cs typeface="Arial" panose="020B0604020202020204" pitchFamily="34" charset="0"/>
              </a:rPr>
              <a:t>7. Providing freedom to the team members to carry out their responsibilities according their convenience . </a:t>
            </a:r>
          </a:p>
          <a:p>
            <a:pPr marL="0" indent="0">
              <a:buNone/>
            </a:pP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thebalancecareers</a:t>
            </a:r>
            <a:r>
              <a:rPr lang="en-GB" dirty="0">
                <a:latin typeface="Arial" panose="020B0604020202020204" pitchFamily="34" charset="0"/>
                <a:cs typeface="Arial" panose="020B0604020202020204" pitchFamily="34" charset="0"/>
              </a:rPr>
              <a:t>, 2020) </a:t>
            </a:r>
          </a:p>
        </p:txBody>
      </p:sp>
      <p:pic>
        <p:nvPicPr>
          <p:cNvPr id="4" name="Picture 3" descr="A picture containing drawing, food&#10;&#10;Description automatically generated">
            <a:extLst>
              <a:ext uri="{FF2B5EF4-FFF2-40B4-BE49-F238E27FC236}">
                <a16:creationId xmlns:a16="http://schemas.microsoft.com/office/drawing/2014/main" id="{E297605B-7405-4D3D-A9F3-8F3F09530C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77405" y="118356"/>
            <a:ext cx="1210121" cy="891991"/>
          </a:xfrm>
          <a:prstGeom prst="rect">
            <a:avLst/>
          </a:prstGeom>
        </p:spPr>
      </p:pic>
    </p:spTree>
    <p:extLst>
      <p:ext uri="{BB962C8B-B14F-4D97-AF65-F5344CB8AC3E}">
        <p14:creationId xmlns:p14="http://schemas.microsoft.com/office/powerpoint/2010/main" val="35154422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58FA2-CB90-4B54-BD42-69BBD96F5E53}"/>
              </a:ext>
            </a:extLst>
          </p:cNvPr>
          <p:cNvSpPr>
            <a:spLocks noGrp="1"/>
          </p:cNvSpPr>
          <p:nvPr>
            <p:ph type="title"/>
          </p:nvPr>
        </p:nvSpPr>
        <p:spPr>
          <a:xfrm>
            <a:off x="686834" y="1153572"/>
            <a:ext cx="3200400" cy="4461163"/>
          </a:xfrm>
        </p:spPr>
        <p:txBody>
          <a:bodyPr>
            <a:normAutofit/>
          </a:bodyPr>
          <a:lstStyle/>
          <a:p>
            <a:r>
              <a:rPr lang="en-GB" sz="4100" b="1">
                <a:solidFill>
                  <a:srgbClr val="FFFFFF"/>
                </a:solidFill>
                <a:latin typeface="Century Gothic" panose="020B0502020202020204" pitchFamily="34" charset="0"/>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0CE81F6-CE9B-427F-8342-C1737CD5F120}"/>
              </a:ext>
            </a:extLst>
          </p:cNvPr>
          <p:cNvSpPr>
            <a:spLocks noGrp="1"/>
          </p:cNvSpPr>
          <p:nvPr>
            <p:ph idx="1"/>
          </p:nvPr>
        </p:nvSpPr>
        <p:spPr>
          <a:xfrm>
            <a:off x="4447308" y="591344"/>
            <a:ext cx="6906491" cy="5585619"/>
          </a:xfrm>
        </p:spPr>
        <p:txBody>
          <a:bodyPr anchor="ctr">
            <a:normAutofit/>
          </a:bodyPr>
          <a:lstStyle/>
          <a:p>
            <a:r>
              <a:rPr lang="en-GB" sz="2400" dirty="0">
                <a:latin typeface="Arial" panose="020B0604020202020204" pitchFamily="34" charset="0"/>
                <a:cs typeface="Arial" panose="020B0604020202020204" pitchFamily="34" charset="0"/>
              </a:rPr>
              <a:t>Effective teamworking is now a vital part of an organization‘s success. So an organization should introduce effective team working to the employees. </a:t>
            </a:r>
          </a:p>
          <a:p>
            <a:r>
              <a:rPr lang="en-GB" sz="2400" dirty="0">
                <a:latin typeface="Arial" panose="020B0604020202020204" pitchFamily="34" charset="0"/>
                <a:cs typeface="Arial" panose="020B0604020202020204" pitchFamily="34" charset="0"/>
              </a:rPr>
              <a:t>The organization should make its employees acquainted with the stages of team development and roles in a team to make team efforts successful. </a:t>
            </a:r>
          </a:p>
          <a:p>
            <a:r>
              <a:rPr lang="en-GB" sz="2400" dirty="0">
                <a:latin typeface="Arial" panose="020B0604020202020204" pitchFamily="34" charset="0"/>
                <a:cs typeface="Arial" panose="020B0604020202020204" pitchFamily="34" charset="0"/>
              </a:rPr>
              <a:t>Lastly, successful team development in an organization implies that the organization has talented and skilled and  workforce.    </a:t>
            </a:r>
          </a:p>
        </p:txBody>
      </p:sp>
      <p:pic>
        <p:nvPicPr>
          <p:cNvPr id="4" name="Picture 3" descr="A picture containing drawing, food&#10;&#10;Description automatically generated">
            <a:extLst>
              <a:ext uri="{FF2B5EF4-FFF2-40B4-BE49-F238E27FC236}">
                <a16:creationId xmlns:a16="http://schemas.microsoft.com/office/drawing/2014/main" id="{85EA2DD4-B2B9-457D-8595-96416F25B9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77405" y="118356"/>
            <a:ext cx="1210121" cy="891991"/>
          </a:xfrm>
          <a:prstGeom prst="rect">
            <a:avLst/>
          </a:prstGeom>
        </p:spPr>
      </p:pic>
    </p:spTree>
    <p:extLst>
      <p:ext uri="{BB962C8B-B14F-4D97-AF65-F5344CB8AC3E}">
        <p14:creationId xmlns:p14="http://schemas.microsoft.com/office/powerpoint/2010/main" val="26238556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464E6DE-719F-4970-A023-E38BBC5AD4ED}"/>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References</a:t>
            </a:r>
          </a:p>
        </p:txBody>
      </p:sp>
      <p:sp>
        <p:nvSpPr>
          <p:cNvPr id="4" name="Content Placeholder 3">
            <a:extLst>
              <a:ext uri="{FF2B5EF4-FFF2-40B4-BE49-F238E27FC236}">
                <a16:creationId xmlns:a16="http://schemas.microsoft.com/office/drawing/2014/main" id="{B560FF46-A861-4E14-96B4-515CC7AFD02E}"/>
              </a:ext>
            </a:extLst>
          </p:cNvPr>
          <p:cNvSpPr>
            <a:spLocks noGrp="1"/>
          </p:cNvSpPr>
          <p:nvPr>
            <p:ph idx="1"/>
          </p:nvPr>
        </p:nvSpPr>
        <p:spPr>
          <a:xfrm>
            <a:off x="653143" y="2530089"/>
            <a:ext cx="11182952" cy="4351338"/>
          </a:xfrm>
        </p:spPr>
        <p:txBody>
          <a:bodyPr>
            <a:normAutofit/>
          </a:bodyPr>
          <a:lstStyle/>
          <a:p>
            <a:r>
              <a:rPr lang="en-US" sz="1500" dirty="0">
                <a:latin typeface="Arial" panose="020B0604020202020204" pitchFamily="34" charset="0"/>
                <a:cs typeface="Arial" panose="020B0604020202020204" pitchFamily="34" charset="0"/>
              </a:rPr>
              <a:t>Mindtools, 2020. Belbin's Team Roles How Understanding Team Roles Can Improve Team Performance. [Online] Available at</a:t>
            </a:r>
            <a:r>
              <a:rPr lang="en-US" sz="1500" dirty="0">
                <a:latin typeface="Arial" panose="020B0604020202020204" pitchFamily="34" charset="0"/>
                <a:cs typeface="Arial" panose="020B0604020202020204" pitchFamily="34" charset="0"/>
                <a:hlinkClick r:id="rId3"/>
              </a:rPr>
              <a:t>https://www.mindtools.com/pages/article/newLDR_83.htm#:~:text=Belbin%20identified%20nine%20team%20roles%20and%20he%20categorized,weaknesses%20that%20tend%20to%20accompany%20each%20team%20role</a:t>
            </a:r>
            <a:r>
              <a:rPr lang="en-US" sz="1500" dirty="0">
                <a:latin typeface="Arial" panose="020B0604020202020204" pitchFamily="34" charset="0"/>
                <a:cs typeface="Arial" panose="020B0604020202020204" pitchFamily="34" charset="0"/>
              </a:rPr>
              <a:t> </a:t>
            </a:r>
          </a:p>
          <a:p>
            <a:r>
              <a:rPr lang="en-US" sz="1500" dirty="0">
                <a:latin typeface="Arial" panose="020B0604020202020204" pitchFamily="34" charset="0"/>
                <a:cs typeface="Arial" panose="020B0604020202020204" pitchFamily="34" charset="0"/>
              </a:rPr>
              <a:t>Morgan. P., 2017. The Business Student’s Guide to Study and Employability, London: Sage Publications Ltd. </a:t>
            </a:r>
          </a:p>
          <a:p>
            <a:r>
              <a:rPr lang="en-US" sz="1500" dirty="0">
                <a:latin typeface="Arial" panose="020B0604020202020204" pitchFamily="34" charset="0"/>
                <a:cs typeface="Arial" panose="020B0604020202020204" pitchFamily="34" charset="0"/>
              </a:rPr>
              <a:t>Kozlowski. J., &amp; Bell. S., 2001. Work Groups and Teams in Organizations. Cornell University.</a:t>
            </a:r>
          </a:p>
          <a:p>
            <a:r>
              <a:rPr lang="en-US" sz="1500" b="0" i="0" dirty="0">
                <a:solidFill>
                  <a:srgbClr val="222222"/>
                </a:solidFill>
                <a:effectLst/>
                <a:latin typeface="Arial" panose="020B0604020202020204" pitchFamily="34" charset="0"/>
                <a:cs typeface="Arial" panose="020B0604020202020204" pitchFamily="34" charset="0"/>
              </a:rPr>
              <a:t>Hoch, J.E. and Kozlowski, S.W., 2014. Leading virtual teams: Hierarchical leadership, structural supports, and shared team leadership. </a:t>
            </a:r>
            <a:r>
              <a:rPr lang="en-US" sz="1500" b="0" i="1" dirty="0">
                <a:solidFill>
                  <a:srgbClr val="222222"/>
                </a:solidFill>
                <a:effectLst/>
                <a:latin typeface="Arial" panose="020B0604020202020204" pitchFamily="34" charset="0"/>
                <a:cs typeface="Arial" panose="020B0604020202020204" pitchFamily="34" charset="0"/>
              </a:rPr>
              <a:t>Journal of applied psychology</a:t>
            </a:r>
            <a:r>
              <a:rPr lang="en-US" sz="1500" b="0" i="0" dirty="0">
                <a:solidFill>
                  <a:srgbClr val="222222"/>
                </a:solidFill>
                <a:effectLst/>
                <a:latin typeface="Arial" panose="020B0604020202020204" pitchFamily="34" charset="0"/>
                <a:cs typeface="Arial" panose="020B0604020202020204" pitchFamily="34" charset="0"/>
              </a:rPr>
              <a:t>, </a:t>
            </a:r>
            <a:r>
              <a:rPr lang="en-US" sz="1500" b="0" i="1" dirty="0">
                <a:solidFill>
                  <a:srgbClr val="222222"/>
                </a:solidFill>
                <a:effectLst/>
                <a:latin typeface="Arial" panose="020B0604020202020204" pitchFamily="34" charset="0"/>
                <a:cs typeface="Arial" panose="020B0604020202020204" pitchFamily="34" charset="0"/>
              </a:rPr>
              <a:t>99</a:t>
            </a:r>
            <a:r>
              <a:rPr lang="en-US" sz="1500" b="0" i="0" dirty="0">
                <a:solidFill>
                  <a:srgbClr val="222222"/>
                </a:solidFill>
                <a:effectLst/>
                <a:latin typeface="Arial" panose="020B0604020202020204" pitchFamily="34" charset="0"/>
                <a:cs typeface="Arial" panose="020B0604020202020204" pitchFamily="34" charset="0"/>
              </a:rPr>
              <a:t>(3), p.390.</a:t>
            </a:r>
            <a:endParaRPr lang="en-GB" sz="1500" b="0" i="0" dirty="0">
              <a:solidFill>
                <a:srgbClr val="222222"/>
              </a:solidFill>
              <a:effectLst/>
              <a:latin typeface="Arial" panose="020B0604020202020204" pitchFamily="34" charset="0"/>
              <a:cs typeface="Arial" panose="020B0604020202020204" pitchFamily="34" charset="0"/>
            </a:endParaRPr>
          </a:p>
          <a:p>
            <a:pPr marL="228600" marR="0">
              <a:lnSpc>
                <a:spcPct val="107000"/>
              </a:lnSpc>
              <a:spcBef>
                <a:spcPts val="0"/>
              </a:spcBef>
              <a:spcAft>
                <a:spcPts val="800"/>
              </a:spcAft>
            </a:pPr>
            <a:r>
              <a:rPr lang="en-GB" sz="1500" dirty="0">
                <a:effectLst/>
                <a:latin typeface="Arial" panose="020B0604020202020204" pitchFamily="34" charset="0"/>
                <a:ea typeface="Calibri" panose="020F0502020204030204" pitchFamily="34" charset="0"/>
                <a:cs typeface="Arial" panose="020B0604020202020204" pitchFamily="34" charset="0"/>
              </a:rPr>
              <a:t>Belbin, R.M. (1981) </a:t>
            </a:r>
            <a:r>
              <a:rPr lang="en-GB" sz="1500" i="1" dirty="0">
                <a:effectLst/>
                <a:latin typeface="Arial" panose="020B0604020202020204" pitchFamily="34" charset="0"/>
                <a:ea typeface="Calibri" panose="020F0502020204030204" pitchFamily="34" charset="0"/>
                <a:cs typeface="Arial" panose="020B0604020202020204" pitchFamily="34" charset="0"/>
              </a:rPr>
              <a:t>Management Teams – Why they Succeed or Fail: Oxford; Butterworth-Heinemann.</a:t>
            </a:r>
            <a:r>
              <a:rPr lang="en-GB" sz="1500" kern="1200" dirty="0">
                <a:solidFill>
                  <a:srgbClr val="000000"/>
                </a:solidFill>
                <a:effectLst/>
                <a:latin typeface="Arial" panose="020B0604020202020204" pitchFamily="34" charset="0"/>
                <a:cs typeface="Arial" panose="020B0604020202020204" pitchFamily="34" charset="0"/>
              </a:rPr>
              <a:t>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228600" marR="0">
              <a:lnSpc>
                <a:spcPct val="107000"/>
              </a:lnSpc>
              <a:spcBef>
                <a:spcPts val="0"/>
              </a:spcBef>
              <a:spcAft>
                <a:spcPts val="800"/>
              </a:spcAft>
            </a:pPr>
            <a:r>
              <a:rPr lang="en-GB" sz="1500" kern="1200" dirty="0">
                <a:solidFill>
                  <a:srgbClr val="000000"/>
                </a:solidFill>
                <a:effectLst/>
                <a:latin typeface="Arial" panose="020B0604020202020204" pitchFamily="34" charset="0"/>
                <a:cs typeface="Arial" panose="020B0604020202020204" pitchFamily="34" charset="0"/>
              </a:rPr>
              <a:t>Hersey, P. and Blanchard, K. H. (1969). </a:t>
            </a:r>
            <a:r>
              <a:rPr lang="en-GB" sz="1500" i="1" kern="1200" dirty="0">
                <a:solidFill>
                  <a:srgbClr val="000000"/>
                </a:solidFill>
                <a:effectLst/>
                <a:latin typeface="Arial" panose="020B0604020202020204" pitchFamily="34" charset="0"/>
                <a:cs typeface="Arial" panose="020B0604020202020204" pitchFamily="34" charset="0"/>
              </a:rPr>
              <a:t>Management of Organizational </a:t>
            </a:r>
            <a:r>
              <a:rPr lang="en-GB" sz="1500" i="1" kern="1200" dirty="0" err="1">
                <a:solidFill>
                  <a:srgbClr val="000000"/>
                </a:solidFill>
                <a:effectLst/>
                <a:latin typeface="Arial" panose="020B0604020202020204" pitchFamily="34" charset="0"/>
                <a:cs typeface="Arial" panose="020B0604020202020204" pitchFamily="34" charset="0"/>
              </a:rPr>
              <a:t>Behavior</a:t>
            </a:r>
            <a:r>
              <a:rPr lang="en-GB" sz="1500" i="1" kern="1200" dirty="0">
                <a:solidFill>
                  <a:srgbClr val="000000"/>
                </a:solidFill>
                <a:effectLst/>
                <a:latin typeface="Arial" panose="020B0604020202020204" pitchFamily="34" charset="0"/>
                <a:cs typeface="Arial" panose="020B0604020202020204" pitchFamily="34" charset="0"/>
              </a:rPr>
              <a:t> – Utilizing Human Resources</a:t>
            </a:r>
            <a:r>
              <a:rPr lang="en-GB" sz="1500" kern="1200" dirty="0">
                <a:solidFill>
                  <a:srgbClr val="000000"/>
                </a:solidFill>
                <a:effectLst/>
                <a:latin typeface="Arial" panose="020B0604020202020204" pitchFamily="34" charset="0"/>
                <a:cs typeface="Arial" panose="020B0604020202020204" pitchFamily="34" charset="0"/>
              </a:rPr>
              <a:t>. New Jersey/Prentice Hall</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228600" marR="0">
              <a:lnSpc>
                <a:spcPct val="107000"/>
              </a:lnSpc>
              <a:spcBef>
                <a:spcPts val="0"/>
              </a:spcBef>
              <a:spcAft>
                <a:spcPts val="800"/>
              </a:spcAft>
            </a:pPr>
            <a:r>
              <a:rPr lang="en-GB" sz="1500" dirty="0">
                <a:effectLst/>
                <a:latin typeface="Arial" panose="020B0604020202020204" pitchFamily="34" charset="0"/>
                <a:ea typeface="Calibri" panose="020F0502020204030204" pitchFamily="34" charset="0"/>
                <a:cs typeface="Arial" panose="020B0604020202020204" pitchFamily="34" charset="0"/>
              </a:rPr>
              <a:t>Sage Publications Ltd.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228600" marR="0">
              <a:lnSpc>
                <a:spcPct val="107000"/>
              </a:lnSpc>
              <a:spcBef>
                <a:spcPts val="0"/>
              </a:spcBef>
              <a:spcAft>
                <a:spcPts val="800"/>
              </a:spcAft>
            </a:pPr>
            <a:r>
              <a:rPr lang="en-GB" sz="1500" u="sng" kern="1200" dirty="0">
                <a:solidFill>
                  <a:srgbClr val="000000"/>
                </a:solidFill>
                <a:effectLst/>
                <a:latin typeface="Arial" panose="020B0604020202020204" pitchFamily="34" charset="0"/>
                <a:ea typeface="+mj-ea"/>
                <a:cs typeface="Arial" panose="020B0604020202020204" pitchFamily="34" charset="0"/>
                <a:hlinkClick r:id="rId4"/>
              </a:rPr>
              <a:t>Thomas, K. W., and Kilmann, R. H. </a:t>
            </a:r>
            <a:r>
              <a:rPr lang="en-GB" sz="1500" i="1" u="sng" kern="1200" dirty="0">
                <a:solidFill>
                  <a:srgbClr val="000000"/>
                </a:solidFill>
                <a:effectLst/>
                <a:latin typeface="Arial" panose="020B0604020202020204" pitchFamily="34" charset="0"/>
                <a:ea typeface="+mj-ea"/>
                <a:cs typeface="Arial" panose="020B0604020202020204" pitchFamily="34" charset="0"/>
                <a:hlinkClick r:id="rId4"/>
              </a:rPr>
              <a:t>The Thomas-Kilmann Conflict Mode Instrument</a:t>
            </a:r>
            <a:r>
              <a:rPr lang="en-GB" sz="1500" i="1" kern="1200" dirty="0">
                <a:solidFill>
                  <a:srgbClr val="000000"/>
                </a:solidFill>
                <a:effectLst/>
                <a:latin typeface="Arial" panose="020B0604020202020204" pitchFamily="34" charset="0"/>
                <a:ea typeface="+mj-ea"/>
                <a:cs typeface="Arial" panose="020B0604020202020204" pitchFamily="34" charset="0"/>
              </a:rPr>
              <a:t> </a:t>
            </a:r>
            <a:r>
              <a:rPr lang="en-GB" sz="1500" kern="1200" dirty="0">
                <a:solidFill>
                  <a:srgbClr val="000000"/>
                </a:solidFill>
                <a:effectLst/>
                <a:latin typeface="Arial" panose="020B0604020202020204" pitchFamily="34" charset="0"/>
                <a:ea typeface="+mj-ea"/>
                <a:cs typeface="Arial" panose="020B0604020202020204" pitchFamily="34" charset="0"/>
              </a:rPr>
              <a:t>(Mountain View, CA: CPP, Inc., 1974).</a:t>
            </a:r>
          </a:p>
          <a:p>
            <a:pPr marL="228600" marR="0">
              <a:lnSpc>
                <a:spcPct val="107000"/>
              </a:lnSpc>
              <a:spcBef>
                <a:spcPts val="0"/>
              </a:spcBef>
              <a:spcAft>
                <a:spcPts val="800"/>
              </a:spcAft>
            </a:pPr>
            <a:r>
              <a:rPr lang="en-GB" sz="1500" dirty="0" err="1">
                <a:solidFill>
                  <a:srgbClr val="000000"/>
                </a:solidFill>
                <a:latin typeface="Arial" panose="020B0604020202020204" pitchFamily="34" charset="0"/>
                <a:ea typeface="+mj-ea"/>
                <a:cs typeface="Arial" panose="020B0604020202020204" pitchFamily="34" charset="0"/>
              </a:rPr>
              <a:t>Thebalancecareers</a:t>
            </a:r>
            <a:r>
              <a:rPr lang="en-GB" sz="1500" dirty="0">
                <a:solidFill>
                  <a:srgbClr val="000000"/>
                </a:solidFill>
                <a:latin typeface="Arial" panose="020B0604020202020204" pitchFamily="34" charset="0"/>
                <a:ea typeface="+mj-ea"/>
                <a:cs typeface="Arial" panose="020B0604020202020204" pitchFamily="34" charset="0"/>
              </a:rPr>
              <a:t>, (2020). What Is Team Building?</a:t>
            </a:r>
          </a:p>
          <a:p>
            <a:pPr marL="228600" marR="0">
              <a:lnSpc>
                <a:spcPct val="107000"/>
              </a:lnSpc>
              <a:spcBef>
                <a:spcPts val="0"/>
              </a:spcBef>
              <a:spcAft>
                <a:spcPts val="800"/>
              </a:spcAft>
            </a:pPr>
            <a:r>
              <a:rPr lang="en-GB" sz="1500" dirty="0">
                <a:effectLst/>
                <a:latin typeface="Arial" panose="020B0604020202020204" pitchFamily="34" charset="0"/>
                <a:ea typeface="Calibri" panose="020F0502020204030204" pitchFamily="34" charset="0"/>
                <a:cs typeface="Arial" panose="020B0604020202020204" pitchFamily="34" charset="0"/>
              </a:rPr>
              <a:t>Tuckman, B.W. (1965), ‘Developmental Sequence in Small Groups’, Psychological Bulletin 6.</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1383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TotalTime>
  <Words>1883</Words>
  <Application>Microsoft Macintosh PowerPoint</Application>
  <PresentationFormat>Widescreen</PresentationFormat>
  <Paragraphs>147</Paragraphs>
  <Slides>26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Calibri Light</vt:lpstr>
      <vt:lpstr>Century Gothic</vt:lpstr>
      <vt:lpstr>Rockwell</vt:lpstr>
      <vt:lpstr>Wingdings</vt:lpstr>
      <vt:lpstr>Office Theme</vt:lpstr>
      <vt:lpstr>Effective Team Working  BMSW4002 – Afzal Munna  </vt:lpstr>
      <vt:lpstr>Introduction</vt:lpstr>
      <vt:lpstr> What is team?</vt:lpstr>
      <vt:lpstr>What is High Performing team?</vt:lpstr>
      <vt:lpstr>Benefits of Team working By: Catia Araujo</vt:lpstr>
      <vt:lpstr>BENEFITS OF TEAM WORKING</vt:lpstr>
      <vt:lpstr>BENEFITS OF TEAM WORKING</vt:lpstr>
      <vt:lpstr>Stages of Team Development By : Dimitrina Ivanova </vt:lpstr>
      <vt:lpstr>Team Development Stages (Tuckman)                                       Tuckman (1965)</vt:lpstr>
      <vt:lpstr>Team Development Stages (Tuckman)                                       Tuckman (1965)</vt:lpstr>
      <vt:lpstr>Team Role BY: Nadine El Bakhour  Not presenting    T : together  E: everyone  A: achieves M:      more </vt:lpstr>
      <vt:lpstr>Team Role</vt:lpstr>
      <vt:lpstr>Belbin Team Role (Mindtools, 2020)</vt:lpstr>
      <vt:lpstr>Belbin Team Role (Mindtools, 2020)</vt:lpstr>
      <vt:lpstr>Belbin Team Role (Mindtools, 2020)</vt:lpstr>
      <vt:lpstr>Conflict Management BY: Dimitrina Ivanova </vt:lpstr>
      <vt:lpstr>Conflict Management</vt:lpstr>
      <vt:lpstr>Conflict Management</vt:lpstr>
      <vt:lpstr>Conflict Management</vt:lpstr>
      <vt:lpstr>Conflict Management</vt:lpstr>
      <vt:lpstr>Conflict Management</vt:lpstr>
      <vt:lpstr>SUCCESSFUL TEAM DEVELOPMENT By: Catia Araujo </vt:lpstr>
      <vt:lpstr>SUCCESSFUL TEAM DEVELOPMENT</vt:lpstr>
      <vt:lpstr>SUCCESSFUL TEAM DEVELOPMENT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Assessment-2</dc:title>
  <cp:lastModifiedBy>Dimitrina Ivanova (1916156)</cp:lastModifiedBy>
  <cp:revision>7</cp:revision>
  <dcterms:created xsi:type="dcterms:W3CDTF">2020-08-19T18:27:37Z</dcterms:created>
  <dcterms:modified xsi:type="dcterms:W3CDTF">2020-08-23T14:06:04Z</dcterms:modified>
</cp:coreProperties>
</file>