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6" r:id="rId1"/>
  </p:sldMasterIdLst>
  <p:notesMasterIdLst>
    <p:notesMasterId r:id="rId12"/>
  </p:notesMasterIdLst>
  <p:sldIdLst>
    <p:sldId id="256" r:id="rId2"/>
    <p:sldId id="259" r:id="rId3"/>
    <p:sldId id="260" r:id="rId4"/>
    <p:sldId id="261" r:id="rId5"/>
    <p:sldId id="262" r:id="rId6"/>
    <p:sldId id="263" r:id="rId7"/>
    <p:sldId id="264" r:id="rId8"/>
    <p:sldId id="265" r:id="rId9"/>
    <p:sldId id="266" r:id="rId10"/>
    <p:sldId id="267" r:id="rId11"/>
  </p:sldIdLst>
  <p:sldSz cx="9144000" cy="5143500" type="screen16x9"/>
  <p:notesSz cx="6858000" cy="9144000"/>
  <p:embeddedFontLst>
    <p:embeddedFont>
      <p:font typeface="Albert Sans" panose="020B0604020202020204" charset="0"/>
      <p:regular r:id="rId13"/>
      <p:bold r:id="rId14"/>
      <p:italic r:id="rId15"/>
      <p:boldItalic r:id="rId16"/>
    </p:embeddedFont>
    <p:embeddedFont>
      <p:font typeface="Candara" panose="020E0502030303020204" pitchFamily="34" charset="0"/>
      <p:regular r:id="rId17"/>
      <p:bold r:id="rId18"/>
      <p:italic r:id="rId19"/>
      <p:boldItalic r:id="rId20"/>
    </p:embeddedFont>
    <p:embeddedFont>
      <p:font typeface="Inter Tight" panose="020B0604020202020204" charset="0"/>
      <p:regular r:id="rId21"/>
      <p:bold r:id="rId22"/>
      <p:italic r:id="rId23"/>
      <p:boldItalic r:id="rId24"/>
    </p:embeddedFont>
    <p:embeddedFont>
      <p:font typeface="Nunito Light" pitchFamily="2" charset="0"/>
      <p:regular r:id="rId25"/>
      <p:italic r:id="rId26"/>
    </p:embeddedFont>
    <p:embeddedFont>
      <p:font typeface="Raleway" pitchFamily="2" charset="0"/>
      <p:regular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B114B2A-5A89-49F0-A756-33161AEC2FFB}">
  <a:tblStyle styleId="{CB114B2A-5A89-49F0-A756-33161AEC2FF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16CA9BA-8B9C-4C52-9339-4F16C4ABE339}"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947" autoAdjust="0"/>
  </p:normalViewPr>
  <p:slideViewPr>
    <p:cSldViewPr snapToGrid="0">
      <p:cViewPr varScale="1">
        <p:scale>
          <a:sx n="107" d="100"/>
          <a:sy n="107" d="100"/>
        </p:scale>
        <p:origin x="9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font" Target="fonts/font14.fntdata"/><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7.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font" Target="fonts/font15.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4" name="Google Shape;33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I would like to introduce you to the </a:t>
            </a:r>
            <a:r>
              <a:rPr lang="en-US" sz="1100" b="0" i="0" u="none" strike="noStrike" cap="none" dirty="0" err="1">
                <a:solidFill>
                  <a:srgbClr val="000000"/>
                </a:solidFill>
                <a:effectLst/>
                <a:latin typeface="Arial"/>
                <a:ea typeface="Arial"/>
                <a:cs typeface="Arial"/>
                <a:sym typeface="Arial"/>
              </a:rPr>
              <a:t>LumiClear</a:t>
            </a:r>
            <a:r>
              <a:rPr lang="en-US" sz="1100" b="0" i="0" u="none" strike="noStrike" cap="none" dirty="0">
                <a:solidFill>
                  <a:srgbClr val="000000"/>
                </a:solidFill>
                <a:effectLst/>
                <a:latin typeface="Arial"/>
                <a:ea typeface="Arial"/>
                <a:cs typeface="Arial"/>
                <a:sym typeface="Arial"/>
              </a:rPr>
              <a:t> Clear London, a high-end, eco-friendly cleaning company that serves both residential and commercial clients in London. We offer a wide range of services, including normal and thorough house cleaning, office and company cleaning, end-of-tenancy cleaning, and even </a:t>
            </a:r>
            <a:r>
              <a:rPr lang="en-US" sz="1100" b="0" i="0" u="none" strike="noStrike" cap="none" dirty="0" err="1">
                <a:solidFill>
                  <a:srgbClr val="000000"/>
                </a:solidFill>
                <a:effectLst/>
                <a:latin typeface="Arial"/>
                <a:ea typeface="Arial"/>
                <a:cs typeface="Arial"/>
                <a:sym typeface="Arial"/>
              </a:rPr>
              <a:t>speciality</a:t>
            </a:r>
            <a:r>
              <a:rPr lang="en-US" sz="1100" b="0" i="0" u="none" strike="noStrike" cap="none" dirty="0">
                <a:solidFill>
                  <a:srgbClr val="000000"/>
                </a:solidFill>
                <a:effectLst/>
                <a:latin typeface="Arial"/>
                <a:ea typeface="Arial"/>
                <a:cs typeface="Arial"/>
                <a:sym typeface="Arial"/>
              </a:rPr>
              <a:t> services like carpet and upholstery cleaning. What sets us apart is that we exclusively use non-toxic, biodegradable products. According to Mobility Foresights (2026), rising environmental awareness and regulations are driving up consumer demand for sustainable cleaning products. The residential sector was the primary area of growth in the UK cleaning services market, which contributed £66.9 billion to the economy in 2022 (</a:t>
            </a:r>
            <a:r>
              <a:rPr lang="en-US" sz="1100" b="0" i="0" u="none" strike="noStrike" cap="none" dirty="0" err="1">
                <a:solidFill>
                  <a:srgbClr val="000000"/>
                </a:solidFill>
                <a:effectLst/>
                <a:latin typeface="Arial"/>
                <a:ea typeface="Arial"/>
                <a:cs typeface="Arial"/>
                <a:sym typeface="Arial"/>
              </a:rPr>
              <a:t>Interclean</a:t>
            </a:r>
            <a:r>
              <a:rPr lang="en-US" sz="1100" b="0" i="0" u="none" strike="noStrike" cap="none" dirty="0">
                <a:solidFill>
                  <a:srgbClr val="000000"/>
                </a:solidFill>
                <a:effectLst/>
                <a:latin typeface="Arial"/>
                <a:ea typeface="Arial"/>
                <a:cs typeface="Arial"/>
                <a:sym typeface="Arial"/>
              </a:rPr>
              <a:t>, 2025). </a:t>
            </a:r>
            <a:r>
              <a:rPr lang="en-US" sz="1100" b="0" i="0" u="none" strike="noStrike" cap="none" dirty="0" err="1">
                <a:solidFill>
                  <a:srgbClr val="000000"/>
                </a:solidFill>
                <a:effectLst/>
                <a:latin typeface="Arial"/>
                <a:ea typeface="Arial"/>
                <a:cs typeface="Arial"/>
                <a:sym typeface="Arial"/>
              </a:rPr>
              <a:t>LumiClear</a:t>
            </a:r>
            <a:r>
              <a:rPr lang="en-US" sz="1100" b="0" i="0" u="none" strike="noStrike" cap="none" dirty="0">
                <a:solidFill>
                  <a:srgbClr val="000000"/>
                </a:solidFill>
                <a:effectLst/>
                <a:latin typeface="Arial"/>
                <a:ea typeface="Arial"/>
                <a:cs typeface="Arial"/>
                <a:sym typeface="Arial"/>
              </a:rPr>
              <a:t> will be able to actively support the UK's net-zero objectives and create cleaner interior spaces.</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err="1">
                <a:solidFill>
                  <a:srgbClr val="000000"/>
                </a:solidFill>
                <a:effectLst/>
                <a:latin typeface="Arial"/>
                <a:ea typeface="Arial"/>
                <a:cs typeface="Arial"/>
                <a:sym typeface="Arial"/>
              </a:rPr>
              <a:t>LumiClear</a:t>
            </a:r>
            <a:r>
              <a:rPr lang="en-US" sz="1100" b="0" i="0" u="none" strike="noStrike" cap="none" dirty="0">
                <a:solidFill>
                  <a:srgbClr val="000000"/>
                </a:solidFill>
                <a:effectLst/>
                <a:latin typeface="Arial"/>
                <a:ea typeface="Arial"/>
                <a:cs typeface="Arial"/>
                <a:sym typeface="Arial"/>
              </a:rPr>
              <a:t> has three unique selling points. First, an environmentally-conscious differentiation by only using biodegradable, non-toxic products directly responds to the increasing customer demand to find a sustainable cleaning solution (Mobility Foresights, 2026). Second, we offer professional reliability in terms of vetted, trained, and insured cleaning personnel. Third, by providing transparent pricing with no additional costs, we gain the trust of our customers. In terms of management, we will have a functional </a:t>
            </a:r>
            <a:r>
              <a:rPr lang="en-US" sz="1100" b="0" i="0" u="none" strike="noStrike" cap="none" dirty="0" err="1">
                <a:solidFill>
                  <a:srgbClr val="000000"/>
                </a:solidFill>
                <a:effectLst/>
                <a:latin typeface="Arial"/>
                <a:ea typeface="Arial"/>
                <a:cs typeface="Arial"/>
                <a:sym typeface="Arial"/>
              </a:rPr>
              <a:t>organisational</a:t>
            </a:r>
            <a:r>
              <a:rPr lang="en-US" sz="1100" b="0" i="0" u="none" strike="noStrike" cap="none" dirty="0">
                <a:solidFill>
                  <a:srgbClr val="000000"/>
                </a:solidFill>
                <a:effectLst/>
                <a:latin typeface="Arial"/>
                <a:ea typeface="Arial"/>
                <a:cs typeface="Arial"/>
                <a:sym typeface="Arial"/>
              </a:rPr>
              <a:t> structure that assigns employees to distinct roles in order to boost responsibility and productivity (</a:t>
            </a:r>
            <a:r>
              <a:rPr lang="en-US" sz="1100" b="0" i="0" u="none" strike="noStrike" cap="none" dirty="0" err="1">
                <a:solidFill>
                  <a:srgbClr val="000000"/>
                </a:solidFill>
                <a:effectLst/>
                <a:latin typeface="Arial"/>
                <a:ea typeface="Arial"/>
                <a:cs typeface="Arial"/>
                <a:sym typeface="Arial"/>
              </a:rPr>
              <a:t>Jerab</a:t>
            </a:r>
            <a:r>
              <a:rPr lang="en-US" sz="1100" b="0" i="0" u="none" strike="noStrike" cap="none" dirty="0">
                <a:solidFill>
                  <a:srgbClr val="000000"/>
                </a:solidFill>
                <a:effectLst/>
                <a:latin typeface="Arial"/>
                <a:ea typeface="Arial"/>
                <a:cs typeface="Arial"/>
                <a:sym typeface="Arial"/>
              </a:rPr>
              <a:t> and Mabrouk, 2023). The founder/CEO will oversee our strategy, the operations manager will handle staff scheduling and logistics, the team leaders will oversee the cleaning crew, and the marketing/customer service officer will handle customer relations. </a:t>
            </a:r>
            <a:r>
              <a:rPr lang="en-US" sz="1100" b="0" i="0" u="none" strike="noStrike" cap="none" dirty="0" err="1">
                <a:solidFill>
                  <a:srgbClr val="000000"/>
                </a:solidFill>
                <a:effectLst/>
                <a:latin typeface="Arial"/>
                <a:ea typeface="Arial"/>
                <a:cs typeface="Arial"/>
                <a:sym typeface="Arial"/>
              </a:rPr>
              <a:t>LumiClear</a:t>
            </a:r>
            <a:r>
              <a:rPr lang="en-US" sz="1100" b="0" i="0" u="none" strike="noStrike" cap="none" dirty="0">
                <a:solidFill>
                  <a:srgbClr val="000000"/>
                </a:solidFill>
                <a:effectLst/>
                <a:latin typeface="Arial"/>
                <a:ea typeface="Arial"/>
                <a:cs typeface="Arial"/>
                <a:sym typeface="Arial"/>
              </a:rPr>
              <a:t> will be established as a Private Restricted Company (Ltd) with limited liability protection and greater credibility in the eyes of corporate clients (Firth, 2025).</a:t>
            </a:r>
          </a:p>
        </p:txBody>
      </p:sp>
    </p:spTree>
    <p:extLst>
      <p:ext uri="{BB962C8B-B14F-4D97-AF65-F5344CB8AC3E}">
        <p14:creationId xmlns:p14="http://schemas.microsoft.com/office/powerpoint/2010/main" val="1568313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In our PESTEL analysis, we can identify two crucial external factors. The Environment Act 2021, by the UK government, provides a </a:t>
            </a:r>
            <a:r>
              <a:rPr lang="en-US" sz="1100" b="0" i="0" u="none" strike="noStrike" cap="none" dirty="0" err="1">
                <a:solidFill>
                  <a:srgbClr val="000000"/>
                </a:solidFill>
                <a:effectLst/>
                <a:latin typeface="Arial"/>
                <a:ea typeface="Arial"/>
                <a:cs typeface="Arial"/>
                <a:sym typeface="Arial"/>
              </a:rPr>
              <a:t>favourable</a:t>
            </a:r>
            <a:r>
              <a:rPr lang="en-US" sz="1100" b="0" i="0" u="none" strike="noStrike" cap="none" dirty="0">
                <a:solidFill>
                  <a:srgbClr val="000000"/>
                </a:solidFill>
                <a:effectLst/>
                <a:latin typeface="Arial"/>
                <a:ea typeface="Arial"/>
                <a:cs typeface="Arial"/>
                <a:sym typeface="Arial"/>
              </a:rPr>
              <a:t> regulatory environment to green businesses (Gov.uk, 2022). This law requires more stringent waste disposal and chemical usage policies, which would align perfectly with </a:t>
            </a:r>
            <a:r>
              <a:rPr lang="en-US" sz="1100" b="0" i="0" u="none" strike="noStrike" cap="none" dirty="0" err="1">
                <a:solidFill>
                  <a:srgbClr val="000000"/>
                </a:solidFill>
                <a:effectLst/>
                <a:latin typeface="Arial"/>
                <a:ea typeface="Arial"/>
                <a:cs typeface="Arial"/>
                <a:sym typeface="Arial"/>
              </a:rPr>
              <a:t>LumiClear's</a:t>
            </a:r>
            <a:r>
              <a:rPr lang="en-US" sz="1100" b="0" i="0" u="none" strike="noStrike" cap="none" dirty="0">
                <a:solidFill>
                  <a:srgbClr val="000000"/>
                </a:solidFill>
                <a:effectLst/>
                <a:latin typeface="Arial"/>
                <a:ea typeface="Arial"/>
                <a:cs typeface="Arial"/>
                <a:sym typeface="Arial"/>
              </a:rPr>
              <a:t> adherence to biodegradable, non-toxic cleaning products. The UK cleaning services market exhibits a healthy growth in the economic sphere, with the most recent estimates indicating that the market is worth around 72 billion (European Cleaning, 2026). Notably, the environmental cleaning products market is rising at an alarming rate and is projected to experience 10.12% compound annual growth rate between 2026 and 2033 (Morgan, 2025). This expansion is enabled by the rising demand of working professionals, dual-income families, and tenants of rentals throughout London. These are the political and economic conditions that give </a:t>
            </a:r>
            <a:r>
              <a:rPr lang="en-US" sz="1100" b="0" i="0" u="none" strike="noStrike" cap="none" dirty="0" err="1">
                <a:solidFill>
                  <a:srgbClr val="000000"/>
                </a:solidFill>
                <a:effectLst/>
                <a:latin typeface="Arial"/>
                <a:ea typeface="Arial"/>
                <a:cs typeface="Arial"/>
                <a:sym typeface="Arial"/>
              </a:rPr>
              <a:t>LumiClear</a:t>
            </a:r>
            <a:r>
              <a:rPr lang="en-US" sz="1100" b="0" i="0" u="none" strike="noStrike" cap="none" dirty="0">
                <a:solidFill>
                  <a:srgbClr val="000000"/>
                </a:solidFill>
                <a:effectLst/>
                <a:latin typeface="Arial"/>
                <a:ea typeface="Arial"/>
                <a:cs typeface="Arial"/>
                <a:sym typeface="Arial"/>
              </a:rPr>
              <a:t> a great platform to launch its business and grow its future.</a:t>
            </a:r>
          </a:p>
        </p:txBody>
      </p:sp>
    </p:spTree>
    <p:extLst>
      <p:ext uri="{BB962C8B-B14F-4D97-AF65-F5344CB8AC3E}">
        <p14:creationId xmlns:p14="http://schemas.microsoft.com/office/powerpoint/2010/main" val="15548116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Going to the social and environmental factors, our analysis shows that the value proposition of </a:t>
            </a:r>
            <a:r>
              <a:rPr lang="en-US" sz="1100" b="0" i="0" u="none" strike="noStrike" cap="none" dirty="0" err="1">
                <a:solidFill>
                  <a:srgbClr val="000000"/>
                </a:solidFill>
                <a:effectLst/>
                <a:latin typeface="Arial"/>
                <a:ea typeface="Arial"/>
                <a:cs typeface="Arial"/>
                <a:sym typeface="Arial"/>
              </a:rPr>
              <a:t>LumiClear</a:t>
            </a:r>
            <a:r>
              <a:rPr lang="en-US" sz="1100" b="0" i="0" u="none" strike="noStrike" cap="none" dirty="0">
                <a:solidFill>
                  <a:srgbClr val="000000"/>
                </a:solidFill>
                <a:effectLst/>
                <a:latin typeface="Arial"/>
                <a:ea typeface="Arial"/>
                <a:cs typeface="Arial"/>
                <a:sym typeface="Arial"/>
              </a:rPr>
              <a:t> is well supported. On a social level, the COVID-19 pandemic has fundamentally changed consumer expectations because of increased hygiene awareness (Das, Sarkar and </a:t>
            </a:r>
            <a:r>
              <a:rPr lang="en-US" sz="1100" b="0" i="0" u="none" strike="noStrike" cap="none" dirty="0" err="1">
                <a:solidFill>
                  <a:srgbClr val="000000"/>
                </a:solidFill>
                <a:effectLst/>
                <a:latin typeface="Arial"/>
                <a:ea typeface="Arial"/>
                <a:cs typeface="Arial"/>
                <a:sym typeface="Arial"/>
              </a:rPr>
              <a:t>Debroy</a:t>
            </a:r>
            <a:r>
              <a:rPr lang="en-US" sz="1100" b="0" i="0" u="none" strike="noStrike" cap="none" dirty="0">
                <a:solidFill>
                  <a:srgbClr val="000000"/>
                </a:solidFill>
                <a:effectLst/>
                <a:latin typeface="Arial"/>
                <a:ea typeface="Arial"/>
                <a:cs typeface="Arial"/>
                <a:sym typeface="Arial"/>
              </a:rPr>
              <a:t>, 2022). The demand to use greener household cleaners is also increasing, especially in younger groups that put a high premium on natural ingredients and limited packaging (Statista, 2020). This cultural change towards sustainable living is a direct boost to our business model. On the environmental front, an increased environmental awareness of climate change and the environmental effects of traditional cleaning chemicals is also pushing demand for sustainable alternatives in the UK (UKCS, 2025). Consumers and businesses are now more ready to pay a premium for a solution that enhances environmental impact. With its non-toxic, biodegradable goods, </a:t>
            </a:r>
            <a:r>
              <a:rPr lang="en-US" sz="1100" b="0" i="0" u="none" strike="noStrike" cap="none" dirty="0" err="1">
                <a:solidFill>
                  <a:srgbClr val="000000"/>
                </a:solidFill>
                <a:effectLst/>
                <a:latin typeface="Arial"/>
                <a:ea typeface="Arial"/>
                <a:cs typeface="Arial"/>
                <a:sym typeface="Arial"/>
              </a:rPr>
              <a:t>LumiClear</a:t>
            </a:r>
            <a:r>
              <a:rPr lang="en-US" sz="1100" b="0" i="0" u="none" strike="noStrike" cap="none" dirty="0">
                <a:solidFill>
                  <a:srgbClr val="000000"/>
                </a:solidFill>
                <a:effectLst/>
                <a:latin typeface="Arial"/>
                <a:ea typeface="Arial"/>
                <a:cs typeface="Arial"/>
                <a:sym typeface="Arial"/>
              </a:rPr>
              <a:t> hopes to fulfil this sense of environmental responsibility. It is precisely this quality that will put us in a stronger position in the market going forward, when sustainability will play a significant role in consumer choices.</a:t>
            </a:r>
          </a:p>
        </p:txBody>
      </p:sp>
    </p:spTree>
    <p:extLst>
      <p:ext uri="{BB962C8B-B14F-4D97-AF65-F5344CB8AC3E}">
        <p14:creationId xmlns:p14="http://schemas.microsoft.com/office/powerpoint/2010/main" val="1733051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Our marketing strategy has two pillars. Digital marketing and search engine </a:t>
            </a:r>
            <a:r>
              <a:rPr lang="en-US" sz="1100" b="0" i="0" u="none" strike="noStrike" cap="none" dirty="0" err="1">
                <a:solidFill>
                  <a:srgbClr val="000000"/>
                </a:solidFill>
                <a:effectLst/>
                <a:latin typeface="Arial"/>
                <a:ea typeface="Arial"/>
                <a:cs typeface="Arial"/>
                <a:sym typeface="Arial"/>
              </a:rPr>
              <a:t>optimisation</a:t>
            </a:r>
            <a:r>
              <a:rPr lang="en-US" sz="1100" b="0" i="0" u="none" strike="noStrike" cap="none" dirty="0">
                <a:solidFill>
                  <a:srgbClr val="000000"/>
                </a:solidFill>
                <a:effectLst/>
                <a:latin typeface="Arial"/>
                <a:ea typeface="Arial"/>
                <a:cs typeface="Arial"/>
                <a:sym typeface="Arial"/>
              </a:rPr>
              <a:t> come first. Before making a purchase, 81% of customers conduct internet research (Mallory, 2023). We will thus spend in SEO in order to rank highly in search results for terms like end-of-tenancy cleaning in London and eco-friendly cleaning in London. The paid Google Ads will also </a:t>
            </a:r>
            <a:r>
              <a:rPr lang="en-US" sz="1100" b="0" i="0" u="none" strike="noStrike" cap="none" dirty="0" err="1">
                <a:solidFill>
                  <a:srgbClr val="000000"/>
                </a:solidFill>
                <a:effectLst/>
                <a:latin typeface="Arial"/>
                <a:ea typeface="Arial"/>
                <a:cs typeface="Arial"/>
                <a:sym typeface="Arial"/>
              </a:rPr>
              <a:t>strenghten</a:t>
            </a:r>
            <a:r>
              <a:rPr lang="en-US" sz="1100" b="0" i="0" u="none" strike="noStrike" cap="none" dirty="0">
                <a:solidFill>
                  <a:srgbClr val="000000"/>
                </a:solidFill>
                <a:effectLst/>
                <a:latin typeface="Arial"/>
                <a:ea typeface="Arial"/>
                <a:cs typeface="Arial"/>
                <a:sym typeface="Arial"/>
              </a:rPr>
              <a:t> search advertising that will help reach high-intent customers who are actively looking for cleaning services (</a:t>
            </a:r>
            <a:r>
              <a:rPr lang="en-US" sz="1100" b="0" i="0" u="none" strike="noStrike" cap="none" dirty="0" err="1">
                <a:solidFill>
                  <a:srgbClr val="000000"/>
                </a:solidFill>
                <a:effectLst/>
                <a:latin typeface="Arial"/>
                <a:ea typeface="Arial"/>
                <a:cs typeface="Arial"/>
                <a:sym typeface="Arial"/>
              </a:rPr>
              <a:t>Pancheva</a:t>
            </a:r>
            <a:r>
              <a:rPr lang="en-US" sz="1100" b="0" i="0" u="none" strike="noStrike" cap="none" dirty="0">
                <a:solidFill>
                  <a:srgbClr val="000000"/>
                </a:solidFill>
                <a:effectLst/>
                <a:latin typeface="Arial"/>
                <a:ea typeface="Arial"/>
                <a:cs typeface="Arial"/>
                <a:sym typeface="Arial"/>
              </a:rPr>
              <a:t> and </a:t>
            </a:r>
            <a:r>
              <a:rPr lang="en-US" sz="1100" b="0" i="0" u="none" strike="noStrike" cap="none" dirty="0" err="1">
                <a:solidFill>
                  <a:srgbClr val="000000"/>
                </a:solidFill>
                <a:effectLst/>
                <a:latin typeface="Arial"/>
                <a:ea typeface="Arial"/>
                <a:cs typeface="Arial"/>
                <a:sym typeface="Arial"/>
              </a:rPr>
              <a:t>Marinova</a:t>
            </a:r>
            <a:r>
              <a:rPr lang="en-US" sz="1100" b="0" i="0" u="none" strike="noStrike" cap="none" dirty="0">
                <a:solidFill>
                  <a:srgbClr val="000000"/>
                </a:solidFill>
                <a:effectLst/>
                <a:latin typeface="Arial"/>
                <a:ea typeface="Arial"/>
                <a:cs typeface="Arial"/>
                <a:sym typeface="Arial"/>
              </a:rPr>
              <a:t>, 2025). Our Instagram and LinkedIn accounts will help highlight the business’ use of biodegradable products through before and after pictures, customer endorsements, and behind-the-scenes material. Community involvement comes in second. According to </a:t>
            </a:r>
            <a:r>
              <a:rPr lang="en-US" sz="1100" b="0" i="0" u="none" strike="noStrike" cap="none" dirty="0" err="1">
                <a:solidFill>
                  <a:srgbClr val="000000"/>
                </a:solidFill>
                <a:effectLst/>
                <a:latin typeface="Arial"/>
                <a:ea typeface="Arial"/>
                <a:cs typeface="Arial"/>
                <a:sym typeface="Arial"/>
              </a:rPr>
              <a:t>Soleha</a:t>
            </a:r>
            <a:r>
              <a:rPr lang="en-US" sz="1100" b="0" i="0" u="none" strike="noStrike" cap="none" dirty="0">
                <a:solidFill>
                  <a:srgbClr val="000000"/>
                </a:solidFill>
                <a:effectLst/>
                <a:latin typeface="Arial"/>
                <a:ea typeface="Arial"/>
                <a:cs typeface="Arial"/>
                <a:sym typeface="Arial"/>
              </a:rPr>
              <a:t> et al. (2025), word-of-mouth recommendations remain a crucial customer acquisition tactic for the cleaning industry. We will form partnerships with property management companies, real estate brokers, and rental agencies around London. Formal referral agreements will guarantee a consistent flow of business for the shop in terms of end-of-tenancy cleaning. Attending local Chamber of Commerce events and business networks like the Federation of Small Businesses will also boost credibility and generate possible B2B leads.</a:t>
            </a:r>
          </a:p>
        </p:txBody>
      </p:sp>
    </p:spTree>
    <p:extLst>
      <p:ext uri="{BB962C8B-B14F-4D97-AF65-F5344CB8AC3E}">
        <p14:creationId xmlns:p14="http://schemas.microsoft.com/office/powerpoint/2010/main" val="4266669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err="1">
                <a:solidFill>
                  <a:srgbClr val="000000"/>
                </a:solidFill>
                <a:effectLst/>
                <a:latin typeface="Arial"/>
                <a:ea typeface="Arial"/>
                <a:cs typeface="Arial"/>
                <a:sym typeface="Arial"/>
              </a:rPr>
              <a:t>Lumiclean</a:t>
            </a:r>
            <a:r>
              <a:rPr lang="en-US" sz="1100" b="0" i="0" u="none" strike="noStrike" cap="none" dirty="0">
                <a:solidFill>
                  <a:srgbClr val="000000"/>
                </a:solidFill>
                <a:effectLst/>
                <a:latin typeface="Arial"/>
                <a:ea typeface="Arial"/>
                <a:cs typeface="Arial"/>
                <a:sym typeface="Arial"/>
              </a:rPr>
              <a:t> London will need </a:t>
            </a:r>
            <a:r>
              <a:rPr lang="en-US" sz="1100" b="1" i="0" u="none" strike="noStrike" cap="none" dirty="0">
                <a:solidFill>
                  <a:srgbClr val="000000"/>
                </a:solidFill>
                <a:effectLst/>
                <a:latin typeface="Arial"/>
                <a:ea typeface="Arial"/>
                <a:cs typeface="Arial"/>
                <a:sym typeface="Arial"/>
              </a:rPr>
              <a:t>£</a:t>
            </a:r>
            <a:r>
              <a:rPr lang="en-US" sz="1100" b="0" i="0" u="none" strike="noStrike" cap="none" dirty="0">
                <a:solidFill>
                  <a:srgbClr val="000000"/>
                </a:solidFill>
                <a:effectLst/>
                <a:latin typeface="Arial"/>
                <a:ea typeface="Arial"/>
                <a:cs typeface="Arial"/>
                <a:sym typeface="Arial"/>
              </a:rPr>
              <a:t>45,000 upstart capital to get started quickly. The two funding sources will be put together in a well-planned mix to provide this capital. The former is a personal equity investment, </a:t>
            </a:r>
            <a:r>
              <a:rPr lang="en-US" sz="1100" b="0" i="0" u="none" strike="noStrike" cap="none" dirty="0" err="1">
                <a:solidFill>
                  <a:srgbClr val="000000"/>
                </a:solidFill>
                <a:effectLst/>
                <a:latin typeface="Arial"/>
                <a:ea typeface="Arial"/>
                <a:cs typeface="Arial"/>
                <a:sym typeface="Arial"/>
              </a:rPr>
              <a:t>totalling</a:t>
            </a:r>
            <a:r>
              <a:rPr lang="en-US" sz="1100" b="0" i="0" u="none" strike="noStrike" cap="none" dirty="0">
                <a:solidFill>
                  <a:srgbClr val="000000"/>
                </a:solidFill>
                <a:effectLst/>
                <a:latin typeface="Arial"/>
                <a:ea typeface="Arial"/>
                <a:cs typeface="Arial"/>
                <a:sym typeface="Arial"/>
              </a:rPr>
              <a:t> 60 or </a:t>
            </a:r>
            <a:r>
              <a:rPr lang="en-US" sz="1100" b="1" i="0" u="none" strike="noStrike" cap="none" dirty="0">
                <a:solidFill>
                  <a:srgbClr val="000000"/>
                </a:solidFill>
                <a:effectLst/>
                <a:latin typeface="Arial"/>
                <a:ea typeface="Arial"/>
                <a:cs typeface="Arial"/>
                <a:sym typeface="Arial"/>
              </a:rPr>
              <a:t>£</a:t>
            </a:r>
            <a:r>
              <a:rPr lang="en-US" sz="1100" b="0" i="0" u="none" strike="noStrike" cap="none" dirty="0">
                <a:solidFill>
                  <a:srgbClr val="000000"/>
                </a:solidFill>
                <a:effectLst/>
                <a:latin typeface="Arial"/>
                <a:ea typeface="Arial"/>
                <a:cs typeface="Arial"/>
                <a:sym typeface="Arial"/>
              </a:rPr>
              <a:t>27,000, contributed personally by the founder. </a:t>
            </a:r>
            <a:r>
              <a:rPr lang="en-US" sz="1100" b="0" i="0" u="none" strike="noStrike" cap="none" dirty="0" err="1">
                <a:solidFill>
                  <a:srgbClr val="000000"/>
                </a:solidFill>
                <a:effectLst/>
                <a:latin typeface="Arial"/>
                <a:ea typeface="Arial"/>
                <a:cs typeface="Arial"/>
                <a:sym typeface="Arial"/>
              </a:rPr>
              <a:t>Saci</a:t>
            </a:r>
            <a:r>
              <a:rPr lang="en-US" sz="1100" b="0" i="0" u="none" strike="noStrike" cap="none" dirty="0">
                <a:solidFill>
                  <a:srgbClr val="000000"/>
                </a:solidFill>
                <a:effectLst/>
                <a:latin typeface="Arial"/>
                <a:ea typeface="Arial"/>
                <a:cs typeface="Arial"/>
                <a:sym typeface="Arial"/>
              </a:rPr>
              <a:t> and Mansour (2023) state that personal equity displays personal commitment to risk-sharing, which is very appealing to external funders due to their confidence that the business will be successful. The additional 40 percent, amounting to </a:t>
            </a:r>
            <a:r>
              <a:rPr lang="en-US" sz="1100" b="1" i="0" u="none" strike="noStrike" cap="none" dirty="0">
                <a:solidFill>
                  <a:srgbClr val="000000"/>
                </a:solidFill>
                <a:effectLst/>
                <a:latin typeface="Arial"/>
                <a:ea typeface="Arial"/>
                <a:cs typeface="Arial"/>
                <a:sym typeface="Arial"/>
              </a:rPr>
              <a:t>£</a:t>
            </a:r>
            <a:r>
              <a:rPr lang="en-US" sz="1100" b="0" i="0" u="none" strike="noStrike" cap="none" dirty="0">
                <a:solidFill>
                  <a:srgbClr val="000000"/>
                </a:solidFill>
                <a:effectLst/>
                <a:latin typeface="Arial"/>
                <a:ea typeface="Arial"/>
                <a:cs typeface="Arial"/>
                <a:sym typeface="Arial"/>
              </a:rPr>
              <a:t>18,000, will be financed via a small business loan through the British Business Bank Start Up Loans </a:t>
            </a:r>
            <a:r>
              <a:rPr lang="en-US" sz="1100" b="0" i="0" u="none" strike="noStrike" cap="none" dirty="0" err="1">
                <a:solidFill>
                  <a:srgbClr val="000000"/>
                </a:solidFill>
                <a:effectLst/>
                <a:latin typeface="Arial"/>
                <a:ea typeface="Arial"/>
                <a:cs typeface="Arial"/>
                <a:sym typeface="Arial"/>
              </a:rPr>
              <a:t>programme</a:t>
            </a:r>
            <a:r>
              <a:rPr lang="en-US" sz="1100" b="0" i="0" u="none" strike="noStrike" cap="none" dirty="0">
                <a:solidFill>
                  <a:srgbClr val="000000"/>
                </a:solidFill>
                <a:effectLst/>
                <a:latin typeface="Arial"/>
                <a:ea typeface="Arial"/>
                <a:cs typeface="Arial"/>
                <a:sym typeface="Arial"/>
              </a:rPr>
              <a:t>. This </a:t>
            </a:r>
            <a:r>
              <a:rPr lang="en-US" sz="1100" b="0" i="0" u="none" strike="noStrike" cap="none" dirty="0" err="1">
                <a:solidFill>
                  <a:srgbClr val="000000"/>
                </a:solidFill>
                <a:effectLst/>
                <a:latin typeface="Arial"/>
                <a:ea typeface="Arial"/>
                <a:cs typeface="Arial"/>
                <a:sym typeface="Arial"/>
              </a:rPr>
              <a:t>programme</a:t>
            </a:r>
            <a:r>
              <a:rPr lang="en-US" sz="1100" b="0" i="0" u="none" strike="noStrike" cap="none" dirty="0">
                <a:solidFill>
                  <a:srgbClr val="000000"/>
                </a:solidFill>
                <a:effectLst/>
                <a:latin typeface="Arial"/>
                <a:ea typeface="Arial"/>
                <a:cs typeface="Arial"/>
                <a:sym typeface="Arial"/>
              </a:rPr>
              <a:t> has good interest rates and planned repayment structures, which assist in early cash flow management at the crucial initial trading period. This balanced funding structure reflects financial discipline and still allows us to have enough capital to meet all the startup costs. The founder's commitment and the external validation of a government-backed loan are an attractive offer to investors. </a:t>
            </a:r>
          </a:p>
        </p:txBody>
      </p:sp>
    </p:spTree>
    <p:extLst>
      <p:ext uri="{BB962C8B-B14F-4D97-AF65-F5344CB8AC3E}">
        <p14:creationId xmlns:p14="http://schemas.microsoft.com/office/powerpoint/2010/main" val="6064546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The distribution of our initial costs is as follows. £12,000 will be spent on cleaning materials and equipment, which guarantees that we have eco-friendly and professional-grade instruments. Our dedication to sustainable and effective mobility is reflected in the greatest allocation of £20,000 for an electric van. A total of £3,000 will be  spent on insurance and licensing, which includes full liability coverage. To support our digital marketing and local engagement plans, £5,000 has been set aside for the marketing launch campaign. The budget for software and IT systems for accounting, CRM, and scheduling platforms is £2,000. Lastly, a £3,000 operating capital reserve acts as a safety net for unforeseen costs. According to our breakeven study, there is a £90 contribution margin with fixed monthly expenditures of £8,500, variable costs per booking of £30, and average revenue per booking of £120. To break even, we therefore require 94 to 95 bookings per month, or roughly 4 bookings per day over 25 operating days. Assuming steady customer acquisition in line with our marketing approach, the initial cash flow prediction shows positive net cash flow by Month 3.</a:t>
            </a:r>
          </a:p>
        </p:txBody>
      </p:sp>
    </p:spTree>
    <p:extLst>
      <p:ext uri="{BB962C8B-B14F-4D97-AF65-F5344CB8AC3E}">
        <p14:creationId xmlns:p14="http://schemas.microsoft.com/office/powerpoint/2010/main" val="1105555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4002791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76965640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5.png"/><Relationship Id="rId7"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10"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3.png"/><Relationship Id="rId7"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Master" Target="../slideMasters/slideMaster1.xml"/><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5.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image" Target="../media/image7.png"/></Relationships>
</file>

<file path=ppt/slideLayouts/_rels/slideLayout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6.png"/><Relationship Id="rId7"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3.png"/><Relationship Id="rId10" Type="http://schemas.openxmlformats.org/officeDocument/2006/relationships/image" Target="../media/image4.png"/><Relationship Id="rId4" Type="http://schemas.openxmlformats.org/officeDocument/2006/relationships/image" Target="../media/image7.png"/><Relationship Id="rId9" Type="http://schemas.openxmlformats.org/officeDocument/2006/relationships/image" Target="../media/image8.png"/></Relationships>
</file>

<file path=ppt/slideLayouts/_rels/slideLayout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1.png"/><Relationship Id="rId7"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2.png"/><Relationship Id="rId9" Type="http://schemas.openxmlformats.org/officeDocument/2006/relationships/image" Target="../media/image10.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5200" y="1230100"/>
            <a:ext cx="5021400" cy="20394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Clr>
                <a:srgbClr val="191919"/>
              </a:buClr>
              <a:buSzPts val="5200"/>
              <a:buNone/>
              <a:defRPr sz="43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715100" y="3312825"/>
            <a:ext cx="2091900" cy="674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95249" y="9"/>
            <a:ext cx="5311249" cy="5386618"/>
            <a:chOff x="-95249" y="9"/>
            <a:chExt cx="5311249" cy="5386618"/>
          </a:xfrm>
        </p:grpSpPr>
        <p:grpSp>
          <p:nvGrpSpPr>
            <p:cNvPr id="12" name="Google Shape;12;p2"/>
            <p:cNvGrpSpPr/>
            <p:nvPr/>
          </p:nvGrpSpPr>
          <p:grpSpPr>
            <a:xfrm>
              <a:off x="204000" y="9"/>
              <a:ext cx="5012001" cy="5386618"/>
              <a:chOff x="204000" y="9"/>
              <a:chExt cx="5012001" cy="5386618"/>
            </a:xfrm>
          </p:grpSpPr>
          <p:pic>
            <p:nvPicPr>
              <p:cNvPr id="13" name="Google Shape;13;p2"/>
              <p:cNvPicPr preferRelativeResize="0"/>
              <p:nvPr/>
            </p:nvPicPr>
            <p:blipFill rotWithShape="1">
              <a:blip r:embed="rId2">
                <a:alphaModFix/>
              </a:blip>
              <a:srcRect r="69117"/>
              <a:stretch/>
            </p:blipFill>
            <p:spPr>
              <a:xfrm rot="-5400000">
                <a:off x="1187776" y="-983767"/>
                <a:ext cx="600174" cy="2567726"/>
              </a:xfrm>
              <a:prstGeom prst="rect">
                <a:avLst/>
              </a:prstGeom>
              <a:noFill/>
              <a:ln>
                <a:noFill/>
              </a:ln>
            </p:spPr>
          </p:pic>
          <p:pic>
            <p:nvPicPr>
              <p:cNvPr id="14" name="Google Shape;14;p2"/>
              <p:cNvPicPr preferRelativeResize="0"/>
              <p:nvPr/>
            </p:nvPicPr>
            <p:blipFill rotWithShape="1">
              <a:blip r:embed="rId3">
                <a:alphaModFix/>
              </a:blip>
              <a:srcRect t="48642"/>
              <a:stretch/>
            </p:blipFill>
            <p:spPr>
              <a:xfrm rot="10800000" flipH="1">
                <a:off x="2220200" y="4461077"/>
                <a:ext cx="2995801" cy="925550"/>
              </a:xfrm>
              <a:prstGeom prst="rect">
                <a:avLst/>
              </a:prstGeom>
              <a:noFill/>
              <a:ln>
                <a:noFill/>
              </a:ln>
            </p:spPr>
          </p:pic>
        </p:grpSp>
        <p:pic>
          <p:nvPicPr>
            <p:cNvPr id="15" name="Google Shape;15;p2"/>
            <p:cNvPicPr preferRelativeResize="0"/>
            <p:nvPr/>
          </p:nvPicPr>
          <p:blipFill rotWithShape="1">
            <a:blip r:embed="rId4">
              <a:alphaModFix/>
            </a:blip>
            <a:srcRect t="45770"/>
            <a:stretch/>
          </p:blipFill>
          <p:spPr>
            <a:xfrm rot="-5400000">
              <a:off x="-882323" y="3781251"/>
              <a:ext cx="2225523" cy="651376"/>
            </a:xfrm>
            <a:prstGeom prst="rect">
              <a:avLst/>
            </a:prstGeom>
            <a:noFill/>
            <a:ln>
              <a:noFill/>
            </a:ln>
          </p:spPr>
        </p:pic>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7"/>
        <p:cNvGrpSpPr/>
        <p:nvPr/>
      </p:nvGrpSpPr>
      <p:grpSpPr>
        <a:xfrm>
          <a:off x="0" y="0"/>
          <a:ext cx="0" cy="0"/>
          <a:chOff x="0" y="0"/>
          <a:chExt cx="0" cy="0"/>
        </a:xfrm>
      </p:grpSpPr>
      <p:grpSp>
        <p:nvGrpSpPr>
          <p:cNvPr id="58" name="Google Shape;58;p7"/>
          <p:cNvGrpSpPr/>
          <p:nvPr/>
        </p:nvGrpSpPr>
        <p:grpSpPr>
          <a:xfrm>
            <a:off x="4332513" y="534990"/>
            <a:ext cx="5318313" cy="4293923"/>
            <a:chOff x="4332513" y="534990"/>
            <a:chExt cx="5318313" cy="4293923"/>
          </a:xfrm>
        </p:grpSpPr>
        <p:pic>
          <p:nvPicPr>
            <p:cNvPr id="59" name="Google Shape;59;p7"/>
            <p:cNvPicPr preferRelativeResize="0"/>
            <p:nvPr/>
          </p:nvPicPr>
          <p:blipFill rotWithShape="1">
            <a:blip r:embed="rId2">
              <a:alphaModFix/>
            </a:blip>
            <a:srcRect t="2281" b="2272"/>
            <a:stretch/>
          </p:blipFill>
          <p:spPr>
            <a:xfrm>
              <a:off x="4332513" y="4381312"/>
              <a:ext cx="448778" cy="447601"/>
            </a:xfrm>
            <a:prstGeom prst="rect">
              <a:avLst/>
            </a:prstGeom>
            <a:noFill/>
            <a:ln>
              <a:noFill/>
            </a:ln>
          </p:spPr>
        </p:pic>
        <p:pic>
          <p:nvPicPr>
            <p:cNvPr id="60" name="Google Shape;60;p7"/>
            <p:cNvPicPr preferRelativeResize="0"/>
            <p:nvPr/>
          </p:nvPicPr>
          <p:blipFill rotWithShape="1">
            <a:blip r:embed="rId3">
              <a:alphaModFix/>
            </a:blip>
            <a:srcRect t="1775" b="1765"/>
            <a:stretch/>
          </p:blipFill>
          <p:spPr>
            <a:xfrm>
              <a:off x="8645049" y="534990"/>
              <a:ext cx="1005777" cy="1003200"/>
            </a:xfrm>
            <a:prstGeom prst="rect">
              <a:avLst/>
            </a:prstGeom>
            <a:noFill/>
            <a:ln>
              <a:noFill/>
            </a:ln>
          </p:spPr>
        </p:pic>
      </p:grpSp>
      <p:grpSp>
        <p:nvGrpSpPr>
          <p:cNvPr id="61" name="Google Shape;61;p7"/>
          <p:cNvGrpSpPr/>
          <p:nvPr/>
        </p:nvGrpSpPr>
        <p:grpSpPr>
          <a:xfrm>
            <a:off x="-1695322" y="-1291200"/>
            <a:ext cx="11588824" cy="6600350"/>
            <a:chOff x="-1695322" y="-1291200"/>
            <a:chExt cx="11588824" cy="6600350"/>
          </a:xfrm>
        </p:grpSpPr>
        <p:grpSp>
          <p:nvGrpSpPr>
            <p:cNvPr id="62" name="Google Shape;62;p7"/>
            <p:cNvGrpSpPr/>
            <p:nvPr/>
          </p:nvGrpSpPr>
          <p:grpSpPr>
            <a:xfrm>
              <a:off x="-1126744" y="-1291200"/>
              <a:ext cx="7845556" cy="6277073"/>
              <a:chOff x="-1126744" y="-1291200"/>
              <a:chExt cx="7845556" cy="6277073"/>
            </a:xfrm>
          </p:grpSpPr>
          <p:pic>
            <p:nvPicPr>
              <p:cNvPr id="63" name="Google Shape;63;p7"/>
              <p:cNvPicPr preferRelativeResize="0"/>
              <p:nvPr/>
            </p:nvPicPr>
            <p:blipFill>
              <a:blip r:embed="rId4">
                <a:alphaModFix/>
              </a:blip>
              <a:stretch>
                <a:fillRect/>
              </a:stretch>
            </p:blipFill>
            <p:spPr>
              <a:xfrm flipH="1">
                <a:off x="-1126744" y="3784749"/>
                <a:ext cx="2225531" cy="1201124"/>
              </a:xfrm>
              <a:prstGeom prst="rect">
                <a:avLst/>
              </a:prstGeom>
              <a:noFill/>
              <a:ln>
                <a:noFill/>
              </a:ln>
            </p:spPr>
          </p:pic>
          <p:pic>
            <p:nvPicPr>
              <p:cNvPr id="64" name="Google Shape;64;p7"/>
              <p:cNvPicPr preferRelativeResize="0"/>
              <p:nvPr/>
            </p:nvPicPr>
            <p:blipFill>
              <a:blip r:embed="rId5">
                <a:alphaModFix/>
              </a:blip>
              <a:stretch>
                <a:fillRect/>
              </a:stretch>
            </p:blipFill>
            <p:spPr>
              <a:xfrm>
                <a:off x="2172187" y="-1291200"/>
                <a:ext cx="4546625" cy="2734975"/>
              </a:xfrm>
              <a:prstGeom prst="rect">
                <a:avLst/>
              </a:prstGeom>
              <a:noFill/>
              <a:ln>
                <a:noFill/>
              </a:ln>
            </p:spPr>
          </p:pic>
        </p:grpSp>
        <p:grpSp>
          <p:nvGrpSpPr>
            <p:cNvPr id="65" name="Google Shape;65;p7"/>
            <p:cNvGrpSpPr/>
            <p:nvPr/>
          </p:nvGrpSpPr>
          <p:grpSpPr>
            <a:xfrm>
              <a:off x="220375" y="3913656"/>
              <a:ext cx="6411090" cy="1395494"/>
              <a:chOff x="220375" y="3913656"/>
              <a:chExt cx="6411090" cy="1395494"/>
            </a:xfrm>
          </p:grpSpPr>
          <p:pic>
            <p:nvPicPr>
              <p:cNvPr id="66" name="Google Shape;66;p7"/>
              <p:cNvPicPr preferRelativeResize="0"/>
              <p:nvPr/>
            </p:nvPicPr>
            <p:blipFill>
              <a:blip r:embed="rId6">
                <a:alphaModFix/>
              </a:blip>
              <a:stretch>
                <a:fillRect/>
              </a:stretch>
            </p:blipFill>
            <p:spPr>
              <a:xfrm>
                <a:off x="4332491" y="3913656"/>
                <a:ext cx="2298975" cy="1382928"/>
              </a:xfrm>
              <a:prstGeom prst="rect">
                <a:avLst/>
              </a:prstGeom>
              <a:noFill/>
              <a:ln>
                <a:noFill/>
              </a:ln>
            </p:spPr>
          </p:pic>
          <p:pic>
            <p:nvPicPr>
              <p:cNvPr id="67" name="Google Shape;67;p7"/>
              <p:cNvPicPr preferRelativeResize="0"/>
              <p:nvPr/>
            </p:nvPicPr>
            <p:blipFill>
              <a:blip r:embed="rId7">
                <a:alphaModFix/>
              </a:blip>
              <a:stretch>
                <a:fillRect/>
              </a:stretch>
            </p:blipFill>
            <p:spPr>
              <a:xfrm rot="10800000">
                <a:off x="220375" y="4379900"/>
                <a:ext cx="1544775" cy="929250"/>
              </a:xfrm>
              <a:prstGeom prst="rect">
                <a:avLst/>
              </a:prstGeom>
              <a:noFill/>
              <a:ln>
                <a:noFill/>
              </a:ln>
            </p:spPr>
          </p:pic>
        </p:grpSp>
        <p:grpSp>
          <p:nvGrpSpPr>
            <p:cNvPr id="68" name="Google Shape;68;p7"/>
            <p:cNvGrpSpPr/>
            <p:nvPr/>
          </p:nvGrpSpPr>
          <p:grpSpPr>
            <a:xfrm>
              <a:off x="-1695322" y="-991639"/>
              <a:ext cx="11588824" cy="4520213"/>
              <a:chOff x="-1695322" y="-991639"/>
              <a:chExt cx="11588824" cy="4520213"/>
            </a:xfrm>
          </p:grpSpPr>
          <p:pic>
            <p:nvPicPr>
              <p:cNvPr id="69" name="Google Shape;69;p7"/>
              <p:cNvPicPr preferRelativeResize="0"/>
              <p:nvPr/>
            </p:nvPicPr>
            <p:blipFill>
              <a:blip r:embed="rId8">
                <a:alphaModFix/>
              </a:blip>
              <a:stretch>
                <a:fillRect/>
              </a:stretch>
            </p:blipFill>
            <p:spPr>
              <a:xfrm rot="-5400000">
                <a:off x="-1383134" y="-1303826"/>
                <a:ext cx="1943350" cy="2567726"/>
              </a:xfrm>
              <a:prstGeom prst="rect">
                <a:avLst/>
              </a:prstGeom>
              <a:noFill/>
              <a:ln>
                <a:noFill/>
              </a:ln>
            </p:spPr>
          </p:pic>
          <p:pic>
            <p:nvPicPr>
              <p:cNvPr id="70" name="Google Shape;70;p7"/>
              <p:cNvPicPr preferRelativeResize="0"/>
              <p:nvPr/>
            </p:nvPicPr>
            <p:blipFill>
              <a:blip r:embed="rId8">
                <a:alphaModFix/>
              </a:blip>
              <a:stretch>
                <a:fillRect/>
              </a:stretch>
            </p:blipFill>
            <p:spPr>
              <a:xfrm>
                <a:off x="8690026" y="1938450"/>
                <a:ext cx="1203476" cy="1590125"/>
              </a:xfrm>
              <a:prstGeom prst="rect">
                <a:avLst/>
              </a:prstGeom>
              <a:noFill/>
              <a:ln>
                <a:noFill/>
              </a:ln>
            </p:spPr>
          </p:pic>
        </p:grpSp>
      </p:grpSp>
      <p:sp>
        <p:nvSpPr>
          <p:cNvPr id="71" name="Google Shape;71;p7"/>
          <p:cNvSpPr txBox="1">
            <a:spLocks noGrp="1"/>
          </p:cNvSpPr>
          <p:nvPr>
            <p:ph type="title"/>
          </p:nvPr>
        </p:nvSpPr>
        <p:spPr>
          <a:xfrm>
            <a:off x="720000" y="1265838"/>
            <a:ext cx="2567700" cy="100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a:endParaRPr/>
          </a:p>
        </p:txBody>
      </p:sp>
      <p:sp>
        <p:nvSpPr>
          <p:cNvPr id="72" name="Google Shape;72;p7"/>
          <p:cNvSpPr txBox="1">
            <a:spLocks noGrp="1"/>
          </p:cNvSpPr>
          <p:nvPr>
            <p:ph type="body" idx="1"/>
          </p:nvPr>
        </p:nvSpPr>
        <p:spPr>
          <a:xfrm>
            <a:off x="720000" y="2423263"/>
            <a:ext cx="3214800" cy="14544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SzPts val="1200"/>
              <a:buFont typeface="Nunito Light"/>
              <a:buChar char="●"/>
              <a:defRPr/>
            </a:lvl1pPr>
            <a:lvl2pPr marL="914400" lvl="1" indent="-304800" rtl="0">
              <a:lnSpc>
                <a:spcPct val="100000"/>
              </a:lnSpc>
              <a:spcBef>
                <a:spcPts val="0"/>
              </a:spcBef>
              <a:spcAft>
                <a:spcPts val="0"/>
              </a:spcAft>
              <a:buSzPts val="1200"/>
              <a:buFont typeface="Nunito Light"/>
              <a:buChar char="○"/>
              <a:defRPr/>
            </a:lvl2pPr>
            <a:lvl3pPr marL="1371600" lvl="2" indent="-304800" rtl="0">
              <a:lnSpc>
                <a:spcPct val="100000"/>
              </a:lnSpc>
              <a:spcBef>
                <a:spcPts val="0"/>
              </a:spcBef>
              <a:spcAft>
                <a:spcPts val="0"/>
              </a:spcAft>
              <a:buSzPts val="1200"/>
              <a:buFont typeface="Nunito Light"/>
              <a:buChar char="■"/>
              <a:defRPr/>
            </a:lvl3pPr>
            <a:lvl4pPr marL="1828800" lvl="3" indent="-304800" rtl="0">
              <a:lnSpc>
                <a:spcPct val="100000"/>
              </a:lnSpc>
              <a:spcBef>
                <a:spcPts val="0"/>
              </a:spcBef>
              <a:spcAft>
                <a:spcPts val="0"/>
              </a:spcAft>
              <a:buSzPts val="1200"/>
              <a:buFont typeface="Nunito Light"/>
              <a:buChar char="●"/>
              <a:defRPr/>
            </a:lvl4pPr>
            <a:lvl5pPr marL="2286000" lvl="4" indent="-304800" rtl="0">
              <a:lnSpc>
                <a:spcPct val="100000"/>
              </a:lnSpc>
              <a:spcBef>
                <a:spcPts val="0"/>
              </a:spcBef>
              <a:spcAft>
                <a:spcPts val="0"/>
              </a:spcAft>
              <a:buSzPts val="1200"/>
              <a:buFont typeface="Nunito Light"/>
              <a:buChar char="○"/>
              <a:defRPr/>
            </a:lvl5pPr>
            <a:lvl6pPr marL="2743200" lvl="5" indent="-304800" rtl="0">
              <a:lnSpc>
                <a:spcPct val="100000"/>
              </a:lnSpc>
              <a:spcBef>
                <a:spcPts val="0"/>
              </a:spcBef>
              <a:spcAft>
                <a:spcPts val="0"/>
              </a:spcAft>
              <a:buSzPts val="1200"/>
              <a:buFont typeface="Nunito Light"/>
              <a:buChar char="■"/>
              <a:defRPr/>
            </a:lvl6pPr>
            <a:lvl7pPr marL="3200400" lvl="6" indent="-304800" rtl="0">
              <a:lnSpc>
                <a:spcPct val="100000"/>
              </a:lnSpc>
              <a:spcBef>
                <a:spcPts val="0"/>
              </a:spcBef>
              <a:spcAft>
                <a:spcPts val="0"/>
              </a:spcAft>
              <a:buSzPts val="1200"/>
              <a:buFont typeface="Nunito Light"/>
              <a:buChar char="●"/>
              <a:defRPr/>
            </a:lvl7pPr>
            <a:lvl8pPr marL="3657600" lvl="7" indent="-304800" rtl="0">
              <a:lnSpc>
                <a:spcPct val="100000"/>
              </a:lnSpc>
              <a:spcBef>
                <a:spcPts val="0"/>
              </a:spcBef>
              <a:spcAft>
                <a:spcPts val="0"/>
              </a:spcAft>
              <a:buSzPts val="1200"/>
              <a:buFont typeface="Nunito Light"/>
              <a:buChar char="○"/>
              <a:defRPr/>
            </a:lvl8pPr>
            <a:lvl9pPr marL="4114800" lvl="8" indent="-304800" rtl="0">
              <a:lnSpc>
                <a:spcPct val="100000"/>
              </a:lnSpc>
              <a:spcBef>
                <a:spcPts val="0"/>
              </a:spcBef>
              <a:spcAft>
                <a:spcPts val="0"/>
              </a:spcAft>
              <a:buSzPts val="1200"/>
              <a:buFont typeface="Nunito Light"/>
              <a:buChar char="■"/>
              <a:defRPr/>
            </a:lvl9pPr>
          </a:lstStyle>
          <a:p>
            <a:endParaRPr/>
          </a:p>
        </p:txBody>
      </p:sp>
      <p:sp>
        <p:nvSpPr>
          <p:cNvPr id="73" name="Google Shape;73;p7"/>
          <p:cNvSpPr>
            <a:spLocks noGrp="1"/>
          </p:cNvSpPr>
          <p:nvPr>
            <p:ph type="pic" idx="2"/>
          </p:nvPr>
        </p:nvSpPr>
        <p:spPr>
          <a:xfrm>
            <a:off x="5493400" y="845700"/>
            <a:ext cx="2935500" cy="4297800"/>
          </a:xfrm>
          <a:prstGeom prst="round2SameRect">
            <a:avLst>
              <a:gd name="adj1" fmla="val 16667"/>
              <a:gd name="adj2" fmla="val 0"/>
            </a:avLst>
          </a:prstGeom>
          <a:no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4"/>
        <p:cNvGrpSpPr/>
        <p:nvPr/>
      </p:nvGrpSpPr>
      <p:grpSpPr>
        <a:xfrm>
          <a:off x="0" y="0"/>
          <a:ext cx="0" cy="0"/>
          <a:chOff x="0" y="0"/>
          <a:chExt cx="0" cy="0"/>
        </a:xfrm>
      </p:grpSpPr>
      <p:sp>
        <p:nvSpPr>
          <p:cNvPr id="75" name="Google Shape;75;p8"/>
          <p:cNvSpPr txBox="1">
            <a:spLocks noGrp="1"/>
          </p:cNvSpPr>
          <p:nvPr>
            <p:ph type="title"/>
          </p:nvPr>
        </p:nvSpPr>
        <p:spPr>
          <a:xfrm>
            <a:off x="1388100" y="1307100"/>
            <a:ext cx="6367800" cy="2529300"/>
          </a:xfrm>
          <a:prstGeom prst="rect">
            <a:avLst/>
          </a:prstGeom>
        </p:spPr>
        <p:txBody>
          <a:bodyPr spcFirstLastPara="1" wrap="square" lIns="91425" tIns="91425" rIns="91425" bIns="91425" anchor="b"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grpSp>
        <p:nvGrpSpPr>
          <p:cNvPr id="76" name="Google Shape;76;p8"/>
          <p:cNvGrpSpPr/>
          <p:nvPr/>
        </p:nvGrpSpPr>
        <p:grpSpPr>
          <a:xfrm>
            <a:off x="-432505" y="311200"/>
            <a:ext cx="9085792" cy="5798549"/>
            <a:chOff x="-432505" y="311200"/>
            <a:chExt cx="9085792" cy="5798549"/>
          </a:xfrm>
        </p:grpSpPr>
        <p:pic>
          <p:nvPicPr>
            <p:cNvPr id="77" name="Google Shape;77;p8"/>
            <p:cNvPicPr preferRelativeResize="0"/>
            <p:nvPr/>
          </p:nvPicPr>
          <p:blipFill rotWithShape="1">
            <a:blip r:embed="rId2">
              <a:alphaModFix/>
            </a:blip>
            <a:srcRect/>
            <a:stretch/>
          </p:blipFill>
          <p:spPr>
            <a:xfrm rot="2411193">
              <a:off x="-139242" y="3697509"/>
              <a:ext cx="2495901" cy="1822004"/>
            </a:xfrm>
            <a:prstGeom prst="rect">
              <a:avLst/>
            </a:prstGeom>
            <a:noFill/>
            <a:ln>
              <a:noFill/>
            </a:ln>
          </p:spPr>
        </p:pic>
        <p:pic>
          <p:nvPicPr>
            <p:cNvPr id="78" name="Google Shape;78;p8"/>
            <p:cNvPicPr preferRelativeResize="0"/>
            <p:nvPr/>
          </p:nvPicPr>
          <p:blipFill rotWithShape="1">
            <a:blip r:embed="rId3">
              <a:alphaModFix/>
            </a:blip>
            <a:srcRect t="2281" b="2272"/>
            <a:stretch/>
          </p:blipFill>
          <p:spPr>
            <a:xfrm>
              <a:off x="8204509" y="311200"/>
              <a:ext cx="448778" cy="447601"/>
            </a:xfrm>
            <a:prstGeom prst="rect">
              <a:avLst/>
            </a:prstGeom>
            <a:noFill/>
            <a:ln>
              <a:noFill/>
            </a:ln>
          </p:spPr>
        </p:pic>
      </p:grpSp>
      <p:grpSp>
        <p:nvGrpSpPr>
          <p:cNvPr id="79" name="Google Shape;79;p8"/>
          <p:cNvGrpSpPr/>
          <p:nvPr/>
        </p:nvGrpSpPr>
        <p:grpSpPr>
          <a:xfrm>
            <a:off x="-2430057" y="-1900800"/>
            <a:ext cx="14271730" cy="8595158"/>
            <a:chOff x="-2430057" y="-1900800"/>
            <a:chExt cx="14271730" cy="8595158"/>
          </a:xfrm>
        </p:grpSpPr>
        <p:grpSp>
          <p:nvGrpSpPr>
            <p:cNvPr id="80" name="Google Shape;80;p8"/>
            <p:cNvGrpSpPr/>
            <p:nvPr/>
          </p:nvGrpSpPr>
          <p:grpSpPr>
            <a:xfrm>
              <a:off x="-2430057" y="-1900800"/>
              <a:ext cx="14271730" cy="8595158"/>
              <a:chOff x="-2430057" y="-1900800"/>
              <a:chExt cx="14271730" cy="8595158"/>
            </a:xfrm>
          </p:grpSpPr>
          <p:pic>
            <p:nvPicPr>
              <p:cNvPr id="81" name="Google Shape;81;p8"/>
              <p:cNvPicPr preferRelativeResize="0"/>
              <p:nvPr/>
            </p:nvPicPr>
            <p:blipFill>
              <a:blip r:embed="rId4">
                <a:alphaModFix/>
              </a:blip>
              <a:stretch>
                <a:fillRect/>
              </a:stretch>
            </p:blipFill>
            <p:spPr>
              <a:xfrm rot="5400000">
                <a:off x="-3416519" y="1178575"/>
                <a:ext cx="4951375" cy="2978450"/>
              </a:xfrm>
              <a:prstGeom prst="rect">
                <a:avLst/>
              </a:prstGeom>
              <a:noFill/>
              <a:ln>
                <a:noFill/>
              </a:ln>
            </p:spPr>
          </p:pic>
          <p:pic>
            <p:nvPicPr>
              <p:cNvPr id="82" name="Google Shape;82;p8"/>
              <p:cNvPicPr preferRelativeResize="0"/>
              <p:nvPr/>
            </p:nvPicPr>
            <p:blipFill>
              <a:blip r:embed="rId5">
                <a:alphaModFix/>
              </a:blip>
              <a:stretch>
                <a:fillRect/>
              </a:stretch>
            </p:blipFill>
            <p:spPr>
              <a:xfrm>
                <a:off x="5603137" y="-1900800"/>
                <a:ext cx="4546625" cy="2734975"/>
              </a:xfrm>
              <a:prstGeom prst="rect">
                <a:avLst/>
              </a:prstGeom>
              <a:noFill/>
              <a:ln>
                <a:noFill/>
              </a:ln>
            </p:spPr>
          </p:pic>
          <p:pic>
            <p:nvPicPr>
              <p:cNvPr id="83" name="Google Shape;83;p8"/>
              <p:cNvPicPr preferRelativeResize="0"/>
              <p:nvPr/>
            </p:nvPicPr>
            <p:blipFill>
              <a:blip r:embed="rId6">
                <a:alphaModFix/>
              </a:blip>
              <a:stretch>
                <a:fillRect/>
              </a:stretch>
            </p:blipFill>
            <p:spPr>
              <a:xfrm>
                <a:off x="7621349" y="4155658"/>
                <a:ext cx="4220324" cy="2538700"/>
              </a:xfrm>
              <a:prstGeom prst="rect">
                <a:avLst/>
              </a:prstGeom>
              <a:noFill/>
              <a:ln>
                <a:noFill/>
              </a:ln>
            </p:spPr>
          </p:pic>
          <p:pic>
            <p:nvPicPr>
              <p:cNvPr id="84" name="Google Shape;84;p8"/>
              <p:cNvPicPr preferRelativeResize="0"/>
              <p:nvPr/>
            </p:nvPicPr>
            <p:blipFill>
              <a:blip r:embed="rId7">
                <a:alphaModFix/>
              </a:blip>
              <a:stretch>
                <a:fillRect/>
              </a:stretch>
            </p:blipFill>
            <p:spPr>
              <a:xfrm>
                <a:off x="8014775" y="3784749"/>
                <a:ext cx="2225531" cy="1201124"/>
              </a:xfrm>
              <a:prstGeom prst="rect">
                <a:avLst/>
              </a:prstGeom>
              <a:noFill/>
              <a:ln>
                <a:noFill/>
              </a:ln>
            </p:spPr>
          </p:pic>
        </p:grpSp>
        <p:pic>
          <p:nvPicPr>
            <p:cNvPr id="85" name="Google Shape;85;p8"/>
            <p:cNvPicPr preferRelativeResize="0"/>
            <p:nvPr/>
          </p:nvPicPr>
          <p:blipFill>
            <a:blip r:embed="rId8">
              <a:alphaModFix/>
            </a:blip>
            <a:stretch>
              <a:fillRect/>
            </a:stretch>
          </p:blipFill>
          <p:spPr>
            <a:xfrm rot="10800000">
              <a:off x="-351482" y="-1144275"/>
              <a:ext cx="1739930" cy="2298979"/>
            </a:xfrm>
            <a:prstGeom prst="rect">
              <a:avLst/>
            </a:prstGeom>
            <a:noFill/>
            <a:ln>
              <a:noFill/>
            </a:ln>
          </p:spPr>
        </p:pic>
        <p:pic>
          <p:nvPicPr>
            <p:cNvPr id="86" name="Google Shape;86;p8"/>
            <p:cNvPicPr preferRelativeResize="0"/>
            <p:nvPr/>
          </p:nvPicPr>
          <p:blipFill>
            <a:blip r:embed="rId9">
              <a:alphaModFix/>
            </a:blip>
            <a:stretch>
              <a:fillRect/>
            </a:stretch>
          </p:blipFill>
          <p:spPr>
            <a:xfrm rot="10800000">
              <a:off x="4395873" y="4313204"/>
              <a:ext cx="2995801" cy="1802100"/>
            </a:xfrm>
            <a:prstGeom prst="rect">
              <a:avLst/>
            </a:prstGeom>
            <a:noFill/>
            <a:ln>
              <a:noFill/>
            </a:ln>
          </p:spPr>
        </p:pic>
        <p:pic>
          <p:nvPicPr>
            <p:cNvPr id="87" name="Google Shape;87;p8"/>
            <p:cNvPicPr preferRelativeResize="0"/>
            <p:nvPr/>
          </p:nvPicPr>
          <p:blipFill>
            <a:blip r:embed="rId10">
              <a:alphaModFix/>
            </a:blip>
            <a:stretch>
              <a:fillRect/>
            </a:stretch>
          </p:blipFill>
          <p:spPr>
            <a:xfrm flipH="1">
              <a:off x="3795591" y="-617227"/>
              <a:ext cx="2306595" cy="1244874"/>
            </a:xfrm>
            <a:prstGeom prst="rect">
              <a:avLst/>
            </a:prstGeom>
            <a:noFill/>
            <a:ln>
              <a:noFill/>
            </a:ln>
          </p:spPr>
        </p:pic>
        <p:pic>
          <p:nvPicPr>
            <p:cNvPr id="88" name="Google Shape;88;p8"/>
            <p:cNvPicPr preferRelativeResize="0"/>
            <p:nvPr/>
          </p:nvPicPr>
          <p:blipFill>
            <a:blip r:embed="rId7">
              <a:alphaModFix/>
            </a:blip>
            <a:stretch>
              <a:fillRect/>
            </a:stretch>
          </p:blipFill>
          <p:spPr>
            <a:xfrm rot="5400000" flipH="1">
              <a:off x="-190108" y="4282349"/>
              <a:ext cx="2225531" cy="1201124"/>
            </a:xfrm>
            <a:prstGeom prst="rect">
              <a:avLst/>
            </a:prstGeom>
            <a:noFill/>
            <a:ln>
              <a:noFill/>
            </a:ln>
          </p:spPr>
        </p:pic>
        <p:pic>
          <p:nvPicPr>
            <p:cNvPr id="89" name="Google Shape;89;p8"/>
            <p:cNvPicPr preferRelativeResize="0"/>
            <p:nvPr/>
          </p:nvPicPr>
          <p:blipFill>
            <a:blip r:embed="rId6">
              <a:alphaModFix/>
            </a:blip>
            <a:stretch>
              <a:fillRect/>
            </a:stretch>
          </p:blipFill>
          <p:spPr>
            <a:xfrm flipH="1">
              <a:off x="1561313" y="-231188"/>
              <a:ext cx="1821549" cy="1095725"/>
            </a:xfrm>
            <a:prstGeom prst="rect">
              <a:avLst/>
            </a:prstGeom>
            <a:noFill/>
            <a:ln>
              <a:noFill/>
            </a:ln>
          </p:spPr>
        </p:pic>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0"/>
        <p:cNvGrpSpPr/>
        <p:nvPr/>
      </p:nvGrpSpPr>
      <p:grpSpPr>
        <a:xfrm>
          <a:off x="0" y="0"/>
          <a:ext cx="0" cy="0"/>
          <a:chOff x="0" y="0"/>
          <a:chExt cx="0" cy="0"/>
        </a:xfrm>
      </p:grpSpPr>
      <p:grpSp>
        <p:nvGrpSpPr>
          <p:cNvPr id="91" name="Google Shape;91;p9"/>
          <p:cNvGrpSpPr/>
          <p:nvPr/>
        </p:nvGrpSpPr>
        <p:grpSpPr>
          <a:xfrm>
            <a:off x="-704722" y="-1291200"/>
            <a:ext cx="10979224" cy="9534163"/>
            <a:chOff x="-704722" y="-1291200"/>
            <a:chExt cx="10979224" cy="9534163"/>
          </a:xfrm>
        </p:grpSpPr>
        <p:pic>
          <p:nvPicPr>
            <p:cNvPr id="92" name="Google Shape;92;p9"/>
            <p:cNvPicPr preferRelativeResize="0"/>
            <p:nvPr/>
          </p:nvPicPr>
          <p:blipFill>
            <a:blip r:embed="rId2">
              <a:alphaModFix/>
            </a:blip>
            <a:stretch>
              <a:fillRect/>
            </a:stretch>
          </p:blipFill>
          <p:spPr>
            <a:xfrm rot="-5400000" flipH="1">
              <a:off x="3497967" y="4278050"/>
              <a:ext cx="4951375" cy="2978450"/>
            </a:xfrm>
            <a:prstGeom prst="rect">
              <a:avLst/>
            </a:prstGeom>
            <a:noFill/>
            <a:ln>
              <a:noFill/>
            </a:ln>
          </p:spPr>
        </p:pic>
        <p:grpSp>
          <p:nvGrpSpPr>
            <p:cNvPr id="93" name="Google Shape;93;p9"/>
            <p:cNvGrpSpPr/>
            <p:nvPr/>
          </p:nvGrpSpPr>
          <p:grpSpPr>
            <a:xfrm flipH="1">
              <a:off x="2469968" y="-1291200"/>
              <a:ext cx="7007356" cy="5896073"/>
              <a:chOff x="-288544" y="-1291200"/>
              <a:chExt cx="7007356" cy="5896073"/>
            </a:xfrm>
          </p:grpSpPr>
          <p:pic>
            <p:nvPicPr>
              <p:cNvPr id="94" name="Google Shape;94;p9"/>
              <p:cNvPicPr preferRelativeResize="0"/>
              <p:nvPr/>
            </p:nvPicPr>
            <p:blipFill>
              <a:blip r:embed="rId3">
                <a:alphaModFix/>
              </a:blip>
              <a:stretch>
                <a:fillRect/>
              </a:stretch>
            </p:blipFill>
            <p:spPr>
              <a:xfrm flipH="1">
                <a:off x="-288544" y="3403749"/>
                <a:ext cx="2225531" cy="1201124"/>
              </a:xfrm>
              <a:prstGeom prst="rect">
                <a:avLst/>
              </a:prstGeom>
              <a:noFill/>
              <a:ln>
                <a:noFill/>
              </a:ln>
            </p:spPr>
          </p:pic>
          <p:pic>
            <p:nvPicPr>
              <p:cNvPr id="95" name="Google Shape;95;p9"/>
              <p:cNvPicPr preferRelativeResize="0"/>
              <p:nvPr/>
            </p:nvPicPr>
            <p:blipFill>
              <a:blip r:embed="rId4">
                <a:alphaModFix/>
              </a:blip>
              <a:stretch>
                <a:fillRect/>
              </a:stretch>
            </p:blipFill>
            <p:spPr>
              <a:xfrm>
                <a:off x="2172187" y="-1291200"/>
                <a:ext cx="4546625" cy="2734975"/>
              </a:xfrm>
              <a:prstGeom prst="rect">
                <a:avLst/>
              </a:prstGeom>
              <a:noFill/>
              <a:ln>
                <a:noFill/>
              </a:ln>
            </p:spPr>
          </p:pic>
        </p:grpSp>
        <p:grpSp>
          <p:nvGrpSpPr>
            <p:cNvPr id="96" name="Google Shape;96;p9"/>
            <p:cNvGrpSpPr/>
            <p:nvPr/>
          </p:nvGrpSpPr>
          <p:grpSpPr>
            <a:xfrm flipH="1">
              <a:off x="-338286" y="3913656"/>
              <a:ext cx="9306690" cy="1395494"/>
              <a:chOff x="220375" y="3913656"/>
              <a:chExt cx="9306690" cy="1395494"/>
            </a:xfrm>
          </p:grpSpPr>
          <p:pic>
            <p:nvPicPr>
              <p:cNvPr id="97" name="Google Shape;97;p9"/>
              <p:cNvPicPr preferRelativeResize="0"/>
              <p:nvPr/>
            </p:nvPicPr>
            <p:blipFill>
              <a:blip r:embed="rId5">
                <a:alphaModFix/>
              </a:blip>
              <a:stretch>
                <a:fillRect/>
              </a:stretch>
            </p:blipFill>
            <p:spPr>
              <a:xfrm>
                <a:off x="7228091" y="3913656"/>
                <a:ext cx="2298975" cy="1382928"/>
              </a:xfrm>
              <a:prstGeom prst="rect">
                <a:avLst/>
              </a:prstGeom>
              <a:noFill/>
              <a:ln>
                <a:noFill/>
              </a:ln>
            </p:spPr>
          </p:pic>
          <p:pic>
            <p:nvPicPr>
              <p:cNvPr id="98" name="Google Shape;98;p9"/>
              <p:cNvPicPr preferRelativeResize="0"/>
              <p:nvPr/>
            </p:nvPicPr>
            <p:blipFill>
              <a:blip r:embed="rId6">
                <a:alphaModFix/>
              </a:blip>
              <a:stretch>
                <a:fillRect/>
              </a:stretch>
            </p:blipFill>
            <p:spPr>
              <a:xfrm rot="10800000">
                <a:off x="220375" y="4379900"/>
                <a:ext cx="1544775" cy="929250"/>
              </a:xfrm>
              <a:prstGeom prst="rect">
                <a:avLst/>
              </a:prstGeom>
              <a:noFill/>
              <a:ln>
                <a:noFill/>
              </a:ln>
            </p:spPr>
          </p:pic>
        </p:grpSp>
        <p:grpSp>
          <p:nvGrpSpPr>
            <p:cNvPr id="99" name="Google Shape;99;p9"/>
            <p:cNvGrpSpPr/>
            <p:nvPr/>
          </p:nvGrpSpPr>
          <p:grpSpPr>
            <a:xfrm flipH="1">
              <a:off x="-704722" y="-305839"/>
              <a:ext cx="10979224" cy="3834413"/>
              <a:chOff x="-1085722" y="-305839"/>
              <a:chExt cx="10979224" cy="3834413"/>
            </a:xfrm>
          </p:grpSpPr>
          <p:pic>
            <p:nvPicPr>
              <p:cNvPr id="100" name="Google Shape;100;p9"/>
              <p:cNvPicPr preferRelativeResize="0"/>
              <p:nvPr/>
            </p:nvPicPr>
            <p:blipFill>
              <a:blip r:embed="rId7">
                <a:alphaModFix/>
              </a:blip>
              <a:stretch>
                <a:fillRect/>
              </a:stretch>
            </p:blipFill>
            <p:spPr>
              <a:xfrm rot="-5400000">
                <a:off x="-773534" y="-618026"/>
                <a:ext cx="1943350" cy="2567726"/>
              </a:xfrm>
              <a:prstGeom prst="rect">
                <a:avLst/>
              </a:prstGeom>
              <a:noFill/>
              <a:ln>
                <a:noFill/>
              </a:ln>
            </p:spPr>
          </p:pic>
          <p:pic>
            <p:nvPicPr>
              <p:cNvPr id="101" name="Google Shape;101;p9"/>
              <p:cNvPicPr preferRelativeResize="0"/>
              <p:nvPr/>
            </p:nvPicPr>
            <p:blipFill>
              <a:blip r:embed="rId7">
                <a:alphaModFix/>
              </a:blip>
              <a:stretch>
                <a:fillRect/>
              </a:stretch>
            </p:blipFill>
            <p:spPr>
              <a:xfrm>
                <a:off x="8690026" y="1938450"/>
                <a:ext cx="1203476" cy="1590125"/>
              </a:xfrm>
              <a:prstGeom prst="rect">
                <a:avLst/>
              </a:prstGeom>
              <a:noFill/>
              <a:ln>
                <a:noFill/>
              </a:ln>
            </p:spPr>
          </p:pic>
        </p:grpSp>
      </p:grpSp>
      <p:sp>
        <p:nvSpPr>
          <p:cNvPr id="102" name="Google Shape;102;p9"/>
          <p:cNvSpPr txBox="1">
            <a:spLocks noGrp="1"/>
          </p:cNvSpPr>
          <p:nvPr>
            <p:ph type="title"/>
          </p:nvPr>
        </p:nvSpPr>
        <p:spPr>
          <a:xfrm>
            <a:off x="2241425" y="1716513"/>
            <a:ext cx="4661100" cy="841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3" name="Google Shape;103;p9"/>
          <p:cNvSpPr txBox="1">
            <a:spLocks noGrp="1"/>
          </p:cNvSpPr>
          <p:nvPr>
            <p:ph type="subTitle" idx="1"/>
          </p:nvPr>
        </p:nvSpPr>
        <p:spPr>
          <a:xfrm>
            <a:off x="2241475" y="2592013"/>
            <a:ext cx="4661100" cy="1055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grpSp>
        <p:nvGrpSpPr>
          <p:cNvPr id="104" name="Google Shape;104;p9"/>
          <p:cNvGrpSpPr/>
          <p:nvPr/>
        </p:nvGrpSpPr>
        <p:grpSpPr>
          <a:xfrm flipH="1">
            <a:off x="-462046" y="534990"/>
            <a:ext cx="2883538" cy="4293923"/>
            <a:chOff x="6767288" y="534990"/>
            <a:chExt cx="2883538" cy="4293923"/>
          </a:xfrm>
        </p:grpSpPr>
        <p:pic>
          <p:nvPicPr>
            <p:cNvPr id="105" name="Google Shape;105;p9"/>
            <p:cNvPicPr preferRelativeResize="0"/>
            <p:nvPr/>
          </p:nvPicPr>
          <p:blipFill rotWithShape="1">
            <a:blip r:embed="rId8">
              <a:alphaModFix/>
            </a:blip>
            <a:srcRect t="2281" b="2272"/>
            <a:stretch/>
          </p:blipFill>
          <p:spPr>
            <a:xfrm>
              <a:off x="6767288" y="4381312"/>
              <a:ext cx="448778" cy="447601"/>
            </a:xfrm>
            <a:prstGeom prst="rect">
              <a:avLst/>
            </a:prstGeom>
            <a:noFill/>
            <a:ln>
              <a:noFill/>
            </a:ln>
          </p:spPr>
        </p:pic>
        <p:pic>
          <p:nvPicPr>
            <p:cNvPr id="106" name="Google Shape;106;p9"/>
            <p:cNvPicPr preferRelativeResize="0"/>
            <p:nvPr/>
          </p:nvPicPr>
          <p:blipFill rotWithShape="1">
            <a:blip r:embed="rId9">
              <a:alphaModFix/>
            </a:blip>
            <a:srcRect t="1775" b="1765"/>
            <a:stretch/>
          </p:blipFill>
          <p:spPr>
            <a:xfrm>
              <a:off x="8645049" y="534990"/>
              <a:ext cx="1005777" cy="1003200"/>
            </a:xfrm>
            <a:prstGeom prst="rect">
              <a:avLst/>
            </a:prstGeom>
            <a:noFill/>
            <a:ln>
              <a:noFill/>
            </a:ln>
          </p:spPr>
        </p:pic>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07"/>
        <p:cNvGrpSpPr/>
        <p:nvPr/>
      </p:nvGrpSpPr>
      <p:grpSpPr>
        <a:xfrm>
          <a:off x="0" y="0"/>
          <a:ext cx="0" cy="0"/>
          <a:chOff x="0" y="0"/>
          <a:chExt cx="0" cy="0"/>
        </a:xfrm>
      </p:grpSpPr>
      <p:sp>
        <p:nvSpPr>
          <p:cNvPr id="108" name="Google Shape;108;p10"/>
          <p:cNvSpPr>
            <a:spLocks noGrp="1"/>
          </p:cNvSpPr>
          <p:nvPr>
            <p:ph type="pic" idx="2"/>
          </p:nvPr>
        </p:nvSpPr>
        <p:spPr>
          <a:xfrm>
            <a:off x="-47700" y="-85800"/>
            <a:ext cx="9239400" cy="5315100"/>
          </a:xfrm>
          <a:prstGeom prst="rect">
            <a:avLst/>
          </a:prstGeom>
          <a:noFill/>
          <a:ln>
            <a:noFill/>
          </a:ln>
        </p:spPr>
      </p:sp>
      <p:sp>
        <p:nvSpPr>
          <p:cNvPr id="109" name="Google Shape;109;p10"/>
          <p:cNvSpPr txBox="1">
            <a:spLocks noGrp="1"/>
          </p:cNvSpPr>
          <p:nvPr>
            <p:ph type="title"/>
          </p:nvPr>
        </p:nvSpPr>
        <p:spPr>
          <a:xfrm>
            <a:off x="715100" y="4038275"/>
            <a:ext cx="7713600" cy="570300"/>
          </a:xfrm>
          <a:prstGeom prst="rect">
            <a:avLst/>
          </a:prstGeom>
          <a:solidFill>
            <a:schemeClr val="lt1"/>
          </a:solidFill>
        </p:spPr>
        <p:txBody>
          <a:bodyPr spcFirstLastPara="1" wrap="square" lIns="91425" tIns="91425" rIns="91425" bIns="91425" anchor="b" anchorCtr="0">
            <a:noAutofit/>
          </a:bodyPr>
          <a:lstStyle>
            <a:lvl1pPr lvl="0" algn="ctr" rtl="0">
              <a:spcBef>
                <a:spcPts val="0"/>
              </a:spcBef>
              <a:spcAft>
                <a:spcPts val="0"/>
              </a:spcAft>
              <a:buSzPts val="1800"/>
              <a:buNone/>
              <a:defRPr sz="18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17"/>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181"/>
        <p:cNvGrpSpPr/>
        <p:nvPr/>
      </p:nvGrpSpPr>
      <p:grpSpPr>
        <a:xfrm>
          <a:off x="0" y="0"/>
          <a:ext cx="0" cy="0"/>
          <a:chOff x="0" y="0"/>
          <a:chExt cx="0" cy="0"/>
        </a:xfrm>
      </p:grpSpPr>
      <p:sp>
        <p:nvSpPr>
          <p:cNvPr id="182" name="Google Shape;182;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83" name="Google Shape;183;p17"/>
          <p:cNvSpPr txBox="1">
            <a:spLocks noGrp="1"/>
          </p:cNvSpPr>
          <p:nvPr>
            <p:ph type="subTitle" idx="1"/>
          </p:nvPr>
        </p:nvSpPr>
        <p:spPr>
          <a:xfrm>
            <a:off x="714975" y="2784300"/>
            <a:ext cx="2460300" cy="5727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Raleway"/>
              <a:buNone/>
              <a:defRPr sz="1800" b="1">
                <a:solidFill>
                  <a:schemeClr val="dk1"/>
                </a:solidFill>
                <a:latin typeface="Inter Tight"/>
                <a:ea typeface="Inter Tight"/>
                <a:cs typeface="Inter Tight"/>
                <a:sym typeface="Inter Tight"/>
              </a:defRPr>
            </a:lvl1pPr>
            <a:lvl2pPr lvl="1"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a:endParaRPr/>
          </a:p>
        </p:txBody>
      </p:sp>
      <p:sp>
        <p:nvSpPr>
          <p:cNvPr id="184" name="Google Shape;184;p17"/>
          <p:cNvSpPr txBox="1">
            <a:spLocks noGrp="1"/>
          </p:cNvSpPr>
          <p:nvPr>
            <p:ph type="subTitle" idx="2"/>
          </p:nvPr>
        </p:nvSpPr>
        <p:spPr>
          <a:xfrm>
            <a:off x="714975" y="3280800"/>
            <a:ext cx="2460300" cy="1027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85" name="Google Shape;185;p17"/>
          <p:cNvSpPr txBox="1">
            <a:spLocks noGrp="1"/>
          </p:cNvSpPr>
          <p:nvPr>
            <p:ph type="subTitle" idx="3"/>
          </p:nvPr>
        </p:nvSpPr>
        <p:spPr>
          <a:xfrm>
            <a:off x="3341850" y="3280800"/>
            <a:ext cx="2460300" cy="1027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86" name="Google Shape;186;p17"/>
          <p:cNvSpPr txBox="1">
            <a:spLocks noGrp="1"/>
          </p:cNvSpPr>
          <p:nvPr>
            <p:ph type="subTitle" idx="4"/>
          </p:nvPr>
        </p:nvSpPr>
        <p:spPr>
          <a:xfrm>
            <a:off x="5968950" y="3280800"/>
            <a:ext cx="2460300" cy="1027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87" name="Google Shape;187;p17"/>
          <p:cNvSpPr txBox="1">
            <a:spLocks noGrp="1"/>
          </p:cNvSpPr>
          <p:nvPr>
            <p:ph type="subTitle" idx="5"/>
          </p:nvPr>
        </p:nvSpPr>
        <p:spPr>
          <a:xfrm>
            <a:off x="3341850" y="2784300"/>
            <a:ext cx="2460300" cy="5727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Raleway"/>
              <a:buNone/>
              <a:defRPr sz="1800" b="1">
                <a:solidFill>
                  <a:schemeClr val="dk1"/>
                </a:solidFill>
                <a:latin typeface="Inter Tight"/>
                <a:ea typeface="Inter Tight"/>
                <a:cs typeface="Inter Tight"/>
                <a:sym typeface="Inter Tight"/>
              </a:defRPr>
            </a:lvl1pPr>
            <a:lvl2pPr lvl="1"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a:endParaRPr/>
          </a:p>
        </p:txBody>
      </p:sp>
      <p:sp>
        <p:nvSpPr>
          <p:cNvPr id="188" name="Google Shape;188;p17"/>
          <p:cNvSpPr txBox="1">
            <a:spLocks noGrp="1"/>
          </p:cNvSpPr>
          <p:nvPr>
            <p:ph type="subTitle" idx="6"/>
          </p:nvPr>
        </p:nvSpPr>
        <p:spPr>
          <a:xfrm>
            <a:off x="5968950" y="2784300"/>
            <a:ext cx="2460300" cy="5727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Raleway"/>
              <a:buNone/>
              <a:defRPr sz="1800" b="1">
                <a:solidFill>
                  <a:schemeClr val="dk1"/>
                </a:solidFill>
                <a:latin typeface="Inter Tight"/>
                <a:ea typeface="Inter Tight"/>
                <a:cs typeface="Inter Tight"/>
                <a:sym typeface="Inter Tight"/>
              </a:defRPr>
            </a:lvl1pPr>
            <a:lvl2pPr lvl="1"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a:endParaRPr/>
          </a:p>
        </p:txBody>
      </p:sp>
      <p:grpSp>
        <p:nvGrpSpPr>
          <p:cNvPr id="189" name="Google Shape;189;p17"/>
          <p:cNvGrpSpPr/>
          <p:nvPr/>
        </p:nvGrpSpPr>
        <p:grpSpPr>
          <a:xfrm>
            <a:off x="-2430057" y="-1900800"/>
            <a:ext cx="14271730" cy="8595158"/>
            <a:chOff x="-2430057" y="-1900800"/>
            <a:chExt cx="14271730" cy="8595158"/>
          </a:xfrm>
        </p:grpSpPr>
        <p:pic>
          <p:nvPicPr>
            <p:cNvPr id="190" name="Google Shape;190;p17"/>
            <p:cNvPicPr preferRelativeResize="0"/>
            <p:nvPr/>
          </p:nvPicPr>
          <p:blipFill>
            <a:blip r:embed="rId2">
              <a:alphaModFix/>
            </a:blip>
            <a:stretch>
              <a:fillRect/>
            </a:stretch>
          </p:blipFill>
          <p:spPr>
            <a:xfrm rot="5400000">
              <a:off x="-3416519" y="1178575"/>
              <a:ext cx="4951375" cy="2978450"/>
            </a:xfrm>
            <a:prstGeom prst="rect">
              <a:avLst/>
            </a:prstGeom>
            <a:noFill/>
            <a:ln>
              <a:noFill/>
            </a:ln>
          </p:spPr>
        </p:pic>
        <p:pic>
          <p:nvPicPr>
            <p:cNvPr id="191" name="Google Shape;191;p17"/>
            <p:cNvPicPr preferRelativeResize="0"/>
            <p:nvPr/>
          </p:nvPicPr>
          <p:blipFill>
            <a:blip r:embed="rId3">
              <a:alphaModFix/>
            </a:blip>
            <a:stretch>
              <a:fillRect/>
            </a:stretch>
          </p:blipFill>
          <p:spPr>
            <a:xfrm>
              <a:off x="5603137" y="-1900800"/>
              <a:ext cx="4546625" cy="2734975"/>
            </a:xfrm>
            <a:prstGeom prst="rect">
              <a:avLst/>
            </a:prstGeom>
            <a:noFill/>
            <a:ln>
              <a:noFill/>
            </a:ln>
          </p:spPr>
        </p:pic>
        <p:pic>
          <p:nvPicPr>
            <p:cNvPr id="192" name="Google Shape;192;p17"/>
            <p:cNvPicPr preferRelativeResize="0"/>
            <p:nvPr/>
          </p:nvPicPr>
          <p:blipFill>
            <a:blip r:embed="rId4">
              <a:alphaModFix/>
            </a:blip>
            <a:stretch>
              <a:fillRect/>
            </a:stretch>
          </p:blipFill>
          <p:spPr>
            <a:xfrm>
              <a:off x="7621349" y="4155658"/>
              <a:ext cx="4220324" cy="2538700"/>
            </a:xfrm>
            <a:prstGeom prst="rect">
              <a:avLst/>
            </a:prstGeom>
            <a:noFill/>
            <a:ln>
              <a:noFill/>
            </a:ln>
          </p:spPr>
        </p:pic>
        <p:pic>
          <p:nvPicPr>
            <p:cNvPr id="193" name="Google Shape;193;p17"/>
            <p:cNvPicPr preferRelativeResize="0"/>
            <p:nvPr/>
          </p:nvPicPr>
          <p:blipFill>
            <a:blip r:embed="rId5">
              <a:alphaModFix/>
            </a:blip>
            <a:stretch>
              <a:fillRect/>
            </a:stretch>
          </p:blipFill>
          <p:spPr>
            <a:xfrm>
              <a:off x="8014775" y="3784749"/>
              <a:ext cx="2225531" cy="1201124"/>
            </a:xfrm>
            <a:prstGeom prst="rect">
              <a:avLst/>
            </a:prstGeom>
            <a:noFill/>
            <a:ln>
              <a:noFill/>
            </a:ln>
          </p:spPr>
        </p:pic>
      </p:grpSp>
      <p:pic>
        <p:nvPicPr>
          <p:cNvPr id="194" name="Google Shape;194;p17"/>
          <p:cNvPicPr preferRelativeResize="0"/>
          <p:nvPr/>
        </p:nvPicPr>
        <p:blipFill rotWithShape="1">
          <a:blip r:embed="rId6">
            <a:alphaModFix/>
          </a:blip>
          <a:srcRect/>
          <a:stretch/>
        </p:blipFill>
        <p:spPr>
          <a:xfrm rot="5400029">
            <a:off x="-1206042" y="3474321"/>
            <a:ext cx="2495900" cy="1822003"/>
          </a:xfrm>
          <a:prstGeom prst="rect">
            <a:avLst/>
          </a:prstGeom>
          <a:noFill/>
          <a:ln>
            <a:noFill/>
          </a:ln>
        </p:spPr>
      </p:pic>
      <p:pic>
        <p:nvPicPr>
          <p:cNvPr id="195" name="Google Shape;195;p17"/>
          <p:cNvPicPr preferRelativeResize="0"/>
          <p:nvPr/>
        </p:nvPicPr>
        <p:blipFill rotWithShape="1">
          <a:blip r:embed="rId7">
            <a:alphaModFix/>
          </a:blip>
          <a:srcRect t="2281" b="2272"/>
          <a:stretch/>
        </p:blipFill>
        <p:spPr>
          <a:xfrm>
            <a:off x="8509322" y="311200"/>
            <a:ext cx="448778" cy="447601"/>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93"/>
        <p:cNvGrpSpPr/>
        <p:nvPr/>
      </p:nvGrpSpPr>
      <p:grpSpPr>
        <a:xfrm>
          <a:off x="0" y="0"/>
          <a:ext cx="0" cy="0"/>
          <a:chOff x="0" y="0"/>
          <a:chExt cx="0" cy="0"/>
        </a:xfrm>
      </p:grpSpPr>
      <p:grpSp>
        <p:nvGrpSpPr>
          <p:cNvPr id="294" name="Google Shape;294;p25"/>
          <p:cNvGrpSpPr/>
          <p:nvPr/>
        </p:nvGrpSpPr>
        <p:grpSpPr>
          <a:xfrm flipH="1">
            <a:off x="-2963457" y="-1144275"/>
            <a:ext cx="14271730" cy="7838633"/>
            <a:chOff x="-2430057" y="-1144275"/>
            <a:chExt cx="14271730" cy="7838633"/>
          </a:xfrm>
        </p:grpSpPr>
        <p:grpSp>
          <p:nvGrpSpPr>
            <p:cNvPr id="295" name="Google Shape;295;p25"/>
            <p:cNvGrpSpPr/>
            <p:nvPr/>
          </p:nvGrpSpPr>
          <p:grpSpPr>
            <a:xfrm>
              <a:off x="-2430057" y="-508637"/>
              <a:ext cx="14271730" cy="7202996"/>
              <a:chOff x="-2430057" y="-508637"/>
              <a:chExt cx="14271730" cy="7202996"/>
            </a:xfrm>
          </p:grpSpPr>
          <p:pic>
            <p:nvPicPr>
              <p:cNvPr id="296" name="Google Shape;296;p25"/>
              <p:cNvPicPr preferRelativeResize="0"/>
              <p:nvPr/>
            </p:nvPicPr>
            <p:blipFill>
              <a:blip r:embed="rId2">
                <a:alphaModFix/>
              </a:blip>
              <a:stretch>
                <a:fillRect/>
              </a:stretch>
            </p:blipFill>
            <p:spPr>
              <a:xfrm rot="5400000">
                <a:off x="-3416519" y="1864375"/>
                <a:ext cx="4951375" cy="2978450"/>
              </a:xfrm>
              <a:prstGeom prst="rect">
                <a:avLst/>
              </a:prstGeom>
              <a:noFill/>
              <a:ln>
                <a:noFill/>
              </a:ln>
            </p:spPr>
          </p:pic>
          <p:pic>
            <p:nvPicPr>
              <p:cNvPr id="297" name="Google Shape;297;p25"/>
              <p:cNvPicPr preferRelativeResize="0"/>
              <p:nvPr/>
            </p:nvPicPr>
            <p:blipFill>
              <a:blip r:embed="rId3">
                <a:alphaModFix/>
              </a:blip>
              <a:stretch>
                <a:fillRect/>
              </a:stretch>
            </p:blipFill>
            <p:spPr>
              <a:xfrm flipH="1">
                <a:off x="6384187" y="-508637"/>
                <a:ext cx="4546625" cy="2734975"/>
              </a:xfrm>
              <a:prstGeom prst="rect">
                <a:avLst/>
              </a:prstGeom>
              <a:noFill/>
              <a:ln>
                <a:noFill/>
              </a:ln>
            </p:spPr>
          </p:pic>
          <p:pic>
            <p:nvPicPr>
              <p:cNvPr id="298" name="Google Shape;298;p25"/>
              <p:cNvPicPr preferRelativeResize="0"/>
              <p:nvPr/>
            </p:nvPicPr>
            <p:blipFill>
              <a:blip r:embed="rId4">
                <a:alphaModFix/>
              </a:blip>
              <a:stretch>
                <a:fillRect/>
              </a:stretch>
            </p:blipFill>
            <p:spPr>
              <a:xfrm>
                <a:off x="7621349" y="4155658"/>
                <a:ext cx="4220324" cy="2538700"/>
              </a:xfrm>
              <a:prstGeom prst="rect">
                <a:avLst/>
              </a:prstGeom>
              <a:noFill/>
              <a:ln>
                <a:noFill/>
              </a:ln>
            </p:spPr>
          </p:pic>
          <p:pic>
            <p:nvPicPr>
              <p:cNvPr id="299" name="Google Shape;299;p25"/>
              <p:cNvPicPr preferRelativeResize="0"/>
              <p:nvPr/>
            </p:nvPicPr>
            <p:blipFill>
              <a:blip r:embed="rId5">
                <a:alphaModFix/>
              </a:blip>
              <a:stretch>
                <a:fillRect/>
              </a:stretch>
            </p:blipFill>
            <p:spPr>
              <a:xfrm>
                <a:off x="8014775" y="3784749"/>
                <a:ext cx="2225531" cy="1201124"/>
              </a:xfrm>
              <a:prstGeom prst="rect">
                <a:avLst/>
              </a:prstGeom>
              <a:noFill/>
              <a:ln>
                <a:noFill/>
              </a:ln>
            </p:spPr>
          </p:pic>
        </p:grpSp>
        <p:pic>
          <p:nvPicPr>
            <p:cNvPr id="300" name="Google Shape;300;p25"/>
            <p:cNvPicPr preferRelativeResize="0"/>
            <p:nvPr/>
          </p:nvPicPr>
          <p:blipFill>
            <a:blip r:embed="rId6">
              <a:alphaModFix/>
            </a:blip>
            <a:stretch>
              <a:fillRect/>
            </a:stretch>
          </p:blipFill>
          <p:spPr>
            <a:xfrm flipH="1">
              <a:off x="-732482" y="-1144275"/>
              <a:ext cx="1739930" cy="2298979"/>
            </a:xfrm>
            <a:prstGeom prst="rect">
              <a:avLst/>
            </a:prstGeom>
            <a:noFill/>
            <a:ln>
              <a:noFill/>
            </a:ln>
          </p:spPr>
        </p:pic>
        <p:pic>
          <p:nvPicPr>
            <p:cNvPr id="301" name="Google Shape;301;p25"/>
            <p:cNvPicPr preferRelativeResize="0"/>
            <p:nvPr/>
          </p:nvPicPr>
          <p:blipFill>
            <a:blip r:embed="rId7">
              <a:alphaModFix/>
            </a:blip>
            <a:stretch>
              <a:fillRect/>
            </a:stretch>
          </p:blipFill>
          <p:spPr>
            <a:xfrm rot="10800000">
              <a:off x="4395873" y="4313204"/>
              <a:ext cx="2995801" cy="1802100"/>
            </a:xfrm>
            <a:prstGeom prst="rect">
              <a:avLst/>
            </a:prstGeom>
            <a:noFill/>
            <a:ln>
              <a:noFill/>
            </a:ln>
          </p:spPr>
        </p:pic>
        <p:pic>
          <p:nvPicPr>
            <p:cNvPr id="302" name="Google Shape;302;p25"/>
            <p:cNvPicPr preferRelativeResize="0"/>
            <p:nvPr/>
          </p:nvPicPr>
          <p:blipFill>
            <a:blip r:embed="rId8">
              <a:alphaModFix/>
            </a:blip>
            <a:stretch>
              <a:fillRect/>
            </a:stretch>
          </p:blipFill>
          <p:spPr>
            <a:xfrm flipH="1">
              <a:off x="3795591" y="-617227"/>
              <a:ext cx="2306595" cy="1244874"/>
            </a:xfrm>
            <a:prstGeom prst="rect">
              <a:avLst/>
            </a:prstGeom>
            <a:noFill/>
            <a:ln>
              <a:noFill/>
            </a:ln>
          </p:spPr>
        </p:pic>
        <p:pic>
          <p:nvPicPr>
            <p:cNvPr id="303" name="Google Shape;303;p25"/>
            <p:cNvPicPr preferRelativeResize="0"/>
            <p:nvPr/>
          </p:nvPicPr>
          <p:blipFill>
            <a:blip r:embed="rId5">
              <a:alphaModFix/>
            </a:blip>
            <a:stretch>
              <a:fillRect/>
            </a:stretch>
          </p:blipFill>
          <p:spPr>
            <a:xfrm rot="5400000" flipH="1">
              <a:off x="-190108" y="4282349"/>
              <a:ext cx="2225531" cy="1201124"/>
            </a:xfrm>
            <a:prstGeom prst="rect">
              <a:avLst/>
            </a:prstGeom>
            <a:noFill/>
            <a:ln>
              <a:noFill/>
            </a:ln>
          </p:spPr>
        </p:pic>
        <p:pic>
          <p:nvPicPr>
            <p:cNvPr id="304" name="Google Shape;304;p25"/>
            <p:cNvPicPr preferRelativeResize="0"/>
            <p:nvPr/>
          </p:nvPicPr>
          <p:blipFill>
            <a:blip r:embed="rId4">
              <a:alphaModFix/>
            </a:blip>
            <a:stretch>
              <a:fillRect/>
            </a:stretch>
          </p:blipFill>
          <p:spPr>
            <a:xfrm flipH="1">
              <a:off x="1561313" y="-231188"/>
              <a:ext cx="1821549" cy="1095725"/>
            </a:xfrm>
            <a:prstGeom prst="rect">
              <a:avLst/>
            </a:prstGeom>
            <a:noFill/>
            <a:ln>
              <a:noFill/>
            </a:ln>
          </p:spPr>
        </p:pic>
      </p:grpSp>
      <p:grpSp>
        <p:nvGrpSpPr>
          <p:cNvPr id="305" name="Google Shape;305;p25"/>
          <p:cNvGrpSpPr/>
          <p:nvPr/>
        </p:nvGrpSpPr>
        <p:grpSpPr>
          <a:xfrm flipH="1">
            <a:off x="490717" y="1682800"/>
            <a:ext cx="8972405" cy="4122149"/>
            <a:chOff x="-584905" y="1682800"/>
            <a:chExt cx="8972405" cy="4122149"/>
          </a:xfrm>
        </p:grpSpPr>
        <p:pic>
          <p:nvPicPr>
            <p:cNvPr id="306" name="Google Shape;306;p25"/>
            <p:cNvPicPr preferRelativeResize="0"/>
            <p:nvPr/>
          </p:nvPicPr>
          <p:blipFill rotWithShape="1">
            <a:blip r:embed="rId9">
              <a:alphaModFix/>
            </a:blip>
            <a:srcRect/>
            <a:stretch/>
          </p:blipFill>
          <p:spPr>
            <a:xfrm rot="2411193">
              <a:off x="-291642" y="3392709"/>
              <a:ext cx="2495901" cy="1822004"/>
            </a:xfrm>
            <a:prstGeom prst="rect">
              <a:avLst/>
            </a:prstGeom>
            <a:noFill/>
            <a:ln>
              <a:noFill/>
            </a:ln>
          </p:spPr>
        </p:pic>
        <p:pic>
          <p:nvPicPr>
            <p:cNvPr id="307" name="Google Shape;307;p25"/>
            <p:cNvPicPr preferRelativeResize="0"/>
            <p:nvPr/>
          </p:nvPicPr>
          <p:blipFill rotWithShape="1">
            <a:blip r:embed="rId10">
              <a:alphaModFix/>
            </a:blip>
            <a:srcRect t="2281" b="2272"/>
            <a:stretch/>
          </p:blipFill>
          <p:spPr>
            <a:xfrm>
              <a:off x="7938722" y="1682800"/>
              <a:ext cx="448778" cy="447601"/>
            </a:xfrm>
            <a:prstGeom prst="rect">
              <a:avLst/>
            </a:prstGeom>
            <a:noFill/>
            <a:ln>
              <a:noFill/>
            </a:ln>
          </p:spPr>
        </p:pic>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308"/>
        <p:cNvGrpSpPr/>
        <p:nvPr/>
      </p:nvGrpSpPr>
      <p:grpSpPr>
        <a:xfrm>
          <a:off x="0" y="0"/>
          <a:ext cx="0" cy="0"/>
          <a:chOff x="0" y="0"/>
          <a:chExt cx="0" cy="0"/>
        </a:xfrm>
      </p:grpSpPr>
      <p:grpSp>
        <p:nvGrpSpPr>
          <p:cNvPr id="309" name="Google Shape;309;p26"/>
          <p:cNvGrpSpPr/>
          <p:nvPr/>
        </p:nvGrpSpPr>
        <p:grpSpPr>
          <a:xfrm flipH="1">
            <a:off x="-1254596" y="-707594"/>
            <a:ext cx="11097806" cy="7712307"/>
            <a:chOff x="-721196" y="-707594"/>
            <a:chExt cx="11097806" cy="7712307"/>
          </a:xfrm>
        </p:grpSpPr>
        <p:pic>
          <p:nvPicPr>
            <p:cNvPr id="310" name="Google Shape;310;p26"/>
            <p:cNvPicPr preferRelativeResize="0"/>
            <p:nvPr/>
          </p:nvPicPr>
          <p:blipFill>
            <a:blip r:embed="rId2">
              <a:alphaModFix/>
            </a:blip>
            <a:stretch>
              <a:fillRect/>
            </a:stretch>
          </p:blipFill>
          <p:spPr>
            <a:xfrm rot="10800000">
              <a:off x="-719775" y="1438325"/>
              <a:ext cx="1739930" cy="2298979"/>
            </a:xfrm>
            <a:prstGeom prst="rect">
              <a:avLst/>
            </a:prstGeom>
            <a:noFill/>
            <a:ln>
              <a:noFill/>
            </a:ln>
          </p:spPr>
        </p:pic>
        <p:grpSp>
          <p:nvGrpSpPr>
            <p:cNvPr id="311" name="Google Shape;311;p26"/>
            <p:cNvGrpSpPr/>
            <p:nvPr/>
          </p:nvGrpSpPr>
          <p:grpSpPr>
            <a:xfrm>
              <a:off x="-88100" y="-707594"/>
              <a:ext cx="10464710" cy="6822899"/>
              <a:chOff x="-88100" y="-707594"/>
              <a:chExt cx="10464710" cy="6822899"/>
            </a:xfrm>
          </p:grpSpPr>
          <p:pic>
            <p:nvPicPr>
              <p:cNvPr id="312" name="Google Shape;312;p26"/>
              <p:cNvPicPr preferRelativeResize="0"/>
              <p:nvPr/>
            </p:nvPicPr>
            <p:blipFill>
              <a:blip r:embed="rId3">
                <a:alphaModFix/>
              </a:blip>
              <a:stretch>
                <a:fillRect/>
              </a:stretch>
            </p:blipFill>
            <p:spPr>
              <a:xfrm>
                <a:off x="7180075" y="-707594"/>
                <a:ext cx="3196535" cy="2039400"/>
              </a:xfrm>
              <a:prstGeom prst="rect">
                <a:avLst/>
              </a:prstGeom>
              <a:noFill/>
              <a:ln>
                <a:noFill/>
              </a:ln>
            </p:spPr>
          </p:pic>
          <p:pic>
            <p:nvPicPr>
              <p:cNvPr id="313" name="Google Shape;313;p26"/>
              <p:cNvPicPr preferRelativeResize="0"/>
              <p:nvPr/>
            </p:nvPicPr>
            <p:blipFill>
              <a:blip r:embed="rId4">
                <a:alphaModFix/>
              </a:blip>
              <a:stretch>
                <a:fillRect/>
              </a:stretch>
            </p:blipFill>
            <p:spPr>
              <a:xfrm rot="10800000" flipH="1">
                <a:off x="-88100" y="4313204"/>
                <a:ext cx="2995801" cy="1802100"/>
              </a:xfrm>
              <a:prstGeom prst="rect">
                <a:avLst/>
              </a:prstGeom>
              <a:noFill/>
              <a:ln>
                <a:noFill/>
              </a:ln>
            </p:spPr>
          </p:pic>
        </p:grpSp>
        <p:grpSp>
          <p:nvGrpSpPr>
            <p:cNvPr id="314" name="Google Shape;314;p26"/>
            <p:cNvGrpSpPr/>
            <p:nvPr/>
          </p:nvGrpSpPr>
          <p:grpSpPr>
            <a:xfrm>
              <a:off x="-721196" y="3305370"/>
              <a:ext cx="11022959" cy="2225531"/>
              <a:chOff x="-721196" y="3305370"/>
              <a:chExt cx="11022959" cy="2225531"/>
            </a:xfrm>
          </p:grpSpPr>
          <p:pic>
            <p:nvPicPr>
              <p:cNvPr id="315" name="Google Shape;315;p26"/>
              <p:cNvPicPr preferRelativeResize="0"/>
              <p:nvPr/>
            </p:nvPicPr>
            <p:blipFill rotWithShape="1">
              <a:blip r:embed="rId5">
                <a:alphaModFix/>
              </a:blip>
              <a:srcRect/>
              <a:stretch/>
            </p:blipFill>
            <p:spPr>
              <a:xfrm flipH="1">
                <a:off x="8002788" y="3913772"/>
                <a:ext cx="2298975" cy="1382928"/>
              </a:xfrm>
              <a:prstGeom prst="rect">
                <a:avLst/>
              </a:prstGeom>
              <a:noFill/>
              <a:ln>
                <a:noFill/>
              </a:ln>
            </p:spPr>
          </p:pic>
          <p:pic>
            <p:nvPicPr>
              <p:cNvPr id="316" name="Google Shape;316;p26"/>
              <p:cNvPicPr preferRelativeResize="0"/>
              <p:nvPr/>
            </p:nvPicPr>
            <p:blipFill>
              <a:blip r:embed="rId6">
                <a:alphaModFix/>
              </a:blip>
              <a:stretch>
                <a:fillRect/>
              </a:stretch>
            </p:blipFill>
            <p:spPr>
              <a:xfrm rot="-5400000">
                <a:off x="-1233400" y="3817574"/>
                <a:ext cx="2225531" cy="1201124"/>
              </a:xfrm>
              <a:prstGeom prst="rect">
                <a:avLst/>
              </a:prstGeom>
              <a:noFill/>
              <a:ln>
                <a:noFill/>
              </a:ln>
            </p:spPr>
          </p:pic>
        </p:grpSp>
        <p:pic>
          <p:nvPicPr>
            <p:cNvPr id="317" name="Google Shape;317;p26"/>
            <p:cNvPicPr preferRelativeResize="0"/>
            <p:nvPr/>
          </p:nvPicPr>
          <p:blipFill>
            <a:blip r:embed="rId7">
              <a:alphaModFix/>
            </a:blip>
            <a:stretch>
              <a:fillRect/>
            </a:stretch>
          </p:blipFill>
          <p:spPr>
            <a:xfrm rot="5400000">
              <a:off x="61281" y="3039800"/>
              <a:ext cx="4951375" cy="2978450"/>
            </a:xfrm>
            <a:prstGeom prst="rect">
              <a:avLst/>
            </a:prstGeom>
            <a:noFill/>
            <a:ln>
              <a:noFill/>
            </a:ln>
          </p:spPr>
        </p:pic>
        <p:grpSp>
          <p:nvGrpSpPr>
            <p:cNvPr id="318" name="Google Shape;318;p26"/>
            <p:cNvGrpSpPr/>
            <p:nvPr/>
          </p:nvGrpSpPr>
          <p:grpSpPr>
            <a:xfrm>
              <a:off x="-145551" y="-507172"/>
              <a:ext cx="5293770" cy="2734975"/>
              <a:chOff x="-145551" y="-507172"/>
              <a:chExt cx="5293770" cy="2734975"/>
            </a:xfrm>
          </p:grpSpPr>
          <p:pic>
            <p:nvPicPr>
              <p:cNvPr id="319" name="Google Shape;319;p26"/>
              <p:cNvPicPr preferRelativeResize="0"/>
              <p:nvPr/>
            </p:nvPicPr>
            <p:blipFill rotWithShape="1">
              <a:blip r:embed="rId8">
                <a:alphaModFix/>
              </a:blip>
              <a:srcRect/>
              <a:stretch/>
            </p:blipFill>
            <p:spPr>
              <a:xfrm>
                <a:off x="-145551" y="-507172"/>
                <a:ext cx="4546625" cy="2734975"/>
              </a:xfrm>
              <a:prstGeom prst="rect">
                <a:avLst/>
              </a:prstGeom>
              <a:noFill/>
              <a:ln>
                <a:noFill/>
              </a:ln>
            </p:spPr>
          </p:pic>
          <p:pic>
            <p:nvPicPr>
              <p:cNvPr id="320" name="Google Shape;320;p26"/>
              <p:cNvPicPr preferRelativeResize="0"/>
              <p:nvPr/>
            </p:nvPicPr>
            <p:blipFill>
              <a:blip r:embed="rId9">
                <a:alphaModFix/>
              </a:blip>
              <a:stretch>
                <a:fillRect/>
              </a:stretch>
            </p:blipFill>
            <p:spPr>
              <a:xfrm>
                <a:off x="2841625" y="43848"/>
                <a:ext cx="2306595" cy="1244874"/>
              </a:xfrm>
              <a:prstGeom prst="rect">
                <a:avLst/>
              </a:prstGeom>
              <a:noFill/>
              <a:ln>
                <a:noFill/>
              </a:ln>
            </p:spPr>
          </p:pic>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Inter Tight"/>
              <a:buNone/>
              <a:defRPr sz="3000" b="1">
                <a:solidFill>
                  <a:schemeClr val="dk1"/>
                </a:solidFill>
                <a:latin typeface="Inter Tight"/>
                <a:ea typeface="Inter Tight"/>
                <a:cs typeface="Inter Tight"/>
                <a:sym typeface="Inter Tight"/>
              </a:defRPr>
            </a:lvl1pPr>
            <a:lvl2pPr lvl="1" rtl="0">
              <a:spcBef>
                <a:spcPts val="0"/>
              </a:spcBef>
              <a:spcAft>
                <a:spcPts val="0"/>
              </a:spcAft>
              <a:buClr>
                <a:schemeClr val="dk1"/>
              </a:buClr>
              <a:buSzPts val="3000"/>
              <a:buFont typeface="Inter Tight"/>
              <a:buNone/>
              <a:defRPr sz="3000" b="1">
                <a:solidFill>
                  <a:schemeClr val="dk1"/>
                </a:solidFill>
                <a:latin typeface="Inter Tight"/>
                <a:ea typeface="Inter Tight"/>
                <a:cs typeface="Inter Tight"/>
                <a:sym typeface="Inter Tight"/>
              </a:defRPr>
            </a:lvl2pPr>
            <a:lvl3pPr lvl="2" rtl="0">
              <a:spcBef>
                <a:spcPts val="0"/>
              </a:spcBef>
              <a:spcAft>
                <a:spcPts val="0"/>
              </a:spcAft>
              <a:buClr>
                <a:schemeClr val="dk1"/>
              </a:buClr>
              <a:buSzPts val="3000"/>
              <a:buFont typeface="Inter Tight"/>
              <a:buNone/>
              <a:defRPr sz="3000" b="1">
                <a:solidFill>
                  <a:schemeClr val="dk1"/>
                </a:solidFill>
                <a:latin typeface="Inter Tight"/>
                <a:ea typeface="Inter Tight"/>
                <a:cs typeface="Inter Tight"/>
                <a:sym typeface="Inter Tight"/>
              </a:defRPr>
            </a:lvl3pPr>
            <a:lvl4pPr lvl="3" rtl="0">
              <a:spcBef>
                <a:spcPts val="0"/>
              </a:spcBef>
              <a:spcAft>
                <a:spcPts val="0"/>
              </a:spcAft>
              <a:buClr>
                <a:schemeClr val="dk1"/>
              </a:buClr>
              <a:buSzPts val="3000"/>
              <a:buFont typeface="Inter Tight"/>
              <a:buNone/>
              <a:defRPr sz="3000" b="1">
                <a:solidFill>
                  <a:schemeClr val="dk1"/>
                </a:solidFill>
                <a:latin typeface="Inter Tight"/>
                <a:ea typeface="Inter Tight"/>
                <a:cs typeface="Inter Tight"/>
                <a:sym typeface="Inter Tight"/>
              </a:defRPr>
            </a:lvl4pPr>
            <a:lvl5pPr lvl="4" rtl="0">
              <a:spcBef>
                <a:spcPts val="0"/>
              </a:spcBef>
              <a:spcAft>
                <a:spcPts val="0"/>
              </a:spcAft>
              <a:buClr>
                <a:schemeClr val="dk1"/>
              </a:buClr>
              <a:buSzPts val="3000"/>
              <a:buFont typeface="Inter Tight"/>
              <a:buNone/>
              <a:defRPr sz="3000" b="1">
                <a:solidFill>
                  <a:schemeClr val="dk1"/>
                </a:solidFill>
                <a:latin typeface="Inter Tight"/>
                <a:ea typeface="Inter Tight"/>
                <a:cs typeface="Inter Tight"/>
                <a:sym typeface="Inter Tight"/>
              </a:defRPr>
            </a:lvl5pPr>
            <a:lvl6pPr lvl="5" rtl="0">
              <a:spcBef>
                <a:spcPts val="0"/>
              </a:spcBef>
              <a:spcAft>
                <a:spcPts val="0"/>
              </a:spcAft>
              <a:buClr>
                <a:schemeClr val="dk1"/>
              </a:buClr>
              <a:buSzPts val="3000"/>
              <a:buFont typeface="Inter Tight"/>
              <a:buNone/>
              <a:defRPr sz="3000" b="1">
                <a:solidFill>
                  <a:schemeClr val="dk1"/>
                </a:solidFill>
                <a:latin typeface="Inter Tight"/>
                <a:ea typeface="Inter Tight"/>
                <a:cs typeface="Inter Tight"/>
                <a:sym typeface="Inter Tight"/>
              </a:defRPr>
            </a:lvl6pPr>
            <a:lvl7pPr lvl="6" rtl="0">
              <a:spcBef>
                <a:spcPts val="0"/>
              </a:spcBef>
              <a:spcAft>
                <a:spcPts val="0"/>
              </a:spcAft>
              <a:buClr>
                <a:schemeClr val="dk1"/>
              </a:buClr>
              <a:buSzPts val="3000"/>
              <a:buFont typeface="Inter Tight"/>
              <a:buNone/>
              <a:defRPr sz="3000" b="1">
                <a:solidFill>
                  <a:schemeClr val="dk1"/>
                </a:solidFill>
                <a:latin typeface="Inter Tight"/>
                <a:ea typeface="Inter Tight"/>
                <a:cs typeface="Inter Tight"/>
                <a:sym typeface="Inter Tight"/>
              </a:defRPr>
            </a:lvl7pPr>
            <a:lvl8pPr lvl="7" rtl="0">
              <a:spcBef>
                <a:spcPts val="0"/>
              </a:spcBef>
              <a:spcAft>
                <a:spcPts val="0"/>
              </a:spcAft>
              <a:buClr>
                <a:schemeClr val="dk1"/>
              </a:buClr>
              <a:buSzPts val="3000"/>
              <a:buFont typeface="Inter Tight"/>
              <a:buNone/>
              <a:defRPr sz="3000" b="1">
                <a:solidFill>
                  <a:schemeClr val="dk1"/>
                </a:solidFill>
                <a:latin typeface="Inter Tight"/>
                <a:ea typeface="Inter Tight"/>
                <a:cs typeface="Inter Tight"/>
                <a:sym typeface="Inter Tight"/>
              </a:defRPr>
            </a:lvl8pPr>
            <a:lvl9pPr lvl="8" rtl="0">
              <a:spcBef>
                <a:spcPts val="0"/>
              </a:spcBef>
              <a:spcAft>
                <a:spcPts val="0"/>
              </a:spcAft>
              <a:buClr>
                <a:schemeClr val="dk1"/>
              </a:buClr>
              <a:buSzPts val="3000"/>
              <a:buFont typeface="Inter Tight"/>
              <a:buNone/>
              <a:defRPr sz="3000" b="1">
                <a:solidFill>
                  <a:schemeClr val="dk1"/>
                </a:solidFill>
                <a:latin typeface="Inter Tight"/>
                <a:ea typeface="Inter Tight"/>
                <a:cs typeface="Inter Tight"/>
                <a:sym typeface="Inter Tight"/>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1pPr>
            <a:lvl2pPr marL="914400" lvl="1"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2pPr>
            <a:lvl3pPr marL="1371600" lvl="2"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3pPr>
            <a:lvl4pPr marL="1828800" lvl="3"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4pPr>
            <a:lvl5pPr marL="2286000" lvl="4"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5pPr>
            <a:lvl6pPr marL="2743200" lvl="5"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6pPr>
            <a:lvl7pPr marL="3200400" lvl="6"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7pPr>
            <a:lvl8pPr marL="3657600" lvl="7"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8pPr>
            <a:lvl9pPr marL="4114800" lvl="8"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3" r:id="rId2"/>
    <p:sldLayoutId id="2147483654" r:id="rId3"/>
    <p:sldLayoutId id="2147483655" r:id="rId4"/>
    <p:sldLayoutId id="2147483656" r:id="rId5"/>
    <p:sldLayoutId id="2147483658" r:id="rId6"/>
    <p:sldLayoutId id="2147483663" r:id="rId7"/>
    <p:sldLayoutId id="2147483671" r:id="rId8"/>
    <p:sldLayoutId id="2147483672" r:id="rId9"/>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png"/><Relationship Id="rId11" Type="http://schemas.openxmlformats.org/officeDocument/2006/relationships/image" Target="../media/image12.png"/><Relationship Id="rId5" Type="http://schemas.openxmlformats.org/officeDocument/2006/relationships/image" Target="../media/image7.png"/><Relationship Id="rId10" Type="http://schemas.openxmlformats.org/officeDocument/2006/relationships/image" Target="../media/image8.png"/><Relationship Id="rId4" Type="http://schemas.openxmlformats.org/officeDocument/2006/relationships/image" Target="../media/image9.png"/><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europeancleaningjournal.com/magazine/articles/latest-news/new-uk-research-shows-steady-growth-in-cleaning-hygiene-and-waste-industry" TargetMode="External"/><Relationship Id="rId13" Type="http://schemas.openxmlformats.org/officeDocument/2006/relationships/hyperlink" Target="https://doi.org/10.2139/ssrn.4584643." TargetMode="External"/><Relationship Id="rId3" Type="http://schemas.openxmlformats.org/officeDocument/2006/relationships/image" Target="../media/image8.png"/><Relationship Id="rId7" Type="http://schemas.openxmlformats.org/officeDocument/2006/relationships/hyperlink" Target="https://www.ecoonline.com/topics/coshh/" TargetMode="External"/><Relationship Id="rId12" Type="http://schemas.openxmlformats.org/officeDocument/2006/relationships/hyperlink" Target="https://www.intercleanshow.com/news/innovation/regional-spotlight-united-kingd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doi.org/10.1111/ijcs.12786." TargetMode="External"/><Relationship Id="rId11" Type="http://schemas.openxmlformats.org/officeDocument/2006/relationships/hyperlink" Target="https://www.ibisworld.com/search/?st=cleaning%20activities%20industry" TargetMode="External"/><Relationship Id="rId5" Type="http://schemas.openxmlformats.org/officeDocument/2006/relationships/hyperlink" Target="https://www.business.com/articles/connor-blakley-strategic-partnerships/" TargetMode="External"/><Relationship Id="rId10" Type="http://schemas.openxmlformats.org/officeDocument/2006/relationships/hyperlink" Target="https://www.gov.uk/government/publications/regulating-for-people-the-environment-and-growth-2021/regulating-for-people-the-environment-and-growth-2021" TargetMode="External"/><Relationship Id="rId4" Type="http://schemas.openxmlformats.org/officeDocument/2006/relationships/hyperlink" Target="https://achisystems.co.ke/directory/top-12-cleaning-services-companies-in-london/" TargetMode="External"/><Relationship Id="rId9" Type="http://schemas.openxmlformats.org/officeDocument/2006/relationships/hyperlink" Target="https://legalvision.co.uk/corporations/right-structure-private-limited-company/" TargetMode="External"/><Relationship Id="rId14" Type="http://schemas.openxmlformats.org/officeDocument/2006/relationships/hyperlink" Target="https://doi.org/10.1109/IDCIOT64235.2025.10914741."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2478/picbe-2025-0083." TargetMode="External"/><Relationship Id="rId13" Type="http://schemas.openxmlformats.org/officeDocument/2006/relationships/hyperlink" Target="https://ukcs-ltd.co.uk/blogs/news/green-cleaning-in-the-uk-trends-and-innovations-shaping-the-industry?srsltid=AfmBOop2VepTuWwAnWyZohISsL9q1KFaklCsqlgazy0pBQWL5AxWwjGC" TargetMode="External"/><Relationship Id="rId3" Type="http://schemas.openxmlformats.org/officeDocument/2006/relationships/image" Target="../media/image8.png"/><Relationship Id="rId7" Type="http://schemas.openxmlformats.org/officeDocument/2006/relationships/hyperlink" Target="https://deepmarketinsights.com/vista/insights/eco-friendly-cleaning-products-market/united-kingdom" TargetMode="External"/><Relationship Id="rId12" Type="http://schemas.openxmlformats.org/officeDocument/2006/relationships/hyperlink" Target="https://doi.org/10.1007/s10796-022-10266-5."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mollymaidfranchise.co.uk/" TargetMode="External"/><Relationship Id="rId11" Type="http://schemas.openxmlformats.org/officeDocument/2006/relationships/hyperlink" Target="https://www.statista.com/outlook/cmo/home-laundry-care/household-cleaners/united-kingdom?srsltid=AfmBOor_AcBSjiIxaBZ7rvuzUmluAcGc3aDj1hd9A8lWfunaLWNVNGX" TargetMode="External"/><Relationship Id="rId5" Type="http://schemas.openxmlformats.org/officeDocument/2006/relationships/hyperlink" Target="https://mobilityforesights.com/product/uk-eco-friendly-cleaning-solutions-market" TargetMode="External"/><Relationship Id="rId10" Type="http://schemas.openxmlformats.org/officeDocument/2006/relationships/hyperlink" Target="https://doi.org/10.56910/literacy.v4i1.2190." TargetMode="External"/><Relationship Id="rId4" Type="http://schemas.openxmlformats.org/officeDocument/2006/relationships/hyperlink" Target="https://consumergravity.com/online-shopping-statistics/" TargetMode="External"/><Relationship Id="rId9" Type="http://schemas.openxmlformats.org/officeDocument/2006/relationships/hyperlink" Target="https://doi.org/10.3390/risks11020033." TargetMode="External"/><Relationship Id="rId14" Type="http://schemas.openxmlformats.org/officeDocument/2006/relationships/hyperlink" Target="https://doi.org/10.1016/j.crsust.2025.1003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grpSp>
        <p:nvGrpSpPr>
          <p:cNvPr id="336" name="Google Shape;336;p31"/>
          <p:cNvGrpSpPr/>
          <p:nvPr/>
        </p:nvGrpSpPr>
        <p:grpSpPr>
          <a:xfrm>
            <a:off x="4864400" y="-529200"/>
            <a:ext cx="5291299" cy="6168213"/>
            <a:chOff x="4864400" y="-529200"/>
            <a:chExt cx="5291299" cy="6168213"/>
          </a:xfrm>
        </p:grpSpPr>
        <p:grpSp>
          <p:nvGrpSpPr>
            <p:cNvPr id="337" name="Google Shape;337;p31"/>
            <p:cNvGrpSpPr/>
            <p:nvPr/>
          </p:nvGrpSpPr>
          <p:grpSpPr>
            <a:xfrm>
              <a:off x="5609074" y="-529200"/>
              <a:ext cx="4546625" cy="6168213"/>
              <a:chOff x="5609074" y="-529200"/>
              <a:chExt cx="4546625" cy="6168213"/>
            </a:xfrm>
          </p:grpSpPr>
          <p:pic>
            <p:nvPicPr>
              <p:cNvPr id="338" name="Google Shape;338;p31"/>
              <p:cNvPicPr preferRelativeResize="0"/>
              <p:nvPr/>
            </p:nvPicPr>
            <p:blipFill>
              <a:blip r:embed="rId3">
                <a:alphaModFix/>
              </a:blip>
              <a:stretch>
                <a:fillRect/>
              </a:stretch>
            </p:blipFill>
            <p:spPr>
              <a:xfrm>
                <a:off x="5609074" y="-529200"/>
                <a:ext cx="4546625" cy="2734975"/>
              </a:xfrm>
              <a:prstGeom prst="rect">
                <a:avLst/>
              </a:prstGeom>
              <a:noFill/>
              <a:ln>
                <a:noFill/>
              </a:ln>
            </p:spPr>
          </p:pic>
          <p:pic>
            <p:nvPicPr>
              <p:cNvPr id="339" name="Google Shape;339;p31"/>
              <p:cNvPicPr preferRelativeResize="0"/>
              <p:nvPr/>
            </p:nvPicPr>
            <p:blipFill>
              <a:blip r:embed="rId4">
                <a:alphaModFix/>
              </a:blip>
              <a:stretch>
                <a:fillRect/>
              </a:stretch>
            </p:blipFill>
            <p:spPr>
              <a:xfrm rot="5400000">
                <a:off x="5893631" y="1674100"/>
                <a:ext cx="4951375" cy="2978450"/>
              </a:xfrm>
              <a:prstGeom prst="rect">
                <a:avLst/>
              </a:prstGeom>
              <a:noFill/>
              <a:ln>
                <a:noFill/>
              </a:ln>
            </p:spPr>
          </p:pic>
          <p:pic>
            <p:nvPicPr>
              <p:cNvPr id="340" name="Google Shape;340;p31"/>
              <p:cNvPicPr preferRelativeResize="0"/>
              <p:nvPr/>
            </p:nvPicPr>
            <p:blipFill rotWithShape="1">
              <a:blip r:embed="rId5">
                <a:alphaModFix/>
              </a:blip>
              <a:srcRect r="47753"/>
              <a:stretch/>
            </p:blipFill>
            <p:spPr>
              <a:xfrm>
                <a:off x="8613298" y="2770475"/>
                <a:ext cx="1201126" cy="1382925"/>
              </a:xfrm>
              <a:prstGeom prst="rect">
                <a:avLst/>
              </a:prstGeom>
              <a:noFill/>
              <a:ln>
                <a:noFill/>
              </a:ln>
            </p:spPr>
          </p:pic>
          <p:pic>
            <p:nvPicPr>
              <p:cNvPr id="341" name="Google Shape;341;p31"/>
              <p:cNvPicPr preferRelativeResize="0"/>
              <p:nvPr/>
            </p:nvPicPr>
            <p:blipFill rotWithShape="1">
              <a:blip r:embed="rId6">
                <a:alphaModFix/>
              </a:blip>
              <a:srcRect r="37127"/>
              <a:stretch/>
            </p:blipFill>
            <p:spPr>
              <a:xfrm rot="5400000">
                <a:off x="7137862" y="3523237"/>
                <a:ext cx="1093950" cy="2298975"/>
              </a:xfrm>
              <a:prstGeom prst="rect">
                <a:avLst/>
              </a:prstGeom>
              <a:noFill/>
              <a:ln>
                <a:noFill/>
              </a:ln>
            </p:spPr>
          </p:pic>
        </p:grpSp>
        <p:pic>
          <p:nvPicPr>
            <p:cNvPr id="342" name="Google Shape;342;p31"/>
            <p:cNvPicPr preferRelativeResize="0"/>
            <p:nvPr/>
          </p:nvPicPr>
          <p:blipFill>
            <a:blip r:embed="rId7">
              <a:alphaModFix/>
            </a:blip>
            <a:stretch>
              <a:fillRect/>
            </a:stretch>
          </p:blipFill>
          <p:spPr>
            <a:xfrm>
              <a:off x="4864400" y="3986923"/>
              <a:ext cx="2306595" cy="1244874"/>
            </a:xfrm>
            <a:prstGeom prst="rect">
              <a:avLst/>
            </a:prstGeom>
            <a:noFill/>
            <a:ln>
              <a:noFill/>
            </a:ln>
          </p:spPr>
        </p:pic>
      </p:grpSp>
      <p:sp>
        <p:nvSpPr>
          <p:cNvPr id="343" name="Google Shape;343;p31"/>
          <p:cNvSpPr txBox="1">
            <a:spLocks noGrp="1"/>
          </p:cNvSpPr>
          <p:nvPr>
            <p:ph type="ctrTitle"/>
          </p:nvPr>
        </p:nvSpPr>
        <p:spPr>
          <a:xfrm>
            <a:off x="385763" y="364331"/>
            <a:ext cx="5350837" cy="1071563"/>
          </a:xfrm>
          <a:prstGeom prst="rect">
            <a:avLst/>
          </a:prstGeom>
        </p:spPr>
        <p:txBody>
          <a:bodyPr spcFirstLastPara="1" wrap="square" lIns="91425" tIns="91425" rIns="91425" bIns="91425" anchor="b" anchorCtr="0">
            <a:noAutofit/>
          </a:bodyPr>
          <a:lstStyle/>
          <a:p>
            <a:pPr lvl="0"/>
            <a:r>
              <a:rPr lang="en-US" sz="2400" dirty="0" err="1">
                <a:latin typeface="Candara" panose="020E0502030303020204" pitchFamily="34" charset="0"/>
              </a:rPr>
              <a:t>LumiClear</a:t>
            </a:r>
            <a:r>
              <a:rPr lang="en-US" sz="2400" dirty="0">
                <a:latin typeface="Candara" panose="020E0502030303020204" pitchFamily="34" charset="0"/>
              </a:rPr>
              <a:t> Cleaning London: Business Plan</a:t>
            </a:r>
            <a:endParaRPr sz="2400" dirty="0">
              <a:latin typeface="Candara" panose="020E0502030303020204" pitchFamily="34" charset="0"/>
            </a:endParaRPr>
          </a:p>
        </p:txBody>
      </p:sp>
      <p:sp>
        <p:nvSpPr>
          <p:cNvPr id="344" name="Google Shape;344;p31"/>
          <p:cNvSpPr txBox="1">
            <a:spLocks noGrp="1"/>
          </p:cNvSpPr>
          <p:nvPr>
            <p:ph type="subTitle" idx="1"/>
          </p:nvPr>
        </p:nvSpPr>
        <p:spPr>
          <a:xfrm>
            <a:off x="715100" y="1650206"/>
            <a:ext cx="4299710" cy="2336719"/>
          </a:xfrm>
          <a:prstGeom prst="rect">
            <a:avLst/>
          </a:prstGeom>
        </p:spPr>
        <p:txBody>
          <a:bodyPr spcFirstLastPara="1" wrap="square" lIns="91425" tIns="91425" rIns="91425" bIns="91425" anchor="t" anchorCtr="0">
            <a:noAutofit/>
          </a:bodyPr>
          <a:lstStyle/>
          <a:p>
            <a:pPr marL="0" lvl="0" indent="0" algn="ctr"/>
            <a:r>
              <a:rPr lang="en-US" dirty="0">
                <a:latin typeface="Candara" panose="020E0502030303020204" pitchFamily="34" charset="0"/>
              </a:rPr>
              <a:t>Name: Ivascu Emanoil Alin</a:t>
            </a:r>
          </a:p>
          <a:p>
            <a:pPr marL="0" lvl="0" indent="0" algn="ctr"/>
            <a:r>
              <a:rPr lang="en-US" dirty="0">
                <a:latin typeface="Candara" panose="020E0502030303020204" pitchFamily="34" charset="0"/>
              </a:rPr>
              <a:t>Student number: 2439390</a:t>
            </a:r>
          </a:p>
          <a:p>
            <a:pPr marL="0" lvl="0" indent="0" algn="ctr"/>
            <a:r>
              <a:rPr lang="en-US" dirty="0">
                <a:latin typeface="Candara" panose="020E0502030303020204" pitchFamily="34" charset="0"/>
              </a:rPr>
              <a:t>Module title and code: Enterprise and Entrepreneurship; LCLM4006</a:t>
            </a:r>
          </a:p>
          <a:p>
            <a:pPr marL="0" lvl="0" indent="0" algn="ctr"/>
            <a:r>
              <a:rPr lang="en-US" dirty="0">
                <a:latin typeface="Candara" panose="020E0502030303020204" pitchFamily="34" charset="0"/>
              </a:rPr>
              <a:t>Lecturer’s Name: Dr Chung Lai Johnny Wan</a:t>
            </a:r>
          </a:p>
        </p:txBody>
      </p:sp>
      <p:grpSp>
        <p:nvGrpSpPr>
          <p:cNvPr id="345" name="Google Shape;345;p31"/>
          <p:cNvGrpSpPr/>
          <p:nvPr/>
        </p:nvGrpSpPr>
        <p:grpSpPr>
          <a:xfrm>
            <a:off x="5589974" y="92672"/>
            <a:ext cx="3787488" cy="1754865"/>
            <a:chOff x="5589974" y="92672"/>
            <a:chExt cx="3787488" cy="1754865"/>
          </a:xfrm>
        </p:grpSpPr>
        <p:pic>
          <p:nvPicPr>
            <p:cNvPr id="346" name="Google Shape;346;p31"/>
            <p:cNvPicPr preferRelativeResize="0"/>
            <p:nvPr/>
          </p:nvPicPr>
          <p:blipFill rotWithShape="1">
            <a:blip r:embed="rId8">
              <a:alphaModFix/>
            </a:blip>
            <a:srcRect t="2281" b="2272"/>
            <a:stretch/>
          </p:blipFill>
          <p:spPr>
            <a:xfrm>
              <a:off x="8701577" y="1173437"/>
              <a:ext cx="675885" cy="674099"/>
            </a:xfrm>
            <a:prstGeom prst="rect">
              <a:avLst/>
            </a:prstGeom>
            <a:noFill/>
            <a:ln>
              <a:noFill/>
            </a:ln>
          </p:spPr>
        </p:pic>
        <p:pic>
          <p:nvPicPr>
            <p:cNvPr id="347" name="Google Shape;347;p31"/>
            <p:cNvPicPr preferRelativeResize="0"/>
            <p:nvPr/>
          </p:nvPicPr>
          <p:blipFill rotWithShape="1">
            <a:blip r:embed="rId9">
              <a:alphaModFix/>
            </a:blip>
            <a:srcRect/>
            <a:stretch/>
          </p:blipFill>
          <p:spPr>
            <a:xfrm>
              <a:off x="5589974" y="92672"/>
              <a:ext cx="855475" cy="884643"/>
            </a:xfrm>
            <a:prstGeom prst="rect">
              <a:avLst/>
            </a:prstGeom>
            <a:noFill/>
            <a:ln>
              <a:noFill/>
            </a:ln>
          </p:spPr>
        </p:pic>
      </p:grpSp>
      <p:grpSp>
        <p:nvGrpSpPr>
          <p:cNvPr id="348" name="Google Shape;348;p31"/>
          <p:cNvGrpSpPr/>
          <p:nvPr/>
        </p:nvGrpSpPr>
        <p:grpSpPr>
          <a:xfrm>
            <a:off x="6393163" y="4"/>
            <a:ext cx="2978449" cy="3986092"/>
            <a:chOff x="6393163" y="4"/>
            <a:chExt cx="2978449" cy="3986092"/>
          </a:xfrm>
        </p:grpSpPr>
        <p:pic>
          <p:nvPicPr>
            <p:cNvPr id="349" name="Google Shape;349;p31"/>
            <p:cNvPicPr preferRelativeResize="0"/>
            <p:nvPr/>
          </p:nvPicPr>
          <p:blipFill>
            <a:blip r:embed="rId10">
              <a:alphaModFix/>
            </a:blip>
            <a:stretch>
              <a:fillRect/>
            </a:stretch>
          </p:blipFill>
          <p:spPr>
            <a:xfrm>
              <a:off x="6393163" y="4"/>
              <a:ext cx="2978449" cy="2174296"/>
            </a:xfrm>
            <a:prstGeom prst="rect">
              <a:avLst/>
            </a:prstGeom>
            <a:noFill/>
            <a:ln>
              <a:noFill/>
            </a:ln>
          </p:spPr>
        </p:pic>
        <p:pic>
          <p:nvPicPr>
            <p:cNvPr id="350" name="Google Shape;350;p31"/>
            <p:cNvPicPr preferRelativeResize="0"/>
            <p:nvPr/>
          </p:nvPicPr>
          <p:blipFill>
            <a:blip r:embed="rId11">
              <a:alphaModFix/>
            </a:blip>
            <a:stretch>
              <a:fillRect/>
            </a:stretch>
          </p:blipFill>
          <p:spPr>
            <a:xfrm>
              <a:off x="6459151" y="2846674"/>
              <a:ext cx="1560800" cy="1139422"/>
            </a:xfrm>
            <a:prstGeom prst="rect">
              <a:avLst/>
            </a:prstGeom>
            <a:noFill/>
            <a:ln>
              <a:noFill/>
            </a:ln>
          </p:spPr>
        </p:pic>
      </p:grpSp>
      <p:pic>
        <p:nvPicPr>
          <p:cNvPr id="17" name="Picture 16" descr="C:\Users\ADMIN\Downloads\ChatGPT Image Mar 26, 2026, 07_37_30 PM.png">
            <a:extLst>
              <a:ext uri="{FF2B5EF4-FFF2-40B4-BE49-F238E27FC236}">
                <a16:creationId xmlns:a16="http://schemas.microsoft.com/office/drawing/2014/main" id="{FC63688D-D3D9-453E-A64F-C5312DE06201}"/>
              </a:ext>
            </a:extLst>
          </p:cNvPr>
          <p:cNvPicPr/>
          <p:nvPr/>
        </p:nvPicPr>
        <p:blipFill>
          <a:blip r:embed="rId12" cstate="print">
            <a:extLst>
              <a:ext uri="{28A0092B-C50C-407E-A947-70E740481C1C}">
                <a14:useLocalDpi xmlns:a14="http://schemas.microsoft.com/office/drawing/2010/main" val="0"/>
              </a:ext>
            </a:extLst>
          </a:blip>
          <a:stretch>
            <a:fillRect/>
          </a:stretch>
        </p:blipFill>
        <p:spPr bwMode="auto">
          <a:xfrm>
            <a:off x="5020660" y="1413500"/>
            <a:ext cx="3193985" cy="2572596"/>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34"/>
          <p:cNvSpPr txBox="1">
            <a:spLocks noGrp="1"/>
          </p:cNvSpPr>
          <p:nvPr>
            <p:ph type="title"/>
          </p:nvPr>
        </p:nvSpPr>
        <p:spPr>
          <a:xfrm>
            <a:off x="359406" y="305399"/>
            <a:ext cx="7917328" cy="743796"/>
          </a:xfrm>
          <a:prstGeom prst="rect">
            <a:avLst/>
          </a:prstGeom>
        </p:spPr>
        <p:txBody>
          <a:bodyPr spcFirstLastPara="1" wrap="square" lIns="91425" tIns="91425" rIns="91425" bIns="91425" anchor="t" anchorCtr="0">
            <a:noAutofit/>
          </a:bodyPr>
          <a:lstStyle/>
          <a:p>
            <a:pPr lvl="0"/>
            <a:r>
              <a:rPr lang="en-US" sz="2400" dirty="0">
                <a:latin typeface="Candara" panose="020E0502030303020204" pitchFamily="34" charset="0"/>
              </a:rPr>
              <a:t>Overview: Business Concept, Products &amp; Services</a:t>
            </a:r>
            <a:endParaRPr sz="2400" dirty="0">
              <a:latin typeface="Candara" panose="020E0502030303020204" pitchFamily="34" charset="0"/>
            </a:endParaRPr>
          </a:p>
        </p:txBody>
      </p:sp>
      <p:sp>
        <p:nvSpPr>
          <p:cNvPr id="382" name="Google Shape;382;p34"/>
          <p:cNvSpPr txBox="1">
            <a:spLocks noGrp="1"/>
          </p:cNvSpPr>
          <p:nvPr>
            <p:ph type="body" idx="1"/>
          </p:nvPr>
        </p:nvSpPr>
        <p:spPr>
          <a:xfrm>
            <a:off x="171602" y="987128"/>
            <a:ext cx="5560540" cy="3737194"/>
          </a:xfrm>
          <a:prstGeom prst="rect">
            <a:avLst/>
          </a:prstGeom>
        </p:spPr>
        <p:txBody>
          <a:bodyPr spcFirstLastPara="1" wrap="square" lIns="91425" tIns="91425" rIns="91425" bIns="91425" anchor="t" anchorCtr="0">
            <a:noAutofit/>
          </a:bodyPr>
          <a:lstStyle/>
          <a:p>
            <a:pPr marL="171450" lvl="0" indent="-171450">
              <a:lnSpc>
                <a:spcPct val="150000"/>
              </a:lnSpc>
              <a:buFont typeface="Arial" panose="020B0604020202020204" pitchFamily="34" charset="0"/>
              <a:buChar char="•"/>
            </a:pPr>
            <a:r>
              <a:rPr lang="en-US" sz="1400" dirty="0">
                <a:latin typeface="Candara" panose="020E0502030303020204" pitchFamily="34" charset="0"/>
              </a:rPr>
              <a:t>Our business name is “</a:t>
            </a:r>
            <a:r>
              <a:rPr lang="en-US" sz="1400" dirty="0" err="1">
                <a:latin typeface="Candara" panose="020E0502030303020204" pitchFamily="34" charset="0"/>
              </a:rPr>
              <a:t>LumiClear</a:t>
            </a:r>
            <a:r>
              <a:rPr lang="en-US" sz="1400" dirty="0">
                <a:latin typeface="Candara" panose="020E0502030303020204" pitchFamily="34" charset="0"/>
              </a:rPr>
              <a:t> Cleaning London”, which is a premium-based, environmentally friendly cleaning business based in London.</a:t>
            </a:r>
          </a:p>
          <a:p>
            <a:pPr marL="171450" lvl="0" indent="-171450">
              <a:lnSpc>
                <a:spcPct val="150000"/>
              </a:lnSpc>
              <a:buFont typeface="Arial" panose="020B0604020202020204" pitchFamily="34" charset="0"/>
              <a:buChar char="•"/>
            </a:pPr>
            <a:r>
              <a:rPr lang="en-US" sz="1400" dirty="0">
                <a:latin typeface="Candara" panose="020E0502030303020204" pitchFamily="34" charset="0"/>
              </a:rPr>
              <a:t>We will target the residential and commercial customers in London.</a:t>
            </a:r>
          </a:p>
          <a:p>
            <a:pPr marL="171450" lvl="0" indent="-171450">
              <a:lnSpc>
                <a:spcPct val="150000"/>
              </a:lnSpc>
              <a:buFont typeface="Arial" panose="020B0604020202020204" pitchFamily="34" charset="0"/>
              <a:buChar char="•"/>
            </a:pPr>
            <a:r>
              <a:rPr lang="en-US" sz="1400" dirty="0">
                <a:latin typeface="Candara" panose="020E0502030303020204" pitchFamily="34" charset="0"/>
              </a:rPr>
              <a:t>The core services will be regular house cleaning and deep cleaning, end-of-tenancy cleaning, office and corporate cleaning contracts and </a:t>
            </a:r>
            <a:r>
              <a:rPr lang="en-US" sz="1400" dirty="0" err="1">
                <a:latin typeface="Candara" panose="020E0502030303020204" pitchFamily="34" charset="0"/>
              </a:rPr>
              <a:t>specialised</a:t>
            </a:r>
            <a:r>
              <a:rPr lang="en-US" sz="1400" dirty="0">
                <a:latin typeface="Candara" panose="020E0502030303020204" pitchFamily="34" charset="0"/>
              </a:rPr>
              <a:t> services (carpet, upholstery, window cleaning).</a:t>
            </a:r>
          </a:p>
          <a:p>
            <a:pPr marL="171450" lvl="0" indent="-171450">
              <a:lnSpc>
                <a:spcPct val="150000"/>
              </a:lnSpc>
              <a:buFont typeface="Arial" panose="020B0604020202020204" pitchFamily="34" charset="0"/>
              <a:buChar char="•"/>
            </a:pPr>
            <a:r>
              <a:rPr lang="en-US" sz="1400" dirty="0" err="1">
                <a:latin typeface="Candara" panose="020E0502030303020204" pitchFamily="34" charset="0"/>
              </a:rPr>
              <a:t>LumiClear</a:t>
            </a:r>
            <a:r>
              <a:rPr lang="en-US" sz="1400" dirty="0">
                <a:latin typeface="Candara" panose="020E0502030303020204" pitchFamily="34" charset="0"/>
              </a:rPr>
              <a:t> is different in the sense that it will offer non-toxic and biodegradable products are only used, which contributes to UK net-zero ambitions and healthier interiors.</a:t>
            </a:r>
            <a:endParaRPr sz="1400" dirty="0">
              <a:latin typeface="Candara" panose="020E0502030303020204" pitchFamily="34" charset="0"/>
            </a:endParaRPr>
          </a:p>
        </p:txBody>
      </p:sp>
      <p:pic>
        <p:nvPicPr>
          <p:cNvPr id="384" name="Google Shape;384;p34"/>
          <p:cNvPicPr preferRelativeResize="0"/>
          <p:nvPr/>
        </p:nvPicPr>
        <p:blipFill rotWithShape="1">
          <a:blip r:embed="rId3">
            <a:alphaModFix/>
          </a:blip>
          <a:srcRect/>
          <a:stretch/>
        </p:blipFill>
        <p:spPr>
          <a:xfrm rot="-10799969">
            <a:off x="3516311" y="3419480"/>
            <a:ext cx="1785354" cy="1303311"/>
          </a:xfrm>
          <a:prstGeom prst="rect">
            <a:avLst/>
          </a:prstGeom>
          <a:noFill/>
          <a:ln>
            <a:noFill/>
          </a:ln>
        </p:spPr>
      </p:pic>
      <p:pic>
        <p:nvPicPr>
          <p:cNvPr id="9" name="Picture Placeholder 8" descr="C:\Users\ADMIN\Downloads\ChatGPT Image Mar 26, 2026, 07_37_30 PM.png">
            <a:extLst>
              <a:ext uri="{FF2B5EF4-FFF2-40B4-BE49-F238E27FC236}">
                <a16:creationId xmlns:a16="http://schemas.microsoft.com/office/drawing/2014/main" id="{2EF14F03-93E9-4BBC-8819-9F0BF2DF978A}"/>
              </a:ext>
            </a:extLst>
          </p:cNvPr>
          <p:cNvPicPr>
            <a:picLocks noGrp="1"/>
          </p:cNvPicPr>
          <p:nvPr>
            <p:ph type="pic" idx="2"/>
          </p:nvPr>
        </p:nvPicPr>
        <p:blipFill>
          <a:blip r:embed="rId4" cstate="print">
            <a:extLst>
              <a:ext uri="{28A0092B-C50C-407E-A947-70E740481C1C}">
                <a14:useLocalDpi xmlns:a14="http://schemas.microsoft.com/office/drawing/2010/main" val="0"/>
              </a:ext>
            </a:extLst>
          </a:blip>
          <a:srcRect l="15829" r="15829"/>
          <a:stretch>
            <a:fillRect/>
          </a:stretch>
        </p:blipFill>
        <p:spPr bwMode="auto">
          <a:xfrm>
            <a:off x="6192129" y="1183291"/>
            <a:ext cx="2639599" cy="365481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34"/>
          <p:cNvSpPr txBox="1">
            <a:spLocks noGrp="1"/>
          </p:cNvSpPr>
          <p:nvPr>
            <p:ph type="title"/>
          </p:nvPr>
        </p:nvSpPr>
        <p:spPr>
          <a:xfrm>
            <a:off x="253312" y="163727"/>
            <a:ext cx="8588346" cy="1081478"/>
          </a:xfrm>
          <a:prstGeom prst="rect">
            <a:avLst/>
          </a:prstGeom>
        </p:spPr>
        <p:txBody>
          <a:bodyPr spcFirstLastPara="1" wrap="square" lIns="91425" tIns="91425" rIns="91425" bIns="91425" anchor="t" anchorCtr="0">
            <a:noAutofit/>
          </a:bodyPr>
          <a:lstStyle/>
          <a:p>
            <a:pPr lvl="0"/>
            <a:r>
              <a:rPr lang="en-US" sz="2400" dirty="0">
                <a:latin typeface="Candara" panose="020E0502030303020204" pitchFamily="34" charset="0"/>
              </a:rPr>
              <a:t>Overview: Unique Selling Points, Management Structure &amp; Legal Format</a:t>
            </a:r>
            <a:endParaRPr sz="2400" dirty="0">
              <a:latin typeface="Candara" panose="020E0502030303020204" pitchFamily="34" charset="0"/>
            </a:endParaRPr>
          </a:p>
        </p:txBody>
      </p:sp>
      <p:sp>
        <p:nvSpPr>
          <p:cNvPr id="382" name="Google Shape;382;p34"/>
          <p:cNvSpPr txBox="1">
            <a:spLocks noGrp="1"/>
          </p:cNvSpPr>
          <p:nvPr>
            <p:ph type="body" idx="1"/>
          </p:nvPr>
        </p:nvSpPr>
        <p:spPr>
          <a:xfrm>
            <a:off x="185350" y="988142"/>
            <a:ext cx="6436676" cy="3991632"/>
          </a:xfrm>
          <a:prstGeom prst="rect">
            <a:avLst/>
          </a:prstGeom>
        </p:spPr>
        <p:txBody>
          <a:bodyPr spcFirstLastPara="1" wrap="square" lIns="91425" tIns="91425" rIns="91425" bIns="91425" anchor="t" anchorCtr="0">
            <a:noAutofit/>
          </a:bodyPr>
          <a:lstStyle/>
          <a:p>
            <a:pPr marL="0" lvl="0" indent="0">
              <a:lnSpc>
                <a:spcPct val="150000"/>
              </a:lnSpc>
              <a:buNone/>
            </a:pPr>
            <a:r>
              <a:rPr lang="en-US" sz="1400" b="1" dirty="0">
                <a:latin typeface="Candara" panose="020E0502030303020204" pitchFamily="34" charset="0"/>
              </a:rPr>
              <a:t>Unique Selling Points (USPs):</a:t>
            </a:r>
          </a:p>
          <a:p>
            <a:pPr marL="171450" lvl="0" indent="-171450">
              <a:lnSpc>
                <a:spcPct val="150000"/>
              </a:lnSpc>
              <a:buFont typeface="Arial" panose="020B0604020202020204" pitchFamily="34" charset="0"/>
              <a:buChar char="•"/>
            </a:pPr>
            <a:r>
              <a:rPr lang="en-US" sz="1400" dirty="0">
                <a:latin typeface="Candara" panose="020E0502030303020204" pitchFamily="34" charset="0"/>
              </a:rPr>
              <a:t>Environment-friendly distinction: Biodegradable, non-toxic products only.</a:t>
            </a:r>
          </a:p>
          <a:p>
            <a:pPr marL="171450" lvl="0" indent="-171450">
              <a:lnSpc>
                <a:spcPct val="150000"/>
              </a:lnSpc>
              <a:buFont typeface="Arial" panose="020B0604020202020204" pitchFamily="34" charset="0"/>
              <a:buChar char="•"/>
            </a:pPr>
            <a:r>
              <a:rPr lang="en-US" sz="1400" dirty="0">
                <a:latin typeface="Candara" panose="020E0502030303020204" pitchFamily="34" charset="0"/>
              </a:rPr>
              <a:t>Professional reliability: Vetted, trained and insured cleaning personnel.</a:t>
            </a:r>
          </a:p>
          <a:p>
            <a:pPr marL="171450" lvl="0" indent="-171450">
              <a:lnSpc>
                <a:spcPct val="150000"/>
              </a:lnSpc>
              <a:buFont typeface="Arial" panose="020B0604020202020204" pitchFamily="34" charset="0"/>
              <a:buChar char="•"/>
            </a:pPr>
            <a:r>
              <a:rPr lang="en-US" sz="1400" dirty="0">
                <a:latin typeface="Candara" panose="020E0502030303020204" pitchFamily="34" charset="0"/>
              </a:rPr>
              <a:t>Transparent pricing: No secrets in service agreements.</a:t>
            </a:r>
          </a:p>
          <a:p>
            <a:pPr marL="0" lvl="0" indent="0">
              <a:lnSpc>
                <a:spcPct val="150000"/>
              </a:lnSpc>
              <a:buNone/>
            </a:pPr>
            <a:r>
              <a:rPr lang="en-US" sz="1400" b="1" dirty="0">
                <a:latin typeface="Candara" panose="020E0502030303020204" pitchFamily="34" charset="0"/>
              </a:rPr>
              <a:t>Management Structure: </a:t>
            </a:r>
            <a:r>
              <a:rPr lang="en-US" sz="1400" dirty="0">
                <a:latin typeface="Candara" panose="020E0502030303020204" pitchFamily="34" charset="0"/>
              </a:rPr>
              <a:t>Functional </a:t>
            </a:r>
            <a:r>
              <a:rPr lang="en-US" sz="1400" dirty="0" err="1">
                <a:latin typeface="Candara" panose="020E0502030303020204" pitchFamily="34" charset="0"/>
              </a:rPr>
              <a:t>organisational</a:t>
            </a:r>
            <a:r>
              <a:rPr lang="en-US" sz="1400" dirty="0">
                <a:latin typeface="Candara" panose="020E0502030303020204" pitchFamily="34" charset="0"/>
              </a:rPr>
              <a:t> structure - employees are grouped according to specific roles to increase efficiency and accountability (</a:t>
            </a:r>
            <a:r>
              <a:rPr lang="en-US" sz="1400" dirty="0" err="1">
                <a:latin typeface="Candara" panose="020E0502030303020204" pitchFamily="34" charset="0"/>
              </a:rPr>
              <a:t>Jerab</a:t>
            </a:r>
            <a:r>
              <a:rPr lang="en-US" sz="1400" dirty="0">
                <a:latin typeface="Candara" panose="020E0502030303020204" pitchFamily="34" charset="0"/>
              </a:rPr>
              <a:t> and Mabrouk, 2023). Main staff will include:</a:t>
            </a:r>
          </a:p>
          <a:p>
            <a:pPr marL="171450" lvl="0" indent="-171450">
              <a:lnSpc>
                <a:spcPct val="150000"/>
              </a:lnSpc>
              <a:buFont typeface="Arial" panose="020B0604020202020204" pitchFamily="34" charset="0"/>
              <a:buChar char="•"/>
            </a:pPr>
            <a:r>
              <a:rPr lang="en-US" sz="1400" dirty="0">
                <a:latin typeface="Candara" panose="020E0502030303020204" pitchFamily="34" charset="0"/>
              </a:rPr>
              <a:t>Founder/CEO (strategy)</a:t>
            </a:r>
          </a:p>
          <a:p>
            <a:pPr marL="171450" lvl="0" indent="-171450">
              <a:lnSpc>
                <a:spcPct val="150000"/>
              </a:lnSpc>
              <a:buFont typeface="Arial" panose="020B0604020202020204" pitchFamily="34" charset="0"/>
              <a:buChar char="•"/>
            </a:pPr>
            <a:r>
              <a:rPr lang="en-US" sz="1400" dirty="0">
                <a:latin typeface="Candara" panose="020E0502030303020204" pitchFamily="34" charset="0"/>
              </a:rPr>
              <a:t>Operations Manager (logistics, scheduling)</a:t>
            </a:r>
          </a:p>
          <a:p>
            <a:pPr marL="171450" lvl="0" indent="-171450">
              <a:lnSpc>
                <a:spcPct val="150000"/>
              </a:lnSpc>
              <a:buFont typeface="Arial" panose="020B0604020202020204" pitchFamily="34" charset="0"/>
              <a:buChar char="•"/>
            </a:pPr>
            <a:r>
              <a:rPr lang="en-US" sz="1400" dirty="0">
                <a:latin typeface="Candara" panose="020E0502030303020204" pitchFamily="34" charset="0"/>
              </a:rPr>
              <a:t>Team Leaders (crew supervisors)</a:t>
            </a:r>
          </a:p>
          <a:p>
            <a:pPr marL="171450" lvl="0" indent="-171450">
              <a:lnSpc>
                <a:spcPct val="150000"/>
              </a:lnSpc>
              <a:buFont typeface="Arial" panose="020B0604020202020204" pitchFamily="34" charset="0"/>
              <a:buChar char="•"/>
            </a:pPr>
            <a:r>
              <a:rPr lang="en-US" sz="1400" dirty="0">
                <a:latin typeface="Candara" panose="020E0502030303020204" pitchFamily="34" charset="0"/>
              </a:rPr>
              <a:t>Customer Service Officer (Marketing)</a:t>
            </a:r>
          </a:p>
          <a:p>
            <a:pPr marL="0" lvl="0" indent="0">
              <a:lnSpc>
                <a:spcPct val="150000"/>
              </a:lnSpc>
              <a:buNone/>
            </a:pPr>
            <a:r>
              <a:rPr lang="en-US" sz="1400" b="1" dirty="0">
                <a:latin typeface="Candara" panose="020E0502030303020204" pitchFamily="34" charset="0"/>
              </a:rPr>
              <a:t>Legal Format</a:t>
            </a:r>
            <a:r>
              <a:rPr lang="en-US" sz="1400" dirty="0">
                <a:latin typeface="Candara" panose="020E0502030303020204" pitchFamily="34" charset="0"/>
              </a:rPr>
              <a:t>: Private Limited Company (Ltd), limited liability and more credibility among corporate customers (Firth, 2025).</a:t>
            </a:r>
          </a:p>
        </p:txBody>
      </p:sp>
      <p:pic>
        <p:nvPicPr>
          <p:cNvPr id="384" name="Google Shape;384;p34"/>
          <p:cNvPicPr preferRelativeResize="0"/>
          <p:nvPr/>
        </p:nvPicPr>
        <p:blipFill rotWithShape="1">
          <a:blip r:embed="rId3">
            <a:alphaModFix/>
          </a:blip>
          <a:srcRect/>
          <a:stretch/>
        </p:blipFill>
        <p:spPr>
          <a:xfrm rot="-10799969">
            <a:off x="3454527" y="3453876"/>
            <a:ext cx="1785354" cy="1303311"/>
          </a:xfrm>
          <a:prstGeom prst="rect">
            <a:avLst/>
          </a:prstGeom>
          <a:noFill/>
          <a:ln>
            <a:noFill/>
          </a:ln>
        </p:spPr>
      </p:pic>
      <p:pic>
        <p:nvPicPr>
          <p:cNvPr id="1026" name="Picture 2" descr="Functional Organizational Structure ...">
            <a:extLst>
              <a:ext uri="{FF2B5EF4-FFF2-40B4-BE49-F238E27FC236}">
                <a16:creationId xmlns:a16="http://schemas.microsoft.com/office/drawing/2014/main" id="{5CA86164-3BE7-456E-8875-824450232F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6160" y="1885001"/>
            <a:ext cx="2558846" cy="2136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7077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34"/>
          <p:cNvSpPr txBox="1">
            <a:spLocks noGrp="1"/>
          </p:cNvSpPr>
          <p:nvPr>
            <p:ph type="title"/>
          </p:nvPr>
        </p:nvSpPr>
        <p:spPr>
          <a:xfrm>
            <a:off x="253312" y="163727"/>
            <a:ext cx="8588346" cy="654808"/>
          </a:xfrm>
          <a:prstGeom prst="rect">
            <a:avLst/>
          </a:prstGeom>
        </p:spPr>
        <p:txBody>
          <a:bodyPr spcFirstLastPara="1" wrap="square" lIns="91425" tIns="91425" rIns="91425" bIns="91425" anchor="t" anchorCtr="0">
            <a:noAutofit/>
          </a:bodyPr>
          <a:lstStyle/>
          <a:p>
            <a:pPr lvl="0"/>
            <a:r>
              <a:rPr lang="en-US" sz="2400" dirty="0">
                <a:latin typeface="Candara" panose="020E0502030303020204" pitchFamily="34" charset="0"/>
              </a:rPr>
              <a:t>PESTEL Analysis – Political &amp; Economic Factors</a:t>
            </a:r>
            <a:endParaRPr sz="2400" dirty="0">
              <a:latin typeface="Candara" panose="020E0502030303020204" pitchFamily="34" charset="0"/>
            </a:endParaRPr>
          </a:p>
        </p:txBody>
      </p:sp>
      <p:sp>
        <p:nvSpPr>
          <p:cNvPr id="382" name="Google Shape;382;p34"/>
          <p:cNvSpPr txBox="1">
            <a:spLocks noGrp="1"/>
          </p:cNvSpPr>
          <p:nvPr>
            <p:ph type="body" idx="1"/>
          </p:nvPr>
        </p:nvSpPr>
        <p:spPr>
          <a:xfrm>
            <a:off x="185350" y="988142"/>
            <a:ext cx="6436676" cy="3991632"/>
          </a:xfrm>
          <a:prstGeom prst="rect">
            <a:avLst/>
          </a:prstGeom>
        </p:spPr>
        <p:txBody>
          <a:bodyPr spcFirstLastPara="1" wrap="square" lIns="91425" tIns="91425" rIns="91425" bIns="91425" anchor="t" anchorCtr="0">
            <a:noAutofit/>
          </a:bodyPr>
          <a:lstStyle/>
          <a:p>
            <a:pPr marL="0" lvl="0" indent="0">
              <a:lnSpc>
                <a:spcPct val="150000"/>
              </a:lnSpc>
              <a:buNone/>
            </a:pPr>
            <a:r>
              <a:rPr lang="en-US" sz="1400" b="1" dirty="0">
                <a:latin typeface="Candara" panose="020E0502030303020204" pitchFamily="34" charset="0"/>
              </a:rPr>
              <a:t>Political Factor:</a:t>
            </a:r>
          </a:p>
          <a:p>
            <a:pPr marL="285750" indent="-285750">
              <a:lnSpc>
                <a:spcPct val="150000"/>
              </a:lnSpc>
            </a:pPr>
            <a:r>
              <a:rPr lang="en-US" sz="1400" dirty="0">
                <a:latin typeface="Candara" panose="020E0502030303020204" pitchFamily="34" charset="0"/>
              </a:rPr>
              <a:t>The Environment Act 2021, by the UK government, establishes tougher requirements for waste management and chemical use (Gov.uk, 2022).</a:t>
            </a:r>
          </a:p>
          <a:p>
            <a:pPr marL="285750" indent="-285750">
              <a:lnSpc>
                <a:spcPct val="150000"/>
              </a:lnSpc>
            </a:pPr>
            <a:r>
              <a:rPr lang="en-US" sz="1400" dirty="0">
                <a:latin typeface="Candara" panose="020E0502030303020204" pitchFamily="34" charset="0"/>
              </a:rPr>
              <a:t>Provides a conducive regulatory environment to environmentally responsible companies such as </a:t>
            </a:r>
            <a:r>
              <a:rPr lang="en-US" sz="1400" dirty="0" err="1">
                <a:latin typeface="Candara" panose="020E0502030303020204" pitchFamily="34" charset="0"/>
              </a:rPr>
              <a:t>LumiClear</a:t>
            </a:r>
            <a:r>
              <a:rPr lang="en-US" sz="1400" dirty="0">
                <a:latin typeface="Candara" panose="020E0502030303020204" pitchFamily="34" charset="0"/>
              </a:rPr>
              <a:t>.</a:t>
            </a:r>
          </a:p>
          <a:p>
            <a:pPr marL="0" lvl="0" indent="0">
              <a:lnSpc>
                <a:spcPct val="150000"/>
              </a:lnSpc>
              <a:buNone/>
            </a:pPr>
            <a:r>
              <a:rPr lang="en-US" sz="1400" b="1" dirty="0">
                <a:latin typeface="Candara" panose="020E0502030303020204" pitchFamily="34" charset="0"/>
              </a:rPr>
              <a:t>Economic Factor:</a:t>
            </a:r>
          </a:p>
          <a:p>
            <a:pPr marL="285750" indent="-285750">
              <a:lnSpc>
                <a:spcPct val="150000"/>
              </a:lnSpc>
            </a:pPr>
            <a:r>
              <a:rPr lang="en-US" sz="1400" dirty="0">
                <a:latin typeface="Candara" panose="020E0502030303020204" pitchFamily="34" charset="0"/>
              </a:rPr>
              <a:t>The UK cleaning services market was worth £72 billion (European Cleaning, 2026).</a:t>
            </a:r>
          </a:p>
          <a:p>
            <a:pPr marL="285750" indent="-285750">
              <a:lnSpc>
                <a:spcPct val="150000"/>
              </a:lnSpc>
            </a:pPr>
            <a:r>
              <a:rPr lang="en-US" sz="1400" dirty="0">
                <a:latin typeface="Candara" panose="020E0502030303020204" pitchFamily="34" charset="0"/>
              </a:rPr>
              <a:t>The market forecast of eco-friendly cleaning products is projected to increase at a CAGR 10.12% between 2026 and 2033 (Morgan, 2025).</a:t>
            </a:r>
          </a:p>
          <a:p>
            <a:pPr marL="285750" indent="-285750">
              <a:lnSpc>
                <a:spcPct val="150000"/>
              </a:lnSpc>
            </a:pPr>
            <a:r>
              <a:rPr lang="en-US" sz="1400" dirty="0">
                <a:latin typeface="Candara" panose="020E0502030303020204" pitchFamily="34" charset="0"/>
              </a:rPr>
              <a:t>Inspired by the needs of working professionals, dual-income households, and renters all over London.</a:t>
            </a:r>
          </a:p>
        </p:txBody>
      </p:sp>
      <p:pic>
        <p:nvPicPr>
          <p:cNvPr id="384" name="Google Shape;384;p34"/>
          <p:cNvPicPr preferRelativeResize="0"/>
          <p:nvPr/>
        </p:nvPicPr>
        <p:blipFill rotWithShape="1">
          <a:blip r:embed="rId3">
            <a:alphaModFix/>
          </a:blip>
          <a:srcRect/>
          <a:stretch/>
        </p:blipFill>
        <p:spPr>
          <a:xfrm rot="-10799969">
            <a:off x="3454527" y="3453876"/>
            <a:ext cx="1785354" cy="1303311"/>
          </a:xfrm>
          <a:prstGeom prst="rect">
            <a:avLst/>
          </a:prstGeom>
          <a:noFill/>
          <a:ln>
            <a:noFill/>
          </a:ln>
        </p:spPr>
      </p:pic>
      <p:pic>
        <p:nvPicPr>
          <p:cNvPr id="2050" name="Picture 2" descr="What Sustainability Regulations and Methodologies We Work To">
            <a:extLst>
              <a:ext uri="{FF2B5EF4-FFF2-40B4-BE49-F238E27FC236}">
                <a16:creationId xmlns:a16="http://schemas.microsoft.com/office/drawing/2014/main" id="{212BC6D6-9192-42B0-ABB2-993DA7642E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8103" y="1610801"/>
            <a:ext cx="2509529" cy="25095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826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34"/>
          <p:cNvSpPr txBox="1">
            <a:spLocks noGrp="1"/>
          </p:cNvSpPr>
          <p:nvPr>
            <p:ph type="title"/>
          </p:nvPr>
        </p:nvSpPr>
        <p:spPr>
          <a:xfrm>
            <a:off x="253312" y="163727"/>
            <a:ext cx="8588346" cy="654808"/>
          </a:xfrm>
          <a:prstGeom prst="rect">
            <a:avLst/>
          </a:prstGeom>
        </p:spPr>
        <p:txBody>
          <a:bodyPr spcFirstLastPara="1" wrap="square" lIns="91425" tIns="91425" rIns="91425" bIns="91425" anchor="t" anchorCtr="0">
            <a:noAutofit/>
          </a:bodyPr>
          <a:lstStyle/>
          <a:p>
            <a:pPr lvl="0"/>
            <a:r>
              <a:rPr lang="en-US" sz="2400" dirty="0">
                <a:latin typeface="Candara" panose="020E0502030303020204" pitchFamily="34" charset="0"/>
              </a:rPr>
              <a:t>PESTEL Analysis – Social &amp; Environmental Factors</a:t>
            </a:r>
            <a:endParaRPr sz="2400" dirty="0">
              <a:latin typeface="Candara" panose="020E0502030303020204" pitchFamily="34" charset="0"/>
            </a:endParaRPr>
          </a:p>
        </p:txBody>
      </p:sp>
      <p:sp>
        <p:nvSpPr>
          <p:cNvPr id="382" name="Google Shape;382;p34"/>
          <p:cNvSpPr txBox="1">
            <a:spLocks noGrp="1"/>
          </p:cNvSpPr>
          <p:nvPr>
            <p:ph type="body" idx="1"/>
          </p:nvPr>
        </p:nvSpPr>
        <p:spPr>
          <a:xfrm>
            <a:off x="185350" y="988142"/>
            <a:ext cx="6436676" cy="3991632"/>
          </a:xfrm>
          <a:prstGeom prst="rect">
            <a:avLst/>
          </a:prstGeom>
        </p:spPr>
        <p:txBody>
          <a:bodyPr spcFirstLastPara="1" wrap="square" lIns="91425" tIns="91425" rIns="91425" bIns="91425" anchor="t" anchorCtr="0">
            <a:noAutofit/>
          </a:bodyPr>
          <a:lstStyle/>
          <a:p>
            <a:pPr marL="0" lvl="0" indent="0">
              <a:lnSpc>
                <a:spcPct val="150000"/>
              </a:lnSpc>
              <a:buNone/>
            </a:pPr>
            <a:r>
              <a:rPr lang="en-US" sz="1400" b="1" dirty="0">
                <a:latin typeface="Candara" panose="020E0502030303020204" pitchFamily="34" charset="0"/>
              </a:rPr>
              <a:t>Social Factor:</a:t>
            </a:r>
          </a:p>
          <a:p>
            <a:pPr marL="285750" indent="-285750">
              <a:lnSpc>
                <a:spcPct val="150000"/>
              </a:lnSpc>
            </a:pPr>
            <a:r>
              <a:rPr lang="en-US" sz="1400" dirty="0">
                <a:latin typeface="Candara" panose="020E0502030303020204" pitchFamily="34" charset="0"/>
              </a:rPr>
              <a:t>Increased hygiene sensitivity in the aftermath of COVID-19 has forever changed consumer expectations (Das, Sarkar and </a:t>
            </a:r>
            <a:r>
              <a:rPr lang="en-US" sz="1400" dirty="0" err="1">
                <a:latin typeface="Candara" panose="020E0502030303020204" pitchFamily="34" charset="0"/>
              </a:rPr>
              <a:t>Debroy</a:t>
            </a:r>
            <a:r>
              <a:rPr lang="en-US" sz="1400" dirty="0">
                <a:latin typeface="Candara" panose="020E0502030303020204" pitchFamily="34" charset="0"/>
              </a:rPr>
              <a:t>, 2022).</a:t>
            </a:r>
          </a:p>
          <a:p>
            <a:pPr marL="285750" indent="-285750">
              <a:lnSpc>
                <a:spcPct val="150000"/>
              </a:lnSpc>
            </a:pPr>
            <a:r>
              <a:rPr lang="en-US" sz="1400" dirty="0">
                <a:latin typeface="Candara" panose="020E0502030303020204" pitchFamily="34" charset="0"/>
              </a:rPr>
              <a:t>The increasing popularity of environmentally friendly domestic cleaning products, especially with younger audiences (Statista, 2020).</a:t>
            </a:r>
          </a:p>
          <a:p>
            <a:pPr marL="0" lvl="0" indent="0">
              <a:lnSpc>
                <a:spcPct val="150000"/>
              </a:lnSpc>
              <a:buNone/>
            </a:pPr>
            <a:r>
              <a:rPr lang="en-US" sz="1400" b="1" dirty="0">
                <a:latin typeface="Candara" panose="020E0502030303020204" pitchFamily="34" charset="0"/>
              </a:rPr>
              <a:t>Environmental Factor:</a:t>
            </a:r>
          </a:p>
          <a:p>
            <a:pPr marL="285750" indent="-285750">
              <a:lnSpc>
                <a:spcPct val="150000"/>
              </a:lnSpc>
            </a:pPr>
            <a:r>
              <a:rPr lang="en-US" sz="1400" dirty="0">
                <a:latin typeface="Candara" panose="020E0502030303020204" pitchFamily="34" charset="0"/>
              </a:rPr>
              <a:t>Increasing awareness of climate change and the environmental effects of traditional cleaning chemicals is creating a need to move to sustainable options in the UK (UKCS, 2025).</a:t>
            </a:r>
          </a:p>
          <a:p>
            <a:pPr marL="285750" indent="-285750">
              <a:lnSpc>
                <a:spcPct val="150000"/>
              </a:lnSpc>
            </a:pPr>
            <a:r>
              <a:rPr lang="en-US" sz="1400" dirty="0">
                <a:latin typeface="Candara" panose="020E0502030303020204" pitchFamily="34" charset="0"/>
              </a:rPr>
              <a:t>Consumers and businesses who are prepared to spend more to obtain solutions that minimize environmental impact.</a:t>
            </a:r>
          </a:p>
        </p:txBody>
      </p:sp>
      <p:pic>
        <p:nvPicPr>
          <p:cNvPr id="384" name="Google Shape;384;p34"/>
          <p:cNvPicPr preferRelativeResize="0"/>
          <p:nvPr/>
        </p:nvPicPr>
        <p:blipFill rotWithShape="1">
          <a:blip r:embed="rId3">
            <a:alphaModFix/>
          </a:blip>
          <a:srcRect/>
          <a:stretch/>
        </p:blipFill>
        <p:spPr>
          <a:xfrm rot="-10799969">
            <a:off x="3454527" y="3453876"/>
            <a:ext cx="1785354" cy="1303311"/>
          </a:xfrm>
          <a:prstGeom prst="rect">
            <a:avLst/>
          </a:prstGeom>
          <a:noFill/>
          <a:ln>
            <a:noFill/>
          </a:ln>
        </p:spPr>
      </p:pic>
      <p:pic>
        <p:nvPicPr>
          <p:cNvPr id="3076" name="Picture 4" descr="Eco friendly cleaning products: 6 sustainable cleaning tips - Which?">
            <a:extLst>
              <a:ext uri="{FF2B5EF4-FFF2-40B4-BE49-F238E27FC236}">
                <a16:creationId xmlns:a16="http://schemas.microsoft.com/office/drawing/2014/main" id="{85421158-37E9-47B4-BCF6-D9D7A72D30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2026" y="1934979"/>
            <a:ext cx="2413036" cy="1825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1410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34"/>
          <p:cNvSpPr txBox="1">
            <a:spLocks noGrp="1"/>
          </p:cNvSpPr>
          <p:nvPr>
            <p:ph type="title"/>
          </p:nvPr>
        </p:nvSpPr>
        <p:spPr>
          <a:xfrm>
            <a:off x="253312" y="163727"/>
            <a:ext cx="8588346" cy="654808"/>
          </a:xfrm>
          <a:prstGeom prst="rect">
            <a:avLst/>
          </a:prstGeom>
        </p:spPr>
        <p:txBody>
          <a:bodyPr spcFirstLastPara="1" wrap="square" lIns="91425" tIns="91425" rIns="91425" bIns="91425" anchor="t" anchorCtr="0">
            <a:noAutofit/>
          </a:bodyPr>
          <a:lstStyle/>
          <a:p>
            <a:pPr lvl="0"/>
            <a:r>
              <a:rPr lang="en-US" sz="2400" dirty="0">
                <a:latin typeface="Candara" panose="020E0502030303020204" pitchFamily="34" charset="0"/>
              </a:rPr>
              <a:t>Marketing Strategies – Digital Marketing &amp; Local Community Engagement</a:t>
            </a:r>
            <a:endParaRPr sz="2400" dirty="0">
              <a:latin typeface="Candara" panose="020E0502030303020204" pitchFamily="34" charset="0"/>
            </a:endParaRPr>
          </a:p>
        </p:txBody>
      </p:sp>
      <p:sp>
        <p:nvSpPr>
          <p:cNvPr id="382" name="Google Shape;382;p34"/>
          <p:cNvSpPr txBox="1">
            <a:spLocks noGrp="1"/>
          </p:cNvSpPr>
          <p:nvPr>
            <p:ph type="body" idx="1"/>
          </p:nvPr>
        </p:nvSpPr>
        <p:spPr>
          <a:xfrm>
            <a:off x="185350" y="988142"/>
            <a:ext cx="5905734" cy="3991632"/>
          </a:xfrm>
          <a:prstGeom prst="rect">
            <a:avLst/>
          </a:prstGeom>
        </p:spPr>
        <p:txBody>
          <a:bodyPr spcFirstLastPara="1" wrap="square" lIns="91425" tIns="91425" rIns="91425" bIns="91425" anchor="t" anchorCtr="0">
            <a:noAutofit/>
          </a:bodyPr>
          <a:lstStyle/>
          <a:p>
            <a:pPr marL="0" lvl="0" indent="0">
              <a:buNone/>
            </a:pPr>
            <a:r>
              <a:rPr lang="en-US" sz="1400" b="1" dirty="0">
                <a:latin typeface="Candara" panose="020E0502030303020204" pitchFamily="34" charset="0"/>
              </a:rPr>
              <a:t>Strategy 1: Digital Marketing &amp; SEO</a:t>
            </a:r>
          </a:p>
          <a:p>
            <a:pPr marL="285750" indent="-285750"/>
            <a:r>
              <a:rPr lang="en-US" sz="1400" dirty="0">
                <a:latin typeface="Candara" panose="020E0502030303020204" pitchFamily="34" charset="0"/>
              </a:rPr>
              <a:t>About 81% of customers conduct online research before making purchase of services (Mallory, 2023).</a:t>
            </a:r>
          </a:p>
          <a:p>
            <a:pPr marL="285750" indent="-285750"/>
            <a:r>
              <a:rPr lang="en-US" sz="1400" dirty="0">
                <a:latin typeface="Candara" panose="020E0502030303020204" pitchFamily="34" charset="0"/>
              </a:rPr>
              <a:t>We will invest more in SEO on keywords: "eco-friendly cleaning London," "end of tenancy cleaning London.</a:t>
            </a:r>
          </a:p>
          <a:p>
            <a:pPr marL="285750" indent="-285750"/>
            <a:r>
              <a:rPr lang="en-US" sz="1400" dirty="0">
                <a:latin typeface="Candara" panose="020E0502030303020204" pitchFamily="34" charset="0"/>
              </a:rPr>
              <a:t>Google Ads (paid search advertising) will help us reach high-intent users (</a:t>
            </a:r>
            <a:r>
              <a:rPr lang="en-US" sz="1400" dirty="0" err="1">
                <a:latin typeface="Candara" panose="020E0502030303020204" pitchFamily="34" charset="0"/>
              </a:rPr>
              <a:t>Pancheva</a:t>
            </a:r>
            <a:r>
              <a:rPr lang="en-US" sz="1400" dirty="0">
                <a:latin typeface="Candara" panose="020E0502030303020204" pitchFamily="34" charset="0"/>
              </a:rPr>
              <a:t> and </a:t>
            </a:r>
            <a:r>
              <a:rPr lang="en-US" sz="1400" dirty="0" err="1">
                <a:latin typeface="Candara" panose="020E0502030303020204" pitchFamily="34" charset="0"/>
              </a:rPr>
              <a:t>Marinova</a:t>
            </a:r>
            <a:r>
              <a:rPr lang="en-US" sz="1400" dirty="0">
                <a:latin typeface="Candara" panose="020E0502030303020204" pitchFamily="34" charset="0"/>
              </a:rPr>
              <a:t>, 2025).</a:t>
            </a:r>
          </a:p>
          <a:p>
            <a:pPr marL="285750" indent="-285750"/>
            <a:r>
              <a:rPr lang="en-US" sz="1400" dirty="0">
                <a:latin typeface="Candara" panose="020E0502030303020204" pitchFamily="34" charset="0"/>
              </a:rPr>
              <a:t>Instagram and LinkedIn accounts will highlight our use of biodegradable products.</a:t>
            </a:r>
          </a:p>
          <a:p>
            <a:pPr marL="0" lvl="0" indent="0">
              <a:buNone/>
            </a:pPr>
            <a:r>
              <a:rPr lang="en-US" sz="1400" b="1" dirty="0">
                <a:latin typeface="Candara" panose="020E0502030303020204" pitchFamily="34" charset="0"/>
              </a:rPr>
              <a:t>Strategy 2: Local Community Engagement</a:t>
            </a:r>
          </a:p>
          <a:p>
            <a:pPr marL="285750" indent="-285750"/>
            <a:r>
              <a:rPr lang="en-US" sz="1400" dirty="0" err="1">
                <a:latin typeface="Candara" panose="020E0502030303020204" pitchFamily="34" charset="0"/>
              </a:rPr>
              <a:t>LumiClear</a:t>
            </a:r>
            <a:r>
              <a:rPr lang="en-US" sz="1400" dirty="0">
                <a:latin typeface="Candara" panose="020E0502030303020204" pitchFamily="34" charset="0"/>
              </a:rPr>
              <a:t> will strengthen its word-of-mouth referrals for more acquisition of customer(</a:t>
            </a:r>
            <a:r>
              <a:rPr lang="en-US" sz="1400" dirty="0" err="1">
                <a:latin typeface="Candara" panose="020E0502030303020204" pitchFamily="34" charset="0"/>
              </a:rPr>
              <a:t>Soleha</a:t>
            </a:r>
            <a:r>
              <a:rPr lang="en-US" sz="1400" dirty="0">
                <a:latin typeface="Candara" panose="020E0502030303020204" pitchFamily="34" charset="0"/>
              </a:rPr>
              <a:t> et al., 2025).</a:t>
            </a:r>
          </a:p>
          <a:p>
            <a:pPr marL="285750" indent="-285750"/>
            <a:r>
              <a:rPr lang="en-US" sz="1400" dirty="0">
                <a:latin typeface="Candara" panose="020E0502030303020204" pitchFamily="34" charset="0"/>
              </a:rPr>
              <a:t>We will also partner with estate agents, letting agencies and property management companies in London.</a:t>
            </a:r>
          </a:p>
          <a:p>
            <a:pPr marL="285750" indent="-285750"/>
            <a:r>
              <a:rPr lang="en-US" sz="1400" dirty="0">
                <a:latin typeface="Candara" panose="020E0502030303020204" pitchFamily="34" charset="0"/>
              </a:rPr>
              <a:t>The use of formal referral arrangements guarantees a steady source of end-of-tenancy cleaning clients.</a:t>
            </a:r>
          </a:p>
          <a:p>
            <a:pPr marL="285750" indent="-285750"/>
            <a:r>
              <a:rPr lang="en-US" sz="1400" dirty="0">
                <a:latin typeface="Candara" panose="020E0502030303020204" pitchFamily="34" charset="0"/>
              </a:rPr>
              <a:t>Membership in local business clubs (FSB, Chamber of Commerce) creates B2B leads</a:t>
            </a:r>
            <a:r>
              <a:rPr lang="en-US" sz="1400" b="1" dirty="0">
                <a:latin typeface="Candara" panose="020E0502030303020204" pitchFamily="34" charset="0"/>
              </a:rPr>
              <a:t>.</a:t>
            </a:r>
          </a:p>
        </p:txBody>
      </p:sp>
      <p:pic>
        <p:nvPicPr>
          <p:cNvPr id="384" name="Google Shape;384;p34"/>
          <p:cNvPicPr preferRelativeResize="0"/>
          <p:nvPr/>
        </p:nvPicPr>
        <p:blipFill rotWithShape="1">
          <a:blip r:embed="rId3">
            <a:alphaModFix/>
          </a:blip>
          <a:srcRect/>
          <a:stretch/>
        </p:blipFill>
        <p:spPr>
          <a:xfrm rot="-10799969">
            <a:off x="3454527" y="3453876"/>
            <a:ext cx="1785354" cy="1303311"/>
          </a:xfrm>
          <a:prstGeom prst="rect">
            <a:avLst/>
          </a:prstGeom>
          <a:noFill/>
          <a:ln>
            <a:noFill/>
          </a:ln>
        </p:spPr>
      </p:pic>
      <p:pic>
        <p:nvPicPr>
          <p:cNvPr id="4098" name="Picture 2" descr="of SEO on Digital Marketing Strategies">
            <a:extLst>
              <a:ext uri="{FF2B5EF4-FFF2-40B4-BE49-F238E27FC236}">
                <a16:creationId xmlns:a16="http://schemas.microsoft.com/office/drawing/2014/main" id="{A8FAC775-9B42-4E84-B565-9A5BA8F61F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93683" y="1853667"/>
            <a:ext cx="3118702" cy="2747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6000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34"/>
          <p:cNvSpPr txBox="1">
            <a:spLocks noGrp="1"/>
          </p:cNvSpPr>
          <p:nvPr>
            <p:ph type="title"/>
          </p:nvPr>
        </p:nvSpPr>
        <p:spPr>
          <a:xfrm>
            <a:off x="253312" y="163727"/>
            <a:ext cx="8588346" cy="654808"/>
          </a:xfrm>
          <a:prstGeom prst="rect">
            <a:avLst/>
          </a:prstGeom>
        </p:spPr>
        <p:txBody>
          <a:bodyPr spcFirstLastPara="1" wrap="square" lIns="91425" tIns="91425" rIns="91425" bIns="91425" anchor="t" anchorCtr="0">
            <a:noAutofit/>
          </a:bodyPr>
          <a:lstStyle/>
          <a:p>
            <a:pPr lvl="0"/>
            <a:r>
              <a:rPr lang="en-US" sz="2400" dirty="0">
                <a:latin typeface="Candara" panose="020E0502030303020204" pitchFamily="34" charset="0"/>
              </a:rPr>
              <a:t>Financials – Funding Requirements &amp; Sources</a:t>
            </a:r>
            <a:endParaRPr sz="2400" dirty="0">
              <a:latin typeface="Candara" panose="020E0502030303020204" pitchFamily="34" charset="0"/>
            </a:endParaRPr>
          </a:p>
        </p:txBody>
      </p:sp>
      <p:sp>
        <p:nvSpPr>
          <p:cNvPr id="382" name="Google Shape;382;p34"/>
          <p:cNvSpPr txBox="1">
            <a:spLocks noGrp="1"/>
          </p:cNvSpPr>
          <p:nvPr>
            <p:ph type="body" idx="1"/>
          </p:nvPr>
        </p:nvSpPr>
        <p:spPr>
          <a:xfrm>
            <a:off x="185350" y="988142"/>
            <a:ext cx="5905734" cy="3991632"/>
          </a:xfrm>
          <a:prstGeom prst="rect">
            <a:avLst/>
          </a:prstGeom>
        </p:spPr>
        <p:txBody>
          <a:bodyPr spcFirstLastPara="1" wrap="square" lIns="91425" tIns="91425" rIns="91425" bIns="91425" anchor="t" anchorCtr="0">
            <a:noAutofit/>
          </a:bodyPr>
          <a:lstStyle/>
          <a:p>
            <a:pPr marL="0" lvl="0" indent="0">
              <a:lnSpc>
                <a:spcPct val="150000"/>
              </a:lnSpc>
              <a:buNone/>
            </a:pPr>
            <a:r>
              <a:rPr lang="en-US" sz="1400" b="1" dirty="0">
                <a:latin typeface="Candara" panose="020E0502030303020204" pitchFamily="34" charset="0"/>
              </a:rPr>
              <a:t>Total Funding Required: £45,000</a:t>
            </a:r>
          </a:p>
          <a:p>
            <a:pPr marL="285750" indent="-285750">
              <a:lnSpc>
                <a:spcPct val="150000"/>
              </a:lnSpc>
            </a:pPr>
            <a:r>
              <a:rPr lang="en-US" sz="1400" dirty="0">
                <a:latin typeface="Candara" panose="020E0502030303020204" pitchFamily="34" charset="0"/>
              </a:rPr>
              <a:t>Personal Equity Investment (60% – £27,000): Founder's personal capital</a:t>
            </a:r>
          </a:p>
          <a:p>
            <a:pPr marL="285750" indent="-285750">
              <a:lnSpc>
                <a:spcPct val="150000"/>
              </a:lnSpc>
            </a:pPr>
            <a:r>
              <a:rPr lang="en-US" sz="1400" dirty="0">
                <a:latin typeface="Candara" panose="020E0502030303020204" pitchFamily="34" charset="0"/>
              </a:rPr>
              <a:t>Small Business Loan (40% – £18,000): British Business Bank's Start Up Loans program.</a:t>
            </a:r>
          </a:p>
          <a:p>
            <a:pPr marL="0" lvl="0" indent="0">
              <a:lnSpc>
                <a:spcPct val="150000"/>
              </a:lnSpc>
              <a:buNone/>
            </a:pPr>
            <a:r>
              <a:rPr lang="en-US" sz="1400" b="1" dirty="0">
                <a:latin typeface="Candara" panose="020E0502030303020204" pitchFamily="34" charset="0"/>
              </a:rPr>
              <a:t>Rationale:</a:t>
            </a:r>
          </a:p>
          <a:p>
            <a:pPr marL="285750" indent="-285750">
              <a:lnSpc>
                <a:spcPct val="150000"/>
              </a:lnSpc>
            </a:pPr>
            <a:r>
              <a:rPr lang="en-US" sz="1400" dirty="0">
                <a:latin typeface="Candara" panose="020E0502030303020204" pitchFamily="34" charset="0"/>
              </a:rPr>
              <a:t>Personal equity reflects risk-sharing and commitment, which is appealing to external financing (</a:t>
            </a:r>
            <a:r>
              <a:rPr lang="en-US" sz="1400" dirty="0" err="1">
                <a:latin typeface="Candara" panose="020E0502030303020204" pitchFamily="34" charset="0"/>
              </a:rPr>
              <a:t>Saci</a:t>
            </a:r>
            <a:r>
              <a:rPr lang="en-US" sz="1400" dirty="0">
                <a:latin typeface="Candara" panose="020E0502030303020204" pitchFamily="34" charset="0"/>
              </a:rPr>
              <a:t> and Mansour, 2023).</a:t>
            </a:r>
          </a:p>
          <a:p>
            <a:pPr marL="285750" indent="-285750">
              <a:lnSpc>
                <a:spcPct val="150000"/>
              </a:lnSpc>
            </a:pPr>
            <a:r>
              <a:rPr lang="en-US" sz="1400" dirty="0">
                <a:latin typeface="Candara" panose="020E0502030303020204" pitchFamily="34" charset="0"/>
              </a:rPr>
              <a:t>The Start Up Loans program is provided with good interest rates and repayment terms to support handling cash flow in the early stages.</a:t>
            </a:r>
          </a:p>
        </p:txBody>
      </p:sp>
      <p:pic>
        <p:nvPicPr>
          <p:cNvPr id="384" name="Google Shape;384;p34"/>
          <p:cNvPicPr preferRelativeResize="0"/>
          <p:nvPr/>
        </p:nvPicPr>
        <p:blipFill rotWithShape="1">
          <a:blip r:embed="rId3">
            <a:alphaModFix/>
          </a:blip>
          <a:srcRect/>
          <a:stretch/>
        </p:blipFill>
        <p:spPr>
          <a:xfrm rot="-10799969">
            <a:off x="3454527" y="3453876"/>
            <a:ext cx="1785354" cy="1303311"/>
          </a:xfrm>
          <a:prstGeom prst="rect">
            <a:avLst/>
          </a:prstGeom>
          <a:noFill/>
          <a:ln>
            <a:noFill/>
          </a:ln>
        </p:spPr>
      </p:pic>
      <p:pic>
        <p:nvPicPr>
          <p:cNvPr id="5122" name="Picture 2" descr="Start Up Loans">
            <a:extLst>
              <a:ext uri="{FF2B5EF4-FFF2-40B4-BE49-F238E27FC236}">
                <a16:creationId xmlns:a16="http://schemas.microsoft.com/office/drawing/2014/main" id="{1A73CBCB-F939-44B1-9689-4D8A941575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0327" y="1659787"/>
            <a:ext cx="2928323" cy="23296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3296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34"/>
          <p:cNvSpPr txBox="1">
            <a:spLocks noGrp="1"/>
          </p:cNvSpPr>
          <p:nvPr>
            <p:ph type="title"/>
          </p:nvPr>
        </p:nvSpPr>
        <p:spPr>
          <a:xfrm>
            <a:off x="253312" y="163727"/>
            <a:ext cx="8588346" cy="654808"/>
          </a:xfrm>
          <a:prstGeom prst="rect">
            <a:avLst/>
          </a:prstGeom>
        </p:spPr>
        <p:txBody>
          <a:bodyPr spcFirstLastPara="1" wrap="square" lIns="91425" tIns="91425" rIns="91425" bIns="91425" anchor="t" anchorCtr="0">
            <a:noAutofit/>
          </a:bodyPr>
          <a:lstStyle/>
          <a:p>
            <a:pPr lvl="0"/>
            <a:r>
              <a:rPr lang="en-US" sz="2400" dirty="0">
                <a:latin typeface="Candara" panose="020E0502030303020204" pitchFamily="34" charset="0"/>
              </a:rPr>
              <a:t>Financials – Startup Expenses, Breakeven &amp; Cash Flow</a:t>
            </a:r>
            <a:endParaRPr sz="2400" dirty="0">
              <a:latin typeface="Candara" panose="020E0502030303020204" pitchFamily="34" charset="0"/>
            </a:endParaRPr>
          </a:p>
        </p:txBody>
      </p:sp>
      <p:pic>
        <p:nvPicPr>
          <p:cNvPr id="384" name="Google Shape;384;p34"/>
          <p:cNvPicPr preferRelativeResize="0"/>
          <p:nvPr/>
        </p:nvPicPr>
        <p:blipFill rotWithShape="1">
          <a:blip r:embed="rId3">
            <a:alphaModFix/>
          </a:blip>
          <a:srcRect/>
          <a:stretch/>
        </p:blipFill>
        <p:spPr>
          <a:xfrm rot="-10799969">
            <a:off x="3454527" y="3453876"/>
            <a:ext cx="1785354" cy="1303311"/>
          </a:xfrm>
          <a:prstGeom prst="rect">
            <a:avLst/>
          </a:prstGeom>
          <a:noFill/>
          <a:ln>
            <a:noFill/>
          </a:ln>
        </p:spPr>
      </p:pic>
      <p:graphicFrame>
        <p:nvGraphicFramePr>
          <p:cNvPr id="4" name="Table 3">
            <a:extLst>
              <a:ext uri="{FF2B5EF4-FFF2-40B4-BE49-F238E27FC236}">
                <a16:creationId xmlns:a16="http://schemas.microsoft.com/office/drawing/2014/main" id="{42D1C546-81D0-4672-9C37-4659F8DA8F51}"/>
              </a:ext>
            </a:extLst>
          </p:cNvPr>
          <p:cNvGraphicFramePr>
            <a:graphicFrameLocks noGrp="1"/>
          </p:cNvGraphicFramePr>
          <p:nvPr>
            <p:extLst>
              <p:ext uri="{D42A27DB-BD31-4B8C-83A1-F6EECF244321}">
                <p14:modId xmlns:p14="http://schemas.microsoft.com/office/powerpoint/2010/main" val="2494396284"/>
              </p:ext>
            </p:extLst>
          </p:nvPr>
        </p:nvGraphicFramePr>
        <p:xfrm>
          <a:off x="1014967" y="641157"/>
          <a:ext cx="5481697" cy="2490029"/>
        </p:xfrm>
        <a:graphic>
          <a:graphicData uri="http://schemas.openxmlformats.org/drawingml/2006/table">
            <a:tbl>
              <a:tblPr firstRow="1" firstCol="1" bandRow="1">
                <a:tableStyleId>{CB114B2A-5A89-49F0-A756-33161AEC2FFB}</a:tableStyleId>
              </a:tblPr>
              <a:tblGrid>
                <a:gridCol w="3597999">
                  <a:extLst>
                    <a:ext uri="{9D8B030D-6E8A-4147-A177-3AD203B41FA5}">
                      <a16:colId xmlns:a16="http://schemas.microsoft.com/office/drawing/2014/main" val="3674887792"/>
                    </a:ext>
                  </a:extLst>
                </a:gridCol>
                <a:gridCol w="1883698">
                  <a:extLst>
                    <a:ext uri="{9D8B030D-6E8A-4147-A177-3AD203B41FA5}">
                      <a16:colId xmlns:a16="http://schemas.microsoft.com/office/drawing/2014/main" val="1412071355"/>
                    </a:ext>
                  </a:extLst>
                </a:gridCol>
              </a:tblGrid>
              <a:tr h="201295">
                <a:tc>
                  <a:txBody>
                    <a:bodyPr/>
                    <a:lstStyle/>
                    <a:p>
                      <a:pPr algn="just">
                        <a:lnSpc>
                          <a:spcPct val="150000"/>
                        </a:lnSpc>
                        <a:spcAft>
                          <a:spcPts val="0"/>
                        </a:spcAft>
                      </a:pPr>
                      <a:r>
                        <a:rPr lang="en-US" sz="1400" b="1" dirty="0">
                          <a:effectLst/>
                          <a:latin typeface="Candara" panose="020E0502030303020204" pitchFamily="34" charset="0"/>
                        </a:rPr>
                        <a:t>Expense Category</a:t>
                      </a:r>
                      <a:endParaRPr lang="en-US" sz="1400" b="1" dirty="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US" sz="1400" b="1" dirty="0">
                          <a:effectLst/>
                          <a:latin typeface="Candara" panose="020E0502030303020204" pitchFamily="34" charset="0"/>
                        </a:rPr>
                        <a:t>Amount (£)</a:t>
                      </a:r>
                      <a:endParaRPr lang="en-US" sz="1400" b="1" dirty="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95607795"/>
                  </a:ext>
                </a:extLst>
              </a:tr>
              <a:tr h="201295">
                <a:tc>
                  <a:txBody>
                    <a:bodyPr/>
                    <a:lstStyle/>
                    <a:p>
                      <a:pPr algn="just">
                        <a:lnSpc>
                          <a:spcPct val="150000"/>
                        </a:lnSpc>
                        <a:spcAft>
                          <a:spcPts val="0"/>
                        </a:spcAft>
                      </a:pPr>
                      <a:r>
                        <a:rPr lang="en-US" sz="1400">
                          <a:effectLst/>
                          <a:latin typeface="Candara" panose="020E0502030303020204" pitchFamily="34" charset="0"/>
                        </a:rPr>
                        <a:t>Cleaning Equipment &amp; Supplies</a:t>
                      </a:r>
                      <a:endParaRPr lang="en-US" sz="140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KE" sz="1400">
                          <a:effectLst/>
                          <a:latin typeface="Candara" panose="020E0502030303020204" pitchFamily="34" charset="0"/>
                        </a:rPr>
                        <a:t>12,000</a:t>
                      </a:r>
                      <a:endParaRPr lang="en-KE" sz="140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713764400"/>
                  </a:ext>
                </a:extLst>
              </a:tr>
              <a:tr h="201295">
                <a:tc>
                  <a:txBody>
                    <a:bodyPr/>
                    <a:lstStyle/>
                    <a:p>
                      <a:pPr algn="just">
                        <a:lnSpc>
                          <a:spcPct val="150000"/>
                        </a:lnSpc>
                        <a:spcAft>
                          <a:spcPts val="0"/>
                        </a:spcAft>
                      </a:pPr>
                      <a:r>
                        <a:rPr lang="en-US" sz="1400">
                          <a:effectLst/>
                          <a:latin typeface="Candara" panose="020E0502030303020204" pitchFamily="34" charset="0"/>
                        </a:rPr>
                        <a:t>Vehicle Purchase (Electric Van)</a:t>
                      </a:r>
                      <a:endParaRPr lang="en-US" sz="140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KE" sz="1400">
                          <a:effectLst/>
                          <a:latin typeface="Candara" panose="020E0502030303020204" pitchFamily="34" charset="0"/>
                        </a:rPr>
                        <a:t>20,000</a:t>
                      </a:r>
                      <a:endParaRPr lang="en-KE" sz="140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432908208"/>
                  </a:ext>
                </a:extLst>
              </a:tr>
              <a:tr h="201295">
                <a:tc>
                  <a:txBody>
                    <a:bodyPr/>
                    <a:lstStyle/>
                    <a:p>
                      <a:pPr algn="just">
                        <a:lnSpc>
                          <a:spcPct val="150000"/>
                        </a:lnSpc>
                        <a:spcAft>
                          <a:spcPts val="0"/>
                        </a:spcAft>
                      </a:pPr>
                      <a:r>
                        <a:rPr lang="en-US" sz="1400">
                          <a:effectLst/>
                          <a:latin typeface="Candara" panose="020E0502030303020204" pitchFamily="34" charset="0"/>
                        </a:rPr>
                        <a:t>Insurance &amp; Licensing</a:t>
                      </a:r>
                      <a:endParaRPr lang="en-US" sz="140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KE" sz="1400" dirty="0">
                          <a:effectLst/>
                          <a:latin typeface="Candara" panose="020E0502030303020204" pitchFamily="34" charset="0"/>
                        </a:rPr>
                        <a:t>3,000</a:t>
                      </a:r>
                      <a:endParaRPr lang="en-KE" sz="1400" dirty="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364197897"/>
                  </a:ext>
                </a:extLst>
              </a:tr>
              <a:tr h="201295">
                <a:tc>
                  <a:txBody>
                    <a:bodyPr/>
                    <a:lstStyle/>
                    <a:p>
                      <a:pPr algn="just">
                        <a:lnSpc>
                          <a:spcPct val="150000"/>
                        </a:lnSpc>
                        <a:spcAft>
                          <a:spcPts val="0"/>
                        </a:spcAft>
                      </a:pPr>
                      <a:r>
                        <a:rPr lang="en-US" sz="1400">
                          <a:effectLst/>
                          <a:latin typeface="Candara" panose="020E0502030303020204" pitchFamily="34" charset="0"/>
                        </a:rPr>
                        <a:t>Marketing Launch Campaign</a:t>
                      </a:r>
                      <a:endParaRPr lang="en-US" sz="140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KE" sz="1400">
                          <a:effectLst/>
                          <a:latin typeface="Candara" panose="020E0502030303020204" pitchFamily="34" charset="0"/>
                        </a:rPr>
                        <a:t>5,000</a:t>
                      </a:r>
                      <a:endParaRPr lang="en-KE" sz="140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796446723"/>
                  </a:ext>
                </a:extLst>
              </a:tr>
              <a:tr h="208280">
                <a:tc>
                  <a:txBody>
                    <a:bodyPr/>
                    <a:lstStyle/>
                    <a:p>
                      <a:pPr algn="just">
                        <a:lnSpc>
                          <a:spcPct val="150000"/>
                        </a:lnSpc>
                        <a:spcAft>
                          <a:spcPts val="0"/>
                        </a:spcAft>
                      </a:pPr>
                      <a:r>
                        <a:rPr lang="en-US" sz="1400">
                          <a:effectLst/>
                          <a:latin typeface="Candara" panose="020E0502030303020204" pitchFamily="34" charset="0"/>
                        </a:rPr>
                        <a:t>Software &amp; IT Systems</a:t>
                      </a:r>
                      <a:endParaRPr lang="en-US" sz="140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KE" sz="1400">
                          <a:effectLst/>
                          <a:latin typeface="Candara" panose="020E0502030303020204" pitchFamily="34" charset="0"/>
                        </a:rPr>
                        <a:t>2,000</a:t>
                      </a:r>
                      <a:endParaRPr lang="en-KE" sz="140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367111863"/>
                  </a:ext>
                </a:extLst>
              </a:tr>
              <a:tr h="481330">
                <a:tc>
                  <a:txBody>
                    <a:bodyPr/>
                    <a:lstStyle/>
                    <a:p>
                      <a:pPr algn="just">
                        <a:lnSpc>
                          <a:spcPct val="150000"/>
                        </a:lnSpc>
                        <a:spcAft>
                          <a:spcPts val="0"/>
                        </a:spcAft>
                      </a:pPr>
                      <a:r>
                        <a:rPr lang="en-US" sz="1400" dirty="0">
                          <a:effectLst/>
                          <a:latin typeface="Candara" panose="020E0502030303020204" pitchFamily="34" charset="0"/>
                        </a:rPr>
                        <a:t>Working Capital Reserve</a:t>
                      </a:r>
                      <a:endParaRPr lang="en-US" sz="1400" dirty="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KE" sz="1400" dirty="0">
                          <a:effectLst/>
                          <a:latin typeface="Candara" panose="020E0502030303020204" pitchFamily="34" charset="0"/>
                        </a:rPr>
                        <a:t>3,000</a:t>
                      </a:r>
                      <a:endParaRPr lang="en-KE" sz="1400" dirty="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548357822"/>
                  </a:ext>
                </a:extLst>
              </a:tr>
              <a:tr h="263525">
                <a:tc>
                  <a:txBody>
                    <a:bodyPr/>
                    <a:lstStyle/>
                    <a:p>
                      <a:pPr algn="just">
                        <a:lnSpc>
                          <a:spcPct val="150000"/>
                        </a:lnSpc>
                        <a:spcAft>
                          <a:spcPts val="0"/>
                        </a:spcAft>
                      </a:pPr>
                      <a:r>
                        <a:rPr lang="en-US" sz="1400" b="1" dirty="0">
                          <a:effectLst/>
                          <a:latin typeface="Candara" panose="020E0502030303020204" pitchFamily="34" charset="0"/>
                        </a:rPr>
                        <a:t>Total</a:t>
                      </a:r>
                      <a:endParaRPr lang="en-US" sz="1400" b="1" dirty="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just">
                        <a:lnSpc>
                          <a:spcPct val="150000"/>
                        </a:lnSpc>
                        <a:spcAft>
                          <a:spcPts val="0"/>
                        </a:spcAft>
                      </a:pPr>
                      <a:r>
                        <a:rPr lang="en-KE" sz="1400" b="1" dirty="0">
                          <a:effectLst/>
                          <a:latin typeface="Candara" panose="020E0502030303020204" pitchFamily="34" charset="0"/>
                        </a:rPr>
                        <a:t>£45,000</a:t>
                      </a:r>
                      <a:endParaRPr lang="en-KE" sz="1400" b="1" dirty="0">
                        <a:effectLst/>
                        <a:latin typeface="Candara" panose="020E050203030302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039347850"/>
                  </a:ext>
                </a:extLst>
              </a:tr>
            </a:tbl>
          </a:graphicData>
        </a:graphic>
      </p:graphicFrame>
      <p:sp>
        <p:nvSpPr>
          <p:cNvPr id="7" name="Text Placeholder 6">
            <a:extLst>
              <a:ext uri="{FF2B5EF4-FFF2-40B4-BE49-F238E27FC236}">
                <a16:creationId xmlns:a16="http://schemas.microsoft.com/office/drawing/2014/main" id="{FAE07BA0-4F69-436D-AECE-5BC58D13DF26}"/>
              </a:ext>
            </a:extLst>
          </p:cNvPr>
          <p:cNvSpPr>
            <a:spLocks noGrp="1"/>
          </p:cNvSpPr>
          <p:nvPr>
            <p:ph type="body" idx="1"/>
          </p:nvPr>
        </p:nvSpPr>
        <p:spPr>
          <a:xfrm>
            <a:off x="874857" y="3212302"/>
            <a:ext cx="6020014" cy="1454400"/>
          </a:xfrm>
        </p:spPr>
        <p:txBody>
          <a:bodyPr/>
          <a:lstStyle/>
          <a:p>
            <a:r>
              <a:rPr lang="en-US" sz="1400" dirty="0">
                <a:latin typeface="Candara" panose="020E0502030303020204" pitchFamily="34" charset="0"/>
              </a:rPr>
              <a:t>Fixed Monthly Costs: £8,500</a:t>
            </a:r>
          </a:p>
          <a:p>
            <a:r>
              <a:rPr lang="en-US" sz="1400" dirty="0">
                <a:latin typeface="Candara" panose="020E0502030303020204" pitchFamily="34" charset="0"/>
              </a:rPr>
              <a:t>Variable Cost per Booking: £30</a:t>
            </a:r>
          </a:p>
          <a:p>
            <a:r>
              <a:rPr lang="en-US" sz="1400" dirty="0">
                <a:latin typeface="Candara" panose="020E0502030303020204" pitchFamily="34" charset="0"/>
              </a:rPr>
              <a:t>Average Revenue per Booking: £120</a:t>
            </a:r>
          </a:p>
          <a:p>
            <a:r>
              <a:rPr lang="en-US" sz="1400" dirty="0">
                <a:latin typeface="Candara" panose="020E0502030303020204" pitchFamily="34" charset="0"/>
              </a:rPr>
              <a:t>Contribution Margin: £90</a:t>
            </a:r>
          </a:p>
          <a:p>
            <a:r>
              <a:rPr lang="en-US" sz="1400" b="1" dirty="0">
                <a:latin typeface="Candara" panose="020E0502030303020204" pitchFamily="34" charset="0"/>
              </a:rPr>
              <a:t>Breakeven Point:</a:t>
            </a:r>
            <a:r>
              <a:rPr lang="en-US" sz="1400" dirty="0">
                <a:latin typeface="Candara" panose="020E0502030303020204" pitchFamily="34" charset="0"/>
              </a:rPr>
              <a:t> 94–95 bookings per month (4 bookings per day)</a:t>
            </a:r>
          </a:p>
          <a:p>
            <a:r>
              <a:rPr lang="en-US" sz="1400" dirty="0">
                <a:latin typeface="Candara" panose="020E0502030303020204" pitchFamily="34" charset="0"/>
              </a:rPr>
              <a:t>Cash Flow: Positive net cash flow projected by Month 3</a:t>
            </a:r>
          </a:p>
          <a:p>
            <a:endParaRPr lang="en-KE" sz="1400" dirty="0">
              <a:latin typeface="Candara" panose="020E0502030303020204" pitchFamily="34" charset="0"/>
            </a:endParaRPr>
          </a:p>
        </p:txBody>
      </p:sp>
    </p:spTree>
    <p:extLst>
      <p:ext uri="{BB962C8B-B14F-4D97-AF65-F5344CB8AC3E}">
        <p14:creationId xmlns:p14="http://schemas.microsoft.com/office/powerpoint/2010/main" val="2913617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34"/>
          <p:cNvSpPr txBox="1">
            <a:spLocks noGrp="1"/>
          </p:cNvSpPr>
          <p:nvPr>
            <p:ph type="title"/>
          </p:nvPr>
        </p:nvSpPr>
        <p:spPr>
          <a:xfrm>
            <a:off x="253312" y="163727"/>
            <a:ext cx="8588346" cy="654808"/>
          </a:xfrm>
          <a:prstGeom prst="rect">
            <a:avLst/>
          </a:prstGeom>
        </p:spPr>
        <p:txBody>
          <a:bodyPr spcFirstLastPara="1" wrap="square" lIns="91425" tIns="91425" rIns="91425" bIns="91425" anchor="t" anchorCtr="0">
            <a:noAutofit/>
          </a:bodyPr>
          <a:lstStyle/>
          <a:p>
            <a:pPr lvl="0" algn="ctr"/>
            <a:r>
              <a:rPr lang="en-US" sz="2400" dirty="0">
                <a:latin typeface="Candara" panose="020E0502030303020204" pitchFamily="34" charset="0"/>
              </a:rPr>
              <a:t>References</a:t>
            </a:r>
            <a:endParaRPr sz="2400" dirty="0">
              <a:latin typeface="Candara" panose="020E0502030303020204" pitchFamily="34" charset="0"/>
            </a:endParaRPr>
          </a:p>
        </p:txBody>
      </p:sp>
      <p:pic>
        <p:nvPicPr>
          <p:cNvPr id="384" name="Google Shape;384;p34"/>
          <p:cNvPicPr preferRelativeResize="0"/>
          <p:nvPr/>
        </p:nvPicPr>
        <p:blipFill rotWithShape="1">
          <a:blip r:embed="rId3">
            <a:alphaModFix/>
          </a:blip>
          <a:srcRect/>
          <a:stretch/>
        </p:blipFill>
        <p:spPr>
          <a:xfrm rot="-10799969">
            <a:off x="3454527" y="3453876"/>
            <a:ext cx="1785354" cy="1303311"/>
          </a:xfrm>
          <a:prstGeom prst="rect">
            <a:avLst/>
          </a:prstGeom>
          <a:noFill/>
          <a:ln>
            <a:noFill/>
          </a:ln>
        </p:spPr>
      </p:pic>
      <p:sp>
        <p:nvSpPr>
          <p:cNvPr id="3" name="Text Placeholder 2">
            <a:extLst>
              <a:ext uri="{FF2B5EF4-FFF2-40B4-BE49-F238E27FC236}">
                <a16:creationId xmlns:a16="http://schemas.microsoft.com/office/drawing/2014/main" id="{3192FACE-71F3-46D2-B130-EED4E22F3892}"/>
              </a:ext>
            </a:extLst>
          </p:cNvPr>
          <p:cNvSpPr>
            <a:spLocks noGrp="1"/>
          </p:cNvSpPr>
          <p:nvPr>
            <p:ph type="body" idx="1"/>
          </p:nvPr>
        </p:nvSpPr>
        <p:spPr>
          <a:xfrm>
            <a:off x="132735" y="641554"/>
            <a:ext cx="8849033" cy="4501945"/>
          </a:xfrm>
        </p:spPr>
        <p:txBody>
          <a:bodyPr/>
          <a:lstStyle/>
          <a:p>
            <a:r>
              <a:rPr lang="en-US" sz="1100" dirty="0">
                <a:latin typeface="Candara" panose="020E0502030303020204" pitchFamily="34" charset="0"/>
              </a:rPr>
              <a:t>Achi (2025). </a:t>
            </a:r>
            <a:r>
              <a:rPr lang="en-US" sz="1100" i="1" dirty="0">
                <a:latin typeface="Candara" panose="020E0502030303020204" pitchFamily="34" charset="0"/>
              </a:rPr>
              <a:t>Top 12 Cleaning Services Companies in London • 0720500058 › Website Design &amp; Digital Marketing Services in Nairobi, Kenya</a:t>
            </a:r>
            <a:r>
              <a:rPr lang="en-US" sz="1100" dirty="0">
                <a:latin typeface="Candara" panose="020E0502030303020204" pitchFamily="34" charset="0"/>
              </a:rPr>
              <a:t>. [online] Achi Systems. Available at: </a:t>
            </a:r>
            <a:r>
              <a:rPr lang="en-US" sz="1100" u="sng" dirty="0">
                <a:latin typeface="Candara" panose="020E0502030303020204" pitchFamily="34" charset="0"/>
                <a:hlinkClick r:id="rId4"/>
              </a:rPr>
              <a:t>https://achisystems.co.ke/directory/top-12-cleaning-services-companies-in-london/</a:t>
            </a:r>
            <a:r>
              <a:rPr lang="en-US" sz="1100" dirty="0">
                <a:latin typeface="Candara" panose="020E0502030303020204" pitchFamily="34" charset="0"/>
              </a:rPr>
              <a:t> [Accessed 26 Mar. 2026].</a:t>
            </a:r>
          </a:p>
          <a:p>
            <a:r>
              <a:rPr lang="en-US" sz="1100" dirty="0">
                <a:latin typeface="Candara" panose="020E0502030303020204" pitchFamily="34" charset="0"/>
              </a:rPr>
              <a:t>Brooks, C. (2025). </a:t>
            </a:r>
            <a:r>
              <a:rPr lang="en-US" sz="1100" i="1" dirty="0">
                <a:latin typeface="Candara" panose="020E0502030303020204" pitchFamily="34" charset="0"/>
              </a:rPr>
              <a:t>Benefits of Strategic Partnerships</a:t>
            </a:r>
            <a:r>
              <a:rPr lang="en-US" sz="1100" dirty="0">
                <a:latin typeface="Candara" panose="020E0502030303020204" pitchFamily="34" charset="0"/>
              </a:rPr>
              <a:t>. [online] Business.com. Available at: </a:t>
            </a:r>
            <a:r>
              <a:rPr lang="en-US" sz="1100" u="sng" dirty="0">
                <a:latin typeface="Candara" panose="020E0502030303020204" pitchFamily="34" charset="0"/>
                <a:hlinkClick r:id="rId5"/>
              </a:rPr>
              <a:t>https://www.business.com/articles/connor-blakley-strategic-partnerships/</a:t>
            </a:r>
            <a:r>
              <a:rPr lang="en-US" sz="1100" dirty="0">
                <a:latin typeface="Candara" panose="020E0502030303020204" pitchFamily="34" charset="0"/>
              </a:rPr>
              <a:t> [Accessed 26 Mar. 2026].</a:t>
            </a:r>
          </a:p>
          <a:p>
            <a:r>
              <a:rPr lang="en-US" sz="1100" dirty="0">
                <a:latin typeface="Candara" panose="020E0502030303020204" pitchFamily="34" charset="0"/>
              </a:rPr>
              <a:t>Das, D., Sarkar, A. and </a:t>
            </a:r>
            <a:r>
              <a:rPr lang="en-US" sz="1100" dirty="0" err="1">
                <a:latin typeface="Candara" panose="020E0502030303020204" pitchFamily="34" charset="0"/>
              </a:rPr>
              <a:t>Debroy</a:t>
            </a:r>
            <a:r>
              <a:rPr lang="en-US" sz="1100" dirty="0">
                <a:latin typeface="Candara" panose="020E0502030303020204" pitchFamily="34" charset="0"/>
              </a:rPr>
              <a:t>, A. (2022). Impact of COVID‐19 on Changing Consumer </a:t>
            </a:r>
            <a:r>
              <a:rPr lang="en-US" sz="1100" dirty="0" err="1">
                <a:latin typeface="Candara" panose="020E0502030303020204" pitchFamily="34" charset="0"/>
              </a:rPr>
              <a:t>Behaviour</a:t>
            </a:r>
            <a:r>
              <a:rPr lang="en-US" sz="1100" dirty="0">
                <a:latin typeface="Candara" panose="020E0502030303020204" pitchFamily="34" charset="0"/>
              </a:rPr>
              <a:t>: Lessons from an Emerging Economy. </a:t>
            </a:r>
            <a:r>
              <a:rPr lang="en-US" sz="1100" i="1" dirty="0">
                <a:latin typeface="Candara" panose="020E0502030303020204" pitchFamily="34" charset="0"/>
              </a:rPr>
              <a:t>International Journal of Consumer Studies</a:t>
            </a:r>
            <a:r>
              <a:rPr lang="en-US" sz="1100" dirty="0">
                <a:latin typeface="Candara" panose="020E0502030303020204" pitchFamily="34" charset="0"/>
              </a:rPr>
              <a:t>, [online] 46(3), pp.692–715. </a:t>
            </a:r>
            <a:r>
              <a:rPr lang="en-US" sz="1100" dirty="0" err="1">
                <a:latin typeface="Candara" panose="020E0502030303020204" pitchFamily="34" charset="0"/>
              </a:rPr>
              <a:t>doi:</a:t>
            </a:r>
            <a:r>
              <a:rPr lang="en-US" sz="1100" u="sng" dirty="0" err="1">
                <a:latin typeface="Candara" panose="020E0502030303020204" pitchFamily="34" charset="0"/>
                <a:hlinkClick r:id="rId6"/>
              </a:rPr>
              <a:t>https</a:t>
            </a:r>
            <a:r>
              <a:rPr lang="en-US" sz="1100" u="sng" dirty="0">
                <a:latin typeface="Candara" panose="020E0502030303020204" pitchFamily="34" charset="0"/>
                <a:hlinkClick r:id="rId6"/>
              </a:rPr>
              <a:t>://doi.org/10.1111/ijcs.12786.</a:t>
            </a:r>
            <a:endParaRPr lang="en-US" sz="1100" dirty="0">
              <a:latin typeface="Candara" panose="020E0502030303020204" pitchFamily="34" charset="0"/>
            </a:endParaRPr>
          </a:p>
          <a:p>
            <a:r>
              <a:rPr lang="en-US" sz="1100" dirty="0" err="1">
                <a:latin typeface="Candara" panose="020E0502030303020204" pitchFamily="34" charset="0"/>
              </a:rPr>
              <a:t>EcoOnline</a:t>
            </a:r>
            <a:r>
              <a:rPr lang="en-US" sz="1100" dirty="0">
                <a:latin typeface="Candara" panose="020E0502030303020204" pitchFamily="34" charset="0"/>
              </a:rPr>
              <a:t> (2023). </a:t>
            </a:r>
            <a:r>
              <a:rPr lang="en-US" sz="1100" i="1" dirty="0">
                <a:latin typeface="Candara" panose="020E0502030303020204" pitchFamily="34" charset="0"/>
              </a:rPr>
              <a:t>What is the meaning of COSHH? | </a:t>
            </a:r>
            <a:r>
              <a:rPr lang="en-US" sz="1100" i="1" dirty="0" err="1">
                <a:latin typeface="Candara" panose="020E0502030303020204" pitchFamily="34" charset="0"/>
              </a:rPr>
              <a:t>EcoOnline</a:t>
            </a:r>
            <a:r>
              <a:rPr lang="en-US" sz="1100" dirty="0">
                <a:latin typeface="Candara" panose="020E0502030303020204" pitchFamily="34" charset="0"/>
              </a:rPr>
              <a:t>. [online] </a:t>
            </a:r>
            <a:r>
              <a:rPr lang="en-US" sz="1100" dirty="0" err="1">
                <a:latin typeface="Candara" panose="020E0502030303020204" pitchFamily="34" charset="0"/>
              </a:rPr>
              <a:t>EcoOnline</a:t>
            </a:r>
            <a:r>
              <a:rPr lang="en-US" sz="1100" dirty="0">
                <a:latin typeface="Candara" panose="020E0502030303020204" pitchFamily="34" charset="0"/>
              </a:rPr>
              <a:t>. Available at: </a:t>
            </a:r>
            <a:r>
              <a:rPr lang="en-US" sz="1100" u="sng" dirty="0">
                <a:latin typeface="Candara" panose="020E0502030303020204" pitchFamily="34" charset="0"/>
                <a:hlinkClick r:id="rId7"/>
              </a:rPr>
              <a:t>https://www.ecoonline.com/topics/coshh/</a:t>
            </a:r>
            <a:r>
              <a:rPr lang="en-US" sz="1100" dirty="0">
                <a:latin typeface="Candara" panose="020E0502030303020204" pitchFamily="34" charset="0"/>
              </a:rPr>
              <a:t> [Accessed 26 Mar. 2026].</a:t>
            </a:r>
          </a:p>
          <a:p>
            <a:r>
              <a:rPr lang="en-US" sz="1100" dirty="0">
                <a:latin typeface="Candara" panose="020E0502030303020204" pitchFamily="34" charset="0"/>
              </a:rPr>
              <a:t>European Cleaning (2026). </a:t>
            </a:r>
            <a:r>
              <a:rPr lang="en-US" sz="1100" i="1" dirty="0">
                <a:latin typeface="Candara" panose="020E0502030303020204" pitchFamily="34" charset="0"/>
              </a:rPr>
              <a:t>New UK Research Shows Steady Growth In Cleaning, Hygiene And Waste Industry - ECJ</a:t>
            </a:r>
            <a:r>
              <a:rPr lang="en-US" sz="1100" dirty="0">
                <a:latin typeface="Candara" panose="020E0502030303020204" pitchFamily="34" charset="0"/>
              </a:rPr>
              <a:t>. [online] Europeancleaningjournal.com. Available at: </a:t>
            </a:r>
            <a:r>
              <a:rPr lang="en-US" sz="1100" u="sng" dirty="0">
                <a:latin typeface="Candara" panose="020E0502030303020204" pitchFamily="34" charset="0"/>
                <a:hlinkClick r:id="rId8"/>
              </a:rPr>
              <a:t>https://www.europeancleaningjournal.com/magazine/articles/latest-news/new-uk-research-shows-steady-growth-in-cleaning-hygiene-and-waste-industry</a:t>
            </a:r>
            <a:r>
              <a:rPr lang="en-US" sz="1100" u="sng" dirty="0">
                <a:latin typeface="Candara" panose="020E0502030303020204" pitchFamily="34" charset="0"/>
              </a:rPr>
              <a:t> </a:t>
            </a:r>
            <a:r>
              <a:rPr lang="en-US" sz="1100" dirty="0">
                <a:latin typeface="Candara" panose="020E0502030303020204" pitchFamily="34" charset="0"/>
              </a:rPr>
              <a:t>[Accessed 26 Mar. 2026].</a:t>
            </a:r>
          </a:p>
          <a:p>
            <a:r>
              <a:rPr lang="en-US" sz="1100" dirty="0">
                <a:latin typeface="Candara" panose="020E0502030303020204" pitchFamily="34" charset="0"/>
              </a:rPr>
              <a:t>Firth, A. (2025). </a:t>
            </a:r>
            <a:r>
              <a:rPr lang="en-US" sz="1100" i="1" dirty="0">
                <a:latin typeface="Candara" panose="020E0502030303020204" pitchFamily="34" charset="0"/>
              </a:rPr>
              <a:t>Choosing the Right Structure: What is a Private Limited Company?</a:t>
            </a:r>
            <a:r>
              <a:rPr lang="en-US" sz="1100" dirty="0">
                <a:latin typeface="Candara" panose="020E0502030303020204" pitchFamily="34" charset="0"/>
              </a:rPr>
              <a:t> [online] </a:t>
            </a:r>
            <a:r>
              <a:rPr lang="en-US" sz="1100" dirty="0" err="1">
                <a:latin typeface="Candara" panose="020E0502030303020204" pitchFamily="34" charset="0"/>
              </a:rPr>
              <a:t>LegalVision</a:t>
            </a:r>
            <a:r>
              <a:rPr lang="en-US" sz="1100" dirty="0">
                <a:latin typeface="Candara" panose="020E0502030303020204" pitchFamily="34" charset="0"/>
              </a:rPr>
              <a:t> UK. Available at: </a:t>
            </a:r>
            <a:r>
              <a:rPr lang="en-US" sz="1100" u="sng" dirty="0">
                <a:latin typeface="Candara" panose="020E0502030303020204" pitchFamily="34" charset="0"/>
                <a:hlinkClick r:id="rId9"/>
              </a:rPr>
              <a:t>https://legalvision.co.uk/corporations/right-structure-private-limited-company/</a:t>
            </a:r>
            <a:r>
              <a:rPr lang="en-US" sz="1100" dirty="0">
                <a:latin typeface="Candara" panose="020E0502030303020204" pitchFamily="34" charset="0"/>
              </a:rPr>
              <a:t> [Accessed 26 Mar. 2026].</a:t>
            </a:r>
          </a:p>
          <a:p>
            <a:r>
              <a:rPr lang="en-US" sz="1100" dirty="0">
                <a:latin typeface="Candara" panose="020E0502030303020204" pitchFamily="34" charset="0"/>
              </a:rPr>
              <a:t>Gov.uk (2022). </a:t>
            </a:r>
            <a:r>
              <a:rPr lang="en-US" sz="1100" i="1" dirty="0">
                <a:latin typeface="Candara" panose="020E0502030303020204" pitchFamily="34" charset="0"/>
              </a:rPr>
              <a:t>Regulating for people, the environment and growth, 2021</a:t>
            </a:r>
            <a:r>
              <a:rPr lang="en-US" sz="1100" dirty="0">
                <a:latin typeface="Candara" panose="020E0502030303020204" pitchFamily="34" charset="0"/>
              </a:rPr>
              <a:t>. [online] GOV.UK. Available at: </a:t>
            </a:r>
            <a:r>
              <a:rPr lang="en-US" sz="1100" u="sng" dirty="0">
                <a:latin typeface="Candara" panose="020E0502030303020204" pitchFamily="34" charset="0"/>
                <a:hlinkClick r:id="rId10"/>
              </a:rPr>
              <a:t>https://www.gov.uk/government/publications/regulating-for-people-the-environment-and-growth-2021/regulating-for-people-the-environment-and-growth-2021</a:t>
            </a:r>
            <a:r>
              <a:rPr lang="en-US" sz="1100" dirty="0">
                <a:latin typeface="Candara" panose="020E0502030303020204" pitchFamily="34" charset="0"/>
              </a:rPr>
              <a:t> [Accessed 26 Mar. 2026].</a:t>
            </a:r>
          </a:p>
          <a:p>
            <a:r>
              <a:rPr lang="en-US" sz="1100" dirty="0">
                <a:latin typeface="Candara" panose="020E0502030303020204" pitchFamily="34" charset="0"/>
              </a:rPr>
              <a:t>IBISWorld, I. (2026). </a:t>
            </a:r>
            <a:r>
              <a:rPr lang="en-US" sz="1100" i="1" dirty="0">
                <a:latin typeface="Candara" panose="020E0502030303020204" pitchFamily="34" charset="0"/>
              </a:rPr>
              <a:t>Search | IBISWorld</a:t>
            </a:r>
            <a:r>
              <a:rPr lang="en-US" sz="1100" dirty="0">
                <a:latin typeface="Candara" panose="020E0502030303020204" pitchFamily="34" charset="0"/>
              </a:rPr>
              <a:t>. [online] Ibisworld.com. Available at: </a:t>
            </a:r>
            <a:r>
              <a:rPr lang="en-US" sz="1100" u="sng" dirty="0">
                <a:latin typeface="Candara" panose="020E0502030303020204" pitchFamily="34" charset="0"/>
                <a:hlinkClick r:id="rId11"/>
              </a:rPr>
              <a:t>https://www.ibisworld.com/search/?st=cleaning%20activities%20industry</a:t>
            </a:r>
            <a:r>
              <a:rPr lang="en-US" sz="1100" dirty="0">
                <a:latin typeface="Candara" panose="020E0502030303020204" pitchFamily="34" charset="0"/>
              </a:rPr>
              <a:t> [Accessed 26 Mar. 2026].</a:t>
            </a:r>
          </a:p>
          <a:p>
            <a:r>
              <a:rPr lang="en-US" sz="1100" dirty="0" err="1">
                <a:latin typeface="Candara" panose="020E0502030303020204" pitchFamily="34" charset="0"/>
              </a:rPr>
              <a:t>Interclean</a:t>
            </a:r>
            <a:r>
              <a:rPr lang="en-US" sz="1100" dirty="0">
                <a:latin typeface="Candara" panose="020E0502030303020204" pitchFamily="34" charset="0"/>
              </a:rPr>
              <a:t> (2025). </a:t>
            </a:r>
            <a:r>
              <a:rPr lang="en-US" sz="1100" i="1" dirty="0">
                <a:latin typeface="Candara" panose="020E0502030303020204" pitchFamily="34" charset="0"/>
              </a:rPr>
              <a:t>Regional Spotlight: UK’s cleaning and hygiene market developments</a:t>
            </a:r>
            <a:r>
              <a:rPr lang="en-US" sz="1100" dirty="0">
                <a:latin typeface="Candara" panose="020E0502030303020204" pitchFamily="34" charset="0"/>
              </a:rPr>
              <a:t>. [online] Intercleanshow.com. Available at: </a:t>
            </a:r>
            <a:r>
              <a:rPr lang="en-US" sz="1100" u="sng" dirty="0">
                <a:latin typeface="Candara" panose="020E0502030303020204" pitchFamily="34" charset="0"/>
                <a:hlinkClick r:id="rId12"/>
              </a:rPr>
              <a:t>https://www.intercleanshow.com/news/innovation/regional-spotlight-united-kingdom</a:t>
            </a:r>
            <a:r>
              <a:rPr lang="en-US" sz="1100" dirty="0">
                <a:latin typeface="Candara" panose="020E0502030303020204" pitchFamily="34" charset="0"/>
              </a:rPr>
              <a:t> [Accessed 26 Mar. 2026].</a:t>
            </a:r>
          </a:p>
          <a:p>
            <a:r>
              <a:rPr lang="en-US" sz="1100" dirty="0" err="1">
                <a:latin typeface="Candara" panose="020E0502030303020204" pitchFamily="34" charset="0"/>
              </a:rPr>
              <a:t>Jerab</a:t>
            </a:r>
            <a:r>
              <a:rPr lang="en-US" sz="1100" dirty="0">
                <a:latin typeface="Candara" panose="020E0502030303020204" pitchFamily="34" charset="0"/>
              </a:rPr>
              <a:t>, D.A. and Mabrouk, T. (2023). </a:t>
            </a:r>
            <a:r>
              <a:rPr lang="en-US" sz="1100" i="1" dirty="0">
                <a:latin typeface="Candara" panose="020E0502030303020204" pitchFamily="34" charset="0"/>
              </a:rPr>
              <a:t>The evolving landscape of </a:t>
            </a:r>
            <a:r>
              <a:rPr lang="en-US" sz="1100" i="1" dirty="0" err="1">
                <a:latin typeface="Candara" panose="020E0502030303020204" pitchFamily="34" charset="0"/>
              </a:rPr>
              <a:t>organisational</a:t>
            </a:r>
            <a:r>
              <a:rPr lang="en-US" sz="1100" i="1" dirty="0">
                <a:latin typeface="Candara" panose="020E0502030303020204" pitchFamily="34" charset="0"/>
              </a:rPr>
              <a:t> structures: A contemporary analysis</a:t>
            </a:r>
            <a:r>
              <a:rPr lang="en-US" sz="1100" dirty="0">
                <a:latin typeface="Candara" panose="020E0502030303020204" pitchFamily="34" charset="0"/>
              </a:rPr>
              <a:t>. [online] Social Science Research Network. </a:t>
            </a:r>
            <a:r>
              <a:rPr lang="en-US" sz="1100" dirty="0" err="1">
                <a:latin typeface="Candara" panose="020E0502030303020204" pitchFamily="34" charset="0"/>
              </a:rPr>
              <a:t>doi:</a:t>
            </a:r>
            <a:r>
              <a:rPr lang="en-US" sz="1100" u="sng" dirty="0" err="1">
                <a:latin typeface="Candara" panose="020E0502030303020204" pitchFamily="34" charset="0"/>
                <a:hlinkClick r:id="rId13"/>
              </a:rPr>
              <a:t>https</a:t>
            </a:r>
            <a:r>
              <a:rPr lang="en-US" sz="1100" u="sng" dirty="0">
                <a:latin typeface="Candara" panose="020E0502030303020204" pitchFamily="34" charset="0"/>
                <a:hlinkClick r:id="rId13"/>
              </a:rPr>
              <a:t>://doi.org/10.2139/ssrn.4584643.</a:t>
            </a:r>
            <a:endParaRPr lang="en-US" sz="1100" dirty="0">
              <a:latin typeface="Candara" panose="020E0502030303020204" pitchFamily="34" charset="0"/>
            </a:endParaRPr>
          </a:p>
          <a:p>
            <a:r>
              <a:rPr lang="en-US" sz="1100" dirty="0">
                <a:latin typeface="Candara" panose="020E0502030303020204" pitchFamily="34" charset="0"/>
              </a:rPr>
              <a:t>Jones , S.A., </a:t>
            </a:r>
            <a:r>
              <a:rPr lang="en-US" sz="1100" dirty="0" err="1">
                <a:latin typeface="Candara" panose="020E0502030303020204" pitchFamily="34" charset="0"/>
              </a:rPr>
              <a:t>Nandhakumar</a:t>
            </a:r>
            <a:r>
              <a:rPr lang="en-US" sz="1100" dirty="0">
                <a:latin typeface="Candara" panose="020E0502030303020204" pitchFamily="34" charset="0"/>
              </a:rPr>
              <a:t> D, Kumar, A.M. and S Pavithra (2025). Advancements in AI-Powered Robotic Cleaning Systems: Autonomous Path Planning, Predictive Maintenance, and Cleanliness Assessment Frameworks. </a:t>
            </a:r>
            <a:r>
              <a:rPr lang="en-US" sz="1100" i="1" dirty="0">
                <a:latin typeface="Candara" panose="020E0502030303020204" pitchFamily="34" charset="0"/>
              </a:rPr>
              <a:t>2025 3rd International Conference on Intelligent Data Communication Technologies and Internet of Things (</a:t>
            </a:r>
            <a:r>
              <a:rPr lang="en-US" sz="1100" i="1" dirty="0" err="1">
                <a:latin typeface="Candara" panose="020E0502030303020204" pitchFamily="34" charset="0"/>
              </a:rPr>
              <a:t>IDCIoT</a:t>
            </a:r>
            <a:r>
              <a:rPr lang="en-US" sz="1100" i="1" dirty="0">
                <a:latin typeface="Candara" panose="020E0502030303020204" pitchFamily="34" charset="0"/>
              </a:rPr>
              <a:t>)</a:t>
            </a:r>
            <a:r>
              <a:rPr lang="en-US" sz="1100" dirty="0">
                <a:latin typeface="Candara" panose="020E0502030303020204" pitchFamily="34" charset="0"/>
              </a:rPr>
              <a:t>, [online] pp.1077–1082. </a:t>
            </a:r>
            <a:r>
              <a:rPr lang="en-US" sz="1100" dirty="0" err="1">
                <a:latin typeface="Candara" panose="020E0502030303020204" pitchFamily="34" charset="0"/>
              </a:rPr>
              <a:t>doi:</a:t>
            </a:r>
            <a:r>
              <a:rPr lang="en-US" sz="1100" u="sng" dirty="0" err="1">
                <a:latin typeface="Candara" panose="020E0502030303020204" pitchFamily="34" charset="0"/>
                <a:hlinkClick r:id="rId14"/>
              </a:rPr>
              <a:t>https</a:t>
            </a:r>
            <a:r>
              <a:rPr lang="en-US" sz="1100" u="sng" dirty="0">
                <a:latin typeface="Candara" panose="020E0502030303020204" pitchFamily="34" charset="0"/>
                <a:hlinkClick r:id="rId14"/>
              </a:rPr>
              <a:t>://doi.org/10.1109/IDCIOT64235.2025.10914741.</a:t>
            </a:r>
            <a:endParaRPr lang="en-US" sz="1100" dirty="0">
              <a:latin typeface="Candara" panose="020E0502030303020204" pitchFamily="34" charset="0"/>
            </a:endParaRPr>
          </a:p>
          <a:p>
            <a:endParaRPr lang="en-KE" sz="1100" dirty="0">
              <a:latin typeface="Candara" panose="020E0502030303020204" pitchFamily="34" charset="0"/>
            </a:endParaRPr>
          </a:p>
        </p:txBody>
      </p:sp>
    </p:spTree>
    <p:extLst>
      <p:ext uri="{BB962C8B-B14F-4D97-AF65-F5344CB8AC3E}">
        <p14:creationId xmlns:p14="http://schemas.microsoft.com/office/powerpoint/2010/main" val="232038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34"/>
          <p:cNvSpPr txBox="1">
            <a:spLocks noGrp="1"/>
          </p:cNvSpPr>
          <p:nvPr>
            <p:ph type="title"/>
          </p:nvPr>
        </p:nvSpPr>
        <p:spPr>
          <a:xfrm>
            <a:off x="253312" y="163727"/>
            <a:ext cx="8588346" cy="654808"/>
          </a:xfrm>
          <a:prstGeom prst="rect">
            <a:avLst/>
          </a:prstGeom>
        </p:spPr>
        <p:txBody>
          <a:bodyPr spcFirstLastPara="1" wrap="square" lIns="91425" tIns="91425" rIns="91425" bIns="91425" anchor="t" anchorCtr="0">
            <a:noAutofit/>
          </a:bodyPr>
          <a:lstStyle/>
          <a:p>
            <a:pPr lvl="0" algn="ctr"/>
            <a:r>
              <a:rPr lang="en-US" sz="2400" dirty="0">
                <a:latin typeface="Candara" panose="020E0502030303020204" pitchFamily="34" charset="0"/>
              </a:rPr>
              <a:t>Cont’d References</a:t>
            </a:r>
            <a:endParaRPr sz="2400" dirty="0">
              <a:latin typeface="Candara" panose="020E0502030303020204" pitchFamily="34" charset="0"/>
            </a:endParaRPr>
          </a:p>
        </p:txBody>
      </p:sp>
      <p:pic>
        <p:nvPicPr>
          <p:cNvPr id="384" name="Google Shape;384;p34"/>
          <p:cNvPicPr preferRelativeResize="0"/>
          <p:nvPr/>
        </p:nvPicPr>
        <p:blipFill rotWithShape="1">
          <a:blip r:embed="rId3">
            <a:alphaModFix/>
          </a:blip>
          <a:srcRect/>
          <a:stretch/>
        </p:blipFill>
        <p:spPr>
          <a:xfrm rot="-10799969">
            <a:off x="3454527" y="3453876"/>
            <a:ext cx="1785354" cy="1303311"/>
          </a:xfrm>
          <a:prstGeom prst="rect">
            <a:avLst/>
          </a:prstGeom>
          <a:noFill/>
          <a:ln>
            <a:noFill/>
          </a:ln>
        </p:spPr>
      </p:pic>
      <p:sp>
        <p:nvSpPr>
          <p:cNvPr id="3" name="Text Placeholder 2">
            <a:extLst>
              <a:ext uri="{FF2B5EF4-FFF2-40B4-BE49-F238E27FC236}">
                <a16:creationId xmlns:a16="http://schemas.microsoft.com/office/drawing/2014/main" id="{3192FACE-71F3-46D2-B130-EED4E22F3892}"/>
              </a:ext>
            </a:extLst>
          </p:cNvPr>
          <p:cNvSpPr>
            <a:spLocks noGrp="1"/>
          </p:cNvSpPr>
          <p:nvPr>
            <p:ph type="body" idx="1"/>
          </p:nvPr>
        </p:nvSpPr>
        <p:spPr>
          <a:xfrm>
            <a:off x="132735" y="641554"/>
            <a:ext cx="8849033" cy="4501945"/>
          </a:xfrm>
        </p:spPr>
        <p:txBody>
          <a:bodyPr/>
          <a:lstStyle/>
          <a:p>
            <a:r>
              <a:rPr lang="en-US" sz="1100" dirty="0">
                <a:latin typeface="Candara" panose="020E0502030303020204" pitchFamily="34" charset="0"/>
              </a:rPr>
              <a:t>Mallory, P. (2023). </a:t>
            </a:r>
            <a:r>
              <a:rPr lang="en-US" sz="1100" i="1" dirty="0">
                <a:latin typeface="Candara" panose="020E0502030303020204" pitchFamily="34" charset="0"/>
              </a:rPr>
              <a:t>How Many Consumers Research Online Before Buying? (2022)</a:t>
            </a:r>
            <a:r>
              <a:rPr lang="en-US" sz="1100" dirty="0">
                <a:latin typeface="Candara" panose="020E0502030303020204" pitchFamily="34" charset="0"/>
              </a:rPr>
              <a:t>. [online] </a:t>
            </a:r>
            <a:r>
              <a:rPr lang="en-US" sz="1100" dirty="0" err="1">
                <a:latin typeface="Candara" panose="020E0502030303020204" pitchFamily="34" charset="0"/>
              </a:rPr>
              <a:t>ConsumerGravity</a:t>
            </a:r>
            <a:r>
              <a:rPr lang="en-US" sz="1100" dirty="0">
                <a:latin typeface="Candara" panose="020E0502030303020204" pitchFamily="34" charset="0"/>
              </a:rPr>
              <a:t>. Available at: </a:t>
            </a:r>
            <a:r>
              <a:rPr lang="en-US" sz="1100" u="sng" dirty="0">
                <a:latin typeface="Candara" panose="020E0502030303020204" pitchFamily="34" charset="0"/>
                <a:hlinkClick r:id="rId4"/>
              </a:rPr>
              <a:t>https://consumergravity.com/online-shopping-statistics/</a:t>
            </a:r>
            <a:r>
              <a:rPr lang="en-US" sz="1100" dirty="0">
                <a:latin typeface="Candara" panose="020E0502030303020204" pitchFamily="34" charset="0"/>
              </a:rPr>
              <a:t> [Accessed 26 Mar. 2026].</a:t>
            </a:r>
          </a:p>
          <a:p>
            <a:r>
              <a:rPr lang="en-US" sz="1100" dirty="0">
                <a:latin typeface="Candara" panose="020E0502030303020204" pitchFamily="34" charset="0"/>
              </a:rPr>
              <a:t>Mobility Foresights (2026). </a:t>
            </a:r>
            <a:r>
              <a:rPr lang="en-US" sz="1100" i="1" dirty="0">
                <a:latin typeface="Candara" panose="020E0502030303020204" pitchFamily="34" charset="0"/>
              </a:rPr>
              <a:t>UK Eco-friendly Cleaning Solutions Market Size and Forecasts 2032</a:t>
            </a:r>
            <a:r>
              <a:rPr lang="en-US" sz="1100" dirty="0">
                <a:latin typeface="Candara" panose="020E0502030303020204" pitchFamily="34" charset="0"/>
              </a:rPr>
              <a:t>. [online] Mobility Foresights. Available at: </a:t>
            </a:r>
            <a:r>
              <a:rPr lang="en-US" sz="1100" u="sng" dirty="0">
                <a:latin typeface="Candara" panose="020E0502030303020204" pitchFamily="34" charset="0"/>
                <a:hlinkClick r:id="rId5"/>
              </a:rPr>
              <a:t>https://mobilityforesights.com/product/uk-eco-friendly-cleaning-solutions-market</a:t>
            </a:r>
            <a:r>
              <a:rPr lang="en-US" sz="1100" dirty="0">
                <a:latin typeface="Candara" panose="020E0502030303020204" pitchFamily="34" charset="0"/>
              </a:rPr>
              <a:t> [Accessed 26 Mar. 2026].</a:t>
            </a:r>
          </a:p>
          <a:p>
            <a:r>
              <a:rPr lang="en-US" sz="1100" dirty="0">
                <a:latin typeface="Candara" panose="020E0502030303020204" pitchFamily="34" charset="0"/>
              </a:rPr>
              <a:t>Molly (2025). </a:t>
            </a:r>
            <a:r>
              <a:rPr lang="en-US" sz="1100" i="1" dirty="0">
                <a:latin typeface="Candara" panose="020E0502030303020204" pitchFamily="34" charset="0"/>
              </a:rPr>
              <a:t>Molly Maid – Reliable Home Cleaning</a:t>
            </a:r>
            <a:r>
              <a:rPr lang="en-US" sz="1100" dirty="0">
                <a:latin typeface="Candara" panose="020E0502030303020204" pitchFamily="34" charset="0"/>
              </a:rPr>
              <a:t>. [online] Mollymaidfranchise.co.uk. Available at: </a:t>
            </a:r>
            <a:r>
              <a:rPr lang="en-US" sz="1100" u="sng" dirty="0">
                <a:latin typeface="Candara" panose="020E0502030303020204" pitchFamily="34" charset="0"/>
                <a:hlinkClick r:id="rId6"/>
              </a:rPr>
              <a:t>https://www.mollymaidfranchise.co.uk/</a:t>
            </a:r>
            <a:r>
              <a:rPr lang="en-US" sz="1100" dirty="0">
                <a:latin typeface="Candara" panose="020E0502030303020204" pitchFamily="34" charset="0"/>
              </a:rPr>
              <a:t> [Accessed 26 Mar. 2026].</a:t>
            </a:r>
          </a:p>
          <a:p>
            <a:r>
              <a:rPr lang="en-US" sz="1100" dirty="0">
                <a:latin typeface="Candara" panose="020E0502030303020204" pitchFamily="34" charset="0"/>
              </a:rPr>
              <a:t>Morgan, A. (2025). </a:t>
            </a:r>
            <a:r>
              <a:rPr lang="en-US" sz="1100" i="1" dirty="0">
                <a:latin typeface="Candara" panose="020E0502030303020204" pitchFamily="34" charset="0"/>
              </a:rPr>
              <a:t>United Kingdom Eco-Friendly Cleaning Products Market Share &amp; Growth Report By [2033]</a:t>
            </a:r>
            <a:r>
              <a:rPr lang="en-US" sz="1100" dirty="0">
                <a:latin typeface="Candara" panose="020E0502030303020204" pitchFamily="34" charset="0"/>
              </a:rPr>
              <a:t>. [online] Deepmarketinsights.com. Available at: </a:t>
            </a:r>
            <a:r>
              <a:rPr lang="en-US" sz="1100" u="sng" dirty="0">
                <a:latin typeface="Candara" panose="020E0502030303020204" pitchFamily="34" charset="0"/>
                <a:hlinkClick r:id="rId7"/>
              </a:rPr>
              <a:t>https://deepmarketinsights.com/vista/insights/eco-friendly-cleaning-products-market/united-kingdom</a:t>
            </a:r>
            <a:r>
              <a:rPr lang="en-US" sz="1100" dirty="0">
                <a:latin typeface="Candara" panose="020E0502030303020204" pitchFamily="34" charset="0"/>
              </a:rPr>
              <a:t> [Accessed 26 Mar. 2026].</a:t>
            </a:r>
          </a:p>
          <a:p>
            <a:r>
              <a:rPr lang="en-US" sz="1100" dirty="0" err="1">
                <a:latin typeface="Candara" panose="020E0502030303020204" pitchFamily="34" charset="0"/>
              </a:rPr>
              <a:t>Pancheva</a:t>
            </a:r>
            <a:r>
              <a:rPr lang="en-US" sz="1100" dirty="0">
                <a:latin typeface="Candara" panose="020E0502030303020204" pitchFamily="34" charset="0"/>
              </a:rPr>
              <a:t>, Y. and </a:t>
            </a:r>
            <a:r>
              <a:rPr lang="en-US" sz="1100" dirty="0" err="1">
                <a:latin typeface="Candara" panose="020E0502030303020204" pitchFamily="34" charset="0"/>
              </a:rPr>
              <a:t>Marinova</a:t>
            </a:r>
            <a:r>
              <a:rPr lang="en-US" sz="1100" dirty="0">
                <a:latin typeface="Candara" panose="020E0502030303020204" pitchFamily="34" charset="0"/>
              </a:rPr>
              <a:t>, M. (2025). Application of Organic and Paid Search in Audience Targeting. </a:t>
            </a:r>
            <a:r>
              <a:rPr lang="en-US" sz="1100" i="1" dirty="0">
                <a:latin typeface="Candara" panose="020E0502030303020204" pitchFamily="34" charset="0"/>
              </a:rPr>
              <a:t>Proceedings of the ... International Conference on Business Excellence</a:t>
            </a:r>
            <a:r>
              <a:rPr lang="en-US" sz="1100" dirty="0">
                <a:latin typeface="Candara" panose="020E0502030303020204" pitchFamily="34" charset="0"/>
              </a:rPr>
              <a:t>, 19(1), pp.1051–1061. </a:t>
            </a:r>
            <a:r>
              <a:rPr lang="en-US" sz="1100" dirty="0" err="1">
                <a:latin typeface="Candara" panose="020E0502030303020204" pitchFamily="34" charset="0"/>
              </a:rPr>
              <a:t>doi:</a:t>
            </a:r>
            <a:r>
              <a:rPr lang="en-US" sz="1100" u="sng" dirty="0" err="1">
                <a:latin typeface="Candara" panose="020E0502030303020204" pitchFamily="34" charset="0"/>
                <a:hlinkClick r:id="rId8"/>
              </a:rPr>
              <a:t>https</a:t>
            </a:r>
            <a:r>
              <a:rPr lang="en-US" sz="1100" u="sng" dirty="0">
                <a:latin typeface="Candara" panose="020E0502030303020204" pitchFamily="34" charset="0"/>
                <a:hlinkClick r:id="rId8"/>
              </a:rPr>
              <a:t>://doi.org/10.2478/picbe-2025-0083.</a:t>
            </a:r>
            <a:endParaRPr lang="en-US" sz="1100" dirty="0">
              <a:latin typeface="Candara" panose="020E0502030303020204" pitchFamily="34" charset="0"/>
            </a:endParaRPr>
          </a:p>
          <a:p>
            <a:r>
              <a:rPr lang="en-US" sz="1100" dirty="0" err="1">
                <a:latin typeface="Candara" panose="020E0502030303020204" pitchFamily="34" charset="0"/>
              </a:rPr>
              <a:t>Saci</a:t>
            </a:r>
            <a:r>
              <a:rPr lang="en-US" sz="1100" dirty="0">
                <a:latin typeface="Candara" panose="020E0502030303020204" pitchFamily="34" charset="0"/>
              </a:rPr>
              <a:t>, K. and Mansour, W. (2023). Risk Sharing, SMEs’ Financial Strategy, and Lending Guarantee Technology. </a:t>
            </a:r>
            <a:r>
              <a:rPr lang="en-US" sz="1100" i="1" dirty="0">
                <a:latin typeface="Candara" panose="020E0502030303020204" pitchFamily="34" charset="0"/>
              </a:rPr>
              <a:t>Risks</a:t>
            </a:r>
            <a:r>
              <a:rPr lang="en-US" sz="1100" dirty="0">
                <a:latin typeface="Candara" panose="020E0502030303020204" pitchFamily="34" charset="0"/>
              </a:rPr>
              <a:t>, 11(2), p.33. </a:t>
            </a:r>
            <a:r>
              <a:rPr lang="en-US" sz="1100" dirty="0" err="1">
                <a:latin typeface="Candara" panose="020E0502030303020204" pitchFamily="34" charset="0"/>
              </a:rPr>
              <a:t>doi:</a:t>
            </a:r>
            <a:r>
              <a:rPr lang="en-US" sz="1100" u="sng" dirty="0" err="1">
                <a:latin typeface="Candara" panose="020E0502030303020204" pitchFamily="34" charset="0"/>
                <a:hlinkClick r:id="rId9"/>
              </a:rPr>
              <a:t>https</a:t>
            </a:r>
            <a:r>
              <a:rPr lang="en-US" sz="1100" u="sng" dirty="0">
                <a:latin typeface="Candara" panose="020E0502030303020204" pitchFamily="34" charset="0"/>
                <a:hlinkClick r:id="rId9"/>
              </a:rPr>
              <a:t>://doi.org/10.3390/risks11020033.</a:t>
            </a:r>
            <a:endParaRPr lang="en-US" sz="1100" dirty="0">
              <a:latin typeface="Candara" panose="020E0502030303020204" pitchFamily="34" charset="0"/>
            </a:endParaRPr>
          </a:p>
          <a:p>
            <a:r>
              <a:rPr lang="en-US" sz="1100" dirty="0" err="1">
                <a:latin typeface="Candara" panose="020E0502030303020204" pitchFamily="34" charset="0"/>
              </a:rPr>
              <a:t>Soleha</a:t>
            </a:r>
            <a:r>
              <a:rPr lang="en-US" sz="1100" dirty="0">
                <a:latin typeface="Candara" panose="020E0502030303020204" pitchFamily="34" charset="0"/>
              </a:rPr>
              <a:t>, U., </a:t>
            </a:r>
            <a:r>
              <a:rPr lang="en-US" sz="1100" dirty="0" err="1">
                <a:latin typeface="Candara" panose="020E0502030303020204" pitchFamily="34" charset="0"/>
              </a:rPr>
              <a:t>Ilfah</a:t>
            </a:r>
            <a:r>
              <a:rPr lang="en-US" sz="1100" dirty="0">
                <a:latin typeface="Candara" panose="020E0502030303020204" pitchFamily="34" charset="0"/>
              </a:rPr>
              <a:t>, F.N.A., </a:t>
            </a:r>
            <a:r>
              <a:rPr lang="en-US" sz="1100" dirty="0" err="1">
                <a:latin typeface="Candara" panose="020E0502030303020204" pitchFamily="34" charset="0"/>
              </a:rPr>
              <a:t>Adabi</a:t>
            </a:r>
            <a:r>
              <a:rPr lang="en-US" sz="1100" dirty="0">
                <a:latin typeface="Candara" panose="020E0502030303020204" pitchFamily="34" charset="0"/>
              </a:rPr>
              <a:t>, A.H. and </a:t>
            </a:r>
            <a:r>
              <a:rPr lang="en-US" sz="1100" dirty="0" err="1">
                <a:latin typeface="Candara" panose="020E0502030303020204" pitchFamily="34" charset="0"/>
              </a:rPr>
              <a:t>Wildan</a:t>
            </a:r>
            <a:r>
              <a:rPr lang="en-US" sz="1100" dirty="0">
                <a:latin typeface="Candara" panose="020E0502030303020204" pitchFamily="34" charset="0"/>
              </a:rPr>
              <a:t>, M.A. (2025). The Role of Word of Mouth (WOM) in Building Consumer Trust in New Brands: Strategy Analysis and Impact. </a:t>
            </a:r>
            <a:r>
              <a:rPr lang="en-US" sz="1100" i="1" dirty="0">
                <a:latin typeface="Candara" panose="020E0502030303020204" pitchFamily="34" charset="0"/>
              </a:rPr>
              <a:t>LITERACY : International Scientific Journals of Social, Education, Humanities</a:t>
            </a:r>
            <a:r>
              <a:rPr lang="en-US" sz="1100" dirty="0">
                <a:latin typeface="Candara" panose="020E0502030303020204" pitchFamily="34" charset="0"/>
              </a:rPr>
              <a:t>, 4(1), pp.322–329. </a:t>
            </a:r>
            <a:r>
              <a:rPr lang="en-US" sz="1100" dirty="0" err="1">
                <a:latin typeface="Candara" panose="020E0502030303020204" pitchFamily="34" charset="0"/>
              </a:rPr>
              <a:t>doi:</a:t>
            </a:r>
            <a:r>
              <a:rPr lang="en-US" sz="1100" u="sng" dirty="0" err="1">
                <a:latin typeface="Candara" panose="020E0502030303020204" pitchFamily="34" charset="0"/>
                <a:hlinkClick r:id="rId10"/>
              </a:rPr>
              <a:t>https</a:t>
            </a:r>
            <a:r>
              <a:rPr lang="en-US" sz="1100" u="sng" dirty="0">
                <a:latin typeface="Candara" panose="020E0502030303020204" pitchFamily="34" charset="0"/>
                <a:hlinkClick r:id="rId10"/>
              </a:rPr>
              <a:t>://doi.org/10.56910/literacy.v4i1.2190.</a:t>
            </a:r>
            <a:endParaRPr lang="en-US" sz="1100" dirty="0">
              <a:latin typeface="Candara" panose="020E0502030303020204" pitchFamily="34" charset="0"/>
            </a:endParaRPr>
          </a:p>
          <a:p>
            <a:r>
              <a:rPr lang="en-US" sz="1100" dirty="0">
                <a:latin typeface="Candara" panose="020E0502030303020204" pitchFamily="34" charset="0"/>
              </a:rPr>
              <a:t>Statista (2020). </a:t>
            </a:r>
            <a:r>
              <a:rPr lang="en-US" sz="1100" i="1" dirty="0">
                <a:latin typeface="Candara" panose="020E0502030303020204" pitchFamily="34" charset="0"/>
              </a:rPr>
              <a:t>Household Cleaners - United Kingdom | Market Forecast</a:t>
            </a:r>
            <a:r>
              <a:rPr lang="en-US" sz="1100" dirty="0">
                <a:latin typeface="Candara" panose="020E0502030303020204" pitchFamily="34" charset="0"/>
              </a:rPr>
              <a:t>. [online] Statista. Available at: </a:t>
            </a:r>
            <a:r>
              <a:rPr lang="en-US" sz="1100" u="sng" dirty="0">
                <a:latin typeface="Candara" panose="020E0502030303020204" pitchFamily="34" charset="0"/>
                <a:hlinkClick r:id="rId11"/>
              </a:rPr>
              <a:t>https://www.statista.com/outlook/cmo/home-laundry-care/household-cleaners/united-kingdom?srsltid=AfmBOor_AcBSjiIxaBZ7rvuzUmluAcGc3aDj1hd9A8lWfunaLWNVNGX</a:t>
            </a:r>
            <a:r>
              <a:rPr lang="en-US" sz="1100" dirty="0">
                <a:latin typeface="Candara" panose="020E0502030303020204" pitchFamily="34" charset="0"/>
              </a:rPr>
              <a:t> [Accessed 26 Mar. 2026].</a:t>
            </a:r>
          </a:p>
          <a:p>
            <a:r>
              <a:rPr lang="en-US" sz="1100" dirty="0">
                <a:latin typeface="Candara" panose="020E0502030303020204" pitchFamily="34" charset="0"/>
              </a:rPr>
              <a:t>Swain, A.K. and Garza, V.R. (2022). Key Factors in Achieving Service Level Agreements (SLA) for Information Technology (IT) Incident Resolution. </a:t>
            </a:r>
            <a:r>
              <a:rPr lang="en-US" sz="1100" i="1" dirty="0">
                <a:latin typeface="Candara" panose="020E0502030303020204" pitchFamily="34" charset="0"/>
              </a:rPr>
              <a:t>Information Systems Frontiers</a:t>
            </a:r>
            <a:r>
              <a:rPr lang="en-US" sz="1100" dirty="0">
                <a:latin typeface="Candara" panose="020E0502030303020204" pitchFamily="34" charset="0"/>
              </a:rPr>
              <a:t>, [online] 25(2). </a:t>
            </a:r>
            <a:r>
              <a:rPr lang="en-US" sz="1100" dirty="0" err="1">
                <a:latin typeface="Candara" panose="020E0502030303020204" pitchFamily="34" charset="0"/>
              </a:rPr>
              <a:t>doi:</a:t>
            </a:r>
            <a:r>
              <a:rPr lang="en-US" sz="1100" u="sng" dirty="0" err="1">
                <a:latin typeface="Candara" panose="020E0502030303020204" pitchFamily="34" charset="0"/>
                <a:hlinkClick r:id="rId12"/>
              </a:rPr>
              <a:t>https</a:t>
            </a:r>
            <a:r>
              <a:rPr lang="en-US" sz="1100" u="sng" dirty="0">
                <a:latin typeface="Candara" panose="020E0502030303020204" pitchFamily="34" charset="0"/>
                <a:hlinkClick r:id="rId12"/>
              </a:rPr>
              <a:t>://doi.org/10.1007/s10796-022-10266-5.</a:t>
            </a:r>
            <a:endParaRPr lang="en-US" sz="1100" dirty="0">
              <a:latin typeface="Candara" panose="020E0502030303020204" pitchFamily="34" charset="0"/>
            </a:endParaRPr>
          </a:p>
          <a:p>
            <a:r>
              <a:rPr lang="en-US" sz="1100" dirty="0">
                <a:latin typeface="Candara" panose="020E0502030303020204" pitchFamily="34" charset="0"/>
              </a:rPr>
              <a:t>UKCS (2025). </a:t>
            </a:r>
            <a:r>
              <a:rPr lang="en-US" sz="1100" i="1" dirty="0">
                <a:latin typeface="Candara" panose="020E0502030303020204" pitchFamily="34" charset="0"/>
              </a:rPr>
              <a:t>Green Cleaning in the UK: Trends and Innovations Shaping the Industry</a:t>
            </a:r>
            <a:r>
              <a:rPr lang="en-US" sz="1100" dirty="0">
                <a:latin typeface="Candara" panose="020E0502030303020204" pitchFamily="34" charset="0"/>
              </a:rPr>
              <a:t>. [online] UKCS Group. Available at: </a:t>
            </a:r>
            <a:r>
              <a:rPr lang="en-US" sz="1100" u="sng" dirty="0">
                <a:latin typeface="Candara" panose="020E0502030303020204" pitchFamily="34" charset="0"/>
                <a:hlinkClick r:id="rId13"/>
              </a:rPr>
              <a:t>https://ukcs-ltd.co.uk/blogs/news/green-cleaning-in-the-uk-trends-and-innovations-shaping-the-industry?srsltid=AfmBOop2VepTuWwAnWyZohISsL9q1KFaklCsqlgazy0pBQWL5AxWwjGC</a:t>
            </a:r>
            <a:r>
              <a:rPr lang="en-US" sz="1100" dirty="0">
                <a:latin typeface="Candara" panose="020E0502030303020204" pitchFamily="34" charset="0"/>
              </a:rPr>
              <a:t> [Accessed 26 Mar. 2026].</a:t>
            </a:r>
          </a:p>
          <a:p>
            <a:r>
              <a:rPr lang="en-US" sz="1100" dirty="0" err="1">
                <a:latin typeface="Candara" panose="020E0502030303020204" pitchFamily="34" charset="0"/>
              </a:rPr>
              <a:t>Yitbarek</a:t>
            </a:r>
            <a:r>
              <a:rPr lang="en-US" sz="1100" dirty="0">
                <a:latin typeface="Candara" panose="020E0502030303020204" pitchFamily="34" charset="0"/>
              </a:rPr>
              <a:t>, T.W., Wilson, J.R.U., Evans, A. and </a:t>
            </a:r>
            <a:r>
              <a:rPr lang="en-US" sz="1100" dirty="0" err="1">
                <a:latin typeface="Candara" panose="020E0502030303020204" pitchFamily="34" charset="0"/>
              </a:rPr>
              <a:t>Dehnen</a:t>
            </a:r>
            <a:r>
              <a:rPr lang="en-US" sz="1100" dirty="0">
                <a:latin typeface="Candara" panose="020E0502030303020204" pitchFamily="34" charset="0"/>
              </a:rPr>
              <a:t>-Schmutz, K. (2025). An analysis of macro-environment factors influencing the governance of tree planting schemes in Africa. </a:t>
            </a:r>
            <a:r>
              <a:rPr lang="en-US" sz="1100" i="1" dirty="0">
                <a:latin typeface="Candara" panose="020E0502030303020204" pitchFamily="34" charset="0"/>
              </a:rPr>
              <a:t>Current Research in Environmental Sustainability</a:t>
            </a:r>
            <a:r>
              <a:rPr lang="en-US" sz="1100" dirty="0">
                <a:latin typeface="Candara" panose="020E0502030303020204" pitchFamily="34" charset="0"/>
              </a:rPr>
              <a:t>, [online] 10, p.100302. </a:t>
            </a:r>
            <a:r>
              <a:rPr lang="en-US" sz="1100" dirty="0" err="1">
                <a:latin typeface="Candara" panose="020E0502030303020204" pitchFamily="34" charset="0"/>
              </a:rPr>
              <a:t>doi:</a:t>
            </a:r>
            <a:r>
              <a:rPr lang="en-US" sz="1100" u="sng" dirty="0" err="1">
                <a:latin typeface="Candara" panose="020E0502030303020204" pitchFamily="34" charset="0"/>
                <a:hlinkClick r:id="rId14"/>
              </a:rPr>
              <a:t>https</a:t>
            </a:r>
            <a:r>
              <a:rPr lang="en-US" sz="1100" u="sng" dirty="0">
                <a:latin typeface="Candara" panose="020E0502030303020204" pitchFamily="34" charset="0"/>
                <a:hlinkClick r:id="rId14"/>
              </a:rPr>
              <a:t>://doi.org/10.1016/j.crsust.2025.100302.</a:t>
            </a:r>
            <a:r>
              <a:rPr lang="en-US" sz="1100" dirty="0">
                <a:latin typeface="Candara" panose="020E0502030303020204" pitchFamily="34" charset="0"/>
              </a:rPr>
              <a:t> </a:t>
            </a:r>
          </a:p>
          <a:p>
            <a:endParaRPr lang="en-KE" sz="1100" dirty="0">
              <a:latin typeface="Candara" panose="020E0502030303020204" pitchFamily="34" charset="0"/>
            </a:endParaRPr>
          </a:p>
        </p:txBody>
      </p:sp>
    </p:spTree>
    <p:extLst>
      <p:ext uri="{BB962C8B-B14F-4D97-AF65-F5344CB8AC3E}">
        <p14:creationId xmlns:p14="http://schemas.microsoft.com/office/powerpoint/2010/main" val="639222350"/>
      </p:ext>
    </p:extLst>
  </p:cSld>
  <p:clrMapOvr>
    <a:masterClrMapping/>
  </p:clrMapOvr>
</p:sld>
</file>

<file path=ppt/theme/theme1.xml><?xml version="1.0" encoding="utf-8"?>
<a:theme xmlns:a="http://schemas.openxmlformats.org/drawingml/2006/main" name="Design Inspiration Marketing Plan by Slidesgo">
  <a:themeElements>
    <a:clrScheme name="Simple Light">
      <a:dk1>
        <a:srgbClr val="272729"/>
      </a:dk1>
      <a:lt1>
        <a:srgbClr val="F8F8F8"/>
      </a:lt1>
      <a:dk2>
        <a:srgbClr val="7091FE"/>
      </a:dk2>
      <a:lt2>
        <a:srgbClr val="43E0FF"/>
      </a:lt2>
      <a:accent1>
        <a:srgbClr val="61FFC4"/>
      </a:accent1>
      <a:accent2>
        <a:srgbClr val="96E56E"/>
      </a:accent2>
      <a:accent3>
        <a:srgbClr val="FE8D02"/>
      </a:accent3>
      <a:accent4>
        <a:srgbClr val="EA0266"/>
      </a:accent4>
      <a:accent5>
        <a:srgbClr val="FFFFFF"/>
      </a:accent5>
      <a:accent6>
        <a:srgbClr val="FFFFFF"/>
      </a:accent6>
      <a:hlink>
        <a:srgbClr val="27272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TotalTime>
  <Words>3241</Words>
  <Application>Microsoft Office PowerPoint</Application>
  <PresentationFormat>On-screen Show (16:9)</PresentationFormat>
  <Paragraphs>108</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Albert Sans</vt:lpstr>
      <vt:lpstr>Arial</vt:lpstr>
      <vt:lpstr>Inter Tight</vt:lpstr>
      <vt:lpstr>Nunito Light</vt:lpstr>
      <vt:lpstr>Candara</vt:lpstr>
      <vt:lpstr>Raleway</vt:lpstr>
      <vt:lpstr>Design Inspiration Marketing Plan by Slidesgo</vt:lpstr>
      <vt:lpstr>LumiClear Cleaning London: Business Plan</vt:lpstr>
      <vt:lpstr>Overview: Business Concept, Products &amp; Services</vt:lpstr>
      <vt:lpstr>Overview: Unique Selling Points, Management Structure &amp; Legal Format</vt:lpstr>
      <vt:lpstr>PESTEL Analysis – Political &amp; Economic Factors</vt:lpstr>
      <vt:lpstr>PESTEL Analysis – Social &amp; Environmental Factors</vt:lpstr>
      <vt:lpstr>Marketing Strategies – Digital Marketing &amp; Local Community Engagement</vt:lpstr>
      <vt:lpstr>Financials – Funding Requirements &amp; Sources</vt:lpstr>
      <vt:lpstr>Financials – Startup Expenses, Breakeven &amp; Cash Flow</vt:lpstr>
      <vt:lpstr>References</vt:lpstr>
      <vt:lpstr>Cont’d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LumiClear Cleaning London: Business Plan</dc:title>
  <dc:creator>Ivascu Emanoil Alin</dc:creator>
  <cp:lastModifiedBy>Windows</cp:lastModifiedBy>
  <cp:revision>12</cp:revision>
  <dcterms:modified xsi:type="dcterms:W3CDTF">2026-03-27T16:12:26Z</dcterms:modified>
</cp:coreProperties>
</file>