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71" r:id="rId2"/>
    <p:sldId id="284" r:id="rId3"/>
    <p:sldId id="285" r:id="rId4"/>
    <p:sldId id="298" r:id="rId5"/>
    <p:sldId id="299" r:id="rId6"/>
    <p:sldId id="288" r:id="rId7"/>
    <p:sldId id="289" r:id="rId8"/>
    <p:sldId id="291" r:id="rId9"/>
    <p:sldId id="293" r:id="rId10"/>
    <p:sldId id="29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86434" autoAdjust="0"/>
  </p:normalViewPr>
  <p:slideViewPr>
    <p:cSldViewPr snapToGrid="0">
      <p:cViewPr varScale="1">
        <p:scale>
          <a:sx n="51" d="100"/>
          <a:sy n="51" d="100"/>
        </p:scale>
        <p:origin x="1500" y="2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84704B-91E7-4FF1-B74B-59969901E7F3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173B21-75F3-4568-BCF4-CC66EACBDE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670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73B21-75F3-4568-BCF4-CC66EACBDE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802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73B21-75F3-4568-BCF4-CC66EACBDE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905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73B21-75F3-4568-BCF4-CC66EACBDE3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084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73B21-75F3-4568-BCF4-CC66EACBDE3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200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73B21-75F3-4568-BCF4-CC66EACBDE3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299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73B21-75F3-4568-BCF4-CC66EACBDE3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4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mia-forakaienankairo.blogspot.com/2014/10/1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eofwales.com/2021/07/the-other-big-education-reform-in-wale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educare-zone.blogspot.com/2014/01/integrating-technology-in-special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p.bmj.com/content/108/3/214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emakelearning.org/blog/2020/05/19/the-beginning-of-something-els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14034503@N00/26247789622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312BF-EB00-CD74-823F-649B1984C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5709" y="1355125"/>
            <a:ext cx="8915400" cy="37776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4000" b="1" dirty="0"/>
              <a:t>Self-regulation for students with ALN (Additional Learning needs) in WALES, UK</a:t>
            </a:r>
          </a:p>
        </p:txBody>
      </p:sp>
    </p:spTree>
    <p:extLst>
      <p:ext uri="{BB962C8B-B14F-4D97-AF65-F5344CB8AC3E}">
        <p14:creationId xmlns:p14="http://schemas.microsoft.com/office/powerpoint/2010/main" val="3177065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children holding hands&#10;&#10;Description automatically generated">
            <a:extLst>
              <a:ext uri="{FF2B5EF4-FFF2-40B4-BE49-F238E27FC236}">
                <a16:creationId xmlns:a16="http://schemas.microsoft.com/office/drawing/2014/main" id="{8B5D8CBC-99F3-23E6-9866-72033672B48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889" r="1" b="1"/>
          <a:stretch>
            <a:fillRect/>
          </a:stretch>
        </p:blipFill>
        <p:spPr>
          <a:xfrm>
            <a:off x="-8825" y="-561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085131-2B1E-4346-8673-13EB71F2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Introduction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FF95C-BE98-4A42-8A52-65888848C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Clr>
                <a:srgbClr val="EFF371"/>
              </a:buClr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Education Tribunal (Wales) &amp; Additional Learning Needs (ALN), a student has ALN if he/she;</a:t>
            </a:r>
          </a:p>
          <a:p>
            <a:pPr marL="742950" indent="-285750">
              <a:spcAft>
                <a:spcPts val="800"/>
              </a:spcAft>
              <a:buClr>
                <a:srgbClr val="EFF371"/>
              </a:buClr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has learning difficult (s) that is either medical related or otherwise requiring provision of ALN, </a:t>
            </a:r>
          </a:p>
          <a:p>
            <a:pPr lvl="1">
              <a:spcAft>
                <a:spcPts val="800"/>
              </a:spcAft>
              <a:buClr>
                <a:srgbClr val="EFF371"/>
              </a:buClr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has a significant greater learning difficulty when compared with majority of the peers or has disability that hinders the student from </a:t>
            </a:r>
            <a:r>
              <a:rPr lang="en-US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utilising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educational facilities provided for peers (Equality Act, 2010).  </a:t>
            </a:r>
          </a:p>
          <a:p>
            <a:pPr>
              <a:spcAft>
                <a:spcPts val="800"/>
              </a:spcAft>
              <a:buClr>
                <a:srgbClr val="EFF371"/>
              </a:buClr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Wales, approximately one in every four children is reported to have ALN at some time in their lifetime (Knight et al., 2025).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Clr>
                <a:srgbClr val="EFF371"/>
              </a:buClr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B34316-0F6A-D323-24E0-44AE3C1361A6}"/>
              </a:ext>
            </a:extLst>
          </p:cNvPr>
          <p:cNvSpPr txBox="1"/>
          <p:nvPr/>
        </p:nvSpPr>
        <p:spPr>
          <a:xfrm>
            <a:off x="9473780" y="6652335"/>
            <a:ext cx="27093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mia-forakaienankairo.blogspot.com/2014/10/1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764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in a yellow shirt&#10;&#10;Description automatically generated">
            <a:extLst>
              <a:ext uri="{FF2B5EF4-FFF2-40B4-BE49-F238E27FC236}">
                <a16:creationId xmlns:a16="http://schemas.microsoft.com/office/drawing/2014/main" id="{1E4BF60A-6B03-EEF8-3B57-C6D42BE888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6204" r="6206" b="1"/>
          <a:stretch>
            <a:fillRect/>
          </a:stretch>
        </p:blipFill>
        <p:spPr>
          <a:xfrm>
            <a:off x="4485557" y="10"/>
            <a:ext cx="7706443" cy="6857990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E0486-25CB-46B2-B756-F086A9F37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US" b="1" dirty="0"/>
              <a:t>Evaluation of Self-Regulation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08583-D35E-4F07-B3B5-01C606863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optimal learning, self-regulation which is </a:t>
            </a:r>
            <a:r>
              <a:rPr lang="en-US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operationalised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as the ability of the students to manage thoughts, emotions, and their </a:t>
            </a:r>
            <a:r>
              <a:rPr lang="en-US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behaviours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attain goals is impactful (McClelland et al., 2017).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line with ANL transformations 2022 (Education Tribunal (Wales) (2018) Act, schools must identify needs early, develop tailored Individual Development Plans (IDPs), and involve families in decision-making to enable learners with ALN to attain their optimal potential.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24D035-5ACF-E233-EE4A-FF79B7182F34}"/>
              </a:ext>
            </a:extLst>
          </p:cNvPr>
          <p:cNvSpPr txBox="1"/>
          <p:nvPr/>
        </p:nvSpPr>
        <p:spPr>
          <a:xfrm>
            <a:off x="9319099" y="6657945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tateofwales.com/2021/07/the-other-big-education-reform-in-wal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846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9EE869B-085D-43B3-AED8-9B0655612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E744A-A072-47AF-981A-3718617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 person showing a child something on a tablet&#10;&#10;Description automatically generated">
            <a:extLst>
              <a:ext uri="{FF2B5EF4-FFF2-40B4-BE49-F238E27FC236}">
                <a16:creationId xmlns:a16="http://schemas.microsoft.com/office/drawing/2014/main" id="{8445A530-6470-2194-534B-D364C1695D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779" r="50653" b="-1"/>
          <a:stretch>
            <a:fillRect/>
          </a:stretch>
        </p:blipFill>
        <p:spPr>
          <a:xfrm>
            <a:off x="8229598" y="10"/>
            <a:ext cx="3962401" cy="6857990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F0254341-1068-4FB7-8AEF-220C6EB41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29D8C-4E75-2562-97AF-5B0A575F9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EFFFF"/>
                </a:solidFill>
              </a:rPr>
              <a:t>Supporting Students with ALN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4C87C-B5F8-28B4-29F9-C5B404B0A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Government of Wales  by Children Young People and Education Committee reports that since the replacement of Special Educational Needs (SEN) with new ALN  method in 2022, there has been a reduction by 44% in the number of learners regarded as having ALN (Wightwick, 2024).</a:t>
            </a:r>
          </a:p>
          <a:p>
            <a:r>
              <a:rPr lang="en-US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government attributes this reduction to the removal of learners from SEN/ALN registers whose needs might now be met by holistic provision or universal . </a:t>
            </a:r>
            <a:endParaRPr lang="en-US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FE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101B8E-157A-BFF6-B35C-CE83656D6B1F}"/>
              </a:ext>
            </a:extLst>
          </p:cNvPr>
          <p:cNvSpPr txBox="1"/>
          <p:nvPr/>
        </p:nvSpPr>
        <p:spPr>
          <a:xfrm>
            <a:off x="9319098" y="6657945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educare-zone.blogspot.com/2014/01/integrating-technology-in-special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928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9EE869B-085D-43B3-AED8-9B0655612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E744A-A072-47AF-981A-3718617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 collage of children playing with electronic devices&#10;&#10;Description automatically generated">
            <a:extLst>
              <a:ext uri="{FF2B5EF4-FFF2-40B4-BE49-F238E27FC236}">
                <a16:creationId xmlns:a16="http://schemas.microsoft.com/office/drawing/2014/main" id="{13244610-608A-F3ED-B392-2CF4913BDE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1487" r="6045" b="-2"/>
          <a:stretch>
            <a:fillRect/>
          </a:stretch>
        </p:blipFill>
        <p:spPr>
          <a:xfrm>
            <a:off x="7867650" y="10"/>
            <a:ext cx="4324349" cy="6857990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F0254341-1068-4FB7-8AEF-220C6EB41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225F99-2850-D76E-DDF7-1622E7F91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rgbClr val="FEFFFF"/>
                </a:solidFill>
              </a:rPr>
              <a:t>Challenges Facing ALN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57BEC-6186-81F0-B558-57AD2EEAB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US" kern="100" dirty="0">
                <a:solidFill>
                  <a:srgbClr val="FE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Despite these government statement, </a:t>
            </a:r>
            <a:r>
              <a:rPr lang="en-US" kern="100" dirty="0" err="1">
                <a:solidFill>
                  <a:srgbClr val="FE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Estyn</a:t>
            </a:r>
            <a:r>
              <a:rPr lang="en-US" kern="100" dirty="0">
                <a:solidFill>
                  <a:srgbClr val="FE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the school watchdog, warns on three challenges facing ALN reforms: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US" kern="100" dirty="0">
                <a:solidFill>
                  <a:srgbClr val="FE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Inconsistences in ALN code interpretation, notably, IDPs development.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US" kern="100" dirty="0">
                <a:solidFill>
                  <a:srgbClr val="FE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Variations in the guidance quality given by local authorities in regard to inclusivity in learning and teaching. </a:t>
            </a: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kern="100" dirty="0">
                <a:solidFill>
                  <a:srgbClr val="FE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Limited equitable resource provision to medium ALN leaners. </a:t>
            </a:r>
          </a:p>
          <a:p>
            <a:endParaRPr lang="en-US" dirty="0">
              <a:solidFill>
                <a:srgbClr val="FE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F6E4CC-BDCA-8A23-9285-687B472CD475}"/>
              </a:ext>
            </a:extLst>
          </p:cNvPr>
          <p:cNvSpPr txBox="1"/>
          <p:nvPr/>
        </p:nvSpPr>
        <p:spPr>
          <a:xfrm>
            <a:off x="9235114" y="6657945"/>
            <a:ext cx="2956886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p.bmj.com/content/108/3/2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821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person and a child looking at a piece of paper&#10;&#10;Description automatically generated">
            <a:extLst>
              <a:ext uri="{FF2B5EF4-FFF2-40B4-BE49-F238E27FC236}">
                <a16:creationId xmlns:a16="http://schemas.microsoft.com/office/drawing/2014/main" id="{8FA7BC6B-DC9E-DBC9-8241-426830726F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574" r="8702" b="-1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99983-DF6F-4C91-B2FF-8D422F18A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 b="1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Representation of ALN in Official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E524A-A4DE-4FD2-86A3-79BA8A707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2017668"/>
            <a:ext cx="3750205" cy="3857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Through official directives, the government of Wales has encouraged schools to adopt the student-centered system outlining that inculcating self-regulation while learning is an achievable outcome among learners with ALN.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this regard, the government has recommended that the progress of learners with ALN be documented in the progress reports. </a:t>
            </a: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Estyn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inspections and performance measures further acknowledge the importance of learners having ALN developing wellbeing and emotional resilience. </a:t>
            </a: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3AD523-D1D9-8419-8E5F-096DB85EDE7B}"/>
              </a:ext>
            </a:extLst>
          </p:cNvPr>
          <p:cNvSpPr txBox="1"/>
          <p:nvPr/>
        </p:nvSpPr>
        <p:spPr>
          <a:xfrm>
            <a:off x="4723982" y="6657945"/>
            <a:ext cx="28504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remakelearning.org/blog/2020/05/19/the-beginning-of-something-els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75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children jumping in the air&#10;&#10;Description automatically generated">
            <a:extLst>
              <a:ext uri="{FF2B5EF4-FFF2-40B4-BE49-F238E27FC236}">
                <a16:creationId xmlns:a16="http://schemas.microsoft.com/office/drawing/2014/main" id="{792F79A9-F906-FD10-7B4D-79035279AB0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205" b="10045"/>
          <a:stretch>
            <a:fillRect/>
          </a:stretch>
        </p:blipFill>
        <p:spPr>
          <a:xfrm>
            <a:off x="-8825" y="-561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C7F4DB-FEE7-4F8F-8030-3294D3A6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Media treatment of ALN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36255-2FA4-411A-949D-0DF296D4A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National and Local Welsh Media which includes BBC Wales and Local Newspapers often focus on the struggles parents and schools undergo while handling students with ALN. </a:t>
            </a:r>
          </a:p>
          <a:p>
            <a:pPr marL="342900" marR="0" lvl="0" indent="-342900" defTabSz="457200" rtl="0" eaLnBrk="1" fontAlgn="auto" latinLnBrk="0" hangingPunct="1">
              <a:spcBef>
                <a:spcPts val="1000"/>
              </a:spcBef>
              <a:spcAft>
                <a:spcPts val="80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the social media forums that include Facebook, parents/carers share lived experience and strategies critical in strengthening the development of self-regulation (Henderson, 2022). </a:t>
            </a:r>
          </a:p>
          <a:p>
            <a:pPr marL="342900" marR="0" lvl="0" indent="-342900" defTabSz="457200" rtl="0" eaLnBrk="1" fontAlgn="auto" latinLnBrk="0" hangingPunct="1">
              <a:spcBef>
                <a:spcPts val="1000"/>
              </a:spcBef>
              <a:spcAft>
                <a:spcPts val="80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Additionally, it is in these platforms that they share their frustrations and criticize the failures in ALN system. This points out the gap between lived experiences and ALN Act (2018) policy framework. 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US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F29F3A-48B6-50DB-DAA6-B7D6F818CDC4}"/>
              </a:ext>
            </a:extLst>
          </p:cNvPr>
          <p:cNvSpPr txBox="1"/>
          <p:nvPr/>
        </p:nvSpPr>
        <p:spPr>
          <a:xfrm>
            <a:off x="9643697" y="6652335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14034503@N00/262477896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308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C6F88-628A-4457-AEAA-B378FA858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Understanding of ALN Treatment in an International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B9D46-792F-431C-9066-339F72411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4887" y="2032004"/>
            <a:ext cx="9547761" cy="436879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comparison of Wales’s ANL approach to the international systems provides valuable insights and alternative model.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Finland’s system, for instance, has embraced a collaborative and low-stress learning environment. This is characterized by smaller class sizes that foster teachers to nurture holistic and self-regulatory skills among students having ALN.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Moreover, in the US, there are various programmes run by educational specialists that include Zones of Regulation that help in teaching students having ALN self-regulation skills. </a:t>
            </a:r>
            <a:endParaRPr lang="en-US" sz="3000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826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CA30-4A21-400D-8E51-5C566C9F1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65303"/>
          </a:xfrm>
        </p:spPr>
        <p:txBody>
          <a:bodyPr/>
          <a:lstStyle/>
          <a:p>
            <a:r>
              <a:rPr lang="en-US" b="1" dirty="0"/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0ACCC-9EE3-40CF-96A5-B1C787A5F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0855" y="1540188"/>
            <a:ext cx="9131342" cy="5121869"/>
          </a:xfrm>
        </p:spPr>
        <p:txBody>
          <a:bodyPr>
            <a:normAutofit lnSpcReduction="10000"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increasingly vital that students having ALN develop autonomy and cope with learning environment challenges by proactively managing their emotions, thoughts, and behaviours. </a:t>
            </a:r>
          </a:p>
          <a:p>
            <a:r>
              <a:rPr 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media highlights key struggles facing its implementation. Despite these, the international models proffer alternative pathways for fostering optimal IDPs implementation. </a:t>
            </a: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government should work alongside authorities to ensure a universal perception of ALN provision and quality assurance. Schools and councils should consistently apply ALN reforms. </a:t>
            </a:r>
            <a:endParaRPr lang="en-US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009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3A890-B74E-D184-703C-E23B8B00C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46344"/>
          </a:xfrm>
        </p:spPr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77001-59E3-0E49-ADC8-91C0AD384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8574" y="1268339"/>
            <a:ext cx="9158352" cy="5317811"/>
          </a:xfrm>
        </p:spPr>
        <p:txBody>
          <a:bodyPr>
            <a:normAutofit fontScale="700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Barnes, K. J., Vogel, K. A., Beck, A. J., Schoenfeld, H. B., &amp; Owen, S. V. (2008). Self-regulation strategies of children with emotional disturbance. Physical &amp; Occupational Therapy in Pediatrics, 28(4), 369-387.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Henderson, H. (2022). Stakeholder perspectives towards online safeguarding of children with special educational needs (SEN) (Doctoral dissertation, Bournemouth University).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Knight, C., Lowthian, E., Crick, T., Jones, C., Rawlings, A., Abbasizanjani, H., &amp; Rees, S. (2025). Sociodemographic trends in special educational needs identification in Wales. British Educational Research Journal, 51(1), 466-487.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McClelland, M., Geldhof, J., Morrison, F., Gestsdóttir, S., Cameron, C., Bowers, E., Duckworth, A., Little, T. and Grammer, J., 2017. Self-regulation. Handbook of life course health development, pp.275-298.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Roberts, G. J., Solis, M., &amp; Chance, B. (2019). Embedding self-regulation into reading interventions to support reading and behavior outcomes. Teaching exceptional children, 52(2), 78-86.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Wightwick, A. (2024). Supporting children with additional needs in schools in Wales faces 'significant challenges', warns watchdog. WalesOnline. https://www.walesonline.co.uk/news/education/supporting-children-additional-needs-schools-30545496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Wightwick, A. (2024). Supporting children with additional needs in schools in Wales faces 'significant challenges', warns watchdog. WalesOnline. https://www.walesonline.co.uk/news/education/supporting-children-additional-needs-schools-30545496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15589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45</TotalTime>
  <Words>1063</Words>
  <Application>Microsoft Office PowerPoint</Application>
  <PresentationFormat>Widescreen</PresentationFormat>
  <Paragraphs>57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Courier New</vt:lpstr>
      <vt:lpstr>Symbol</vt:lpstr>
      <vt:lpstr>Wingdings 3</vt:lpstr>
      <vt:lpstr>Wisp</vt:lpstr>
      <vt:lpstr>PowerPoint Presentation</vt:lpstr>
      <vt:lpstr>Introduction </vt:lpstr>
      <vt:lpstr>Evaluation of Self-Regulation </vt:lpstr>
      <vt:lpstr>Supporting Students with ALN</vt:lpstr>
      <vt:lpstr>Challenges Facing ALN</vt:lpstr>
      <vt:lpstr>Representation of ALN in Official Statements</vt:lpstr>
      <vt:lpstr>Media treatment of ALN Issue</vt:lpstr>
      <vt:lpstr>Understanding of ALN Treatment in an International Context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Inam Alsalim</cp:lastModifiedBy>
  <cp:revision>5</cp:revision>
  <dcterms:created xsi:type="dcterms:W3CDTF">2021-11-22T18:42:24Z</dcterms:created>
  <dcterms:modified xsi:type="dcterms:W3CDTF">2025-10-12T22:48:13Z</dcterms:modified>
</cp:coreProperties>
</file>