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18288000" cy="10287000"/>
  <p:notesSz cx="6858000" cy="9144000"/>
  <p:embeddedFontLst>
    <p:embeddedFont>
      <p:font typeface="Canva Sans" panose="020B0604020202020204" charset="0"/>
      <p:regular r:id="rId28"/>
    </p:embeddedFont>
    <p:embeddedFont>
      <p:font typeface="Canva Sans Bold" panose="020B0604020202020204" charset="0"/>
      <p:regular r:id="rId29"/>
    </p:embeddedFont>
    <p:embeddedFont>
      <p:font typeface="TT Fors" panose="020B0604020202020204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0" d="100"/>
          <a:sy n="60" d="100"/>
        </p:scale>
        <p:origin x="37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3.fntdata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sv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65873" y="738998"/>
            <a:ext cx="16756254" cy="8809003"/>
            <a:chOff x="0" y="0"/>
            <a:chExt cx="1241204" cy="65251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41204" cy="652519"/>
            </a:xfrm>
            <a:custGeom>
              <a:avLst/>
              <a:gdLst/>
              <a:ahLst/>
              <a:cxnLst/>
              <a:rect l="l" t="t" r="r" b="b"/>
              <a:pathLst>
                <a:path w="1241204" h="652519">
                  <a:moveTo>
                    <a:pt x="43589" y="0"/>
                  </a:moveTo>
                  <a:lnTo>
                    <a:pt x="1197615" y="0"/>
                  </a:lnTo>
                  <a:cubicBezTo>
                    <a:pt x="1221688" y="0"/>
                    <a:pt x="1241204" y="19516"/>
                    <a:pt x="1241204" y="43589"/>
                  </a:cubicBezTo>
                  <a:lnTo>
                    <a:pt x="1241204" y="608929"/>
                  </a:lnTo>
                  <a:cubicBezTo>
                    <a:pt x="1241204" y="633003"/>
                    <a:pt x="1221688" y="652519"/>
                    <a:pt x="1197615" y="652519"/>
                  </a:cubicBezTo>
                  <a:lnTo>
                    <a:pt x="43589" y="652519"/>
                  </a:lnTo>
                  <a:cubicBezTo>
                    <a:pt x="19516" y="652519"/>
                    <a:pt x="0" y="633003"/>
                    <a:pt x="0" y="608929"/>
                  </a:cubicBezTo>
                  <a:lnTo>
                    <a:pt x="0" y="43589"/>
                  </a:lnTo>
                  <a:cubicBezTo>
                    <a:pt x="0" y="19516"/>
                    <a:pt x="19516" y="0"/>
                    <a:pt x="43589" y="0"/>
                  </a:cubicBezTo>
                  <a:close/>
                </a:path>
              </a:pathLst>
            </a:custGeom>
            <a:solidFill>
              <a:srgbClr val="FFFFFF"/>
            </a:solidFill>
            <a:ln w="66675" cap="rnd">
              <a:solidFill>
                <a:srgbClr val="619AC4"/>
              </a:solidFill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33350"/>
              <a:ext cx="1241204" cy="785869"/>
            </a:xfrm>
            <a:prstGeom prst="rect">
              <a:avLst/>
            </a:prstGeom>
          </p:spPr>
          <p:txBody>
            <a:bodyPr lIns="56444" tIns="56444" rIns="56444" bIns="56444" rtlCol="0" anchor="ctr"/>
            <a:lstStyle/>
            <a:p>
              <a:pPr algn="ctr">
                <a:lnSpc>
                  <a:spcPts val="961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941533" y="2256570"/>
            <a:ext cx="10404933" cy="3487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94"/>
              </a:lnSpc>
            </a:pPr>
            <a:r>
              <a:rPr lang="en-US" sz="13667" spc="-505">
                <a:solidFill>
                  <a:srgbClr val="000000"/>
                </a:solidFill>
                <a:latin typeface="TT Fors"/>
                <a:ea typeface="TT Fors"/>
                <a:cs typeface="TT Fors"/>
                <a:sym typeface="TT Fors"/>
              </a:rPr>
              <a:t>Y Tywydd</a:t>
            </a:r>
          </a:p>
          <a:p>
            <a:pPr marL="0" lvl="0" indent="0" algn="ctr">
              <a:lnSpc>
                <a:spcPts val="13394"/>
              </a:lnSpc>
            </a:pPr>
            <a:r>
              <a:rPr lang="en-US" sz="13667" spc="-505">
                <a:solidFill>
                  <a:srgbClr val="000000"/>
                </a:solidFill>
                <a:latin typeface="TT Fors"/>
                <a:ea typeface="TT Fors"/>
                <a:cs typeface="TT Fors"/>
                <a:sym typeface="TT Fors"/>
              </a:rPr>
              <a:t>(Gorffennol)</a:t>
            </a:r>
          </a:p>
        </p:txBody>
      </p:sp>
      <p:sp>
        <p:nvSpPr>
          <p:cNvPr id="6" name="Freeform 6"/>
          <p:cNvSpPr/>
          <p:nvPr/>
        </p:nvSpPr>
        <p:spPr>
          <a:xfrm>
            <a:off x="1312916" y="1208991"/>
            <a:ext cx="3322638" cy="3322638"/>
          </a:xfrm>
          <a:custGeom>
            <a:avLst/>
            <a:gdLst/>
            <a:ahLst/>
            <a:cxnLst/>
            <a:rect l="l" t="t" r="r" b="b"/>
            <a:pathLst>
              <a:path w="3322638" h="3322638">
                <a:moveTo>
                  <a:pt x="0" y="0"/>
                </a:moveTo>
                <a:lnTo>
                  <a:pt x="3322638" y="0"/>
                </a:lnTo>
                <a:lnTo>
                  <a:pt x="3322638" y="3322638"/>
                </a:lnTo>
                <a:lnTo>
                  <a:pt x="0" y="33226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972624">
            <a:off x="13246306" y="1733968"/>
            <a:ext cx="3162687" cy="3028273"/>
          </a:xfrm>
          <a:custGeom>
            <a:avLst/>
            <a:gdLst/>
            <a:ahLst/>
            <a:cxnLst/>
            <a:rect l="l" t="t" r="r" b="b"/>
            <a:pathLst>
              <a:path w="3162687" h="3028273">
                <a:moveTo>
                  <a:pt x="0" y="0"/>
                </a:moveTo>
                <a:lnTo>
                  <a:pt x="3162687" y="0"/>
                </a:lnTo>
                <a:lnTo>
                  <a:pt x="3162687" y="3028273"/>
                </a:lnTo>
                <a:lnTo>
                  <a:pt x="0" y="30282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-275604">
            <a:off x="1953092" y="5343379"/>
            <a:ext cx="2830622" cy="2331403"/>
          </a:xfrm>
          <a:custGeom>
            <a:avLst/>
            <a:gdLst/>
            <a:ahLst/>
            <a:cxnLst/>
            <a:rect l="l" t="t" r="r" b="b"/>
            <a:pathLst>
              <a:path w="2830622" h="2331403">
                <a:moveTo>
                  <a:pt x="0" y="0"/>
                </a:moveTo>
                <a:lnTo>
                  <a:pt x="2830622" y="0"/>
                </a:lnTo>
                <a:lnTo>
                  <a:pt x="2830622" y="2331404"/>
                </a:lnTo>
                <a:lnTo>
                  <a:pt x="0" y="233140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 rot="288248">
            <a:off x="12747040" y="6261247"/>
            <a:ext cx="3198853" cy="1739376"/>
          </a:xfrm>
          <a:custGeom>
            <a:avLst/>
            <a:gdLst/>
            <a:ahLst/>
            <a:cxnLst/>
            <a:rect l="l" t="t" r="r" b="b"/>
            <a:pathLst>
              <a:path w="3198853" h="1739376">
                <a:moveTo>
                  <a:pt x="0" y="0"/>
                </a:moveTo>
                <a:lnTo>
                  <a:pt x="3198853" y="0"/>
                </a:lnTo>
                <a:lnTo>
                  <a:pt x="3198853" y="1739376"/>
                </a:lnTo>
                <a:lnTo>
                  <a:pt x="0" y="173937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4970131">
            <a:off x="9015672" y="1092714"/>
            <a:ext cx="256656" cy="885022"/>
          </a:xfrm>
          <a:custGeom>
            <a:avLst/>
            <a:gdLst/>
            <a:ahLst/>
            <a:cxnLst/>
            <a:rect l="l" t="t" r="r" b="b"/>
            <a:pathLst>
              <a:path w="256656" h="885022">
                <a:moveTo>
                  <a:pt x="0" y="0"/>
                </a:moveTo>
                <a:lnTo>
                  <a:pt x="256656" y="0"/>
                </a:lnTo>
                <a:lnTo>
                  <a:pt x="256656" y="885022"/>
                </a:lnTo>
                <a:lnTo>
                  <a:pt x="0" y="88502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1481841" y="7807987"/>
            <a:ext cx="377312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bwrw eira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958584" y="4567664"/>
            <a:ext cx="1409819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heulog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473017" y="8321702"/>
            <a:ext cx="3175660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gymalog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394555" y="4765719"/>
            <a:ext cx="390382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stormus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66575" y="385934"/>
            <a:ext cx="15492725" cy="8714658"/>
          </a:xfrm>
          <a:custGeom>
            <a:avLst/>
            <a:gdLst/>
            <a:ahLst/>
            <a:cxnLst/>
            <a:rect l="l" t="t" r="r" b="b"/>
            <a:pathLst>
              <a:path w="15492725" h="8714658">
                <a:moveTo>
                  <a:pt x="0" y="0"/>
                </a:moveTo>
                <a:lnTo>
                  <a:pt x="15492725" y="0"/>
                </a:lnTo>
                <a:lnTo>
                  <a:pt x="15492725" y="8714658"/>
                </a:lnTo>
                <a:lnTo>
                  <a:pt x="0" y="87146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82780" y="2132773"/>
            <a:ext cx="2275513" cy="3211239"/>
          </a:xfrm>
          <a:custGeom>
            <a:avLst/>
            <a:gdLst/>
            <a:ahLst/>
            <a:cxnLst/>
            <a:rect l="l" t="t" r="r" b="b"/>
            <a:pathLst>
              <a:path w="2275513" h="3211239">
                <a:moveTo>
                  <a:pt x="0" y="0"/>
                </a:moveTo>
                <a:lnTo>
                  <a:pt x="2275513" y="0"/>
                </a:lnTo>
                <a:lnTo>
                  <a:pt x="2275513" y="3211239"/>
                </a:lnTo>
                <a:lnTo>
                  <a:pt x="0" y="321123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5095590" y="1888663"/>
            <a:ext cx="2408042" cy="3455349"/>
          </a:xfrm>
          <a:custGeom>
            <a:avLst/>
            <a:gdLst/>
            <a:ahLst/>
            <a:cxnLst/>
            <a:rect l="l" t="t" r="r" b="b"/>
            <a:pathLst>
              <a:path w="2408042" h="3455349">
                <a:moveTo>
                  <a:pt x="0" y="0"/>
                </a:moveTo>
                <a:lnTo>
                  <a:pt x="2408042" y="0"/>
                </a:lnTo>
                <a:lnTo>
                  <a:pt x="2408042" y="3455349"/>
                </a:lnTo>
                <a:lnTo>
                  <a:pt x="0" y="34553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682780" y="6199035"/>
            <a:ext cx="2674115" cy="3316855"/>
          </a:xfrm>
          <a:custGeom>
            <a:avLst/>
            <a:gdLst/>
            <a:ahLst/>
            <a:cxnLst/>
            <a:rect l="l" t="t" r="r" b="b"/>
            <a:pathLst>
              <a:path w="2674115" h="3316855">
                <a:moveTo>
                  <a:pt x="0" y="0"/>
                </a:moveTo>
                <a:lnTo>
                  <a:pt x="2674115" y="0"/>
                </a:lnTo>
                <a:lnTo>
                  <a:pt x="2674115" y="3316855"/>
                </a:lnTo>
                <a:lnTo>
                  <a:pt x="0" y="33168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5095590" y="6229320"/>
            <a:ext cx="2628864" cy="3460683"/>
          </a:xfrm>
          <a:custGeom>
            <a:avLst/>
            <a:gdLst/>
            <a:ahLst/>
            <a:cxnLst/>
            <a:rect l="l" t="t" r="r" b="b"/>
            <a:pathLst>
              <a:path w="2628864" h="3460683">
                <a:moveTo>
                  <a:pt x="0" y="0"/>
                </a:moveTo>
                <a:lnTo>
                  <a:pt x="2628863" y="0"/>
                </a:lnTo>
                <a:lnTo>
                  <a:pt x="2628863" y="3460683"/>
                </a:lnTo>
                <a:lnTo>
                  <a:pt x="0" y="346068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4220974" y="5957366"/>
            <a:ext cx="2681522" cy="3800193"/>
          </a:xfrm>
          <a:custGeom>
            <a:avLst/>
            <a:gdLst/>
            <a:ahLst/>
            <a:cxnLst/>
            <a:rect l="l" t="t" r="r" b="b"/>
            <a:pathLst>
              <a:path w="2681522" h="3800193">
                <a:moveTo>
                  <a:pt x="0" y="0"/>
                </a:moveTo>
                <a:lnTo>
                  <a:pt x="2681522" y="0"/>
                </a:lnTo>
                <a:lnTo>
                  <a:pt x="2681522" y="3800193"/>
                </a:lnTo>
                <a:lnTo>
                  <a:pt x="0" y="380019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8144681" y="5957366"/>
            <a:ext cx="2726651" cy="3986433"/>
          </a:xfrm>
          <a:custGeom>
            <a:avLst/>
            <a:gdLst/>
            <a:ahLst/>
            <a:cxnLst/>
            <a:rect l="l" t="t" r="r" b="b"/>
            <a:pathLst>
              <a:path w="2726651" h="3986433">
                <a:moveTo>
                  <a:pt x="0" y="0"/>
                </a:moveTo>
                <a:lnTo>
                  <a:pt x="2726651" y="0"/>
                </a:lnTo>
                <a:lnTo>
                  <a:pt x="2726651" y="3986433"/>
                </a:lnTo>
                <a:lnTo>
                  <a:pt x="0" y="398643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1487852" y="6017601"/>
            <a:ext cx="2991219" cy="3884120"/>
          </a:xfrm>
          <a:custGeom>
            <a:avLst/>
            <a:gdLst/>
            <a:ahLst/>
            <a:cxnLst/>
            <a:rect l="l" t="t" r="r" b="b"/>
            <a:pathLst>
              <a:path w="2991219" h="3884120">
                <a:moveTo>
                  <a:pt x="0" y="0"/>
                </a:moveTo>
                <a:lnTo>
                  <a:pt x="2991218" y="0"/>
                </a:lnTo>
                <a:lnTo>
                  <a:pt x="2991218" y="3884120"/>
                </a:lnTo>
                <a:lnTo>
                  <a:pt x="0" y="388412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3780052" y="2010718"/>
            <a:ext cx="2453974" cy="3712023"/>
          </a:xfrm>
          <a:custGeom>
            <a:avLst/>
            <a:gdLst/>
            <a:ahLst/>
            <a:cxnLst/>
            <a:rect l="l" t="t" r="r" b="b"/>
            <a:pathLst>
              <a:path w="2453974" h="3712023">
                <a:moveTo>
                  <a:pt x="0" y="0"/>
                </a:moveTo>
                <a:lnTo>
                  <a:pt x="2453973" y="0"/>
                </a:lnTo>
                <a:lnTo>
                  <a:pt x="2453973" y="3712023"/>
                </a:lnTo>
                <a:lnTo>
                  <a:pt x="0" y="371202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1765536" y="1888663"/>
            <a:ext cx="2713535" cy="3698034"/>
          </a:xfrm>
          <a:custGeom>
            <a:avLst/>
            <a:gdLst/>
            <a:ahLst/>
            <a:cxnLst/>
            <a:rect l="l" t="t" r="r" b="b"/>
            <a:pathLst>
              <a:path w="2713535" h="3698034">
                <a:moveTo>
                  <a:pt x="0" y="0"/>
                </a:moveTo>
                <a:lnTo>
                  <a:pt x="2713534" y="0"/>
                </a:lnTo>
                <a:lnTo>
                  <a:pt x="2713534" y="3698034"/>
                </a:lnTo>
                <a:lnTo>
                  <a:pt x="0" y="369803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6667" b="-6667"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6689284" y="444174"/>
            <a:ext cx="4297561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gerifa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185520" y="5143500"/>
            <a:ext cx="4101538" cy="4101538"/>
          </a:xfrm>
          <a:custGeom>
            <a:avLst/>
            <a:gdLst/>
            <a:ahLst/>
            <a:cxnLst/>
            <a:rect l="l" t="t" r="r" b="b"/>
            <a:pathLst>
              <a:path w="4101538" h="4101538">
                <a:moveTo>
                  <a:pt x="0" y="0"/>
                </a:moveTo>
                <a:lnTo>
                  <a:pt x="4101538" y="0"/>
                </a:lnTo>
                <a:lnTo>
                  <a:pt x="4101538" y="4101538"/>
                </a:lnTo>
                <a:lnTo>
                  <a:pt x="0" y="41015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028170" y="603279"/>
            <a:ext cx="1423166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mae tywydd heddiw?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92689" y="3772905"/>
            <a:ext cx="8687201" cy="1157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15"/>
              </a:lnSpc>
            </a:pPr>
            <a:r>
              <a:rPr lang="en-US" sz="672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hi’n braf heddiw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221702" y="5408174"/>
            <a:ext cx="3844596" cy="4135669"/>
          </a:xfrm>
          <a:custGeom>
            <a:avLst/>
            <a:gdLst/>
            <a:ahLst/>
            <a:cxnLst/>
            <a:rect l="l" t="t" r="r" b="b"/>
            <a:pathLst>
              <a:path w="3844596" h="4135669">
                <a:moveTo>
                  <a:pt x="0" y="0"/>
                </a:moveTo>
                <a:lnTo>
                  <a:pt x="3844596" y="0"/>
                </a:lnTo>
                <a:lnTo>
                  <a:pt x="3844596" y="4135669"/>
                </a:lnTo>
                <a:lnTo>
                  <a:pt x="0" y="41356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570015" y="3576956"/>
            <a:ext cx="12486441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hi’n.......... heddiw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8170" y="603279"/>
            <a:ext cx="1423166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mae tywydd heddiw?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377879" y="4901718"/>
            <a:ext cx="3868449" cy="4356582"/>
          </a:xfrm>
          <a:custGeom>
            <a:avLst/>
            <a:gdLst/>
            <a:ahLst/>
            <a:cxnLst/>
            <a:rect l="l" t="t" r="r" b="b"/>
            <a:pathLst>
              <a:path w="3868449" h="4356582">
                <a:moveTo>
                  <a:pt x="0" y="0"/>
                </a:moveTo>
                <a:lnTo>
                  <a:pt x="3868449" y="0"/>
                </a:lnTo>
                <a:lnTo>
                  <a:pt x="3868449" y="4356582"/>
                </a:lnTo>
                <a:lnTo>
                  <a:pt x="0" y="435658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728691" y="3280213"/>
            <a:ext cx="12486441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hi’n.......... heddiw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8170" y="603279"/>
            <a:ext cx="1423166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mae tywydd heddiw?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462608" y="4886866"/>
            <a:ext cx="5362784" cy="4826506"/>
          </a:xfrm>
          <a:custGeom>
            <a:avLst/>
            <a:gdLst/>
            <a:ahLst/>
            <a:cxnLst/>
            <a:rect l="l" t="t" r="r" b="b"/>
            <a:pathLst>
              <a:path w="5362784" h="4826506">
                <a:moveTo>
                  <a:pt x="0" y="0"/>
                </a:moveTo>
                <a:lnTo>
                  <a:pt x="5362784" y="0"/>
                </a:lnTo>
                <a:lnTo>
                  <a:pt x="5362784" y="4826505"/>
                </a:lnTo>
                <a:lnTo>
                  <a:pt x="0" y="482650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686174" y="3127245"/>
            <a:ext cx="12533234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hi’n...........heddiw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8170" y="603279"/>
            <a:ext cx="1423166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mae tywydd heddiw?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705496" y="5143500"/>
            <a:ext cx="4494589" cy="4681308"/>
          </a:xfrm>
          <a:custGeom>
            <a:avLst/>
            <a:gdLst/>
            <a:ahLst/>
            <a:cxnLst/>
            <a:rect l="l" t="t" r="r" b="b"/>
            <a:pathLst>
              <a:path w="4494589" h="4681308">
                <a:moveTo>
                  <a:pt x="0" y="0"/>
                </a:moveTo>
                <a:lnTo>
                  <a:pt x="4494589" y="0"/>
                </a:lnTo>
                <a:lnTo>
                  <a:pt x="4494589" y="4681308"/>
                </a:lnTo>
                <a:lnTo>
                  <a:pt x="0" y="46813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028170" y="603279"/>
            <a:ext cx="1423166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mae tywydd heddiw?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86174" y="3127245"/>
            <a:ext cx="12533234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hi’n...........heddiw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028170" y="603279"/>
            <a:ext cx="1423166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mae tywydd heddiw?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686174" y="3127245"/>
            <a:ext cx="12533234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hi’n...........heddiw</a:t>
            </a:r>
          </a:p>
        </p:txBody>
      </p:sp>
      <p:sp>
        <p:nvSpPr>
          <p:cNvPr id="4" name="Freeform 4"/>
          <p:cNvSpPr/>
          <p:nvPr/>
        </p:nvSpPr>
        <p:spPr>
          <a:xfrm>
            <a:off x="7438217" y="4880533"/>
            <a:ext cx="4005471" cy="4377767"/>
          </a:xfrm>
          <a:custGeom>
            <a:avLst/>
            <a:gdLst/>
            <a:ahLst/>
            <a:cxnLst/>
            <a:rect l="l" t="t" r="r" b="b"/>
            <a:pathLst>
              <a:path w="4005471" h="4377767">
                <a:moveTo>
                  <a:pt x="0" y="0"/>
                </a:moveTo>
                <a:lnTo>
                  <a:pt x="4005471" y="0"/>
                </a:lnTo>
                <a:lnTo>
                  <a:pt x="4005471" y="4377767"/>
                </a:lnTo>
                <a:lnTo>
                  <a:pt x="0" y="43777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20446"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667292" y="6628480"/>
            <a:ext cx="2469102" cy="3368697"/>
          </a:xfrm>
          <a:custGeom>
            <a:avLst/>
            <a:gdLst/>
            <a:ahLst/>
            <a:cxnLst/>
            <a:rect l="l" t="t" r="r" b="b"/>
            <a:pathLst>
              <a:path w="2469102" h="3368697">
                <a:moveTo>
                  <a:pt x="0" y="0"/>
                </a:moveTo>
                <a:lnTo>
                  <a:pt x="2469101" y="0"/>
                </a:lnTo>
                <a:lnTo>
                  <a:pt x="2469101" y="3368697"/>
                </a:lnTo>
                <a:lnTo>
                  <a:pt x="0" y="33686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028170" y="603279"/>
            <a:ext cx="1423166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mae tywydd heddiw?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96578" y="4274503"/>
            <a:ext cx="1281053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hi’n...........heddiw.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45075" y="6309398"/>
            <a:ext cx="2713535" cy="3254837"/>
          </a:xfrm>
          <a:custGeom>
            <a:avLst/>
            <a:gdLst/>
            <a:ahLst/>
            <a:cxnLst/>
            <a:rect l="l" t="t" r="r" b="b"/>
            <a:pathLst>
              <a:path w="2713535" h="3254837">
                <a:moveTo>
                  <a:pt x="0" y="0"/>
                </a:moveTo>
                <a:lnTo>
                  <a:pt x="2713535" y="0"/>
                </a:lnTo>
                <a:lnTo>
                  <a:pt x="2713535" y="3254837"/>
                </a:lnTo>
                <a:lnTo>
                  <a:pt x="0" y="325483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7575" b="-2119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028170" y="603279"/>
            <a:ext cx="1423166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mae tywydd heddiw?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96578" y="4274503"/>
            <a:ext cx="1281053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hi’n...........heddiw.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877808" y="718005"/>
            <a:ext cx="1437941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oedd y tywydd ddoe?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24420" y="4991100"/>
            <a:ext cx="10031695" cy="1306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Roedd hi’n braf ddoe.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554690" y="1243392"/>
            <a:ext cx="9178619" cy="1306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Roedd hi’n .....ddoe.</a:t>
            </a:r>
          </a:p>
        </p:txBody>
      </p:sp>
      <p:sp>
        <p:nvSpPr>
          <p:cNvPr id="3" name="Freeform 3"/>
          <p:cNvSpPr/>
          <p:nvPr/>
        </p:nvSpPr>
        <p:spPr>
          <a:xfrm>
            <a:off x="7412299" y="4222240"/>
            <a:ext cx="3844596" cy="4135669"/>
          </a:xfrm>
          <a:custGeom>
            <a:avLst/>
            <a:gdLst/>
            <a:ahLst/>
            <a:cxnLst/>
            <a:rect l="l" t="t" r="r" b="b"/>
            <a:pathLst>
              <a:path w="3844596" h="4135669">
                <a:moveTo>
                  <a:pt x="0" y="0"/>
                </a:moveTo>
                <a:lnTo>
                  <a:pt x="3844595" y="0"/>
                </a:lnTo>
                <a:lnTo>
                  <a:pt x="3844595" y="4135669"/>
                </a:lnTo>
                <a:lnTo>
                  <a:pt x="0" y="41356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377879" y="4901718"/>
            <a:ext cx="3868449" cy="4356582"/>
          </a:xfrm>
          <a:custGeom>
            <a:avLst/>
            <a:gdLst/>
            <a:ahLst/>
            <a:cxnLst/>
            <a:rect l="l" t="t" r="r" b="b"/>
            <a:pathLst>
              <a:path w="3868449" h="4356582">
                <a:moveTo>
                  <a:pt x="0" y="0"/>
                </a:moveTo>
                <a:lnTo>
                  <a:pt x="3868449" y="0"/>
                </a:lnTo>
                <a:lnTo>
                  <a:pt x="3868449" y="4356582"/>
                </a:lnTo>
                <a:lnTo>
                  <a:pt x="0" y="435658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554690" y="1243392"/>
            <a:ext cx="9178619" cy="1306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Roedd hi’n .....ddoe.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462608" y="4886866"/>
            <a:ext cx="5362784" cy="4826506"/>
          </a:xfrm>
          <a:custGeom>
            <a:avLst/>
            <a:gdLst/>
            <a:ahLst/>
            <a:cxnLst/>
            <a:rect l="l" t="t" r="r" b="b"/>
            <a:pathLst>
              <a:path w="5362784" h="4826506">
                <a:moveTo>
                  <a:pt x="0" y="0"/>
                </a:moveTo>
                <a:lnTo>
                  <a:pt x="5362784" y="0"/>
                </a:lnTo>
                <a:lnTo>
                  <a:pt x="5362784" y="4826505"/>
                </a:lnTo>
                <a:lnTo>
                  <a:pt x="0" y="482650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554690" y="1243392"/>
            <a:ext cx="9178619" cy="1306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Roedd hi’n .....ddoe.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896705" y="5143500"/>
            <a:ext cx="4494589" cy="4681308"/>
          </a:xfrm>
          <a:custGeom>
            <a:avLst/>
            <a:gdLst/>
            <a:ahLst/>
            <a:cxnLst/>
            <a:rect l="l" t="t" r="r" b="b"/>
            <a:pathLst>
              <a:path w="4494589" h="4681308">
                <a:moveTo>
                  <a:pt x="0" y="0"/>
                </a:moveTo>
                <a:lnTo>
                  <a:pt x="4494590" y="0"/>
                </a:lnTo>
                <a:lnTo>
                  <a:pt x="4494590" y="4681308"/>
                </a:lnTo>
                <a:lnTo>
                  <a:pt x="0" y="46813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554690" y="1243392"/>
            <a:ext cx="9178619" cy="1306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Roedd hi’n .....ddoe.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438217" y="4880533"/>
            <a:ext cx="4005471" cy="4377767"/>
          </a:xfrm>
          <a:custGeom>
            <a:avLst/>
            <a:gdLst/>
            <a:ahLst/>
            <a:cxnLst/>
            <a:rect l="l" t="t" r="r" b="b"/>
            <a:pathLst>
              <a:path w="4005471" h="4377767">
                <a:moveTo>
                  <a:pt x="0" y="0"/>
                </a:moveTo>
                <a:lnTo>
                  <a:pt x="4005471" y="0"/>
                </a:lnTo>
                <a:lnTo>
                  <a:pt x="4005471" y="4377767"/>
                </a:lnTo>
                <a:lnTo>
                  <a:pt x="0" y="43777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20446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554690" y="1243392"/>
            <a:ext cx="9178619" cy="1306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Roedd hi’n .....ddoe.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307276" y="5908449"/>
            <a:ext cx="2469102" cy="3368697"/>
          </a:xfrm>
          <a:custGeom>
            <a:avLst/>
            <a:gdLst/>
            <a:ahLst/>
            <a:cxnLst/>
            <a:rect l="l" t="t" r="r" b="b"/>
            <a:pathLst>
              <a:path w="2469102" h="3368697">
                <a:moveTo>
                  <a:pt x="0" y="0"/>
                </a:moveTo>
                <a:lnTo>
                  <a:pt x="2469102" y="0"/>
                </a:lnTo>
                <a:lnTo>
                  <a:pt x="2469102" y="3368697"/>
                </a:lnTo>
                <a:lnTo>
                  <a:pt x="0" y="33686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554690" y="1243392"/>
            <a:ext cx="9178619" cy="1306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Roedd hi’n .....ddoe.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45075" y="5815775"/>
            <a:ext cx="3125065" cy="3748460"/>
          </a:xfrm>
          <a:custGeom>
            <a:avLst/>
            <a:gdLst/>
            <a:ahLst/>
            <a:cxnLst/>
            <a:rect l="l" t="t" r="r" b="b"/>
            <a:pathLst>
              <a:path w="3125065" h="3748460">
                <a:moveTo>
                  <a:pt x="0" y="0"/>
                </a:moveTo>
                <a:lnTo>
                  <a:pt x="3125065" y="0"/>
                </a:lnTo>
                <a:lnTo>
                  <a:pt x="3125065" y="3748460"/>
                </a:lnTo>
                <a:lnTo>
                  <a:pt x="0" y="37484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7575" b="-2119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554690" y="1243392"/>
            <a:ext cx="9178619" cy="1306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Roedd hi’n .....ddoe.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29534" y="577435"/>
            <a:ext cx="7347447" cy="9325020"/>
          </a:xfrm>
          <a:custGeom>
            <a:avLst/>
            <a:gdLst/>
            <a:ahLst/>
            <a:cxnLst/>
            <a:rect l="l" t="t" r="r" b="b"/>
            <a:pathLst>
              <a:path w="7347447" h="9325020">
                <a:moveTo>
                  <a:pt x="0" y="0"/>
                </a:moveTo>
                <a:lnTo>
                  <a:pt x="7347446" y="0"/>
                </a:lnTo>
                <a:lnTo>
                  <a:pt x="7347446" y="9325020"/>
                </a:lnTo>
                <a:lnTo>
                  <a:pt x="0" y="93250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841393" y="2012757"/>
            <a:ext cx="3165244" cy="3213446"/>
          </a:xfrm>
          <a:custGeom>
            <a:avLst/>
            <a:gdLst/>
            <a:ahLst/>
            <a:cxnLst/>
            <a:rect l="l" t="t" r="r" b="b"/>
            <a:pathLst>
              <a:path w="3165244" h="3213446">
                <a:moveTo>
                  <a:pt x="0" y="0"/>
                </a:moveTo>
                <a:lnTo>
                  <a:pt x="3165244" y="0"/>
                </a:lnTo>
                <a:lnTo>
                  <a:pt x="3165244" y="3213446"/>
                </a:lnTo>
                <a:lnTo>
                  <a:pt x="0" y="32134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4694743" y="6147858"/>
            <a:ext cx="2846054" cy="3110442"/>
          </a:xfrm>
          <a:custGeom>
            <a:avLst/>
            <a:gdLst/>
            <a:ahLst/>
            <a:cxnLst/>
            <a:rect l="l" t="t" r="r" b="b"/>
            <a:pathLst>
              <a:path w="2846054" h="3110442">
                <a:moveTo>
                  <a:pt x="0" y="0"/>
                </a:moveTo>
                <a:lnTo>
                  <a:pt x="2846054" y="0"/>
                </a:lnTo>
                <a:lnTo>
                  <a:pt x="2846054" y="3110442"/>
                </a:lnTo>
                <a:lnTo>
                  <a:pt x="0" y="311044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3171541" y="709756"/>
            <a:ext cx="11267241" cy="1303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  <a:spcBef>
                <a:spcPct val="0"/>
              </a:spcBef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Oedd hi’n heulog ddoe?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68931" y="3146791"/>
            <a:ext cx="12072462" cy="1095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26"/>
              </a:lnSpc>
              <a:spcBef>
                <a:spcPct val="0"/>
              </a:spcBef>
            </a:pPr>
            <a:r>
              <a:rPr lang="en-US" sz="6375" b="1">
                <a:solidFill>
                  <a:srgbClr val="00BF6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Oedd, roedd hi’n heulog ddoe.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862224" y="5736195"/>
            <a:ext cx="11860451" cy="2228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26"/>
              </a:lnSpc>
              <a:spcBef>
                <a:spcPct val="0"/>
              </a:spcBef>
            </a:pPr>
            <a:r>
              <a:rPr lang="en-US" sz="6375" b="1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Nac oedd, doedd hi ddim yn heulog ddoe.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32951" y="1281546"/>
            <a:ext cx="18288000" cy="2646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  <a:spcBef>
                <a:spcPct val="0"/>
              </a:spcBef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Oedd hi’n bwrw glaw yn Abertawe ddoe?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64417" y="4533910"/>
            <a:ext cx="3010376" cy="1095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26"/>
              </a:lnSpc>
              <a:spcBef>
                <a:spcPct val="0"/>
              </a:spcBef>
            </a:pPr>
            <a:r>
              <a:rPr lang="en-US" sz="6375" b="1">
                <a:solidFill>
                  <a:srgbClr val="00BF6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Oedd...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7074308"/>
            <a:ext cx="4580692" cy="1069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86"/>
              </a:lnSpc>
              <a:spcBef>
                <a:spcPct val="0"/>
              </a:spcBef>
            </a:pPr>
            <a:r>
              <a:rPr lang="en-US" sz="6275" b="1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Nac oedd....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0491" y="1726271"/>
            <a:ext cx="18047018" cy="1303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  <a:spcBef>
                <a:spcPct val="0"/>
              </a:spcBef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Oedd hi’n heulog yn Ben-y-Bont ddoe?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68816" y="7409209"/>
            <a:ext cx="4877276" cy="1095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26"/>
              </a:lnSpc>
              <a:spcBef>
                <a:spcPct val="0"/>
              </a:spcBef>
            </a:pPr>
            <a:r>
              <a:rPr lang="en-US" sz="6375" b="1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Nac oedd.....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4415800"/>
            <a:ext cx="3615452" cy="1303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  <a:spcBef>
                <a:spcPct val="0"/>
              </a:spcBef>
            </a:pPr>
            <a:r>
              <a:rPr lang="en-US" sz="7575" b="1">
                <a:solidFill>
                  <a:srgbClr val="00BF6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Oedd....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561515"/>
            <a:ext cx="17822097" cy="2646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06"/>
              </a:lnSpc>
              <a:spcBef>
                <a:spcPct val="0"/>
              </a:spcBef>
            </a:pPr>
            <a:r>
              <a:rPr lang="en-US" sz="757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Oedd hi’n heulog yn Mhontadawe ddoe?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42454" y="3792701"/>
            <a:ext cx="3010376" cy="1095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26"/>
              </a:lnSpc>
              <a:spcBef>
                <a:spcPct val="0"/>
              </a:spcBef>
            </a:pPr>
            <a:r>
              <a:rPr lang="en-US" sz="6375" b="1">
                <a:solidFill>
                  <a:srgbClr val="00BF6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Oedd...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7074308"/>
            <a:ext cx="4580692" cy="1069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86"/>
              </a:lnSpc>
              <a:spcBef>
                <a:spcPct val="0"/>
              </a:spcBef>
            </a:pPr>
            <a:r>
              <a:rPr lang="en-US" sz="6275" b="1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Nac oedd....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28939" y="758053"/>
            <a:ext cx="16630123" cy="9258245"/>
          </a:xfrm>
          <a:custGeom>
            <a:avLst/>
            <a:gdLst/>
            <a:ahLst/>
            <a:cxnLst/>
            <a:rect l="l" t="t" r="r" b="b"/>
            <a:pathLst>
              <a:path w="16630123" h="9258245">
                <a:moveTo>
                  <a:pt x="0" y="0"/>
                </a:moveTo>
                <a:lnTo>
                  <a:pt x="16630122" y="0"/>
                </a:lnTo>
                <a:lnTo>
                  <a:pt x="16630122" y="9258245"/>
                </a:lnTo>
                <a:lnTo>
                  <a:pt x="0" y="92582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C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916144" y="2897344"/>
            <a:ext cx="14974373" cy="4492312"/>
          </a:xfrm>
          <a:custGeom>
            <a:avLst/>
            <a:gdLst/>
            <a:ahLst/>
            <a:cxnLst/>
            <a:rect l="l" t="t" r="r" b="b"/>
            <a:pathLst>
              <a:path w="14974373" h="4492312">
                <a:moveTo>
                  <a:pt x="0" y="0"/>
                </a:moveTo>
                <a:lnTo>
                  <a:pt x="14974373" y="0"/>
                </a:lnTo>
                <a:lnTo>
                  <a:pt x="14974373" y="4492312"/>
                </a:lnTo>
                <a:lnTo>
                  <a:pt x="0" y="44923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</Words>
  <Application>Microsoft Office PowerPoint</Application>
  <PresentationFormat>Custom</PresentationFormat>
  <Paragraphs>44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Canva Sans Bold</vt:lpstr>
      <vt:lpstr>Canva Sans</vt:lpstr>
      <vt:lpstr>Calibri</vt:lpstr>
      <vt:lpstr>TT Fors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Tywydd</dc:title>
  <dc:creator>Jack Webster</dc:creator>
  <cp:lastModifiedBy>Jack Webster</cp:lastModifiedBy>
  <cp:revision>1</cp:revision>
  <dcterms:created xsi:type="dcterms:W3CDTF">2006-08-16T00:00:00Z</dcterms:created>
  <dcterms:modified xsi:type="dcterms:W3CDTF">2026-10-16T07:48:55Z</dcterms:modified>
  <dc:identifier>DAHX4DCGrOk</dc:identifier>
</cp:coreProperties>
</file>